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handoutMasterIdLst>
    <p:handoutMasterId r:id="rId18"/>
  </p:handoutMasterIdLst>
  <p:sldIdLst>
    <p:sldId id="256" r:id="rId2"/>
    <p:sldId id="265" r:id="rId3"/>
    <p:sldId id="276" r:id="rId4"/>
    <p:sldId id="279" r:id="rId5"/>
    <p:sldId id="278" r:id="rId6"/>
    <p:sldId id="286" r:id="rId7"/>
    <p:sldId id="280" r:id="rId8"/>
    <p:sldId id="281" r:id="rId9"/>
    <p:sldId id="282" r:id="rId10"/>
    <p:sldId id="285" r:id="rId11"/>
    <p:sldId id="287" r:id="rId12"/>
    <p:sldId id="284" r:id="rId13"/>
    <p:sldId id="283" r:id="rId14"/>
    <p:sldId id="288" r:id="rId15"/>
    <p:sldId id="28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7" autoAdjust="0"/>
    <p:restoredTop sz="94660"/>
  </p:normalViewPr>
  <p:slideViewPr>
    <p:cSldViewPr>
      <p:cViewPr varScale="1">
        <p:scale>
          <a:sx n="70" d="100"/>
          <a:sy n="70" d="100"/>
        </p:scale>
        <p:origin x="33" y="621"/>
      </p:cViewPr>
      <p:guideLst>
        <p:guide pos="3840"/>
        <p:guide orient="horz" pos="2160"/>
      </p:guideLst>
    </p:cSldViewPr>
  </p:slideViewPr>
  <p:notesTextViewPr>
    <p:cViewPr>
      <p:scale>
        <a:sx n="1" d="1"/>
        <a:sy n="1" d="1"/>
      </p:scale>
      <p:origin x="0" y="0"/>
    </p:cViewPr>
  </p:notesTextViewPr>
  <p:notesViewPr>
    <p:cSldViewPr showGuides="1">
      <p:cViewPr varScale="1">
        <p:scale>
          <a:sx n="63" d="100"/>
          <a:sy n="63" d="100"/>
        </p:scale>
        <p:origin x="283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62B48F5-BACC-47D6-A0F7-82FBF9C6BC85}" type="datetimeFigureOut">
              <a:rPr lang="en-US"/>
              <a:t>11/1/2022</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ACAF8E-318A-4EFE-8633-D9E72ABCE0ED}" type="slidenum">
              <a:rPr/>
              <a:t>‹#›</a:t>
            </a:fld>
            <a:endParaRPr/>
          </a:p>
        </p:txBody>
      </p:sp>
    </p:spTree>
    <p:extLst>
      <p:ext uri="{BB962C8B-B14F-4D97-AF65-F5344CB8AC3E}">
        <p14:creationId xmlns:p14="http://schemas.microsoft.com/office/powerpoint/2010/main" val="24065597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B1CD00-5424-4675-AB18-2C419B060449}" type="datetimeFigureOut">
              <a:rPr lang="en-US"/>
              <a:t>11/1/2022</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E2CF44-2B13-41B4-A334-1CDF534EEBBF}" type="slidenum">
              <a:rPr/>
              <a:t>‹#›</a:t>
            </a:fld>
            <a:endParaRPr/>
          </a:p>
        </p:txBody>
      </p:sp>
    </p:spTree>
    <p:extLst>
      <p:ext uri="{BB962C8B-B14F-4D97-AF65-F5344CB8AC3E}">
        <p14:creationId xmlns:p14="http://schemas.microsoft.com/office/powerpoint/2010/main" val="445385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7" name="Rectangle 6">
            <a:extLst>
              <a:ext uri="{FF2B5EF4-FFF2-40B4-BE49-F238E27FC236}">
                <a16:creationId xmlns:a16="http://schemas.microsoft.com/office/drawing/2014/main" id="{434DAEAA-93EE-3E8F-F6F8-CB22AE60CABC}"/>
              </a:ext>
            </a:extLst>
          </p:cNvPr>
          <p:cNvSpPr/>
          <p:nvPr userDrawn="1"/>
        </p:nvSpPr>
        <p:spPr bwMode="gray">
          <a:xfrm>
            <a:off x="0" y="2825016"/>
            <a:ext cx="12188952" cy="3180930"/>
          </a:xfrm>
          <a:prstGeom prst="rect">
            <a:avLst/>
          </a:prstGeom>
          <a:solidFill>
            <a:schemeClr val="bg1">
              <a:lumMod val="85000"/>
              <a:lumOff val="1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86F95A49-C42B-7AF3-C916-99A08C113799}"/>
              </a:ext>
            </a:extLst>
          </p:cNvPr>
          <p:cNvSpPr/>
          <p:nvPr userDrawn="1"/>
        </p:nvSpPr>
        <p:spPr bwMode="black">
          <a:xfrm>
            <a:off x="0" y="3075709"/>
            <a:ext cx="12188952" cy="26392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117706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7CC0096-1860-4642-9CD2-0079EA5E7CD1}" type="datetimeFigureOut">
              <a:rPr lang="en-US" smtClean="0"/>
              <a:t>11/1/2022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806132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423434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7CC0096-1860-4642-9CD2-0079EA5E7CD1}" type="datetimeFigureOut">
              <a:rPr lang="en-US" smtClean="0"/>
              <a:t>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682978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CC0096-1860-4642-9CD2-0079EA5E7CD1}" type="datetimeFigureOut">
              <a:rPr lang="en-US" smtClean="0"/>
              <a:t>11/1/2022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092379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7CC0096-1860-4642-9CD2-0079EA5E7CD1}" type="datetimeFigureOut">
              <a:rPr lang="en-US" smtClean="0"/>
              <a:t>11/1/2022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006888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7CC0096-1860-4642-9CD2-0079EA5E7CD1}" type="datetimeFigureOut">
              <a:rPr lang="en-US" smtClean="0"/>
              <a:t>11/1/2022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03302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37CC0096-1860-4642-9CD2-0079EA5E7CD1}" type="datetimeFigureOut">
              <a:rPr lang="en-US" smtClean="0"/>
              <a:t>11/1/2022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656895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CC0096-1860-4642-9CD2-0079EA5E7CD1}" type="datetimeFigureOut">
              <a:rPr lang="en-US" smtClean="0"/>
              <a:t>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
        <p:nvSpPr>
          <p:cNvPr id="8" name="Rectangle 7" descr="An empty placeholder to add an image. Click on the placeholder and select the image that you wish to add.">
            <a:extLst>
              <a:ext uri="{FF2B5EF4-FFF2-40B4-BE49-F238E27FC236}">
                <a16:creationId xmlns:a16="http://schemas.microsoft.com/office/drawing/2014/main" id="{683009B5-0F6F-F430-67FF-FA795C8C2EC5}"/>
              </a:ext>
            </a:extLst>
          </p:cNvPr>
          <p:cNvSpPr/>
          <p:nvPr userDrawn="1"/>
        </p:nvSpPr>
        <p:spPr bwMode="blackWhite">
          <a:xfrm>
            <a:off x="644091" y="640080"/>
            <a:ext cx="6675120" cy="5577840"/>
          </a:xfrm>
          <a:prstGeom prst="rect">
            <a:avLst/>
          </a:prstGeom>
          <a:solidFill>
            <a:srgbClr val="000000"/>
          </a:solidFill>
          <a:ln w="101600">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Tree>
    <p:extLst>
      <p:ext uri="{BB962C8B-B14F-4D97-AF65-F5344CB8AC3E}">
        <p14:creationId xmlns:p14="http://schemas.microsoft.com/office/powerpoint/2010/main" val="3007852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CC0096-1860-4642-9CD2-0079EA5E7CD1}" type="datetimeFigureOut">
              <a:rPr lang="en-US" smtClean="0"/>
              <a:pPr/>
              <a:t>11/1/2022</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31375A4-56A4-47D6-9801-1991572033F7}" type="slidenum">
              <a:rPr lang="en-US" smtClean="0"/>
              <a:pPr/>
              <a:t>‹#›</a:t>
            </a:fld>
            <a:endParaRPr lang="en-US"/>
          </a:p>
        </p:txBody>
      </p:sp>
    </p:spTree>
    <p:extLst>
      <p:ext uri="{BB962C8B-B14F-4D97-AF65-F5344CB8AC3E}">
        <p14:creationId xmlns:p14="http://schemas.microsoft.com/office/powerpoint/2010/main" val="561077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7CC0096-1860-4642-9CD2-0079EA5E7CD1}"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pPr/>
              <a:t>‹#›</a:t>
            </a:fld>
            <a:endParaRPr lang="en-US"/>
          </a:p>
        </p:txBody>
      </p:sp>
    </p:spTree>
    <p:extLst>
      <p:ext uri="{BB962C8B-B14F-4D97-AF65-F5344CB8AC3E}">
        <p14:creationId xmlns:p14="http://schemas.microsoft.com/office/powerpoint/2010/main" val="3865492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7CC0096-1860-4642-9CD2-0079EA5E7CD1}"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pPr/>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5648252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CC0096-1860-4642-9CD2-0079EA5E7CD1}"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pPr/>
              <a:t>‹#›</a:t>
            </a:fld>
            <a:endParaRPr lang="en-US"/>
          </a:p>
        </p:txBody>
      </p:sp>
    </p:spTree>
    <p:extLst>
      <p:ext uri="{BB962C8B-B14F-4D97-AF65-F5344CB8AC3E}">
        <p14:creationId xmlns:p14="http://schemas.microsoft.com/office/powerpoint/2010/main" val="4075561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7CC0096-1860-4642-9CD2-0079EA5E7CD1}" type="datetimeFigureOut">
              <a:rPr lang="en-US" smtClean="0"/>
              <a:pPr/>
              <a:t>11/1/2022</a:t>
            </a:fld>
            <a:endParaRPr lang="en-US"/>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pPr/>
              <a:t>‹#›</a:t>
            </a:fld>
            <a:endParaRPr lang="en-US"/>
          </a:p>
        </p:txBody>
      </p:sp>
    </p:spTree>
    <p:extLst>
      <p:ext uri="{BB962C8B-B14F-4D97-AF65-F5344CB8AC3E}">
        <p14:creationId xmlns:p14="http://schemas.microsoft.com/office/powerpoint/2010/main" val="2471156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7CC0096-1860-4642-9CD2-0079EA5E7CD1}" type="datetimeFigureOut">
              <a:rPr lang="en-US" smtClean="0"/>
              <a:pPr/>
              <a:t>11/1/2022</a:t>
            </a:fld>
            <a:endParaRPr lang="en-US"/>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pPr/>
              <a:t>‹#›</a:t>
            </a:fld>
            <a:endParaRPr lang="en-US"/>
          </a:p>
        </p:txBody>
      </p:sp>
    </p:spTree>
    <p:extLst>
      <p:ext uri="{BB962C8B-B14F-4D97-AF65-F5344CB8AC3E}">
        <p14:creationId xmlns:p14="http://schemas.microsoft.com/office/powerpoint/2010/main" val="4816514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CC0096-1860-4642-9CD2-0079EA5E7CD1}" type="datetimeFigureOut">
              <a:rPr lang="en-US" smtClean="0"/>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4326129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CC0096-1860-4642-9CD2-0079EA5E7CD1}" type="datetimeFigureOut">
              <a:rPr lang="en-US" smtClean="0"/>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0325228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02587" y="1600200"/>
            <a:ext cx="3122613" cy="1828800"/>
          </a:xfrm>
        </p:spPr>
        <p:txBody>
          <a:bodyPr anchor="b">
            <a:normAutofit/>
          </a:bodyPr>
          <a:lstStyle>
            <a:lvl1pPr>
              <a:defRPr sz="3400"/>
            </a:lvl1pPr>
          </a:lstStyle>
          <a:p>
            <a:r>
              <a:rPr lang="en-US"/>
              <a:t>Click to edit Master title style</a:t>
            </a:r>
            <a:endParaRPr lang="en-US" dirty="0"/>
          </a:p>
        </p:txBody>
      </p:sp>
      <p:sp>
        <p:nvSpPr>
          <p:cNvPr id="3" name="Content Placeholder 2"/>
          <p:cNvSpPr>
            <a:spLocks noGrp="1"/>
          </p:cNvSpPr>
          <p:nvPr>
            <p:ph idx="1"/>
          </p:nvPr>
        </p:nvSpPr>
        <p:spPr>
          <a:xfrm>
            <a:off x="760412" y="762000"/>
            <a:ext cx="6400800" cy="5334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001039" y="3429000"/>
            <a:ext cx="3124161" cy="1828800"/>
          </a:xfrm>
        </p:spPr>
        <p:txBody>
          <a:bodyPr/>
          <a:lstStyle>
            <a:lvl1pPr marL="0" indent="0">
              <a:spcBef>
                <a:spcPts val="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37CC0096-1860-4642-9CD2-0079EA5E7CD1}" type="datetimeFigureOut">
              <a:rPr lang="en-US" smtClean="0"/>
              <a:t>11/1/2022</a:t>
            </a:fld>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667374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7CC0096-1860-4642-9CD2-0079EA5E7CD1}" type="datetimeFigureOut">
              <a:rPr lang="en-US" smtClean="0"/>
              <a:pPr/>
              <a:t>11/1/2022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E31375A4-56A4-47D6-9801-1991572033F7}" type="slidenum">
              <a:rPr lang="en-US" smtClean="0"/>
              <a:pPr/>
              <a:t>‹#›</a:t>
            </a:fld>
            <a:endParaRPr lang="en-US"/>
          </a:p>
        </p:txBody>
      </p:sp>
    </p:spTree>
    <p:extLst>
      <p:ext uri="{BB962C8B-B14F-4D97-AF65-F5344CB8AC3E}">
        <p14:creationId xmlns:p14="http://schemas.microsoft.com/office/powerpoint/2010/main" val="20500489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56" r:id="rId18"/>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sv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svg"/></Relationships>
</file>

<file path=ppt/slides/_rels/slide4.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4.xml"/><Relationship Id="rId5" Type="http://schemas.openxmlformats.org/officeDocument/2006/relationships/image" Target="../media/image20.sv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sv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79576" y="2348880"/>
            <a:ext cx="7773045" cy="2428501"/>
          </a:xfrm>
        </p:spPr>
        <p:txBody>
          <a:bodyPr/>
          <a:lstStyle/>
          <a:p>
            <a:r>
              <a:rPr lang="en-GB" sz="4400" b="1" i="1" dirty="0">
                <a:effectLst>
                  <a:outerShdw blurRad="38100" dist="38100" dir="2700000" algn="tl">
                    <a:srgbClr val="000000">
                      <a:alpha val="43137"/>
                    </a:srgbClr>
                  </a:outerShdw>
                </a:effectLst>
              </a:rPr>
              <a:t>Performance Improvement of Wireless SOHO Network</a:t>
            </a:r>
          </a:p>
        </p:txBody>
      </p:sp>
      <p:sp>
        <p:nvSpPr>
          <p:cNvPr id="3" name="Subtitle 2"/>
          <p:cNvSpPr>
            <a:spLocks noGrp="1"/>
          </p:cNvSpPr>
          <p:nvPr>
            <p:ph type="subTitle" idx="1"/>
          </p:nvPr>
        </p:nvSpPr>
        <p:spPr>
          <a:xfrm>
            <a:off x="1066800" y="4953000"/>
            <a:ext cx="10058400" cy="852264"/>
          </a:xfrm>
        </p:spPr>
        <p:txBody>
          <a:bodyPr>
            <a:noAutofit/>
          </a:bodyPr>
          <a:lstStyle/>
          <a:p>
            <a:pPr>
              <a:lnSpc>
                <a:spcPct val="110000"/>
              </a:lnSpc>
            </a:pPr>
            <a:r>
              <a:rPr lang="en-GB" sz="1600" dirty="0"/>
              <a:t>By student:</a:t>
            </a:r>
          </a:p>
          <a:p>
            <a:pPr>
              <a:lnSpc>
                <a:spcPct val="110000"/>
              </a:lnSpc>
            </a:pPr>
            <a:r>
              <a:rPr lang="en-GB" sz="1600" dirty="0"/>
              <a:t>1917112</a:t>
            </a:r>
          </a:p>
          <a:p>
            <a:pPr>
              <a:lnSpc>
                <a:spcPct val="110000"/>
              </a:lnSpc>
            </a:pPr>
            <a:r>
              <a:rPr lang="en-GB" sz="1600" dirty="0"/>
              <a:t>Mari I Uchkunova</a:t>
            </a:r>
          </a:p>
        </p:txBody>
      </p:sp>
      <p:pic>
        <p:nvPicPr>
          <p:cNvPr id="5" name="Picture 4" descr="Text&#10;&#10;Description automatically generated with medium confidence">
            <a:extLst>
              <a:ext uri="{FF2B5EF4-FFF2-40B4-BE49-F238E27FC236}">
                <a16:creationId xmlns:a16="http://schemas.microsoft.com/office/drawing/2014/main" id="{02D8F47C-BC23-4349-B903-5379F9B7EE48}"/>
              </a:ext>
            </a:extLst>
          </p:cNvPr>
          <p:cNvPicPr>
            <a:picLocks noChangeAspect="1"/>
          </p:cNvPicPr>
          <p:nvPr/>
        </p:nvPicPr>
        <p:blipFill rotWithShape="1">
          <a:blip r:embed="rId2">
            <a:extLst>
              <a:ext uri="{28A0092B-C50C-407E-A947-70E740481C1C}">
                <a14:useLocalDpi xmlns:a14="http://schemas.microsoft.com/office/drawing/2010/main" val="0"/>
              </a:ext>
            </a:extLst>
          </a:blip>
          <a:srcRect r="72413"/>
          <a:stretch/>
        </p:blipFill>
        <p:spPr>
          <a:xfrm>
            <a:off x="1199456" y="764704"/>
            <a:ext cx="914400" cy="1325826"/>
          </a:xfrm>
          <a:prstGeom prst="rect">
            <a:avLst/>
          </a:prstGeom>
        </p:spPr>
      </p:pic>
      <p:sp>
        <p:nvSpPr>
          <p:cNvPr id="6" name="TextBox 5">
            <a:extLst>
              <a:ext uri="{FF2B5EF4-FFF2-40B4-BE49-F238E27FC236}">
                <a16:creationId xmlns:a16="http://schemas.microsoft.com/office/drawing/2014/main" id="{70D22862-7363-224E-4C5D-FF051F9DD9D9}"/>
              </a:ext>
            </a:extLst>
          </p:cNvPr>
          <p:cNvSpPr txBox="1"/>
          <p:nvPr/>
        </p:nvSpPr>
        <p:spPr>
          <a:xfrm>
            <a:off x="1847528" y="836712"/>
            <a:ext cx="2808312" cy="923330"/>
          </a:xfrm>
          <a:prstGeom prst="rect">
            <a:avLst/>
          </a:prstGeom>
          <a:noFill/>
        </p:spPr>
        <p:txBody>
          <a:bodyPr wrap="square" rtlCol="0">
            <a:spAutoFit/>
          </a:bodyPr>
          <a:lstStyle/>
          <a:p>
            <a:pPr algn="ctr"/>
            <a:r>
              <a:rPr lang="en-GB" b="1" dirty="0">
                <a:solidFill>
                  <a:schemeClr val="bg1"/>
                </a:solidFill>
              </a:rPr>
              <a:t>University of Wales</a:t>
            </a:r>
          </a:p>
          <a:p>
            <a:pPr algn="ctr"/>
            <a:r>
              <a:rPr lang="en-GB" b="1" dirty="0">
                <a:solidFill>
                  <a:schemeClr val="bg1"/>
                </a:solidFill>
              </a:rPr>
              <a:t>Trinity Saint David</a:t>
            </a:r>
          </a:p>
          <a:p>
            <a:pPr algn="ctr"/>
            <a:r>
              <a:rPr lang="en-GB" b="1" dirty="0">
                <a:solidFill>
                  <a:schemeClr val="bg1"/>
                </a:solidFill>
              </a:rPr>
              <a:t>London </a:t>
            </a:r>
          </a:p>
        </p:txBody>
      </p:sp>
    </p:spTree>
    <p:extLst>
      <p:ext uri="{BB962C8B-B14F-4D97-AF65-F5344CB8AC3E}">
        <p14:creationId xmlns:p14="http://schemas.microsoft.com/office/powerpoint/2010/main" val="2424538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13" name="Title 12"/>
          <p:cNvSpPr>
            <a:spLocks noGrp="1"/>
          </p:cNvSpPr>
          <p:nvPr>
            <p:ph type="title"/>
          </p:nvPr>
        </p:nvSpPr>
        <p:spPr>
          <a:xfrm>
            <a:off x="767408" y="836712"/>
            <a:ext cx="9404723" cy="744034"/>
          </a:xfrm>
        </p:spPr>
        <p:txBody>
          <a:bodyPr/>
          <a:lstStyle/>
          <a:p>
            <a:r>
              <a:rPr lang="en-GB" dirty="0"/>
              <a:t>AGENDA</a:t>
            </a:r>
            <a:endParaRPr dirty="0"/>
          </a:p>
        </p:txBody>
      </p:sp>
      <p:sp>
        <p:nvSpPr>
          <p:cNvPr id="14" name="Content Placeholder 13"/>
          <p:cNvSpPr>
            <a:spLocks noGrp="1"/>
          </p:cNvSpPr>
          <p:nvPr>
            <p:ph idx="1"/>
          </p:nvPr>
        </p:nvSpPr>
        <p:spPr>
          <a:xfrm>
            <a:off x="761679" y="1628800"/>
            <a:ext cx="8946541" cy="4195481"/>
          </a:xfrm>
        </p:spPr>
        <p:txBody>
          <a:bodyPr>
            <a:normAutofit lnSpcReduction="10000"/>
          </a:bodyPr>
          <a:lstStyle/>
          <a:p>
            <a:r>
              <a:rPr lang="en-GB" dirty="0"/>
              <a:t>Introduction</a:t>
            </a:r>
          </a:p>
          <a:p>
            <a:r>
              <a:rPr lang="en-GB" dirty="0"/>
              <a:t>Aim and Objectives</a:t>
            </a:r>
          </a:p>
          <a:p>
            <a:r>
              <a:rPr lang="en-GB" dirty="0"/>
              <a:t>Literature review</a:t>
            </a:r>
          </a:p>
          <a:p>
            <a:r>
              <a:rPr lang="en-GB" dirty="0"/>
              <a:t>Methodology</a:t>
            </a:r>
          </a:p>
          <a:p>
            <a:r>
              <a:rPr lang="en-GB" dirty="0"/>
              <a:t>Design overview</a:t>
            </a:r>
          </a:p>
          <a:p>
            <a:r>
              <a:rPr lang="en-GB" dirty="0"/>
              <a:t>Demo</a:t>
            </a:r>
          </a:p>
          <a:p>
            <a:r>
              <a:rPr lang="en-GB" dirty="0"/>
              <a:t>Gantt Chart</a:t>
            </a:r>
          </a:p>
          <a:p>
            <a:r>
              <a:rPr lang="en-GB" dirty="0"/>
              <a:t>Conclusion</a:t>
            </a:r>
          </a:p>
          <a:p>
            <a:r>
              <a:rPr lang="en-GB" dirty="0"/>
              <a:t>References</a:t>
            </a:r>
          </a:p>
          <a:p>
            <a:r>
              <a:rPr lang="en-GB" dirty="0"/>
              <a:t>Q&amp;A</a:t>
            </a:r>
          </a:p>
          <a:p>
            <a:endParaRPr lang="en-GB" dirty="0"/>
          </a:p>
        </p:txBody>
      </p:sp>
      <p:pic>
        <p:nvPicPr>
          <p:cNvPr id="11" name="Graphic 10" descr="Wireless router outline">
            <a:extLst>
              <a:ext uri="{FF2B5EF4-FFF2-40B4-BE49-F238E27FC236}">
                <a16:creationId xmlns:a16="http://schemas.microsoft.com/office/drawing/2014/main" id="{4C524B59-3B00-5F15-CA0F-60CE60394AF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11562" y="2879286"/>
            <a:ext cx="914400" cy="914400"/>
          </a:xfrm>
          <a:prstGeom prst="rect">
            <a:avLst/>
          </a:prstGeom>
        </p:spPr>
      </p:pic>
      <p:pic>
        <p:nvPicPr>
          <p:cNvPr id="15" name="Graphic 14" descr="Toggle outline">
            <a:extLst>
              <a:ext uri="{FF2B5EF4-FFF2-40B4-BE49-F238E27FC236}">
                <a16:creationId xmlns:a16="http://schemas.microsoft.com/office/drawing/2014/main" id="{BD9F2171-F6C4-9C5C-78DC-631938AEEA0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220731" y="3861048"/>
            <a:ext cx="914400" cy="914400"/>
          </a:xfrm>
          <a:prstGeom prst="rect">
            <a:avLst/>
          </a:prstGeom>
        </p:spPr>
      </p:pic>
      <p:pic>
        <p:nvPicPr>
          <p:cNvPr id="17" name="Graphic 16" descr="Computer outline">
            <a:extLst>
              <a:ext uri="{FF2B5EF4-FFF2-40B4-BE49-F238E27FC236}">
                <a16:creationId xmlns:a16="http://schemas.microsoft.com/office/drawing/2014/main" id="{EF42403C-E0FA-D1A0-69CA-A8EF60CE2E8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312024" y="1886188"/>
            <a:ext cx="914400" cy="914400"/>
          </a:xfrm>
          <a:prstGeom prst="rect">
            <a:avLst/>
          </a:prstGeom>
        </p:spPr>
      </p:pic>
      <p:pic>
        <p:nvPicPr>
          <p:cNvPr id="19" name="Graphic 18" descr="Laptop outline">
            <a:extLst>
              <a:ext uri="{FF2B5EF4-FFF2-40B4-BE49-F238E27FC236}">
                <a16:creationId xmlns:a16="http://schemas.microsoft.com/office/drawing/2014/main" id="{EBD1C5E7-BC2F-1B34-736C-4A2A63EF29C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580761" y="1895521"/>
            <a:ext cx="914400" cy="914400"/>
          </a:xfrm>
          <a:prstGeom prst="rect">
            <a:avLst/>
          </a:prstGeom>
        </p:spPr>
      </p:pic>
      <p:pic>
        <p:nvPicPr>
          <p:cNvPr id="21" name="Graphic 20" descr="Phone Vibration outline">
            <a:extLst>
              <a:ext uri="{FF2B5EF4-FFF2-40B4-BE49-F238E27FC236}">
                <a16:creationId xmlns:a16="http://schemas.microsoft.com/office/drawing/2014/main" id="{63C20BE3-6A2E-7EAC-5E9F-8E8AC4833913}"/>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8328248" y="3953977"/>
            <a:ext cx="914400" cy="914400"/>
          </a:xfrm>
          <a:prstGeom prst="rect">
            <a:avLst/>
          </a:prstGeom>
        </p:spPr>
      </p:pic>
    </p:spTree>
    <p:extLst>
      <p:ext uri="{BB962C8B-B14F-4D97-AF65-F5344CB8AC3E}">
        <p14:creationId xmlns:p14="http://schemas.microsoft.com/office/powerpoint/2010/main" val="30428263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35E31-1DAD-C4B1-2A0C-524B6D2BE68E}"/>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A5EFA2BE-2BAA-7B84-A3B7-8AC6C06A10D4}"/>
              </a:ext>
            </a:extLst>
          </p:cNvPr>
          <p:cNvSpPr>
            <a:spLocks noGrp="1"/>
          </p:cNvSpPr>
          <p:nvPr>
            <p:ph idx="1"/>
          </p:nvPr>
        </p:nvSpPr>
        <p:spPr/>
        <p:txBody>
          <a:bodyPr>
            <a:normAutofit/>
          </a:bodyPr>
          <a:lstStyle/>
          <a:p>
            <a:pPr>
              <a:lnSpc>
                <a:spcPct val="150000"/>
              </a:lnSpc>
            </a:pPr>
            <a:r>
              <a:rPr lang="en-GB" sz="1800" dirty="0"/>
              <a:t>There have been several issues and problems with poor wireless networks due to which most of the SOHO’s face multiple issues and problems in day-to-day operations. To deal with that, this project will describe the advancement methodology and network optimization techniques that help to maximize the performance of wireless networks to bring more accuracy and fast information exchange medium to the organizations.</a:t>
            </a:r>
          </a:p>
        </p:txBody>
      </p:sp>
      <p:pic>
        <p:nvPicPr>
          <p:cNvPr id="9" name="Graphic 8" descr="Wireless router outline">
            <a:extLst>
              <a:ext uri="{FF2B5EF4-FFF2-40B4-BE49-F238E27FC236}">
                <a16:creationId xmlns:a16="http://schemas.microsoft.com/office/drawing/2014/main" id="{489F7F39-503F-102C-0F59-ABAA7806AA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768408" y="3717032"/>
            <a:ext cx="914400" cy="914400"/>
          </a:xfrm>
          <a:prstGeom prst="rect">
            <a:avLst/>
          </a:prstGeom>
        </p:spPr>
      </p:pic>
      <p:pic>
        <p:nvPicPr>
          <p:cNvPr id="10" name="Graphic 9" descr="Toggle outline">
            <a:extLst>
              <a:ext uri="{FF2B5EF4-FFF2-40B4-BE49-F238E27FC236}">
                <a16:creationId xmlns:a16="http://schemas.microsoft.com/office/drawing/2014/main" id="{FA27D4B9-A96A-FC64-4008-082CFB9D9F4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677577" y="4698794"/>
            <a:ext cx="914400" cy="914400"/>
          </a:xfrm>
          <a:prstGeom prst="rect">
            <a:avLst/>
          </a:prstGeom>
        </p:spPr>
      </p:pic>
      <p:pic>
        <p:nvPicPr>
          <p:cNvPr id="11" name="Graphic 10" descr="Computer outline">
            <a:extLst>
              <a:ext uri="{FF2B5EF4-FFF2-40B4-BE49-F238E27FC236}">
                <a16:creationId xmlns:a16="http://schemas.microsoft.com/office/drawing/2014/main" id="{513D561E-C97C-FEC8-7D57-729F8424F47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768870" y="2723934"/>
            <a:ext cx="914400" cy="914400"/>
          </a:xfrm>
          <a:prstGeom prst="rect">
            <a:avLst/>
          </a:prstGeom>
        </p:spPr>
      </p:pic>
      <p:pic>
        <p:nvPicPr>
          <p:cNvPr id="12" name="Graphic 11" descr="Laptop outline">
            <a:extLst>
              <a:ext uri="{FF2B5EF4-FFF2-40B4-BE49-F238E27FC236}">
                <a16:creationId xmlns:a16="http://schemas.microsoft.com/office/drawing/2014/main" id="{58BB2E25-432A-5214-0F6A-B8BB5D4B33B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1037607" y="2733267"/>
            <a:ext cx="914400" cy="914400"/>
          </a:xfrm>
          <a:prstGeom prst="rect">
            <a:avLst/>
          </a:prstGeom>
        </p:spPr>
      </p:pic>
      <p:pic>
        <p:nvPicPr>
          <p:cNvPr id="13" name="Graphic 12" descr="Phone Vibration outline">
            <a:extLst>
              <a:ext uri="{FF2B5EF4-FFF2-40B4-BE49-F238E27FC236}">
                <a16:creationId xmlns:a16="http://schemas.microsoft.com/office/drawing/2014/main" id="{FED7E0F6-D2A5-80F9-87F6-832D5DC4D6A7}"/>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0785094" y="4791723"/>
            <a:ext cx="914400" cy="914400"/>
          </a:xfrm>
          <a:prstGeom prst="rect">
            <a:avLst/>
          </a:prstGeom>
        </p:spPr>
      </p:pic>
    </p:spTree>
    <p:extLst>
      <p:ext uri="{BB962C8B-B14F-4D97-AF65-F5344CB8AC3E}">
        <p14:creationId xmlns:p14="http://schemas.microsoft.com/office/powerpoint/2010/main" val="40490361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40EA1-F9C3-C3BC-5224-F60D3AD7D045}"/>
              </a:ext>
            </a:extLst>
          </p:cNvPr>
          <p:cNvSpPr>
            <a:spLocks noGrp="1"/>
          </p:cNvSpPr>
          <p:nvPr>
            <p:ph type="title"/>
          </p:nvPr>
        </p:nvSpPr>
        <p:spPr>
          <a:xfrm>
            <a:off x="1524000" y="188640"/>
            <a:ext cx="9144000" cy="838200"/>
          </a:xfrm>
        </p:spPr>
        <p:txBody>
          <a:bodyPr/>
          <a:lstStyle/>
          <a:p>
            <a:pPr algn="ctr"/>
            <a:r>
              <a:rPr lang="en-GB" dirty="0"/>
              <a:t>Aim                Objectives</a:t>
            </a:r>
          </a:p>
        </p:txBody>
      </p:sp>
      <p:sp>
        <p:nvSpPr>
          <p:cNvPr id="3" name="Content Placeholder 2">
            <a:extLst>
              <a:ext uri="{FF2B5EF4-FFF2-40B4-BE49-F238E27FC236}">
                <a16:creationId xmlns:a16="http://schemas.microsoft.com/office/drawing/2014/main" id="{CF530F2B-00F1-D1EC-BF78-0A6CAA09599B}"/>
              </a:ext>
            </a:extLst>
          </p:cNvPr>
          <p:cNvSpPr>
            <a:spLocks noGrp="1"/>
          </p:cNvSpPr>
          <p:nvPr>
            <p:ph sz="half" idx="1"/>
          </p:nvPr>
        </p:nvSpPr>
        <p:spPr>
          <a:xfrm>
            <a:off x="1524000" y="969289"/>
            <a:ext cx="4427984" cy="4899248"/>
          </a:xfrm>
        </p:spPr>
        <p:txBody>
          <a:bodyPr>
            <a:normAutofit/>
          </a:bodyPr>
          <a:lstStyle/>
          <a:p>
            <a:pPr>
              <a:lnSpc>
                <a:spcPct val="150000"/>
              </a:lnSpc>
            </a:pPr>
            <a:r>
              <a:rPr lang="en-GB" sz="1800" dirty="0"/>
              <a:t>The aim or purpose of the project is to improve the overall efficiency and performance of a small office network/home office network by using modern network optimization techniques. </a:t>
            </a:r>
          </a:p>
        </p:txBody>
      </p:sp>
      <p:sp>
        <p:nvSpPr>
          <p:cNvPr id="4" name="Content Placeholder 3">
            <a:extLst>
              <a:ext uri="{FF2B5EF4-FFF2-40B4-BE49-F238E27FC236}">
                <a16:creationId xmlns:a16="http://schemas.microsoft.com/office/drawing/2014/main" id="{99EC2980-8229-A30F-D1AB-0BFCC005721D}"/>
              </a:ext>
            </a:extLst>
          </p:cNvPr>
          <p:cNvSpPr>
            <a:spLocks noGrp="1"/>
          </p:cNvSpPr>
          <p:nvPr>
            <p:ph sz="half" idx="2"/>
          </p:nvPr>
        </p:nvSpPr>
        <p:spPr>
          <a:xfrm>
            <a:off x="6070389" y="979376"/>
            <a:ext cx="4502226" cy="4899248"/>
          </a:xfrm>
        </p:spPr>
        <p:txBody>
          <a:bodyPr>
            <a:noAutofit/>
          </a:bodyPr>
          <a:lstStyle/>
          <a:p>
            <a:pPr marL="457200" indent="-457200">
              <a:lnSpc>
                <a:spcPct val="150000"/>
              </a:lnSpc>
              <a:buFont typeface="+mj-lt"/>
              <a:buAutoNum type="arabicPeriod"/>
            </a:pPr>
            <a:r>
              <a:rPr lang="en-GB" sz="1800" dirty="0"/>
              <a:t>To decrease the traffic load on the SOHO network to get better efficiency in network performance.</a:t>
            </a:r>
          </a:p>
          <a:p>
            <a:pPr marL="457200" indent="-457200">
              <a:lnSpc>
                <a:spcPct val="150000"/>
              </a:lnSpc>
              <a:buFont typeface="+mj-lt"/>
              <a:buAutoNum type="arabicPeriod"/>
            </a:pPr>
            <a:r>
              <a:rPr lang="en-GB" sz="1800" dirty="0"/>
              <a:t>To maximize the QoS (quality of service) of a small office network/home office network by using modern networking technology [1].</a:t>
            </a:r>
          </a:p>
          <a:p>
            <a:pPr marL="457200" indent="-457200">
              <a:lnSpc>
                <a:spcPct val="150000"/>
              </a:lnSpc>
              <a:buFont typeface="+mj-lt"/>
              <a:buAutoNum type="arabicPeriod"/>
            </a:pPr>
            <a:r>
              <a:rPr lang="en-GB" sz="1800" dirty="0"/>
              <a:t>To get enhanced data communications lead to faster transfer of data within a SOHO and </a:t>
            </a:r>
            <a:r>
              <a:rPr lang="en-GB" dirty="0"/>
              <a:t>between other factors.  </a:t>
            </a:r>
          </a:p>
        </p:txBody>
      </p:sp>
      <p:pic>
        <p:nvPicPr>
          <p:cNvPr id="6" name="Graphic 5" descr="Wireless router with solid fill">
            <a:extLst>
              <a:ext uri="{FF2B5EF4-FFF2-40B4-BE49-F238E27FC236}">
                <a16:creationId xmlns:a16="http://schemas.microsoft.com/office/drawing/2014/main" id="{4E4A4E34-F4E2-2E04-75EA-82F99EBE685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783632" y="4831846"/>
            <a:ext cx="1130424" cy="1130424"/>
          </a:xfrm>
          <a:prstGeom prst="rect">
            <a:avLst/>
          </a:prstGeom>
        </p:spPr>
      </p:pic>
      <p:pic>
        <p:nvPicPr>
          <p:cNvPr id="8" name="Graphic 7" descr="Laptop with solid fill">
            <a:extLst>
              <a:ext uri="{FF2B5EF4-FFF2-40B4-BE49-F238E27FC236}">
                <a16:creationId xmlns:a16="http://schemas.microsoft.com/office/drawing/2014/main" id="{85C0CEFC-B123-2B5F-028D-81F2251C5F7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273264" y="4293096"/>
            <a:ext cx="914400" cy="914400"/>
          </a:xfrm>
          <a:prstGeom prst="rect">
            <a:avLst/>
          </a:prstGeom>
        </p:spPr>
      </p:pic>
    </p:spTree>
    <p:extLst>
      <p:ext uri="{BB962C8B-B14F-4D97-AF65-F5344CB8AC3E}">
        <p14:creationId xmlns:p14="http://schemas.microsoft.com/office/powerpoint/2010/main" val="2272029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5F377-A0EA-E232-4D2D-973BF341F71F}"/>
              </a:ext>
            </a:extLst>
          </p:cNvPr>
          <p:cNvSpPr>
            <a:spLocks noGrp="1"/>
          </p:cNvSpPr>
          <p:nvPr>
            <p:ph type="title"/>
          </p:nvPr>
        </p:nvSpPr>
        <p:spPr/>
        <p:txBody>
          <a:bodyPr/>
          <a:lstStyle/>
          <a:p>
            <a:r>
              <a:rPr lang="en-GB" dirty="0"/>
              <a:t>Literature review</a:t>
            </a:r>
          </a:p>
        </p:txBody>
      </p:sp>
      <p:sp>
        <p:nvSpPr>
          <p:cNvPr id="12" name="Content Placeholder 11">
            <a:extLst>
              <a:ext uri="{FF2B5EF4-FFF2-40B4-BE49-F238E27FC236}">
                <a16:creationId xmlns:a16="http://schemas.microsoft.com/office/drawing/2014/main" id="{0DEF6543-06D2-DBFA-C68A-0DCAB1C37CFB}"/>
              </a:ext>
            </a:extLst>
          </p:cNvPr>
          <p:cNvSpPr>
            <a:spLocks noGrp="1"/>
          </p:cNvSpPr>
          <p:nvPr>
            <p:ph idx="1"/>
          </p:nvPr>
        </p:nvSpPr>
        <p:spPr>
          <a:xfrm>
            <a:off x="1104293" y="2060848"/>
            <a:ext cx="8946541" cy="4195481"/>
          </a:xfrm>
        </p:spPr>
        <p:txBody>
          <a:bodyPr>
            <a:normAutofit/>
          </a:bodyPr>
          <a:lstStyle/>
          <a:p>
            <a:r>
              <a:rPr lang="en-US" sz="1800" dirty="0">
                <a:effectLst/>
                <a:latin typeface="Times New Roman" panose="02020603050405020304" pitchFamily="18" charset="0"/>
                <a:ea typeface="Calibri" panose="020F0502020204030204" pitchFamily="34" charset="0"/>
              </a:rPr>
              <a:t>Wireless Clients (Station)</a:t>
            </a:r>
          </a:p>
          <a:p>
            <a:pPr marL="0" indent="0">
              <a:buNone/>
            </a:pPr>
            <a:endParaRPr lang="en-GB" sz="1800" b="1" dirty="0">
              <a:solidFill>
                <a:srgbClr val="2E74B5"/>
              </a:solidFill>
              <a:latin typeface="Calibri Light" panose="020F0302020204030204" pitchFamily="34" charset="0"/>
              <a:ea typeface="Calibri" panose="020F0502020204030204" pitchFamily="34" charset="0"/>
              <a:cs typeface="Times New Roman" panose="02020603050405020304" pitchFamily="18" charset="0"/>
            </a:endParaRPr>
          </a:p>
          <a:p>
            <a:pPr marL="0" indent="0">
              <a:buNone/>
            </a:pPr>
            <a:endParaRPr lang="en-GB" sz="1800" b="1" dirty="0">
              <a:solidFill>
                <a:srgbClr val="2E74B5"/>
              </a:solidFill>
              <a:latin typeface="Calibri Light" panose="020F0302020204030204" pitchFamily="34" charset="0"/>
              <a:ea typeface="Calibri" panose="020F0502020204030204" pitchFamily="34"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rPr>
              <a:t>Access Point - Home or Office network  </a:t>
            </a:r>
          </a:p>
          <a:p>
            <a:endParaRPr lang="en-GB" sz="1800" dirty="0">
              <a:latin typeface="Times New Roman" panose="02020603050405020304" pitchFamily="18" charset="0"/>
              <a:ea typeface="Calibri" panose="020F0502020204030204" pitchFamily="34" charset="0"/>
            </a:endParaRPr>
          </a:p>
          <a:p>
            <a:endParaRPr lang="en-GB" sz="1800" dirty="0">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ea typeface="Calibri" panose="020F0502020204030204" pitchFamily="34" charset="0"/>
              </a:rPr>
              <a:t>The Client-Side Access Point with 360° Coverage</a:t>
            </a:r>
          </a:p>
          <a:p>
            <a:endParaRPr lang="en-GB" sz="1800" dirty="0">
              <a:latin typeface="Times New Roman" panose="02020603050405020304" pitchFamily="18" charset="0"/>
              <a:ea typeface="Calibri" panose="020F0502020204030204" pitchFamily="34" charset="0"/>
            </a:endParaRPr>
          </a:p>
          <a:p>
            <a:endParaRPr lang="en-GB" sz="1800" dirty="0">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ea typeface="Calibri" panose="020F0502020204030204" pitchFamily="34" charset="0"/>
              </a:rPr>
              <a:t>   Wireless Connection Problems Fixing</a:t>
            </a:r>
          </a:p>
        </p:txBody>
      </p:sp>
      <p:pic>
        <p:nvPicPr>
          <p:cNvPr id="13" name="Picture 12">
            <a:extLst>
              <a:ext uri="{FF2B5EF4-FFF2-40B4-BE49-F238E27FC236}">
                <a16:creationId xmlns:a16="http://schemas.microsoft.com/office/drawing/2014/main" id="{CD162DA5-4371-D517-F23B-02CC32459CCA}"/>
              </a:ext>
            </a:extLst>
          </p:cNvPr>
          <p:cNvPicPr>
            <a:picLocks noChangeAspect="1"/>
          </p:cNvPicPr>
          <p:nvPr/>
        </p:nvPicPr>
        <p:blipFill>
          <a:blip r:embed="rId2"/>
          <a:stretch>
            <a:fillRect/>
          </a:stretch>
        </p:blipFill>
        <p:spPr>
          <a:xfrm>
            <a:off x="4151784" y="1764156"/>
            <a:ext cx="1080120" cy="1052776"/>
          </a:xfrm>
          <a:prstGeom prst="rect">
            <a:avLst/>
          </a:prstGeom>
        </p:spPr>
      </p:pic>
      <p:pic>
        <p:nvPicPr>
          <p:cNvPr id="14" name="Picture 13">
            <a:extLst>
              <a:ext uri="{FF2B5EF4-FFF2-40B4-BE49-F238E27FC236}">
                <a16:creationId xmlns:a16="http://schemas.microsoft.com/office/drawing/2014/main" id="{E819EE05-6CA6-81F9-93C8-62B016C52B31}"/>
              </a:ext>
            </a:extLst>
          </p:cNvPr>
          <p:cNvPicPr>
            <a:picLocks noChangeAspect="1"/>
          </p:cNvPicPr>
          <p:nvPr/>
        </p:nvPicPr>
        <p:blipFill>
          <a:blip r:embed="rId3"/>
          <a:stretch>
            <a:fillRect/>
          </a:stretch>
        </p:blipFill>
        <p:spPr>
          <a:xfrm>
            <a:off x="5519936" y="2816932"/>
            <a:ext cx="2887576" cy="1224135"/>
          </a:xfrm>
          <a:prstGeom prst="rect">
            <a:avLst/>
          </a:prstGeom>
        </p:spPr>
      </p:pic>
      <p:pic>
        <p:nvPicPr>
          <p:cNvPr id="15" name="Picture 14">
            <a:extLst>
              <a:ext uri="{FF2B5EF4-FFF2-40B4-BE49-F238E27FC236}">
                <a16:creationId xmlns:a16="http://schemas.microsoft.com/office/drawing/2014/main" id="{D80476B3-2273-94C4-22F3-A8146EEBBADC}"/>
              </a:ext>
            </a:extLst>
          </p:cNvPr>
          <p:cNvPicPr>
            <a:picLocks noChangeAspect="1"/>
          </p:cNvPicPr>
          <p:nvPr/>
        </p:nvPicPr>
        <p:blipFill>
          <a:blip r:embed="rId4"/>
          <a:stretch>
            <a:fillRect/>
          </a:stretch>
        </p:blipFill>
        <p:spPr>
          <a:xfrm>
            <a:off x="6384032" y="4273085"/>
            <a:ext cx="2780758" cy="1048132"/>
          </a:xfrm>
          <a:prstGeom prst="rect">
            <a:avLst/>
          </a:prstGeom>
        </p:spPr>
      </p:pic>
    </p:spTree>
    <p:extLst>
      <p:ext uri="{BB962C8B-B14F-4D97-AF65-F5344CB8AC3E}">
        <p14:creationId xmlns:p14="http://schemas.microsoft.com/office/powerpoint/2010/main" val="14693413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E69D5-2BE4-54C2-648D-94F77B583CB6}"/>
              </a:ext>
            </a:extLst>
          </p:cNvPr>
          <p:cNvSpPr>
            <a:spLocks noGrp="1"/>
          </p:cNvSpPr>
          <p:nvPr>
            <p:ph type="title"/>
          </p:nvPr>
        </p:nvSpPr>
        <p:spPr/>
        <p:txBody>
          <a:bodyPr/>
          <a:lstStyle/>
          <a:p>
            <a:r>
              <a:rPr lang="en-GB" dirty="0"/>
              <a:t>Previous works</a:t>
            </a:r>
          </a:p>
        </p:txBody>
      </p:sp>
      <p:pic>
        <p:nvPicPr>
          <p:cNvPr id="8" name="Content Placeholder 7">
            <a:extLst>
              <a:ext uri="{FF2B5EF4-FFF2-40B4-BE49-F238E27FC236}">
                <a16:creationId xmlns:a16="http://schemas.microsoft.com/office/drawing/2014/main" id="{89C96E28-43C7-2D15-BE17-87BCFE1188F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6111" y="1412776"/>
            <a:ext cx="8352212" cy="3815988"/>
          </a:xfrm>
        </p:spPr>
      </p:pic>
    </p:spTree>
    <p:extLst>
      <p:ext uri="{BB962C8B-B14F-4D97-AF65-F5344CB8AC3E}">
        <p14:creationId xmlns:p14="http://schemas.microsoft.com/office/powerpoint/2010/main" val="16889114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F4338-68BF-4EA9-E147-E4C5C69E8CB7}"/>
              </a:ext>
            </a:extLst>
          </p:cNvPr>
          <p:cNvSpPr>
            <a:spLocks noGrp="1"/>
          </p:cNvSpPr>
          <p:nvPr>
            <p:ph type="title"/>
          </p:nvPr>
        </p:nvSpPr>
        <p:spPr>
          <a:xfrm>
            <a:off x="1524000" y="476672"/>
            <a:ext cx="9144000" cy="1143000"/>
          </a:xfrm>
        </p:spPr>
        <p:txBody>
          <a:bodyPr/>
          <a:lstStyle/>
          <a:p>
            <a:r>
              <a:rPr lang="en-GB" dirty="0" err="1"/>
              <a:t>Metodology</a:t>
            </a:r>
            <a:endParaRPr lang="en-GB" dirty="0"/>
          </a:p>
        </p:txBody>
      </p:sp>
      <p:sp>
        <p:nvSpPr>
          <p:cNvPr id="6" name="Content Placeholder 5">
            <a:extLst>
              <a:ext uri="{FF2B5EF4-FFF2-40B4-BE49-F238E27FC236}">
                <a16:creationId xmlns:a16="http://schemas.microsoft.com/office/drawing/2014/main" id="{D77122FE-2B03-EF5D-3F2B-4047B32C786C}"/>
              </a:ext>
            </a:extLst>
          </p:cNvPr>
          <p:cNvSpPr>
            <a:spLocks noGrp="1"/>
          </p:cNvSpPr>
          <p:nvPr>
            <p:ph idx="1"/>
          </p:nvPr>
        </p:nvSpPr>
        <p:spPr>
          <a:xfrm>
            <a:off x="1103313" y="2052918"/>
            <a:ext cx="5856784" cy="4195481"/>
          </a:xfrm>
        </p:spPr>
        <p:txBody>
          <a:bodyPr/>
          <a:lstStyle/>
          <a:p>
            <a:pPr>
              <a:lnSpc>
                <a:spcPct val="150000"/>
              </a:lnSpc>
            </a:pPr>
            <a:r>
              <a:rPr lang="en-GB" sz="1800" dirty="0">
                <a:latin typeface="Times New Roman" panose="02020603050405020304" pitchFamily="18" charset="0"/>
                <a:cs typeface="Times New Roman" panose="02020603050405020304" pitchFamily="18" charset="0"/>
              </a:rPr>
              <a:t>Experiments served as the primary production process for the artifact. This style was chosen since understanding and writing about WLAN security can be quite theoretical. The project becomes lot more enjoyable, and the theory may be put into reality by interspersing something more useful. </a:t>
            </a:r>
          </a:p>
          <a:p>
            <a:pPr>
              <a:lnSpc>
                <a:spcPct val="150000"/>
              </a:lnSpc>
            </a:pPr>
            <a:r>
              <a:rPr lang="en-US" sz="1800" dirty="0">
                <a:effectLst/>
                <a:latin typeface="Times New Roman" panose="02020603050405020304" pitchFamily="18" charset="0"/>
                <a:ea typeface="Calibri" panose="020F0502020204030204" pitchFamily="34" charset="0"/>
              </a:rPr>
              <a:t>There will be the collection of a secondary as well.</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endParaRPr lang="en-GB" sz="1800" dirty="0">
              <a:latin typeface="Times New Roman" panose="02020603050405020304" pitchFamily="18" charset="0"/>
              <a:cs typeface="Times New Roman" panose="02020603050405020304" pitchFamily="18" charset="0"/>
            </a:endParaRPr>
          </a:p>
          <a:p>
            <a:pPr>
              <a:lnSpc>
                <a:spcPct val="150000"/>
              </a:lnSpc>
            </a:pPr>
            <a:endParaRPr lang="en-GB" sz="1800" dirty="0">
              <a:latin typeface="Times New Roman" panose="02020603050405020304" pitchFamily="18" charset="0"/>
              <a:cs typeface="Times New Roman" panose="02020603050405020304" pitchFamily="18" charset="0"/>
            </a:endParaRPr>
          </a:p>
          <a:p>
            <a:endParaRPr lang="en-GB" dirty="0"/>
          </a:p>
        </p:txBody>
      </p:sp>
      <p:pic>
        <p:nvPicPr>
          <p:cNvPr id="1028" name="Picture 4" descr="What are Primary Data and Secondary Data in PhD">
            <a:extLst>
              <a:ext uri="{FF2B5EF4-FFF2-40B4-BE49-F238E27FC236}">
                <a16:creationId xmlns:a16="http://schemas.microsoft.com/office/drawing/2014/main" id="{3F5B7543-2F6A-1103-9D6B-F8E01F0C7D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64152" y="1556792"/>
            <a:ext cx="3960440" cy="4049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16324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1EFB2-44E6-001C-EDD8-9DD4A4F7656C}"/>
              </a:ext>
            </a:extLst>
          </p:cNvPr>
          <p:cNvSpPr>
            <a:spLocks noGrp="1"/>
          </p:cNvSpPr>
          <p:nvPr>
            <p:ph type="title"/>
          </p:nvPr>
        </p:nvSpPr>
        <p:spPr>
          <a:xfrm>
            <a:off x="669789" y="206463"/>
            <a:ext cx="9404723" cy="1400530"/>
          </a:xfrm>
        </p:spPr>
        <p:txBody>
          <a:bodyPr/>
          <a:lstStyle/>
          <a:p>
            <a:r>
              <a:rPr lang="en-GB" dirty="0"/>
              <a:t>Design overview</a:t>
            </a:r>
          </a:p>
        </p:txBody>
      </p:sp>
      <p:pic>
        <p:nvPicPr>
          <p:cNvPr id="13" name="Content Placeholder 12">
            <a:extLst>
              <a:ext uri="{FF2B5EF4-FFF2-40B4-BE49-F238E27FC236}">
                <a16:creationId xmlns:a16="http://schemas.microsoft.com/office/drawing/2014/main" id="{7270CF1B-BECE-24EC-2709-BE300916C8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5400" y="1484784"/>
            <a:ext cx="7081150" cy="4392488"/>
          </a:xfrm>
        </p:spPr>
      </p:pic>
      <p:pic>
        <p:nvPicPr>
          <p:cNvPr id="14" name="Graphic 13" descr="Wireless router outline">
            <a:extLst>
              <a:ext uri="{FF2B5EF4-FFF2-40B4-BE49-F238E27FC236}">
                <a16:creationId xmlns:a16="http://schemas.microsoft.com/office/drawing/2014/main" id="{50C2A421-7CDB-6553-018C-80A35BE43F0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35313" y="3620677"/>
            <a:ext cx="914400" cy="914400"/>
          </a:xfrm>
          <a:prstGeom prst="rect">
            <a:avLst/>
          </a:prstGeom>
        </p:spPr>
      </p:pic>
      <p:pic>
        <p:nvPicPr>
          <p:cNvPr id="15" name="Graphic 14" descr="Toggle outline">
            <a:extLst>
              <a:ext uri="{FF2B5EF4-FFF2-40B4-BE49-F238E27FC236}">
                <a16:creationId xmlns:a16="http://schemas.microsoft.com/office/drawing/2014/main" id="{D33D2B5A-3A1D-1308-C5BF-F5A33050005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344482" y="4602439"/>
            <a:ext cx="914400" cy="914400"/>
          </a:xfrm>
          <a:prstGeom prst="rect">
            <a:avLst/>
          </a:prstGeom>
        </p:spPr>
      </p:pic>
      <p:pic>
        <p:nvPicPr>
          <p:cNvPr id="16" name="Graphic 15" descr="Computer outline">
            <a:extLst>
              <a:ext uri="{FF2B5EF4-FFF2-40B4-BE49-F238E27FC236}">
                <a16:creationId xmlns:a16="http://schemas.microsoft.com/office/drawing/2014/main" id="{C6DD7505-190A-4B3F-2812-5072C610FE9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435775" y="2627579"/>
            <a:ext cx="914400" cy="914400"/>
          </a:xfrm>
          <a:prstGeom prst="rect">
            <a:avLst/>
          </a:prstGeom>
        </p:spPr>
      </p:pic>
      <p:pic>
        <p:nvPicPr>
          <p:cNvPr id="17" name="Graphic 16" descr="Laptop outline">
            <a:extLst>
              <a:ext uri="{FF2B5EF4-FFF2-40B4-BE49-F238E27FC236}">
                <a16:creationId xmlns:a16="http://schemas.microsoft.com/office/drawing/2014/main" id="{C128BAE1-07E3-23F9-4BD5-E0B3844E362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704512" y="2636912"/>
            <a:ext cx="914400" cy="914400"/>
          </a:xfrm>
          <a:prstGeom prst="rect">
            <a:avLst/>
          </a:prstGeom>
        </p:spPr>
      </p:pic>
      <p:pic>
        <p:nvPicPr>
          <p:cNvPr id="18" name="Graphic 17" descr="Phone Vibration outline">
            <a:extLst>
              <a:ext uri="{FF2B5EF4-FFF2-40B4-BE49-F238E27FC236}">
                <a16:creationId xmlns:a16="http://schemas.microsoft.com/office/drawing/2014/main" id="{9CD6AF47-CCFE-30AE-2359-289ED079AA7B}"/>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451999" y="4695368"/>
            <a:ext cx="914400" cy="914400"/>
          </a:xfrm>
          <a:prstGeom prst="rect">
            <a:avLst/>
          </a:prstGeom>
        </p:spPr>
      </p:pic>
    </p:spTree>
    <p:extLst>
      <p:ext uri="{BB962C8B-B14F-4D97-AF65-F5344CB8AC3E}">
        <p14:creationId xmlns:p14="http://schemas.microsoft.com/office/powerpoint/2010/main" val="193941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CDB764A-91FE-A71B-A1A9-8D2E48C0F5C2}"/>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95400" y="620688"/>
            <a:ext cx="6471015" cy="3907379"/>
          </a:xfrm>
        </p:spPr>
      </p:pic>
      <p:pic>
        <p:nvPicPr>
          <p:cNvPr id="9" name="Picture 8">
            <a:extLst>
              <a:ext uri="{FF2B5EF4-FFF2-40B4-BE49-F238E27FC236}">
                <a16:creationId xmlns:a16="http://schemas.microsoft.com/office/drawing/2014/main" id="{EC1B1FE2-3837-8C9F-F0F5-DFB6E1408B23}"/>
              </a:ext>
            </a:extLst>
          </p:cNvPr>
          <p:cNvPicPr>
            <a:picLocks noChangeAspect="1"/>
          </p:cNvPicPr>
          <p:nvPr/>
        </p:nvPicPr>
        <p:blipFill>
          <a:blip r:embed="rId3"/>
          <a:stretch>
            <a:fillRect/>
          </a:stretch>
        </p:blipFill>
        <p:spPr>
          <a:xfrm>
            <a:off x="7896200" y="1340768"/>
            <a:ext cx="3240360" cy="2259848"/>
          </a:xfrm>
          <a:prstGeom prst="rect">
            <a:avLst/>
          </a:prstGeom>
        </p:spPr>
      </p:pic>
      <p:sp>
        <p:nvSpPr>
          <p:cNvPr id="12" name="TextBox 11">
            <a:extLst>
              <a:ext uri="{FF2B5EF4-FFF2-40B4-BE49-F238E27FC236}">
                <a16:creationId xmlns:a16="http://schemas.microsoft.com/office/drawing/2014/main" id="{B35EA4FF-E13B-0C9C-63C1-80A43B09F3AD}"/>
              </a:ext>
            </a:extLst>
          </p:cNvPr>
          <p:cNvSpPr txBox="1"/>
          <p:nvPr/>
        </p:nvSpPr>
        <p:spPr>
          <a:xfrm>
            <a:off x="721177" y="4725144"/>
            <a:ext cx="6120680" cy="646331"/>
          </a:xfrm>
          <a:prstGeom prst="rect">
            <a:avLst/>
          </a:prstGeom>
          <a:noFill/>
        </p:spPr>
        <p:txBody>
          <a:bodyPr wrap="square" rtlCol="0">
            <a:spAutoFit/>
          </a:bodyPr>
          <a:lstStyle/>
          <a:p>
            <a:r>
              <a:rPr lang="en-GB" sz="1800" dirty="0"/>
              <a:t>Snip 1. Setting up a SOHO network </a:t>
            </a:r>
            <a:r>
              <a:rPr lang="en-GB" sz="1800" dirty="0" err="1"/>
              <a:t>Voip</a:t>
            </a:r>
            <a:r>
              <a:rPr lang="en-GB" sz="1800" dirty="0"/>
              <a:t> and Data service for a corporate environment</a:t>
            </a:r>
            <a:endParaRPr lang="en-GB" dirty="0"/>
          </a:p>
        </p:txBody>
      </p:sp>
      <p:sp>
        <p:nvSpPr>
          <p:cNvPr id="13" name="TextBox 12">
            <a:extLst>
              <a:ext uri="{FF2B5EF4-FFF2-40B4-BE49-F238E27FC236}">
                <a16:creationId xmlns:a16="http://schemas.microsoft.com/office/drawing/2014/main" id="{6AA6A5A2-83FC-08F0-3876-243BEBCE08B3}"/>
              </a:ext>
            </a:extLst>
          </p:cNvPr>
          <p:cNvSpPr txBox="1"/>
          <p:nvPr/>
        </p:nvSpPr>
        <p:spPr>
          <a:xfrm>
            <a:off x="8112224" y="3748390"/>
            <a:ext cx="3384376" cy="369332"/>
          </a:xfrm>
          <a:prstGeom prst="rect">
            <a:avLst/>
          </a:prstGeom>
          <a:noFill/>
        </p:spPr>
        <p:txBody>
          <a:bodyPr wrap="square" rtlCol="0">
            <a:spAutoFit/>
          </a:bodyPr>
          <a:lstStyle/>
          <a:p>
            <a:r>
              <a:rPr lang="en-GB" dirty="0"/>
              <a:t>Snip 2. Device module</a:t>
            </a:r>
          </a:p>
        </p:txBody>
      </p:sp>
    </p:spTree>
    <p:extLst>
      <p:ext uri="{BB962C8B-B14F-4D97-AF65-F5344CB8AC3E}">
        <p14:creationId xmlns:p14="http://schemas.microsoft.com/office/powerpoint/2010/main" val="4124121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7C8B521-E377-A0D5-1081-14D09879C4C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55440" y="1052736"/>
            <a:ext cx="7607130" cy="4176464"/>
          </a:xfrm>
        </p:spPr>
      </p:pic>
      <p:sp>
        <p:nvSpPr>
          <p:cNvPr id="6" name="TextBox 5">
            <a:extLst>
              <a:ext uri="{FF2B5EF4-FFF2-40B4-BE49-F238E27FC236}">
                <a16:creationId xmlns:a16="http://schemas.microsoft.com/office/drawing/2014/main" id="{B002DD9B-016C-EEC6-3582-AB535A31CF5E}"/>
              </a:ext>
            </a:extLst>
          </p:cNvPr>
          <p:cNvSpPr txBox="1"/>
          <p:nvPr/>
        </p:nvSpPr>
        <p:spPr>
          <a:xfrm>
            <a:off x="1203844" y="5445224"/>
            <a:ext cx="7463114" cy="369332"/>
          </a:xfrm>
          <a:prstGeom prst="rect">
            <a:avLst/>
          </a:prstGeom>
          <a:noFill/>
        </p:spPr>
        <p:txBody>
          <a:bodyPr wrap="square" rtlCol="0">
            <a:spAutoFit/>
          </a:bodyPr>
          <a:lstStyle/>
          <a:p>
            <a:r>
              <a:rPr lang="en-GB" dirty="0"/>
              <a:t>Snip 3. Wireless network which will be used for testing</a:t>
            </a:r>
          </a:p>
        </p:txBody>
      </p:sp>
    </p:spTree>
    <p:extLst>
      <p:ext uri="{BB962C8B-B14F-4D97-AF65-F5344CB8AC3E}">
        <p14:creationId xmlns:p14="http://schemas.microsoft.com/office/powerpoint/2010/main" val="3033704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22E8B-0B15-D8B5-278D-500BC3A2814D}"/>
              </a:ext>
            </a:extLst>
          </p:cNvPr>
          <p:cNvSpPr>
            <a:spLocks noGrp="1"/>
          </p:cNvSpPr>
          <p:nvPr>
            <p:ph type="title"/>
          </p:nvPr>
        </p:nvSpPr>
        <p:spPr/>
        <p:txBody>
          <a:bodyPr/>
          <a:lstStyle/>
          <a:p>
            <a:r>
              <a:rPr lang="en-GB" dirty="0"/>
              <a:t>Demo</a:t>
            </a:r>
            <a:br>
              <a:rPr lang="en-GB" dirty="0"/>
            </a:br>
            <a:r>
              <a:rPr lang="en-GB" sz="1800" b="0" dirty="0">
                <a:solidFill>
                  <a:srgbClr val="6A9955"/>
                </a:solidFill>
                <a:effectLst/>
                <a:latin typeface="Consolas" panose="020B0609020204030204" pitchFamily="49" charset="0"/>
              </a:rPr>
              <a:t>A simple leaky bucket algorithm in python:</a:t>
            </a:r>
            <a:br>
              <a:rPr lang="en-GB" b="0" dirty="0">
                <a:solidFill>
                  <a:srgbClr val="D4D4D4"/>
                </a:solidFill>
                <a:effectLst/>
                <a:latin typeface="Consolas" panose="020B0609020204030204" pitchFamily="49" charset="0"/>
              </a:rPr>
            </a:br>
            <a:endParaRPr lang="en-GB" dirty="0"/>
          </a:p>
        </p:txBody>
      </p:sp>
      <p:pic>
        <p:nvPicPr>
          <p:cNvPr id="5" name="Content Placeholder 4">
            <a:extLst>
              <a:ext uri="{FF2B5EF4-FFF2-40B4-BE49-F238E27FC236}">
                <a16:creationId xmlns:a16="http://schemas.microsoft.com/office/drawing/2014/main" id="{FBC416D4-C3E2-A24E-BAD2-D54BCDEB64AB}"/>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39416" y="1556792"/>
            <a:ext cx="4896544" cy="3558023"/>
          </a:xfrm>
        </p:spPr>
      </p:pic>
      <p:sp>
        <p:nvSpPr>
          <p:cNvPr id="6" name="TextBox 5">
            <a:extLst>
              <a:ext uri="{FF2B5EF4-FFF2-40B4-BE49-F238E27FC236}">
                <a16:creationId xmlns:a16="http://schemas.microsoft.com/office/drawing/2014/main" id="{D6D0E7AB-8923-E945-D466-2A224A543CD4}"/>
              </a:ext>
            </a:extLst>
          </p:cNvPr>
          <p:cNvSpPr txBox="1"/>
          <p:nvPr/>
        </p:nvSpPr>
        <p:spPr>
          <a:xfrm>
            <a:off x="911424" y="5229200"/>
            <a:ext cx="5040560" cy="369332"/>
          </a:xfrm>
          <a:prstGeom prst="rect">
            <a:avLst/>
          </a:prstGeom>
          <a:noFill/>
        </p:spPr>
        <p:txBody>
          <a:bodyPr wrap="square" rtlCol="0">
            <a:spAutoFit/>
          </a:bodyPr>
          <a:lstStyle/>
          <a:p>
            <a:r>
              <a:rPr lang="en-GB" dirty="0"/>
              <a:t>Figure 3: Python Optimization Code line</a:t>
            </a:r>
          </a:p>
        </p:txBody>
      </p:sp>
      <p:pic>
        <p:nvPicPr>
          <p:cNvPr id="7" name="Picture 6">
            <a:extLst>
              <a:ext uri="{FF2B5EF4-FFF2-40B4-BE49-F238E27FC236}">
                <a16:creationId xmlns:a16="http://schemas.microsoft.com/office/drawing/2014/main" id="{2780392C-11E9-5548-59EE-337195EB447E}"/>
              </a:ext>
            </a:extLst>
          </p:cNvPr>
          <p:cNvPicPr>
            <a:picLocks noChangeAspect="1"/>
          </p:cNvPicPr>
          <p:nvPr/>
        </p:nvPicPr>
        <p:blipFill>
          <a:blip r:embed="rId3"/>
          <a:stretch>
            <a:fillRect/>
          </a:stretch>
        </p:blipFill>
        <p:spPr>
          <a:xfrm>
            <a:off x="6063565" y="3933056"/>
            <a:ext cx="5832154" cy="1152128"/>
          </a:xfrm>
          <a:prstGeom prst="rect">
            <a:avLst/>
          </a:prstGeom>
        </p:spPr>
      </p:pic>
      <p:sp>
        <p:nvSpPr>
          <p:cNvPr id="8" name="TextBox 7">
            <a:extLst>
              <a:ext uri="{FF2B5EF4-FFF2-40B4-BE49-F238E27FC236}">
                <a16:creationId xmlns:a16="http://schemas.microsoft.com/office/drawing/2014/main" id="{C1B327BB-02C7-C779-C23A-E635A16E77E5}"/>
              </a:ext>
            </a:extLst>
          </p:cNvPr>
          <p:cNvSpPr txBox="1"/>
          <p:nvPr/>
        </p:nvSpPr>
        <p:spPr>
          <a:xfrm>
            <a:off x="7320136" y="5112543"/>
            <a:ext cx="5735853" cy="463397"/>
          </a:xfrm>
          <a:prstGeom prst="rect">
            <a:avLst/>
          </a:prstGeom>
          <a:noFill/>
        </p:spPr>
        <p:txBody>
          <a:bodyPr wrap="square" rtlCol="0">
            <a:spAutoFit/>
          </a:bodyPr>
          <a:lstStyle/>
          <a:p>
            <a:pPr>
              <a:lnSpc>
                <a:spcPct val="150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Snip 4: Actual Buffer reduction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14442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E6D16-5953-5BFF-7193-4D824E443086}"/>
              </a:ext>
            </a:extLst>
          </p:cNvPr>
          <p:cNvSpPr>
            <a:spLocks noGrp="1"/>
          </p:cNvSpPr>
          <p:nvPr>
            <p:ph type="title"/>
          </p:nvPr>
        </p:nvSpPr>
        <p:spPr/>
        <p:txBody>
          <a:bodyPr/>
          <a:lstStyle/>
          <a:p>
            <a:r>
              <a:rPr lang="en-GB" dirty="0">
                <a:solidFill>
                  <a:schemeClr val="tx1">
                    <a:lumMod val="95000"/>
                  </a:schemeClr>
                </a:solidFill>
              </a:rPr>
              <a:t>Gantt chart</a:t>
            </a:r>
          </a:p>
        </p:txBody>
      </p:sp>
      <p:pic>
        <p:nvPicPr>
          <p:cNvPr id="6" name="Picture 5">
            <a:extLst>
              <a:ext uri="{FF2B5EF4-FFF2-40B4-BE49-F238E27FC236}">
                <a16:creationId xmlns:a16="http://schemas.microsoft.com/office/drawing/2014/main" id="{4D0034D5-7597-7A1C-319E-1A2D88677A78}"/>
              </a:ext>
            </a:extLst>
          </p:cNvPr>
          <p:cNvPicPr>
            <a:picLocks noChangeAspect="1"/>
          </p:cNvPicPr>
          <p:nvPr/>
        </p:nvPicPr>
        <p:blipFill>
          <a:blip r:embed="rId2"/>
          <a:stretch>
            <a:fillRect/>
          </a:stretch>
        </p:blipFill>
        <p:spPr>
          <a:xfrm>
            <a:off x="646111" y="1268760"/>
            <a:ext cx="9649072" cy="5468337"/>
          </a:xfrm>
          <a:prstGeom prst="rect">
            <a:avLst/>
          </a:prstGeom>
        </p:spPr>
      </p:pic>
    </p:spTree>
    <p:extLst>
      <p:ext uri="{BB962C8B-B14F-4D97-AF65-F5344CB8AC3E}">
        <p14:creationId xmlns:p14="http://schemas.microsoft.com/office/powerpoint/2010/main" val="8256267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130BD-1AFE-026D-B5B7-311616DCDBEC}"/>
              </a:ext>
            </a:extLst>
          </p:cNvPr>
          <p:cNvSpPr>
            <a:spLocks noGrp="1"/>
          </p:cNvSpPr>
          <p:nvPr>
            <p:ph type="title"/>
          </p:nvPr>
        </p:nvSpPr>
        <p:spPr>
          <a:xfrm>
            <a:off x="551384" y="332656"/>
            <a:ext cx="9404723" cy="1400530"/>
          </a:xfrm>
        </p:spPr>
        <p:txBody>
          <a:bodyPr/>
          <a:lstStyle/>
          <a:p>
            <a:r>
              <a:rPr lang="en-GB" dirty="0"/>
              <a:t>Conclusion</a:t>
            </a:r>
          </a:p>
        </p:txBody>
      </p:sp>
      <p:pic>
        <p:nvPicPr>
          <p:cNvPr id="6" name="Graphic 5" descr="Wireless router outline">
            <a:extLst>
              <a:ext uri="{FF2B5EF4-FFF2-40B4-BE49-F238E27FC236}">
                <a16:creationId xmlns:a16="http://schemas.microsoft.com/office/drawing/2014/main" id="{006B9B6D-4272-83F7-CA7D-E54AD34E7B4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92144" y="5408925"/>
            <a:ext cx="914400" cy="914400"/>
          </a:xfrm>
          <a:prstGeom prst="rect">
            <a:avLst/>
          </a:prstGeom>
        </p:spPr>
      </p:pic>
      <p:pic>
        <p:nvPicPr>
          <p:cNvPr id="7" name="Graphic 6" descr="Toggle outline">
            <a:extLst>
              <a:ext uri="{FF2B5EF4-FFF2-40B4-BE49-F238E27FC236}">
                <a16:creationId xmlns:a16="http://schemas.microsoft.com/office/drawing/2014/main" id="{074833DF-0CC1-7A04-7060-5531F515D1D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655840" y="5408370"/>
            <a:ext cx="914400" cy="914400"/>
          </a:xfrm>
          <a:prstGeom prst="rect">
            <a:avLst/>
          </a:prstGeom>
        </p:spPr>
      </p:pic>
      <p:pic>
        <p:nvPicPr>
          <p:cNvPr id="8" name="Graphic 7" descr="Computer outline">
            <a:extLst>
              <a:ext uri="{FF2B5EF4-FFF2-40B4-BE49-F238E27FC236}">
                <a16:creationId xmlns:a16="http://schemas.microsoft.com/office/drawing/2014/main" id="{4039FE01-2267-ACDB-C16B-6D1CB94B891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304987" y="5373216"/>
            <a:ext cx="914400" cy="914400"/>
          </a:xfrm>
          <a:prstGeom prst="rect">
            <a:avLst/>
          </a:prstGeom>
        </p:spPr>
      </p:pic>
      <p:pic>
        <p:nvPicPr>
          <p:cNvPr id="9" name="Graphic 8" descr="Laptop outline">
            <a:extLst>
              <a:ext uri="{FF2B5EF4-FFF2-40B4-BE49-F238E27FC236}">
                <a16:creationId xmlns:a16="http://schemas.microsoft.com/office/drawing/2014/main" id="{1EF05FF4-304B-E134-165C-11DB7DEF38B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093522" y="5458549"/>
            <a:ext cx="914400" cy="914400"/>
          </a:xfrm>
          <a:prstGeom prst="rect">
            <a:avLst/>
          </a:prstGeom>
        </p:spPr>
      </p:pic>
      <p:pic>
        <p:nvPicPr>
          <p:cNvPr id="10" name="Graphic 9" descr="Phone Vibration outline">
            <a:extLst>
              <a:ext uri="{FF2B5EF4-FFF2-40B4-BE49-F238E27FC236}">
                <a16:creationId xmlns:a16="http://schemas.microsoft.com/office/drawing/2014/main" id="{EB59875B-E543-A431-EBA3-DFDA1C12ED84}"/>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8688288" y="5373216"/>
            <a:ext cx="914400" cy="914400"/>
          </a:xfrm>
          <a:prstGeom prst="rect">
            <a:avLst/>
          </a:prstGeom>
        </p:spPr>
      </p:pic>
      <p:sp>
        <p:nvSpPr>
          <p:cNvPr id="18" name="TextBox 17">
            <a:extLst>
              <a:ext uri="{FF2B5EF4-FFF2-40B4-BE49-F238E27FC236}">
                <a16:creationId xmlns:a16="http://schemas.microsoft.com/office/drawing/2014/main" id="{CB8E5C35-E6E3-1D61-39A5-A0C828452AB5}"/>
              </a:ext>
            </a:extLst>
          </p:cNvPr>
          <p:cNvSpPr txBox="1"/>
          <p:nvPr/>
        </p:nvSpPr>
        <p:spPr>
          <a:xfrm>
            <a:off x="695400" y="2348879"/>
            <a:ext cx="11089232" cy="2862322"/>
          </a:xfrm>
          <a:prstGeom prst="rect">
            <a:avLst/>
          </a:prstGeom>
          <a:noFill/>
        </p:spPr>
        <p:txBody>
          <a:bodyPr wrap="square">
            <a:spAutoFit/>
          </a:bodyPr>
          <a:lstStyle/>
          <a:p>
            <a:r>
              <a:rPr lang="en-GB" dirty="0"/>
              <a:t>Introduction</a:t>
            </a:r>
          </a:p>
          <a:p>
            <a:r>
              <a:rPr lang="en-GB" dirty="0"/>
              <a:t>                            Aim and Objectives</a:t>
            </a:r>
          </a:p>
          <a:p>
            <a:r>
              <a:rPr lang="en-GB" dirty="0"/>
              <a:t>                                                                  Literature review</a:t>
            </a:r>
          </a:p>
          <a:p>
            <a:r>
              <a:rPr lang="en-GB" dirty="0"/>
              <a:t>                                                                                                    Methodology</a:t>
            </a:r>
          </a:p>
          <a:p>
            <a:r>
              <a:rPr lang="en-GB" dirty="0"/>
              <a:t>                                                                                                                               Design overview</a:t>
            </a:r>
          </a:p>
          <a:p>
            <a:r>
              <a:rPr lang="en-GB" dirty="0"/>
              <a:t>Demo</a:t>
            </a:r>
          </a:p>
          <a:p>
            <a:r>
              <a:rPr lang="en-GB" dirty="0"/>
              <a:t>                 Gantt Chart</a:t>
            </a:r>
          </a:p>
          <a:p>
            <a:r>
              <a:rPr lang="en-GB" dirty="0"/>
              <a:t>                                         Conclusion</a:t>
            </a:r>
          </a:p>
          <a:p>
            <a:r>
              <a:rPr lang="en-GB" dirty="0"/>
              <a:t>                                                                 References</a:t>
            </a:r>
          </a:p>
          <a:p>
            <a:r>
              <a:rPr lang="en-GB" dirty="0"/>
              <a:t>                                                                                            Q&amp;A</a:t>
            </a:r>
          </a:p>
        </p:txBody>
      </p:sp>
    </p:spTree>
    <p:extLst>
      <p:ext uri="{BB962C8B-B14F-4D97-AF65-F5344CB8AC3E}">
        <p14:creationId xmlns:p14="http://schemas.microsoft.com/office/powerpoint/2010/main" val="3937106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0FE31-0AEE-5863-37B9-2AF4539164F9}"/>
              </a:ext>
            </a:extLst>
          </p:cNvPr>
          <p:cNvSpPr>
            <a:spLocks noGrp="1"/>
          </p:cNvSpPr>
          <p:nvPr>
            <p:ph type="title"/>
          </p:nvPr>
        </p:nvSpPr>
        <p:spPr/>
        <p:txBody>
          <a:bodyPr/>
          <a:lstStyle/>
          <a:p>
            <a:r>
              <a:rPr lang="en-GB" dirty="0"/>
              <a:t>References</a:t>
            </a:r>
            <a:br>
              <a:rPr lang="en-GB" dirty="0"/>
            </a:br>
            <a:endParaRPr lang="en-GB" dirty="0"/>
          </a:p>
        </p:txBody>
      </p:sp>
      <p:sp>
        <p:nvSpPr>
          <p:cNvPr id="7" name="Content Placeholder 6">
            <a:extLst>
              <a:ext uri="{FF2B5EF4-FFF2-40B4-BE49-F238E27FC236}">
                <a16:creationId xmlns:a16="http://schemas.microsoft.com/office/drawing/2014/main" id="{9A4401BA-8180-B8B2-D798-E4256D74DB34}"/>
              </a:ext>
            </a:extLst>
          </p:cNvPr>
          <p:cNvSpPr>
            <a:spLocks noGrp="1"/>
          </p:cNvSpPr>
          <p:nvPr>
            <p:ph idx="1"/>
          </p:nvPr>
        </p:nvSpPr>
        <p:spPr/>
        <p:txBody>
          <a:bodyPr/>
          <a:lstStyle/>
          <a:p>
            <a:r>
              <a:rPr lang="en-IN" sz="1800" dirty="0">
                <a:latin typeface="Times New Roman" panose="02020603050405020304" pitchFamily="18" charset="0"/>
                <a:ea typeface="Calibri" panose="020F0502020204030204" pitchFamily="34" charset="0"/>
                <a:cs typeface="Times New Roman" panose="02020603050405020304" pitchFamily="18" charset="0"/>
              </a:rPr>
              <a:t>[1]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K. Jaiswal and V. Anand, “EOMR: An Energy-Efficient Optimal Multi-path Routing  Protocol to Improve QoS in Wireless Sensor Network for IoT Applications,” Wireless Personal Communications, vol. 111, no. 4, pp. 2493–2515, Dec. 2019,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doi</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10.1007/s11277-019-07000-x.</a:t>
            </a:r>
          </a:p>
          <a:p>
            <a:r>
              <a:rPr lang="en-US" sz="1800" dirty="0">
                <a:effectLst/>
                <a:latin typeface="Times New Roman" panose="02020603050405020304" pitchFamily="18" charset="0"/>
                <a:ea typeface="Calibri" panose="020F0502020204030204" pitchFamily="34" charset="0"/>
              </a:rPr>
              <a:t>[2] </a:t>
            </a:r>
            <a:r>
              <a:rPr lang="en-US" sz="1800" dirty="0" err="1">
                <a:effectLst/>
                <a:latin typeface="Times New Roman" panose="02020603050405020304" pitchFamily="18" charset="0"/>
                <a:ea typeface="Calibri" panose="020F0502020204030204" pitchFamily="34" charset="0"/>
              </a:rPr>
              <a:t>Haijian</a:t>
            </a:r>
            <a:r>
              <a:rPr lang="en-US" sz="1800" dirty="0">
                <a:effectLst/>
                <a:latin typeface="Times New Roman" panose="02020603050405020304" pitchFamily="18" charset="0"/>
                <a:ea typeface="Calibri" panose="020F0502020204030204" pitchFamily="34" charset="0"/>
              </a:rPr>
              <a:t> Shi, “Best-first decision tree learning. Hamilton”, NZ. 2017.</a:t>
            </a:r>
          </a:p>
          <a:p>
            <a:r>
              <a:rPr lang="en-US" sz="1800" dirty="0">
                <a:effectLst/>
                <a:latin typeface="Times New Roman" panose="02020603050405020304" pitchFamily="18" charset="0"/>
                <a:ea typeface="Calibri" panose="020F0502020204030204" pitchFamily="34" charset="0"/>
                <a:cs typeface="Times New Roman" panose="02020603050405020304" pitchFamily="18" charset="0"/>
              </a:rPr>
              <a:t>[3] Jerome Friedman, Trevor Hastie, Robert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Tibshirani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(2020). Additive logistic regression : A statistical view of boosting. Annals of statistics. 28(2):337-407.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2164176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05874-FA01-2ABD-C7C2-FB05E88C67B5}"/>
              </a:ext>
            </a:extLst>
          </p:cNvPr>
          <p:cNvSpPr>
            <a:spLocks noGrp="1"/>
          </p:cNvSpPr>
          <p:nvPr>
            <p:ph type="title"/>
          </p:nvPr>
        </p:nvSpPr>
        <p:spPr/>
        <p:txBody>
          <a:bodyPr/>
          <a:lstStyle/>
          <a:p>
            <a:r>
              <a:rPr lang="en-GB" dirty="0"/>
              <a:t>Q&amp;A</a:t>
            </a:r>
          </a:p>
        </p:txBody>
      </p:sp>
      <p:pic>
        <p:nvPicPr>
          <p:cNvPr id="4" name="Graphic 3" descr="Wireless router outline">
            <a:extLst>
              <a:ext uri="{FF2B5EF4-FFF2-40B4-BE49-F238E27FC236}">
                <a16:creationId xmlns:a16="http://schemas.microsoft.com/office/drawing/2014/main" id="{5BDD8741-788A-36C2-2C1C-A7FA7DD7684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181600" y="3140968"/>
            <a:ext cx="914400" cy="914400"/>
          </a:xfrm>
          <a:prstGeom prst="rect">
            <a:avLst/>
          </a:prstGeom>
        </p:spPr>
      </p:pic>
      <p:pic>
        <p:nvPicPr>
          <p:cNvPr id="5" name="Graphic 4" descr="Toggle outline">
            <a:extLst>
              <a:ext uri="{FF2B5EF4-FFF2-40B4-BE49-F238E27FC236}">
                <a16:creationId xmlns:a16="http://schemas.microsoft.com/office/drawing/2014/main" id="{216D3A96-2F21-8704-0779-438419A77D4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090769" y="4122730"/>
            <a:ext cx="914400" cy="914400"/>
          </a:xfrm>
          <a:prstGeom prst="rect">
            <a:avLst/>
          </a:prstGeom>
        </p:spPr>
      </p:pic>
      <p:pic>
        <p:nvPicPr>
          <p:cNvPr id="6" name="Graphic 5" descr="Computer outline">
            <a:extLst>
              <a:ext uri="{FF2B5EF4-FFF2-40B4-BE49-F238E27FC236}">
                <a16:creationId xmlns:a16="http://schemas.microsoft.com/office/drawing/2014/main" id="{00271D81-6BCE-E285-B590-BBF2A5EB3F6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182062" y="2147870"/>
            <a:ext cx="914400" cy="914400"/>
          </a:xfrm>
          <a:prstGeom prst="rect">
            <a:avLst/>
          </a:prstGeom>
        </p:spPr>
      </p:pic>
      <p:pic>
        <p:nvPicPr>
          <p:cNvPr id="7" name="Graphic 6" descr="Laptop outline">
            <a:extLst>
              <a:ext uri="{FF2B5EF4-FFF2-40B4-BE49-F238E27FC236}">
                <a16:creationId xmlns:a16="http://schemas.microsoft.com/office/drawing/2014/main" id="{1BE2D3E1-9620-EB14-EA60-600E5218042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450799" y="2157203"/>
            <a:ext cx="914400" cy="914400"/>
          </a:xfrm>
          <a:prstGeom prst="rect">
            <a:avLst/>
          </a:prstGeom>
        </p:spPr>
      </p:pic>
      <p:pic>
        <p:nvPicPr>
          <p:cNvPr id="8" name="Graphic 7" descr="Phone Vibration outline">
            <a:extLst>
              <a:ext uri="{FF2B5EF4-FFF2-40B4-BE49-F238E27FC236}">
                <a16:creationId xmlns:a16="http://schemas.microsoft.com/office/drawing/2014/main" id="{8529D79B-7AC1-B16D-BE5B-30437B49D9C3}"/>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6198286" y="4215659"/>
            <a:ext cx="914400" cy="914400"/>
          </a:xfrm>
          <a:prstGeom prst="rect">
            <a:avLst/>
          </a:prstGeom>
        </p:spPr>
      </p:pic>
    </p:spTree>
    <p:extLst>
      <p:ext uri="{BB962C8B-B14F-4D97-AF65-F5344CB8AC3E}">
        <p14:creationId xmlns:p14="http://schemas.microsoft.com/office/powerpoint/2010/main" val="321877457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TechComputer">
      <a:dk1>
        <a:srgbClr val="000000"/>
      </a:dk1>
      <a:lt1>
        <a:sysClr val="window" lastClr="FFFFFF"/>
      </a:lt1>
      <a:dk2>
        <a:srgbClr val="4D4D4D"/>
      </a:dk2>
      <a:lt2>
        <a:srgbClr val="DDDDDD"/>
      </a:lt2>
      <a:accent1>
        <a:srgbClr val="92D050"/>
      </a:accent1>
      <a:accent2>
        <a:srgbClr val="F7C331"/>
      </a:accent2>
      <a:accent3>
        <a:srgbClr val="47B8C7"/>
      </a:accent3>
      <a:accent4>
        <a:srgbClr val="B074BA"/>
      </a:accent4>
      <a:accent5>
        <a:srgbClr val="F34D47"/>
      </a:accent5>
      <a:accent6>
        <a:srgbClr val="FA8F30"/>
      </a:accent6>
      <a:hlink>
        <a:srgbClr val="47B8C7"/>
      </a:hlink>
      <a:folHlink>
        <a:srgbClr val="969696"/>
      </a:folHlink>
    </a:clrScheme>
    <a:fontScheme name="Consolas-Candara">
      <a:majorFont>
        <a:latin typeface="Consolas"/>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TechComputer">
      <a:dk1>
        <a:srgbClr val="000000"/>
      </a:dk1>
      <a:lt1>
        <a:sysClr val="window" lastClr="FFFFFF"/>
      </a:lt1>
      <a:dk2>
        <a:srgbClr val="4D4D4D"/>
      </a:dk2>
      <a:lt2>
        <a:srgbClr val="DDDDDD"/>
      </a:lt2>
      <a:accent1>
        <a:srgbClr val="92D050"/>
      </a:accent1>
      <a:accent2>
        <a:srgbClr val="F7C331"/>
      </a:accent2>
      <a:accent3>
        <a:srgbClr val="47B8C7"/>
      </a:accent3>
      <a:accent4>
        <a:srgbClr val="B074BA"/>
      </a:accent4>
      <a:accent5>
        <a:srgbClr val="F34D47"/>
      </a:accent5>
      <a:accent6>
        <a:srgbClr val="FA8F30"/>
      </a:accent6>
      <a:hlink>
        <a:srgbClr val="47B8C7"/>
      </a:hlink>
      <a:folHlink>
        <a:srgbClr val="969696"/>
      </a:folHlink>
    </a:clrScheme>
    <a:fontScheme name="Consolas-Candara">
      <a:majorFont>
        <a:latin typeface="Consolas"/>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2979</TotalTime>
  <Words>486</Words>
  <Application>Microsoft Office PowerPoint</Application>
  <PresentationFormat>Widescreen</PresentationFormat>
  <Paragraphs>65</Paragraphs>
  <Slides>15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Calibri</vt:lpstr>
      <vt:lpstr>Calibri Light</vt:lpstr>
      <vt:lpstr>Candara</vt:lpstr>
      <vt:lpstr>Century Gothic</vt:lpstr>
      <vt:lpstr>Consolas</vt:lpstr>
      <vt:lpstr>Times New Roman</vt:lpstr>
      <vt:lpstr>Wingdings 3</vt:lpstr>
      <vt:lpstr>Ion</vt:lpstr>
      <vt:lpstr>Performance Improvement of Wireless SOHO Network</vt:lpstr>
      <vt:lpstr>AGENDA</vt:lpstr>
      <vt:lpstr>Introduction</vt:lpstr>
      <vt:lpstr>Aim                Objectives</vt:lpstr>
      <vt:lpstr>Literature review</vt:lpstr>
      <vt:lpstr>Previous works</vt:lpstr>
      <vt:lpstr>Metodology</vt:lpstr>
      <vt:lpstr>Design overview</vt:lpstr>
      <vt:lpstr>PowerPoint Presentation</vt:lpstr>
      <vt:lpstr>PowerPoint Presentation</vt:lpstr>
      <vt:lpstr>Demo A simple leaky bucket algorithm in python: </vt:lpstr>
      <vt:lpstr>Gantt chart</vt:lpstr>
      <vt:lpstr>Conclusion</vt:lpstr>
      <vt:lpstr>References </vt:lpstr>
      <vt:lpstr>Q&amp;A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Performance Improvement of Wireless SOHO Network</dc:title>
  <dc:creator>Mari Uchkunova (1917112)</dc:creator>
  <cp:lastModifiedBy>Mari Uchkunova (1917112)</cp:lastModifiedBy>
  <cp:revision>1</cp:revision>
  <dcterms:created xsi:type="dcterms:W3CDTF">2022-11-01T00:39:46Z</dcterms:created>
  <dcterms:modified xsi:type="dcterms:W3CDTF">2022-11-03T02:19:36Z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