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8" r:id="rId1"/>
  </p:sldMasterIdLst>
  <p:sldIdLst>
    <p:sldId id="256" r:id="rId2"/>
    <p:sldId id="257" r:id="rId3"/>
    <p:sldId id="262" r:id="rId4"/>
    <p:sldId id="273" r:id="rId5"/>
    <p:sldId id="274" r:id="rId6"/>
    <p:sldId id="265" r:id="rId7"/>
    <p:sldId id="266" r:id="rId8"/>
    <p:sldId id="275" r:id="rId9"/>
    <p:sldId id="261" r:id="rId10"/>
    <p:sldId id="263" r:id="rId11"/>
    <p:sldId id="268" r:id="rId12"/>
    <p:sldId id="276" r:id="rId13"/>
    <p:sldId id="277" r:id="rId14"/>
    <p:sldId id="278" r:id="rId15"/>
    <p:sldId id="270" r:id="rId16"/>
    <p:sldId id="272" r:id="rId17"/>
    <p:sldId id="279" r:id="rId18"/>
    <p:sldId id="25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103" d="100"/>
          <a:sy n="103"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1" Type="http://schemas.openxmlformats.org/officeDocument/2006/relationships/hyperlink" Target="http://www.ecobikes.co.uk/"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www.ecobikes.co.u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CFF329-D526-4FC0-8441-A98B1F5D61EC}"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F84F5751-DACB-42C7-8987-BD5BAD337FB4}">
      <dgm:prSet/>
      <dgm:spPr/>
      <dgm:t>
        <a:bodyPr/>
        <a:lstStyle/>
        <a:p>
          <a:r>
            <a:rPr lang="en-GB" dirty="0"/>
            <a:t>Business/Company Overview</a:t>
          </a:r>
          <a:endParaRPr lang="en-US" dirty="0"/>
        </a:p>
      </dgm:t>
    </dgm:pt>
    <dgm:pt modelId="{4B64B36F-1E02-4D03-ABFB-9F23CA7B1188}" type="parTrans" cxnId="{990F3B90-BBFA-4432-9A66-F3A23D92014D}">
      <dgm:prSet/>
      <dgm:spPr/>
      <dgm:t>
        <a:bodyPr/>
        <a:lstStyle/>
        <a:p>
          <a:endParaRPr lang="en-US"/>
        </a:p>
      </dgm:t>
    </dgm:pt>
    <dgm:pt modelId="{943F2711-AAA8-467B-B9DD-ED79BB94C64B}" type="sibTrans" cxnId="{990F3B90-BBFA-4432-9A66-F3A23D92014D}">
      <dgm:prSet/>
      <dgm:spPr/>
      <dgm:t>
        <a:bodyPr/>
        <a:lstStyle/>
        <a:p>
          <a:endParaRPr lang="en-US"/>
        </a:p>
      </dgm:t>
    </dgm:pt>
    <dgm:pt modelId="{683A6EAF-5F5E-4B40-9179-581A2511C43D}">
      <dgm:prSet/>
      <dgm:spPr/>
      <dgm:t>
        <a:bodyPr/>
        <a:lstStyle/>
        <a:p>
          <a:r>
            <a:rPr lang="en-GB"/>
            <a:t>Product and Services</a:t>
          </a:r>
          <a:endParaRPr lang="en-US"/>
        </a:p>
      </dgm:t>
    </dgm:pt>
    <dgm:pt modelId="{06CB96D9-4EC5-479C-90B5-931B1B7C743A}" type="parTrans" cxnId="{A12C5300-CE72-45DB-95A9-B13673AC22FF}">
      <dgm:prSet/>
      <dgm:spPr/>
      <dgm:t>
        <a:bodyPr/>
        <a:lstStyle/>
        <a:p>
          <a:endParaRPr lang="en-US"/>
        </a:p>
      </dgm:t>
    </dgm:pt>
    <dgm:pt modelId="{B4A44CB9-F968-4074-A1F2-CC5538AE65FC}" type="sibTrans" cxnId="{A12C5300-CE72-45DB-95A9-B13673AC22FF}">
      <dgm:prSet/>
      <dgm:spPr/>
      <dgm:t>
        <a:bodyPr/>
        <a:lstStyle/>
        <a:p>
          <a:endParaRPr lang="en-US"/>
        </a:p>
      </dgm:t>
    </dgm:pt>
    <dgm:pt modelId="{A3749729-81D9-41B2-99D6-66E03FF5C95F}">
      <dgm:prSet/>
      <dgm:spPr/>
      <dgm:t>
        <a:bodyPr/>
        <a:lstStyle/>
        <a:p>
          <a:r>
            <a:rPr lang="en-GB"/>
            <a:t>Market Audit</a:t>
          </a:r>
          <a:endParaRPr lang="en-US"/>
        </a:p>
      </dgm:t>
    </dgm:pt>
    <dgm:pt modelId="{B61744AB-A6E4-4A36-9E7A-6C8517BF333D}" type="parTrans" cxnId="{1FE9F417-AE05-48AB-93C9-EE13A95379C7}">
      <dgm:prSet/>
      <dgm:spPr/>
      <dgm:t>
        <a:bodyPr/>
        <a:lstStyle/>
        <a:p>
          <a:endParaRPr lang="en-US"/>
        </a:p>
      </dgm:t>
    </dgm:pt>
    <dgm:pt modelId="{8C755035-60CA-4811-8BAD-B377D167F402}" type="sibTrans" cxnId="{1FE9F417-AE05-48AB-93C9-EE13A95379C7}">
      <dgm:prSet/>
      <dgm:spPr/>
      <dgm:t>
        <a:bodyPr/>
        <a:lstStyle/>
        <a:p>
          <a:endParaRPr lang="en-US"/>
        </a:p>
      </dgm:t>
    </dgm:pt>
    <dgm:pt modelId="{C22B3A77-3A9C-43D4-A47F-B026DB426AF2}">
      <dgm:prSet/>
      <dgm:spPr/>
      <dgm:t>
        <a:bodyPr/>
        <a:lstStyle/>
        <a:p>
          <a:r>
            <a:rPr lang="en-GB"/>
            <a:t>Target Market</a:t>
          </a:r>
          <a:endParaRPr lang="en-US"/>
        </a:p>
      </dgm:t>
    </dgm:pt>
    <dgm:pt modelId="{593F6C61-B78C-40E8-8630-7828A0D932BB}" type="parTrans" cxnId="{B4E5B916-DBDD-4700-AEA4-116AE7F6CDED}">
      <dgm:prSet/>
      <dgm:spPr/>
      <dgm:t>
        <a:bodyPr/>
        <a:lstStyle/>
        <a:p>
          <a:endParaRPr lang="en-US"/>
        </a:p>
      </dgm:t>
    </dgm:pt>
    <dgm:pt modelId="{6A70009F-4939-49F9-9418-0757FE68C54F}" type="sibTrans" cxnId="{B4E5B916-DBDD-4700-AEA4-116AE7F6CDED}">
      <dgm:prSet/>
      <dgm:spPr/>
      <dgm:t>
        <a:bodyPr/>
        <a:lstStyle/>
        <a:p>
          <a:endParaRPr lang="en-US"/>
        </a:p>
      </dgm:t>
    </dgm:pt>
    <dgm:pt modelId="{4426BB1C-691D-42FA-837A-51512E8138DB}">
      <dgm:prSet/>
      <dgm:spPr/>
      <dgm:t>
        <a:bodyPr/>
        <a:lstStyle/>
        <a:p>
          <a:r>
            <a:rPr lang="en-GB"/>
            <a:t>Marketing Plan</a:t>
          </a:r>
          <a:endParaRPr lang="en-US"/>
        </a:p>
      </dgm:t>
    </dgm:pt>
    <dgm:pt modelId="{40518D82-A1FC-4BC9-915B-053374691185}" type="parTrans" cxnId="{8C605E2C-D015-4474-98F4-D2E13BE240B9}">
      <dgm:prSet/>
      <dgm:spPr/>
      <dgm:t>
        <a:bodyPr/>
        <a:lstStyle/>
        <a:p>
          <a:endParaRPr lang="en-US"/>
        </a:p>
      </dgm:t>
    </dgm:pt>
    <dgm:pt modelId="{06295A72-70B1-4CD2-A364-CB6B77705003}" type="sibTrans" cxnId="{8C605E2C-D015-4474-98F4-D2E13BE240B9}">
      <dgm:prSet/>
      <dgm:spPr/>
      <dgm:t>
        <a:bodyPr/>
        <a:lstStyle/>
        <a:p>
          <a:endParaRPr lang="en-US"/>
        </a:p>
      </dgm:t>
    </dgm:pt>
    <dgm:pt modelId="{CD269FFA-4E7A-44ED-9435-9B7BCBCE59D0}">
      <dgm:prSet/>
      <dgm:spPr/>
      <dgm:t>
        <a:bodyPr/>
        <a:lstStyle/>
        <a:p>
          <a:r>
            <a:rPr lang="en-GB"/>
            <a:t>Management Team</a:t>
          </a:r>
          <a:endParaRPr lang="en-US"/>
        </a:p>
      </dgm:t>
    </dgm:pt>
    <dgm:pt modelId="{2FEC1F26-17AC-49F1-95E7-CC183CC112EE}" type="parTrans" cxnId="{EEBF4ED1-CBB7-4368-9101-FCB249A4FD46}">
      <dgm:prSet/>
      <dgm:spPr/>
      <dgm:t>
        <a:bodyPr/>
        <a:lstStyle/>
        <a:p>
          <a:endParaRPr lang="en-US"/>
        </a:p>
      </dgm:t>
    </dgm:pt>
    <dgm:pt modelId="{7BD87A6E-025B-4740-82E1-5D8E16313994}" type="sibTrans" cxnId="{EEBF4ED1-CBB7-4368-9101-FCB249A4FD46}">
      <dgm:prSet/>
      <dgm:spPr/>
      <dgm:t>
        <a:bodyPr/>
        <a:lstStyle/>
        <a:p>
          <a:endParaRPr lang="en-US"/>
        </a:p>
      </dgm:t>
    </dgm:pt>
    <dgm:pt modelId="{EDE531FF-C211-47D5-B99C-DD3F16B6AED3}">
      <dgm:prSet/>
      <dgm:spPr/>
      <dgm:t>
        <a:bodyPr/>
        <a:lstStyle/>
        <a:p>
          <a:r>
            <a:rPr lang="en-GB"/>
            <a:t>Financial Plan</a:t>
          </a:r>
          <a:endParaRPr lang="en-US"/>
        </a:p>
      </dgm:t>
    </dgm:pt>
    <dgm:pt modelId="{41C6EB91-6858-49A6-8588-4E56C5CD7AE1}" type="parTrans" cxnId="{CD404CD6-C84D-4C9A-A210-51303EB091C0}">
      <dgm:prSet/>
      <dgm:spPr/>
      <dgm:t>
        <a:bodyPr/>
        <a:lstStyle/>
        <a:p>
          <a:endParaRPr lang="en-US"/>
        </a:p>
      </dgm:t>
    </dgm:pt>
    <dgm:pt modelId="{110E2A9C-E5A8-403B-8574-844A35814D80}" type="sibTrans" cxnId="{CD404CD6-C84D-4C9A-A210-51303EB091C0}">
      <dgm:prSet/>
      <dgm:spPr/>
      <dgm:t>
        <a:bodyPr/>
        <a:lstStyle/>
        <a:p>
          <a:endParaRPr lang="en-US"/>
        </a:p>
      </dgm:t>
    </dgm:pt>
    <dgm:pt modelId="{4E55EFBA-2FA5-43F0-B530-75140F7168EA}">
      <dgm:prSet/>
      <dgm:spPr/>
      <dgm:t>
        <a:bodyPr/>
        <a:lstStyle/>
        <a:p>
          <a:r>
            <a:rPr lang="en-GB"/>
            <a:t>Conclusion</a:t>
          </a:r>
          <a:endParaRPr lang="en-US"/>
        </a:p>
      </dgm:t>
    </dgm:pt>
    <dgm:pt modelId="{F357057E-2D5E-4719-9FE9-A38A154F5072}" type="parTrans" cxnId="{257B42D3-FB0F-4A33-90C1-EEC971BBF42F}">
      <dgm:prSet/>
      <dgm:spPr/>
      <dgm:t>
        <a:bodyPr/>
        <a:lstStyle/>
        <a:p>
          <a:endParaRPr lang="en-US"/>
        </a:p>
      </dgm:t>
    </dgm:pt>
    <dgm:pt modelId="{295EAD12-A27D-4F3F-A625-38085C5B2555}" type="sibTrans" cxnId="{257B42D3-FB0F-4A33-90C1-EEC971BBF42F}">
      <dgm:prSet/>
      <dgm:spPr/>
      <dgm:t>
        <a:bodyPr/>
        <a:lstStyle/>
        <a:p>
          <a:endParaRPr lang="en-US"/>
        </a:p>
      </dgm:t>
    </dgm:pt>
    <dgm:pt modelId="{B9FE380F-7411-4A5A-8CF7-C75777270FB8}">
      <dgm:prSet/>
      <dgm:spPr/>
      <dgm:t>
        <a:bodyPr/>
        <a:lstStyle/>
        <a:p>
          <a:r>
            <a:rPr lang="en-GB"/>
            <a:t>References</a:t>
          </a:r>
          <a:endParaRPr lang="en-US"/>
        </a:p>
      </dgm:t>
    </dgm:pt>
    <dgm:pt modelId="{29EF0A5F-9149-47D8-B89E-614F8D00342A}" type="parTrans" cxnId="{819AA441-84E1-4A19-9870-9F1ACE3A24C5}">
      <dgm:prSet/>
      <dgm:spPr/>
      <dgm:t>
        <a:bodyPr/>
        <a:lstStyle/>
        <a:p>
          <a:endParaRPr lang="en-US"/>
        </a:p>
      </dgm:t>
    </dgm:pt>
    <dgm:pt modelId="{FA0DA41D-7D25-490C-88F4-D1C2FE25BB22}" type="sibTrans" cxnId="{819AA441-84E1-4A19-9870-9F1ACE3A24C5}">
      <dgm:prSet/>
      <dgm:spPr/>
      <dgm:t>
        <a:bodyPr/>
        <a:lstStyle/>
        <a:p>
          <a:endParaRPr lang="en-US"/>
        </a:p>
      </dgm:t>
    </dgm:pt>
    <dgm:pt modelId="{3ADE6992-5CAA-4765-91D6-C4C961084C0D}" type="pres">
      <dgm:prSet presAssocID="{54CFF329-D526-4FC0-8441-A98B1F5D61EC}" presName="linear" presStyleCnt="0">
        <dgm:presLayoutVars>
          <dgm:animLvl val="lvl"/>
          <dgm:resizeHandles val="exact"/>
        </dgm:presLayoutVars>
      </dgm:prSet>
      <dgm:spPr/>
    </dgm:pt>
    <dgm:pt modelId="{8D0F984C-DBAA-4F99-92E3-32E5958B66E0}" type="pres">
      <dgm:prSet presAssocID="{F84F5751-DACB-42C7-8987-BD5BAD337FB4}" presName="parentText" presStyleLbl="node1" presStyleIdx="0" presStyleCnt="9">
        <dgm:presLayoutVars>
          <dgm:chMax val="0"/>
          <dgm:bulletEnabled val="1"/>
        </dgm:presLayoutVars>
      </dgm:prSet>
      <dgm:spPr/>
    </dgm:pt>
    <dgm:pt modelId="{EE44FE4C-52E6-4610-ADA4-32D2C57807BD}" type="pres">
      <dgm:prSet presAssocID="{943F2711-AAA8-467B-B9DD-ED79BB94C64B}" presName="spacer" presStyleCnt="0"/>
      <dgm:spPr/>
    </dgm:pt>
    <dgm:pt modelId="{3FE30C52-84B7-470B-8D3B-961B7CB8406B}" type="pres">
      <dgm:prSet presAssocID="{683A6EAF-5F5E-4B40-9179-581A2511C43D}" presName="parentText" presStyleLbl="node1" presStyleIdx="1" presStyleCnt="9">
        <dgm:presLayoutVars>
          <dgm:chMax val="0"/>
          <dgm:bulletEnabled val="1"/>
        </dgm:presLayoutVars>
      </dgm:prSet>
      <dgm:spPr/>
    </dgm:pt>
    <dgm:pt modelId="{F26FDA5A-3A97-49AE-801A-885C2B6494C0}" type="pres">
      <dgm:prSet presAssocID="{B4A44CB9-F968-4074-A1F2-CC5538AE65FC}" presName="spacer" presStyleCnt="0"/>
      <dgm:spPr/>
    </dgm:pt>
    <dgm:pt modelId="{3D33D7BF-13E2-470B-8241-5F25124090DD}" type="pres">
      <dgm:prSet presAssocID="{A3749729-81D9-41B2-99D6-66E03FF5C95F}" presName="parentText" presStyleLbl="node1" presStyleIdx="2" presStyleCnt="9">
        <dgm:presLayoutVars>
          <dgm:chMax val="0"/>
          <dgm:bulletEnabled val="1"/>
        </dgm:presLayoutVars>
      </dgm:prSet>
      <dgm:spPr/>
    </dgm:pt>
    <dgm:pt modelId="{C081CE92-F5E3-45AC-8FCB-687AD6C0DBF0}" type="pres">
      <dgm:prSet presAssocID="{8C755035-60CA-4811-8BAD-B377D167F402}" presName="spacer" presStyleCnt="0"/>
      <dgm:spPr/>
    </dgm:pt>
    <dgm:pt modelId="{AACC0B09-03F5-4F67-B28F-1C64D9065221}" type="pres">
      <dgm:prSet presAssocID="{C22B3A77-3A9C-43D4-A47F-B026DB426AF2}" presName="parentText" presStyleLbl="node1" presStyleIdx="3" presStyleCnt="9">
        <dgm:presLayoutVars>
          <dgm:chMax val="0"/>
          <dgm:bulletEnabled val="1"/>
        </dgm:presLayoutVars>
      </dgm:prSet>
      <dgm:spPr/>
    </dgm:pt>
    <dgm:pt modelId="{0E9310C8-3E17-4D85-8B38-BE28F13FC0C6}" type="pres">
      <dgm:prSet presAssocID="{6A70009F-4939-49F9-9418-0757FE68C54F}" presName="spacer" presStyleCnt="0"/>
      <dgm:spPr/>
    </dgm:pt>
    <dgm:pt modelId="{D58D9BE9-7B75-4934-AB67-9B6410ACCE43}" type="pres">
      <dgm:prSet presAssocID="{4426BB1C-691D-42FA-837A-51512E8138DB}" presName="parentText" presStyleLbl="node1" presStyleIdx="4" presStyleCnt="9">
        <dgm:presLayoutVars>
          <dgm:chMax val="0"/>
          <dgm:bulletEnabled val="1"/>
        </dgm:presLayoutVars>
      </dgm:prSet>
      <dgm:spPr/>
    </dgm:pt>
    <dgm:pt modelId="{BD5C9B8B-A42A-41B2-ADA7-F58561943C75}" type="pres">
      <dgm:prSet presAssocID="{06295A72-70B1-4CD2-A364-CB6B77705003}" presName="spacer" presStyleCnt="0"/>
      <dgm:spPr/>
    </dgm:pt>
    <dgm:pt modelId="{08660F16-DA5B-44BB-B286-25EE79465C47}" type="pres">
      <dgm:prSet presAssocID="{CD269FFA-4E7A-44ED-9435-9B7BCBCE59D0}" presName="parentText" presStyleLbl="node1" presStyleIdx="5" presStyleCnt="9">
        <dgm:presLayoutVars>
          <dgm:chMax val="0"/>
          <dgm:bulletEnabled val="1"/>
        </dgm:presLayoutVars>
      </dgm:prSet>
      <dgm:spPr/>
    </dgm:pt>
    <dgm:pt modelId="{C11E3822-9FE0-45AA-A254-0918D6D80A1E}" type="pres">
      <dgm:prSet presAssocID="{7BD87A6E-025B-4740-82E1-5D8E16313994}" presName="spacer" presStyleCnt="0"/>
      <dgm:spPr/>
    </dgm:pt>
    <dgm:pt modelId="{22359E7A-E72C-4AE4-AB25-7FA3A0F4196D}" type="pres">
      <dgm:prSet presAssocID="{EDE531FF-C211-47D5-B99C-DD3F16B6AED3}" presName="parentText" presStyleLbl="node1" presStyleIdx="6" presStyleCnt="9">
        <dgm:presLayoutVars>
          <dgm:chMax val="0"/>
          <dgm:bulletEnabled val="1"/>
        </dgm:presLayoutVars>
      </dgm:prSet>
      <dgm:spPr/>
    </dgm:pt>
    <dgm:pt modelId="{1E5FC01F-E9EE-41AB-8E60-F2BD686E08C0}" type="pres">
      <dgm:prSet presAssocID="{110E2A9C-E5A8-403B-8574-844A35814D80}" presName="spacer" presStyleCnt="0"/>
      <dgm:spPr/>
    </dgm:pt>
    <dgm:pt modelId="{21FC1C80-3216-4DB2-B116-0D96D58F8A90}" type="pres">
      <dgm:prSet presAssocID="{4E55EFBA-2FA5-43F0-B530-75140F7168EA}" presName="parentText" presStyleLbl="node1" presStyleIdx="7" presStyleCnt="9">
        <dgm:presLayoutVars>
          <dgm:chMax val="0"/>
          <dgm:bulletEnabled val="1"/>
        </dgm:presLayoutVars>
      </dgm:prSet>
      <dgm:spPr/>
    </dgm:pt>
    <dgm:pt modelId="{3DF4EDEF-5BE5-44BA-AA3A-8CFD3606C528}" type="pres">
      <dgm:prSet presAssocID="{295EAD12-A27D-4F3F-A625-38085C5B2555}" presName="spacer" presStyleCnt="0"/>
      <dgm:spPr/>
    </dgm:pt>
    <dgm:pt modelId="{675B928F-4860-4649-B144-CAFD8A1A230E}" type="pres">
      <dgm:prSet presAssocID="{B9FE380F-7411-4A5A-8CF7-C75777270FB8}" presName="parentText" presStyleLbl="node1" presStyleIdx="8" presStyleCnt="9">
        <dgm:presLayoutVars>
          <dgm:chMax val="0"/>
          <dgm:bulletEnabled val="1"/>
        </dgm:presLayoutVars>
      </dgm:prSet>
      <dgm:spPr/>
    </dgm:pt>
  </dgm:ptLst>
  <dgm:cxnLst>
    <dgm:cxn modelId="{A12C5300-CE72-45DB-95A9-B13673AC22FF}" srcId="{54CFF329-D526-4FC0-8441-A98B1F5D61EC}" destId="{683A6EAF-5F5E-4B40-9179-581A2511C43D}" srcOrd="1" destOrd="0" parTransId="{06CB96D9-4EC5-479C-90B5-931B1B7C743A}" sibTransId="{B4A44CB9-F968-4074-A1F2-CC5538AE65FC}"/>
    <dgm:cxn modelId="{E298F006-8756-4B94-B855-BCB4665EDD3A}" type="presOf" srcId="{4E55EFBA-2FA5-43F0-B530-75140F7168EA}" destId="{21FC1C80-3216-4DB2-B116-0D96D58F8A90}" srcOrd="0" destOrd="0" presId="urn:microsoft.com/office/officeart/2005/8/layout/vList2"/>
    <dgm:cxn modelId="{B4E5B916-DBDD-4700-AEA4-116AE7F6CDED}" srcId="{54CFF329-D526-4FC0-8441-A98B1F5D61EC}" destId="{C22B3A77-3A9C-43D4-A47F-B026DB426AF2}" srcOrd="3" destOrd="0" parTransId="{593F6C61-B78C-40E8-8630-7828A0D932BB}" sibTransId="{6A70009F-4939-49F9-9418-0757FE68C54F}"/>
    <dgm:cxn modelId="{1FE9F417-AE05-48AB-93C9-EE13A95379C7}" srcId="{54CFF329-D526-4FC0-8441-A98B1F5D61EC}" destId="{A3749729-81D9-41B2-99D6-66E03FF5C95F}" srcOrd="2" destOrd="0" parTransId="{B61744AB-A6E4-4A36-9E7A-6C8517BF333D}" sibTransId="{8C755035-60CA-4811-8BAD-B377D167F402}"/>
    <dgm:cxn modelId="{8C605E2C-D015-4474-98F4-D2E13BE240B9}" srcId="{54CFF329-D526-4FC0-8441-A98B1F5D61EC}" destId="{4426BB1C-691D-42FA-837A-51512E8138DB}" srcOrd="4" destOrd="0" parTransId="{40518D82-A1FC-4BC9-915B-053374691185}" sibTransId="{06295A72-70B1-4CD2-A364-CB6B77705003}"/>
    <dgm:cxn modelId="{5FA04C3D-2CD3-41FA-9E15-687220C1A27C}" type="presOf" srcId="{683A6EAF-5F5E-4B40-9179-581A2511C43D}" destId="{3FE30C52-84B7-470B-8D3B-961B7CB8406B}" srcOrd="0" destOrd="0" presId="urn:microsoft.com/office/officeart/2005/8/layout/vList2"/>
    <dgm:cxn modelId="{65DA923E-0C6C-421F-ACFE-7F28AF449BAA}" type="presOf" srcId="{C22B3A77-3A9C-43D4-A47F-B026DB426AF2}" destId="{AACC0B09-03F5-4F67-B28F-1C64D9065221}" srcOrd="0" destOrd="0" presId="urn:microsoft.com/office/officeart/2005/8/layout/vList2"/>
    <dgm:cxn modelId="{819AA441-84E1-4A19-9870-9F1ACE3A24C5}" srcId="{54CFF329-D526-4FC0-8441-A98B1F5D61EC}" destId="{B9FE380F-7411-4A5A-8CF7-C75777270FB8}" srcOrd="8" destOrd="0" parTransId="{29EF0A5F-9149-47D8-B89E-614F8D00342A}" sibTransId="{FA0DA41D-7D25-490C-88F4-D1C2FE25BB22}"/>
    <dgm:cxn modelId="{9E0B487B-247F-49C0-BBED-0CA7438BBE40}" type="presOf" srcId="{A3749729-81D9-41B2-99D6-66E03FF5C95F}" destId="{3D33D7BF-13E2-470B-8241-5F25124090DD}" srcOrd="0" destOrd="0" presId="urn:microsoft.com/office/officeart/2005/8/layout/vList2"/>
    <dgm:cxn modelId="{87A7398C-0B13-40E7-8EAA-A1F291B2E487}" type="presOf" srcId="{B9FE380F-7411-4A5A-8CF7-C75777270FB8}" destId="{675B928F-4860-4649-B144-CAFD8A1A230E}" srcOrd="0" destOrd="0" presId="urn:microsoft.com/office/officeart/2005/8/layout/vList2"/>
    <dgm:cxn modelId="{990F3B90-BBFA-4432-9A66-F3A23D92014D}" srcId="{54CFF329-D526-4FC0-8441-A98B1F5D61EC}" destId="{F84F5751-DACB-42C7-8987-BD5BAD337FB4}" srcOrd="0" destOrd="0" parTransId="{4B64B36F-1E02-4D03-ABFB-9F23CA7B1188}" sibTransId="{943F2711-AAA8-467B-B9DD-ED79BB94C64B}"/>
    <dgm:cxn modelId="{A493C993-D5EA-4BC0-9488-31AF2C894DC7}" type="presOf" srcId="{54CFF329-D526-4FC0-8441-A98B1F5D61EC}" destId="{3ADE6992-5CAA-4765-91D6-C4C961084C0D}" srcOrd="0" destOrd="0" presId="urn:microsoft.com/office/officeart/2005/8/layout/vList2"/>
    <dgm:cxn modelId="{3DE5609D-8CF0-4A40-80D1-1EE88F13DDFD}" type="presOf" srcId="{CD269FFA-4E7A-44ED-9435-9B7BCBCE59D0}" destId="{08660F16-DA5B-44BB-B286-25EE79465C47}" srcOrd="0" destOrd="0" presId="urn:microsoft.com/office/officeart/2005/8/layout/vList2"/>
    <dgm:cxn modelId="{5CC502B5-6483-440D-AD2D-BC86DB7FC8B9}" type="presOf" srcId="{F84F5751-DACB-42C7-8987-BD5BAD337FB4}" destId="{8D0F984C-DBAA-4F99-92E3-32E5958B66E0}" srcOrd="0" destOrd="0" presId="urn:microsoft.com/office/officeart/2005/8/layout/vList2"/>
    <dgm:cxn modelId="{C46CA2C3-45A4-4828-A985-095DCA8C00F7}" type="presOf" srcId="{EDE531FF-C211-47D5-B99C-DD3F16B6AED3}" destId="{22359E7A-E72C-4AE4-AB25-7FA3A0F4196D}" srcOrd="0" destOrd="0" presId="urn:microsoft.com/office/officeart/2005/8/layout/vList2"/>
    <dgm:cxn modelId="{EEBF4ED1-CBB7-4368-9101-FCB249A4FD46}" srcId="{54CFF329-D526-4FC0-8441-A98B1F5D61EC}" destId="{CD269FFA-4E7A-44ED-9435-9B7BCBCE59D0}" srcOrd="5" destOrd="0" parTransId="{2FEC1F26-17AC-49F1-95E7-CC183CC112EE}" sibTransId="{7BD87A6E-025B-4740-82E1-5D8E16313994}"/>
    <dgm:cxn modelId="{257B42D3-FB0F-4A33-90C1-EEC971BBF42F}" srcId="{54CFF329-D526-4FC0-8441-A98B1F5D61EC}" destId="{4E55EFBA-2FA5-43F0-B530-75140F7168EA}" srcOrd="7" destOrd="0" parTransId="{F357057E-2D5E-4719-9FE9-A38A154F5072}" sibTransId="{295EAD12-A27D-4F3F-A625-38085C5B2555}"/>
    <dgm:cxn modelId="{CD404CD6-C84D-4C9A-A210-51303EB091C0}" srcId="{54CFF329-D526-4FC0-8441-A98B1F5D61EC}" destId="{EDE531FF-C211-47D5-B99C-DD3F16B6AED3}" srcOrd="6" destOrd="0" parTransId="{41C6EB91-6858-49A6-8588-4E56C5CD7AE1}" sibTransId="{110E2A9C-E5A8-403B-8574-844A35814D80}"/>
    <dgm:cxn modelId="{E7CAEDFA-72F4-4D7B-A3DC-5621E51D9E4C}" type="presOf" srcId="{4426BB1C-691D-42FA-837A-51512E8138DB}" destId="{D58D9BE9-7B75-4934-AB67-9B6410ACCE43}" srcOrd="0" destOrd="0" presId="urn:microsoft.com/office/officeart/2005/8/layout/vList2"/>
    <dgm:cxn modelId="{A9B8F10C-D9C6-463F-8DBD-A58B6BF166B1}" type="presParOf" srcId="{3ADE6992-5CAA-4765-91D6-C4C961084C0D}" destId="{8D0F984C-DBAA-4F99-92E3-32E5958B66E0}" srcOrd="0" destOrd="0" presId="urn:microsoft.com/office/officeart/2005/8/layout/vList2"/>
    <dgm:cxn modelId="{32C4AD50-6125-428A-B10C-A495AC917039}" type="presParOf" srcId="{3ADE6992-5CAA-4765-91D6-C4C961084C0D}" destId="{EE44FE4C-52E6-4610-ADA4-32D2C57807BD}" srcOrd="1" destOrd="0" presId="urn:microsoft.com/office/officeart/2005/8/layout/vList2"/>
    <dgm:cxn modelId="{989EF383-FD16-4DF9-9E55-FB565330A508}" type="presParOf" srcId="{3ADE6992-5CAA-4765-91D6-C4C961084C0D}" destId="{3FE30C52-84B7-470B-8D3B-961B7CB8406B}" srcOrd="2" destOrd="0" presId="urn:microsoft.com/office/officeart/2005/8/layout/vList2"/>
    <dgm:cxn modelId="{EC693402-915F-4543-8251-9D2868D215CD}" type="presParOf" srcId="{3ADE6992-5CAA-4765-91D6-C4C961084C0D}" destId="{F26FDA5A-3A97-49AE-801A-885C2B6494C0}" srcOrd="3" destOrd="0" presId="urn:microsoft.com/office/officeart/2005/8/layout/vList2"/>
    <dgm:cxn modelId="{CA78D0BB-E5B7-4883-A131-4C48F2863171}" type="presParOf" srcId="{3ADE6992-5CAA-4765-91D6-C4C961084C0D}" destId="{3D33D7BF-13E2-470B-8241-5F25124090DD}" srcOrd="4" destOrd="0" presId="urn:microsoft.com/office/officeart/2005/8/layout/vList2"/>
    <dgm:cxn modelId="{9F4719D8-A295-4A22-B31F-D383454820F9}" type="presParOf" srcId="{3ADE6992-5CAA-4765-91D6-C4C961084C0D}" destId="{C081CE92-F5E3-45AC-8FCB-687AD6C0DBF0}" srcOrd="5" destOrd="0" presId="urn:microsoft.com/office/officeart/2005/8/layout/vList2"/>
    <dgm:cxn modelId="{E3C4E185-B827-4495-8A30-99E9DB2BCFA5}" type="presParOf" srcId="{3ADE6992-5CAA-4765-91D6-C4C961084C0D}" destId="{AACC0B09-03F5-4F67-B28F-1C64D9065221}" srcOrd="6" destOrd="0" presId="urn:microsoft.com/office/officeart/2005/8/layout/vList2"/>
    <dgm:cxn modelId="{B199A3B1-A0CA-4A7C-900D-4265B1B3B90B}" type="presParOf" srcId="{3ADE6992-5CAA-4765-91D6-C4C961084C0D}" destId="{0E9310C8-3E17-4D85-8B38-BE28F13FC0C6}" srcOrd="7" destOrd="0" presId="urn:microsoft.com/office/officeart/2005/8/layout/vList2"/>
    <dgm:cxn modelId="{C618768E-C76D-4F9C-A364-4211F9778605}" type="presParOf" srcId="{3ADE6992-5CAA-4765-91D6-C4C961084C0D}" destId="{D58D9BE9-7B75-4934-AB67-9B6410ACCE43}" srcOrd="8" destOrd="0" presId="urn:microsoft.com/office/officeart/2005/8/layout/vList2"/>
    <dgm:cxn modelId="{57B4FADC-1AB0-4567-96C4-2037B0181C77}" type="presParOf" srcId="{3ADE6992-5CAA-4765-91D6-C4C961084C0D}" destId="{BD5C9B8B-A42A-41B2-ADA7-F58561943C75}" srcOrd="9" destOrd="0" presId="urn:microsoft.com/office/officeart/2005/8/layout/vList2"/>
    <dgm:cxn modelId="{1864DAAC-DF27-4AA6-B79A-47F754DEA191}" type="presParOf" srcId="{3ADE6992-5CAA-4765-91D6-C4C961084C0D}" destId="{08660F16-DA5B-44BB-B286-25EE79465C47}" srcOrd="10" destOrd="0" presId="urn:microsoft.com/office/officeart/2005/8/layout/vList2"/>
    <dgm:cxn modelId="{FF95D4D9-8C00-4221-9985-E8CC68AB39A3}" type="presParOf" srcId="{3ADE6992-5CAA-4765-91D6-C4C961084C0D}" destId="{C11E3822-9FE0-45AA-A254-0918D6D80A1E}" srcOrd="11" destOrd="0" presId="urn:microsoft.com/office/officeart/2005/8/layout/vList2"/>
    <dgm:cxn modelId="{4AA344BA-657C-4D71-88CD-566F160680A3}" type="presParOf" srcId="{3ADE6992-5CAA-4765-91D6-C4C961084C0D}" destId="{22359E7A-E72C-4AE4-AB25-7FA3A0F4196D}" srcOrd="12" destOrd="0" presId="urn:microsoft.com/office/officeart/2005/8/layout/vList2"/>
    <dgm:cxn modelId="{9DB6C35E-F1A6-4233-B09E-88509895E663}" type="presParOf" srcId="{3ADE6992-5CAA-4765-91D6-C4C961084C0D}" destId="{1E5FC01F-E9EE-41AB-8E60-F2BD686E08C0}" srcOrd="13" destOrd="0" presId="urn:microsoft.com/office/officeart/2005/8/layout/vList2"/>
    <dgm:cxn modelId="{4ACD80B2-DDFF-4459-ABAC-E4DD3C480E33}" type="presParOf" srcId="{3ADE6992-5CAA-4765-91D6-C4C961084C0D}" destId="{21FC1C80-3216-4DB2-B116-0D96D58F8A90}" srcOrd="14" destOrd="0" presId="urn:microsoft.com/office/officeart/2005/8/layout/vList2"/>
    <dgm:cxn modelId="{8BC9A201-7C27-4377-8E03-8B277F82125D}" type="presParOf" srcId="{3ADE6992-5CAA-4765-91D6-C4C961084C0D}" destId="{3DF4EDEF-5BE5-44BA-AA3A-8CFD3606C528}" srcOrd="15" destOrd="0" presId="urn:microsoft.com/office/officeart/2005/8/layout/vList2"/>
    <dgm:cxn modelId="{AAB42E55-2EA9-484A-B3A2-EEFC4D1B5CAE}" type="presParOf" srcId="{3ADE6992-5CAA-4765-91D6-C4C961084C0D}" destId="{675B928F-4860-4649-B144-CAFD8A1A230E}"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8BF289-8A92-43AF-ADA6-F42F72E752E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7138C36F-BBCC-49AC-A640-73A711282591}">
      <dgm:prSet/>
      <dgm:spPr/>
      <dgm:t>
        <a:bodyPr/>
        <a:lstStyle/>
        <a:p>
          <a:pPr>
            <a:lnSpc>
              <a:spcPct val="100000"/>
            </a:lnSpc>
          </a:pPr>
          <a:r>
            <a:rPr lang="en-GB" dirty="0"/>
            <a:t>Our product is a electric light weight foldable bike which has a phone holder attached to the handlebar. All of our </a:t>
          </a:r>
          <a:r>
            <a:rPr lang="en-GB" dirty="0" err="1"/>
            <a:t>EcoBikes</a:t>
          </a:r>
          <a:r>
            <a:rPr lang="en-GB" dirty="0"/>
            <a:t> are fitted with a white front light and a red rear light this is to prevent any accidents happening at night where other car users can not see the bike user.</a:t>
          </a:r>
          <a:endParaRPr lang="en-US" dirty="0"/>
        </a:p>
      </dgm:t>
    </dgm:pt>
    <dgm:pt modelId="{F1FEE03A-5E55-4CE2-9F03-EE43215216EC}" type="parTrans" cxnId="{03050CB9-0C41-440C-BC15-4E748CDE52E5}">
      <dgm:prSet/>
      <dgm:spPr/>
      <dgm:t>
        <a:bodyPr/>
        <a:lstStyle/>
        <a:p>
          <a:endParaRPr lang="en-US"/>
        </a:p>
      </dgm:t>
    </dgm:pt>
    <dgm:pt modelId="{727A658A-3CAD-4FF2-B0EB-31B9773BFC5C}" type="sibTrans" cxnId="{03050CB9-0C41-440C-BC15-4E748CDE52E5}">
      <dgm:prSet/>
      <dgm:spPr/>
      <dgm:t>
        <a:bodyPr/>
        <a:lstStyle/>
        <a:p>
          <a:endParaRPr lang="en-US"/>
        </a:p>
      </dgm:t>
    </dgm:pt>
    <dgm:pt modelId="{206C6577-9B4D-4B58-B2A5-FF4C91B5D60F}">
      <dgm:prSet/>
      <dgm:spPr/>
      <dgm:t>
        <a:bodyPr/>
        <a:lstStyle/>
        <a:p>
          <a:pPr>
            <a:lnSpc>
              <a:spcPct val="100000"/>
            </a:lnSpc>
          </a:pPr>
          <a:r>
            <a:rPr lang="en-GB" dirty="0"/>
            <a:t>We will have 15 of our </a:t>
          </a:r>
          <a:r>
            <a:rPr lang="en-GB" dirty="0" err="1"/>
            <a:t>EcoBikes</a:t>
          </a:r>
          <a:r>
            <a:rPr lang="en-GB" dirty="0"/>
            <a:t>. Total of 15 by October. Our </a:t>
          </a:r>
          <a:r>
            <a:rPr lang="en-GB" dirty="0" err="1"/>
            <a:t>EcoBikes</a:t>
          </a:r>
          <a:r>
            <a:rPr lang="en-GB" dirty="0"/>
            <a:t> will be safely secured inside one large dock station located on High street in Solihull town centre this is to prevent the bikes from getting rusted by the weather and from being damaged or stolen.</a:t>
          </a:r>
          <a:endParaRPr lang="en-US" dirty="0"/>
        </a:p>
      </dgm:t>
    </dgm:pt>
    <dgm:pt modelId="{1401D120-7757-4141-B97D-54F269BCE227}" type="parTrans" cxnId="{D25CAA54-EDFA-4058-8AD0-1A52C837764A}">
      <dgm:prSet/>
      <dgm:spPr/>
      <dgm:t>
        <a:bodyPr/>
        <a:lstStyle/>
        <a:p>
          <a:endParaRPr lang="en-US"/>
        </a:p>
      </dgm:t>
    </dgm:pt>
    <dgm:pt modelId="{9DAFEEB6-EE19-4A64-AAB0-CD3BA60A2B29}" type="sibTrans" cxnId="{D25CAA54-EDFA-4058-8AD0-1A52C837764A}">
      <dgm:prSet/>
      <dgm:spPr/>
      <dgm:t>
        <a:bodyPr/>
        <a:lstStyle/>
        <a:p>
          <a:endParaRPr lang="en-US"/>
        </a:p>
      </dgm:t>
    </dgm:pt>
    <dgm:pt modelId="{056CBA6E-A061-477F-8993-2E9750AA3A71}">
      <dgm:prSet/>
      <dgm:spPr/>
      <dgm:t>
        <a:bodyPr/>
        <a:lstStyle/>
        <a:p>
          <a:pPr>
            <a:lnSpc>
              <a:spcPct val="100000"/>
            </a:lnSpc>
          </a:pPr>
          <a:r>
            <a:rPr lang="en-GB" dirty="0"/>
            <a:t>Our service is that we will provide a local bike rental scheme in Solihull Town Centre where anyone can have access to using the bike whether its to travel to work or for fitness purposes. The bikes are accessible by signing up online or you could download our app called ‘</a:t>
          </a:r>
          <a:r>
            <a:rPr lang="en-GB" dirty="0" err="1"/>
            <a:t>EcoBikes</a:t>
          </a:r>
          <a:r>
            <a:rPr lang="en-GB" dirty="0"/>
            <a:t>’ on the App store or on Google Play. Our website is </a:t>
          </a:r>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www.EcoBikes.co.uk</a:t>
          </a:r>
          <a:endParaRPr lang="en-GB" dirty="0">
            <a:solidFill>
              <a:schemeClr val="bg1"/>
            </a:solidFill>
          </a:endParaRPr>
        </a:p>
        <a:p>
          <a:pPr>
            <a:lnSpc>
              <a:spcPct val="100000"/>
            </a:lnSpc>
          </a:pPr>
          <a:endParaRPr lang="en-US" dirty="0"/>
        </a:p>
      </dgm:t>
    </dgm:pt>
    <dgm:pt modelId="{73CE0F57-B0F8-4A12-A1A5-7EA5EDFC0C2E}" type="parTrans" cxnId="{413DFF6C-31E9-4CA3-A042-8524C8948CEF}">
      <dgm:prSet/>
      <dgm:spPr/>
      <dgm:t>
        <a:bodyPr/>
        <a:lstStyle/>
        <a:p>
          <a:endParaRPr lang="en-US"/>
        </a:p>
      </dgm:t>
    </dgm:pt>
    <dgm:pt modelId="{351D2F5D-6DCB-4B4D-B2FA-882EDFC7B26D}" type="sibTrans" cxnId="{413DFF6C-31E9-4CA3-A042-8524C8948CEF}">
      <dgm:prSet/>
      <dgm:spPr/>
      <dgm:t>
        <a:bodyPr/>
        <a:lstStyle/>
        <a:p>
          <a:endParaRPr lang="en-US"/>
        </a:p>
      </dgm:t>
    </dgm:pt>
    <dgm:pt modelId="{4726856F-0F8E-4BBE-8F96-741D8FB8ABC9}" type="pres">
      <dgm:prSet presAssocID="{088BF289-8A92-43AF-ADA6-F42F72E752E3}" presName="hierChild1" presStyleCnt="0">
        <dgm:presLayoutVars>
          <dgm:chPref val="1"/>
          <dgm:dir/>
          <dgm:animOne val="branch"/>
          <dgm:animLvl val="lvl"/>
          <dgm:resizeHandles/>
        </dgm:presLayoutVars>
      </dgm:prSet>
      <dgm:spPr/>
    </dgm:pt>
    <dgm:pt modelId="{D267BA05-22D3-4E2D-81C2-36F110C96936}" type="pres">
      <dgm:prSet presAssocID="{7138C36F-BBCC-49AC-A640-73A711282591}" presName="hierRoot1" presStyleCnt="0"/>
      <dgm:spPr/>
    </dgm:pt>
    <dgm:pt modelId="{54AF2A23-EB1F-4EB3-A8B1-6D8675E8844E}" type="pres">
      <dgm:prSet presAssocID="{7138C36F-BBCC-49AC-A640-73A711282591}" presName="composite" presStyleCnt="0"/>
      <dgm:spPr/>
    </dgm:pt>
    <dgm:pt modelId="{CBB74983-8C02-4C4C-AB4B-53F50BF0CA54}" type="pres">
      <dgm:prSet presAssocID="{7138C36F-BBCC-49AC-A640-73A711282591}" presName="background" presStyleLbl="node0" presStyleIdx="0" presStyleCnt="3"/>
      <dgm:spPr/>
    </dgm:pt>
    <dgm:pt modelId="{3D856E88-C68D-4C9E-9D46-F93B671D7733}" type="pres">
      <dgm:prSet presAssocID="{7138C36F-BBCC-49AC-A640-73A711282591}" presName="text" presStyleLbl="fgAcc0" presStyleIdx="0" presStyleCnt="3" custScaleX="176461" custScaleY="240634">
        <dgm:presLayoutVars>
          <dgm:chPref val="3"/>
        </dgm:presLayoutVars>
      </dgm:prSet>
      <dgm:spPr/>
    </dgm:pt>
    <dgm:pt modelId="{65191223-D298-4C3B-96BE-0E3D7ED0D7DE}" type="pres">
      <dgm:prSet presAssocID="{7138C36F-BBCC-49AC-A640-73A711282591}" presName="hierChild2" presStyleCnt="0"/>
      <dgm:spPr/>
    </dgm:pt>
    <dgm:pt modelId="{EEE4A56E-969D-40ED-B49A-253661F9FE77}" type="pres">
      <dgm:prSet presAssocID="{206C6577-9B4D-4B58-B2A5-FF4C91B5D60F}" presName="hierRoot1" presStyleCnt="0"/>
      <dgm:spPr/>
    </dgm:pt>
    <dgm:pt modelId="{3548BB0D-22F8-43A5-8D97-8690D9A5AA72}" type="pres">
      <dgm:prSet presAssocID="{206C6577-9B4D-4B58-B2A5-FF4C91B5D60F}" presName="composite" presStyleCnt="0"/>
      <dgm:spPr/>
    </dgm:pt>
    <dgm:pt modelId="{483BA4CA-5DCF-4CC4-94E4-E48B94C9DFCD}" type="pres">
      <dgm:prSet presAssocID="{206C6577-9B4D-4B58-B2A5-FF4C91B5D60F}" presName="background" presStyleLbl="node0" presStyleIdx="1" presStyleCnt="3"/>
      <dgm:spPr/>
    </dgm:pt>
    <dgm:pt modelId="{85A443E6-A6E9-41C2-9C5A-00D146D52EC7}" type="pres">
      <dgm:prSet presAssocID="{206C6577-9B4D-4B58-B2A5-FF4C91B5D60F}" presName="text" presStyleLbl="fgAcc0" presStyleIdx="1" presStyleCnt="3" custScaleX="170024" custScaleY="240275">
        <dgm:presLayoutVars>
          <dgm:chPref val="3"/>
        </dgm:presLayoutVars>
      </dgm:prSet>
      <dgm:spPr/>
    </dgm:pt>
    <dgm:pt modelId="{8B792345-7281-47E5-8CE9-2F0EC854D6B3}" type="pres">
      <dgm:prSet presAssocID="{206C6577-9B4D-4B58-B2A5-FF4C91B5D60F}" presName="hierChild2" presStyleCnt="0"/>
      <dgm:spPr/>
    </dgm:pt>
    <dgm:pt modelId="{DFF2E5BC-10D8-49F5-8584-815B72EDDC5C}" type="pres">
      <dgm:prSet presAssocID="{056CBA6E-A061-477F-8993-2E9750AA3A71}" presName="hierRoot1" presStyleCnt="0"/>
      <dgm:spPr/>
    </dgm:pt>
    <dgm:pt modelId="{F13BD71E-3529-4201-B02F-323768F3FEB7}" type="pres">
      <dgm:prSet presAssocID="{056CBA6E-A061-477F-8993-2E9750AA3A71}" presName="composite" presStyleCnt="0"/>
      <dgm:spPr/>
    </dgm:pt>
    <dgm:pt modelId="{D8E8F19C-B814-43C7-BA92-893061DCC00A}" type="pres">
      <dgm:prSet presAssocID="{056CBA6E-A061-477F-8993-2E9750AA3A71}" presName="background" presStyleLbl="node0" presStyleIdx="2" presStyleCnt="3"/>
      <dgm:spPr/>
    </dgm:pt>
    <dgm:pt modelId="{F4415BA3-BC7D-482D-90FA-016B3BAACA2C}" type="pres">
      <dgm:prSet presAssocID="{056CBA6E-A061-477F-8993-2E9750AA3A71}" presName="text" presStyleLbl="fgAcc0" presStyleIdx="2" presStyleCnt="3" custScaleX="170450" custScaleY="238152">
        <dgm:presLayoutVars>
          <dgm:chPref val="3"/>
        </dgm:presLayoutVars>
      </dgm:prSet>
      <dgm:spPr/>
    </dgm:pt>
    <dgm:pt modelId="{821AA3BB-E485-4AB5-813A-50169C045879}" type="pres">
      <dgm:prSet presAssocID="{056CBA6E-A061-477F-8993-2E9750AA3A71}" presName="hierChild2" presStyleCnt="0"/>
      <dgm:spPr/>
    </dgm:pt>
  </dgm:ptLst>
  <dgm:cxnLst>
    <dgm:cxn modelId="{42CAFA13-D313-4B6C-988C-47E768B8566D}" type="presOf" srcId="{206C6577-9B4D-4B58-B2A5-FF4C91B5D60F}" destId="{85A443E6-A6E9-41C2-9C5A-00D146D52EC7}" srcOrd="0" destOrd="0" presId="urn:microsoft.com/office/officeart/2005/8/layout/hierarchy1"/>
    <dgm:cxn modelId="{413DFF6C-31E9-4CA3-A042-8524C8948CEF}" srcId="{088BF289-8A92-43AF-ADA6-F42F72E752E3}" destId="{056CBA6E-A061-477F-8993-2E9750AA3A71}" srcOrd="2" destOrd="0" parTransId="{73CE0F57-B0F8-4A12-A1A5-7EA5EDFC0C2E}" sibTransId="{351D2F5D-6DCB-4B4D-B2FA-882EDFC7B26D}"/>
    <dgm:cxn modelId="{D25CAA54-EDFA-4058-8AD0-1A52C837764A}" srcId="{088BF289-8A92-43AF-ADA6-F42F72E752E3}" destId="{206C6577-9B4D-4B58-B2A5-FF4C91B5D60F}" srcOrd="1" destOrd="0" parTransId="{1401D120-7757-4141-B97D-54F269BCE227}" sibTransId="{9DAFEEB6-EE19-4A64-AAB0-CD3BA60A2B29}"/>
    <dgm:cxn modelId="{0426067F-973B-4090-8390-2231906FC347}" type="presOf" srcId="{056CBA6E-A061-477F-8993-2E9750AA3A71}" destId="{F4415BA3-BC7D-482D-90FA-016B3BAACA2C}" srcOrd="0" destOrd="0" presId="urn:microsoft.com/office/officeart/2005/8/layout/hierarchy1"/>
    <dgm:cxn modelId="{03050CB9-0C41-440C-BC15-4E748CDE52E5}" srcId="{088BF289-8A92-43AF-ADA6-F42F72E752E3}" destId="{7138C36F-BBCC-49AC-A640-73A711282591}" srcOrd="0" destOrd="0" parTransId="{F1FEE03A-5E55-4CE2-9F03-EE43215216EC}" sibTransId="{727A658A-3CAD-4FF2-B0EB-31B9773BFC5C}"/>
    <dgm:cxn modelId="{D276F1D3-B514-4274-8F94-22EF65F8557F}" type="presOf" srcId="{088BF289-8A92-43AF-ADA6-F42F72E752E3}" destId="{4726856F-0F8E-4BBE-8F96-741D8FB8ABC9}" srcOrd="0" destOrd="0" presId="urn:microsoft.com/office/officeart/2005/8/layout/hierarchy1"/>
    <dgm:cxn modelId="{FB61D2E8-C042-4952-8396-23E1FD967DEE}" type="presOf" srcId="{7138C36F-BBCC-49AC-A640-73A711282591}" destId="{3D856E88-C68D-4C9E-9D46-F93B671D7733}" srcOrd="0" destOrd="0" presId="urn:microsoft.com/office/officeart/2005/8/layout/hierarchy1"/>
    <dgm:cxn modelId="{375678F9-4CF0-4B78-B60D-7F18996A101F}" type="presParOf" srcId="{4726856F-0F8E-4BBE-8F96-741D8FB8ABC9}" destId="{D267BA05-22D3-4E2D-81C2-36F110C96936}" srcOrd="0" destOrd="0" presId="urn:microsoft.com/office/officeart/2005/8/layout/hierarchy1"/>
    <dgm:cxn modelId="{3967A729-6491-436D-90BC-6EC92961F6D1}" type="presParOf" srcId="{D267BA05-22D3-4E2D-81C2-36F110C96936}" destId="{54AF2A23-EB1F-4EB3-A8B1-6D8675E8844E}" srcOrd="0" destOrd="0" presId="urn:microsoft.com/office/officeart/2005/8/layout/hierarchy1"/>
    <dgm:cxn modelId="{3BA2CC7F-71B3-4E5B-8F3F-BDF977A74237}" type="presParOf" srcId="{54AF2A23-EB1F-4EB3-A8B1-6D8675E8844E}" destId="{CBB74983-8C02-4C4C-AB4B-53F50BF0CA54}" srcOrd="0" destOrd="0" presId="urn:microsoft.com/office/officeart/2005/8/layout/hierarchy1"/>
    <dgm:cxn modelId="{DDCE5E0D-CD86-4B9A-A98D-1074B1B5C8BE}" type="presParOf" srcId="{54AF2A23-EB1F-4EB3-A8B1-6D8675E8844E}" destId="{3D856E88-C68D-4C9E-9D46-F93B671D7733}" srcOrd="1" destOrd="0" presId="urn:microsoft.com/office/officeart/2005/8/layout/hierarchy1"/>
    <dgm:cxn modelId="{FE161718-C91C-4B68-B8B5-2771CB60DC01}" type="presParOf" srcId="{D267BA05-22D3-4E2D-81C2-36F110C96936}" destId="{65191223-D298-4C3B-96BE-0E3D7ED0D7DE}" srcOrd="1" destOrd="0" presId="urn:microsoft.com/office/officeart/2005/8/layout/hierarchy1"/>
    <dgm:cxn modelId="{16B05157-1640-4190-858C-C901132BEED5}" type="presParOf" srcId="{4726856F-0F8E-4BBE-8F96-741D8FB8ABC9}" destId="{EEE4A56E-969D-40ED-B49A-253661F9FE77}" srcOrd="1" destOrd="0" presId="urn:microsoft.com/office/officeart/2005/8/layout/hierarchy1"/>
    <dgm:cxn modelId="{950CCD53-0551-457B-AD28-B6D587029B98}" type="presParOf" srcId="{EEE4A56E-969D-40ED-B49A-253661F9FE77}" destId="{3548BB0D-22F8-43A5-8D97-8690D9A5AA72}" srcOrd="0" destOrd="0" presId="urn:microsoft.com/office/officeart/2005/8/layout/hierarchy1"/>
    <dgm:cxn modelId="{78BAD34F-D9BF-4594-8CFD-D1C5CB1E6351}" type="presParOf" srcId="{3548BB0D-22F8-43A5-8D97-8690D9A5AA72}" destId="{483BA4CA-5DCF-4CC4-94E4-E48B94C9DFCD}" srcOrd="0" destOrd="0" presId="urn:microsoft.com/office/officeart/2005/8/layout/hierarchy1"/>
    <dgm:cxn modelId="{3CE3072C-4358-47A2-B73B-829E265C7A03}" type="presParOf" srcId="{3548BB0D-22F8-43A5-8D97-8690D9A5AA72}" destId="{85A443E6-A6E9-41C2-9C5A-00D146D52EC7}" srcOrd="1" destOrd="0" presId="urn:microsoft.com/office/officeart/2005/8/layout/hierarchy1"/>
    <dgm:cxn modelId="{99D2CAA4-15B0-4625-BF44-D0D9B347B183}" type="presParOf" srcId="{EEE4A56E-969D-40ED-B49A-253661F9FE77}" destId="{8B792345-7281-47E5-8CE9-2F0EC854D6B3}" srcOrd="1" destOrd="0" presId="urn:microsoft.com/office/officeart/2005/8/layout/hierarchy1"/>
    <dgm:cxn modelId="{28E6A039-498B-4EAB-B095-B3194B6EC7B8}" type="presParOf" srcId="{4726856F-0F8E-4BBE-8F96-741D8FB8ABC9}" destId="{DFF2E5BC-10D8-49F5-8584-815B72EDDC5C}" srcOrd="2" destOrd="0" presId="urn:microsoft.com/office/officeart/2005/8/layout/hierarchy1"/>
    <dgm:cxn modelId="{2303DD9B-CBF0-4090-B44A-BD5BD3EDE70F}" type="presParOf" srcId="{DFF2E5BC-10D8-49F5-8584-815B72EDDC5C}" destId="{F13BD71E-3529-4201-B02F-323768F3FEB7}" srcOrd="0" destOrd="0" presId="urn:microsoft.com/office/officeart/2005/8/layout/hierarchy1"/>
    <dgm:cxn modelId="{C6C5BFB8-49CB-4C6B-94C4-2E82E280AD51}" type="presParOf" srcId="{F13BD71E-3529-4201-B02F-323768F3FEB7}" destId="{D8E8F19C-B814-43C7-BA92-893061DCC00A}" srcOrd="0" destOrd="0" presId="urn:microsoft.com/office/officeart/2005/8/layout/hierarchy1"/>
    <dgm:cxn modelId="{0FAFB1A0-F339-42C9-92C7-1FEC6A2EDF83}" type="presParOf" srcId="{F13BD71E-3529-4201-B02F-323768F3FEB7}" destId="{F4415BA3-BC7D-482D-90FA-016B3BAACA2C}" srcOrd="1" destOrd="0" presId="urn:microsoft.com/office/officeart/2005/8/layout/hierarchy1"/>
    <dgm:cxn modelId="{C630EA55-CE7C-4719-94B8-C44EBAE2435C}" type="presParOf" srcId="{DFF2E5BC-10D8-49F5-8584-815B72EDDC5C}" destId="{821AA3BB-E485-4AB5-813A-50169C045879}"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DC4828-B151-4AD8-B4A3-FDF5CA38269D}"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315F1601-DDF2-4897-B673-92C9B06743BC}">
      <dgm:prSet custT="1"/>
      <dgm:spPr/>
      <dgm:t>
        <a:bodyPr/>
        <a:lstStyle/>
        <a:p>
          <a:r>
            <a:rPr lang="en-US" sz="2000" dirty="0"/>
            <a:t>The Carrera </a:t>
          </a:r>
          <a:r>
            <a:rPr lang="en-US" sz="2000" dirty="0" err="1"/>
            <a:t>Crosscity</a:t>
          </a:r>
          <a:r>
            <a:rPr lang="en-US" sz="2000" dirty="0"/>
            <a:t> Electric Bike is perfect is a reliable solution for your daily commute or fancy a bit of leisure riding with an electric boost from Halfords.</a:t>
          </a:r>
        </a:p>
      </dgm:t>
    </dgm:pt>
    <dgm:pt modelId="{C87BDCDB-C48C-4197-9433-9CADAFF71AFE}" type="parTrans" cxnId="{F8BC4D51-DFD8-47C6-8BAA-C1020D36A734}">
      <dgm:prSet/>
      <dgm:spPr/>
      <dgm:t>
        <a:bodyPr/>
        <a:lstStyle/>
        <a:p>
          <a:endParaRPr lang="en-US"/>
        </a:p>
      </dgm:t>
    </dgm:pt>
    <dgm:pt modelId="{8A8BE801-AD13-4AFF-8A67-6802BFE1BCB7}" type="sibTrans" cxnId="{F8BC4D51-DFD8-47C6-8BAA-C1020D36A734}">
      <dgm:prSet/>
      <dgm:spPr/>
      <dgm:t>
        <a:bodyPr/>
        <a:lstStyle/>
        <a:p>
          <a:endParaRPr lang="en-US"/>
        </a:p>
      </dgm:t>
    </dgm:pt>
    <dgm:pt modelId="{67F4D5AB-5601-4035-A04E-7F87843D9A6C}">
      <dgm:prSet custT="1"/>
      <dgm:spPr/>
      <dgm:t>
        <a:bodyPr/>
        <a:lstStyle/>
        <a:p>
          <a:r>
            <a:rPr lang="en-US" sz="2000" dirty="0"/>
            <a:t>With a 313Wh battery offering up to 30 miles of power assistance on a single charge, this bike will more than cover the average commute. </a:t>
          </a:r>
        </a:p>
      </dgm:t>
    </dgm:pt>
    <dgm:pt modelId="{8F9EC3F9-3042-4B6E-84FF-654731FD7FFB}" type="parTrans" cxnId="{A6462733-8835-43C2-B4FF-93F2D0DFDC36}">
      <dgm:prSet/>
      <dgm:spPr/>
      <dgm:t>
        <a:bodyPr/>
        <a:lstStyle/>
        <a:p>
          <a:endParaRPr lang="en-US"/>
        </a:p>
      </dgm:t>
    </dgm:pt>
    <dgm:pt modelId="{9D08A1B2-5E18-472F-A2EF-0A78CA7CC2E3}" type="sibTrans" cxnId="{A6462733-8835-43C2-B4FF-93F2D0DFDC36}">
      <dgm:prSet/>
      <dgm:spPr/>
      <dgm:t>
        <a:bodyPr/>
        <a:lstStyle/>
        <a:p>
          <a:endParaRPr lang="en-US"/>
        </a:p>
      </dgm:t>
    </dgm:pt>
    <dgm:pt modelId="{F72E1863-EEE1-4B2E-A27F-118403A9E7B8}">
      <dgm:prSet custT="1"/>
      <dgm:spPr/>
      <dgm:t>
        <a:bodyPr/>
        <a:lstStyle/>
        <a:p>
          <a:r>
            <a:rPr lang="en-US" sz="1800" dirty="0"/>
            <a:t>The battery feeds its power through a stable rear hub motor that can propel you to speeds of up to 15.5mph. Plus, because the battery is integrated into the bike, the Carrera </a:t>
          </a:r>
          <a:r>
            <a:rPr lang="en-US" sz="1800" dirty="0" err="1"/>
            <a:t>Crosscity</a:t>
          </a:r>
          <a:r>
            <a:rPr lang="en-US" sz="1800" dirty="0"/>
            <a:t> E has such a sleek, balanced design that many people won’t even know it’s an electric bike. </a:t>
          </a:r>
        </a:p>
      </dgm:t>
    </dgm:pt>
    <dgm:pt modelId="{A2F56F1C-426E-4F76-A227-0EE4B9709D06}" type="parTrans" cxnId="{510ABF88-AB0D-4A97-BE99-06BAAB00E7C5}">
      <dgm:prSet/>
      <dgm:spPr/>
      <dgm:t>
        <a:bodyPr/>
        <a:lstStyle/>
        <a:p>
          <a:endParaRPr lang="en-US"/>
        </a:p>
      </dgm:t>
    </dgm:pt>
    <dgm:pt modelId="{25455944-1D25-4E4B-8789-535A4EECDA11}" type="sibTrans" cxnId="{510ABF88-AB0D-4A97-BE99-06BAAB00E7C5}">
      <dgm:prSet/>
      <dgm:spPr/>
      <dgm:t>
        <a:bodyPr/>
        <a:lstStyle/>
        <a:p>
          <a:endParaRPr lang="en-US"/>
        </a:p>
      </dgm:t>
    </dgm:pt>
    <dgm:pt modelId="{17BBB70D-686D-4DD9-BB8B-EF09DF284A95}">
      <dgm:prSet custT="1"/>
      <dgm:spPr/>
      <dgm:t>
        <a:bodyPr/>
        <a:lstStyle/>
        <a:p>
          <a:r>
            <a:rPr lang="en-US" sz="2000" dirty="0"/>
            <a:t>The light folding frame comes with a kick stand and rear carrier, for added practicality on the go</a:t>
          </a:r>
          <a:r>
            <a:rPr lang="en-US" sz="500" dirty="0"/>
            <a:t>. </a:t>
          </a:r>
        </a:p>
      </dgm:t>
    </dgm:pt>
    <dgm:pt modelId="{54878AC9-90A4-42FD-808E-09C9B12B5204}" type="parTrans" cxnId="{B39FC4B5-BF80-4F99-A6FB-BCDED153D10D}">
      <dgm:prSet/>
      <dgm:spPr/>
      <dgm:t>
        <a:bodyPr/>
        <a:lstStyle/>
        <a:p>
          <a:endParaRPr lang="en-US"/>
        </a:p>
      </dgm:t>
    </dgm:pt>
    <dgm:pt modelId="{66361E2A-2E9D-4B05-8538-98FB1311717E}" type="sibTrans" cxnId="{B39FC4B5-BF80-4F99-A6FB-BCDED153D10D}">
      <dgm:prSet/>
      <dgm:spPr/>
      <dgm:t>
        <a:bodyPr/>
        <a:lstStyle/>
        <a:p>
          <a:endParaRPr lang="en-US"/>
        </a:p>
      </dgm:t>
    </dgm:pt>
    <dgm:pt modelId="{3F179C9F-8634-4B90-9294-4DBF82E96D86}" type="pres">
      <dgm:prSet presAssocID="{3FDC4828-B151-4AD8-B4A3-FDF5CA38269D}" presName="linear" presStyleCnt="0">
        <dgm:presLayoutVars>
          <dgm:animLvl val="lvl"/>
          <dgm:resizeHandles val="exact"/>
        </dgm:presLayoutVars>
      </dgm:prSet>
      <dgm:spPr/>
    </dgm:pt>
    <dgm:pt modelId="{9D21B180-433A-419E-A073-94195A62DE40}" type="pres">
      <dgm:prSet presAssocID="{315F1601-DDF2-4897-B673-92C9B06743BC}" presName="parentText" presStyleLbl="node1" presStyleIdx="0" presStyleCnt="4">
        <dgm:presLayoutVars>
          <dgm:chMax val="0"/>
          <dgm:bulletEnabled val="1"/>
        </dgm:presLayoutVars>
      </dgm:prSet>
      <dgm:spPr/>
    </dgm:pt>
    <dgm:pt modelId="{EB2706F6-CD67-421E-B523-D292ADB6329E}" type="pres">
      <dgm:prSet presAssocID="{8A8BE801-AD13-4AFF-8A67-6802BFE1BCB7}" presName="spacer" presStyleCnt="0"/>
      <dgm:spPr/>
    </dgm:pt>
    <dgm:pt modelId="{A257267A-2EC4-4902-9E19-BE6B7D59C4B9}" type="pres">
      <dgm:prSet presAssocID="{67F4D5AB-5601-4035-A04E-7F87843D9A6C}" presName="parentText" presStyleLbl="node1" presStyleIdx="1" presStyleCnt="4">
        <dgm:presLayoutVars>
          <dgm:chMax val="0"/>
          <dgm:bulletEnabled val="1"/>
        </dgm:presLayoutVars>
      </dgm:prSet>
      <dgm:spPr/>
    </dgm:pt>
    <dgm:pt modelId="{5DD10461-2F04-4D78-B424-18C72D56DD2C}" type="pres">
      <dgm:prSet presAssocID="{9D08A1B2-5E18-472F-A2EF-0A78CA7CC2E3}" presName="spacer" presStyleCnt="0"/>
      <dgm:spPr/>
    </dgm:pt>
    <dgm:pt modelId="{D5338459-CE6C-4366-BC05-BAFCBD767CB7}" type="pres">
      <dgm:prSet presAssocID="{F72E1863-EEE1-4B2E-A27F-118403A9E7B8}" presName="parentText" presStyleLbl="node1" presStyleIdx="2" presStyleCnt="4">
        <dgm:presLayoutVars>
          <dgm:chMax val="0"/>
          <dgm:bulletEnabled val="1"/>
        </dgm:presLayoutVars>
      </dgm:prSet>
      <dgm:spPr/>
    </dgm:pt>
    <dgm:pt modelId="{AD7F36CE-302F-45E1-BC69-14383FE4A97A}" type="pres">
      <dgm:prSet presAssocID="{25455944-1D25-4E4B-8789-535A4EECDA11}" presName="spacer" presStyleCnt="0"/>
      <dgm:spPr/>
    </dgm:pt>
    <dgm:pt modelId="{810D2D76-7D46-4105-8531-0CE8905A480A}" type="pres">
      <dgm:prSet presAssocID="{17BBB70D-686D-4DD9-BB8B-EF09DF284A95}" presName="parentText" presStyleLbl="node1" presStyleIdx="3" presStyleCnt="4">
        <dgm:presLayoutVars>
          <dgm:chMax val="0"/>
          <dgm:bulletEnabled val="1"/>
        </dgm:presLayoutVars>
      </dgm:prSet>
      <dgm:spPr/>
    </dgm:pt>
  </dgm:ptLst>
  <dgm:cxnLst>
    <dgm:cxn modelId="{B9400001-5B1C-4285-BB57-2C031DDAD910}" type="presOf" srcId="{F72E1863-EEE1-4B2E-A27F-118403A9E7B8}" destId="{D5338459-CE6C-4366-BC05-BAFCBD767CB7}" srcOrd="0" destOrd="0" presId="urn:microsoft.com/office/officeart/2005/8/layout/vList2"/>
    <dgm:cxn modelId="{BE21E216-47C6-4A12-8090-FA8FF241A728}" type="presOf" srcId="{315F1601-DDF2-4897-B673-92C9B06743BC}" destId="{9D21B180-433A-419E-A073-94195A62DE40}" srcOrd="0" destOrd="0" presId="urn:microsoft.com/office/officeart/2005/8/layout/vList2"/>
    <dgm:cxn modelId="{A6462733-8835-43C2-B4FF-93F2D0DFDC36}" srcId="{3FDC4828-B151-4AD8-B4A3-FDF5CA38269D}" destId="{67F4D5AB-5601-4035-A04E-7F87843D9A6C}" srcOrd="1" destOrd="0" parTransId="{8F9EC3F9-3042-4B6E-84FF-654731FD7FFB}" sibTransId="{9D08A1B2-5E18-472F-A2EF-0A78CA7CC2E3}"/>
    <dgm:cxn modelId="{F8BC4D51-DFD8-47C6-8BAA-C1020D36A734}" srcId="{3FDC4828-B151-4AD8-B4A3-FDF5CA38269D}" destId="{315F1601-DDF2-4897-B673-92C9B06743BC}" srcOrd="0" destOrd="0" parTransId="{C87BDCDB-C48C-4197-9433-9CADAFF71AFE}" sibTransId="{8A8BE801-AD13-4AFF-8A67-6802BFE1BCB7}"/>
    <dgm:cxn modelId="{510ABF88-AB0D-4A97-BE99-06BAAB00E7C5}" srcId="{3FDC4828-B151-4AD8-B4A3-FDF5CA38269D}" destId="{F72E1863-EEE1-4B2E-A27F-118403A9E7B8}" srcOrd="2" destOrd="0" parTransId="{A2F56F1C-426E-4F76-A227-0EE4B9709D06}" sibTransId="{25455944-1D25-4E4B-8789-535A4EECDA11}"/>
    <dgm:cxn modelId="{B39FC4B5-BF80-4F99-A6FB-BCDED153D10D}" srcId="{3FDC4828-B151-4AD8-B4A3-FDF5CA38269D}" destId="{17BBB70D-686D-4DD9-BB8B-EF09DF284A95}" srcOrd="3" destOrd="0" parTransId="{54878AC9-90A4-42FD-808E-09C9B12B5204}" sibTransId="{66361E2A-2E9D-4B05-8538-98FB1311717E}"/>
    <dgm:cxn modelId="{B0EE5BEB-C280-4203-A7E6-4108E3D9254E}" type="presOf" srcId="{17BBB70D-686D-4DD9-BB8B-EF09DF284A95}" destId="{810D2D76-7D46-4105-8531-0CE8905A480A}" srcOrd="0" destOrd="0" presId="urn:microsoft.com/office/officeart/2005/8/layout/vList2"/>
    <dgm:cxn modelId="{FCDCC7EC-6E09-491A-844C-96635896B81E}" type="presOf" srcId="{3FDC4828-B151-4AD8-B4A3-FDF5CA38269D}" destId="{3F179C9F-8634-4B90-9294-4DBF82E96D86}" srcOrd="0" destOrd="0" presId="urn:microsoft.com/office/officeart/2005/8/layout/vList2"/>
    <dgm:cxn modelId="{D495BCFB-6052-40C1-A52A-DBB48C9B0647}" type="presOf" srcId="{67F4D5AB-5601-4035-A04E-7F87843D9A6C}" destId="{A257267A-2EC4-4902-9E19-BE6B7D59C4B9}" srcOrd="0" destOrd="0" presId="urn:microsoft.com/office/officeart/2005/8/layout/vList2"/>
    <dgm:cxn modelId="{730B430E-1747-440D-9FB1-3163B13B8014}" type="presParOf" srcId="{3F179C9F-8634-4B90-9294-4DBF82E96D86}" destId="{9D21B180-433A-419E-A073-94195A62DE40}" srcOrd="0" destOrd="0" presId="urn:microsoft.com/office/officeart/2005/8/layout/vList2"/>
    <dgm:cxn modelId="{9FE4EEE1-4A22-4982-9060-95D2ADA05EBB}" type="presParOf" srcId="{3F179C9F-8634-4B90-9294-4DBF82E96D86}" destId="{EB2706F6-CD67-421E-B523-D292ADB6329E}" srcOrd="1" destOrd="0" presId="urn:microsoft.com/office/officeart/2005/8/layout/vList2"/>
    <dgm:cxn modelId="{A0F48442-59EE-42B8-8C98-6CA85293FF61}" type="presParOf" srcId="{3F179C9F-8634-4B90-9294-4DBF82E96D86}" destId="{A257267A-2EC4-4902-9E19-BE6B7D59C4B9}" srcOrd="2" destOrd="0" presId="urn:microsoft.com/office/officeart/2005/8/layout/vList2"/>
    <dgm:cxn modelId="{7929B729-9F3C-4BAA-943B-AC4935BD984D}" type="presParOf" srcId="{3F179C9F-8634-4B90-9294-4DBF82E96D86}" destId="{5DD10461-2F04-4D78-B424-18C72D56DD2C}" srcOrd="3" destOrd="0" presId="urn:microsoft.com/office/officeart/2005/8/layout/vList2"/>
    <dgm:cxn modelId="{B588727E-00C3-4231-ACFE-57B36EE8FD65}" type="presParOf" srcId="{3F179C9F-8634-4B90-9294-4DBF82E96D86}" destId="{D5338459-CE6C-4366-BC05-BAFCBD767CB7}" srcOrd="4" destOrd="0" presId="urn:microsoft.com/office/officeart/2005/8/layout/vList2"/>
    <dgm:cxn modelId="{27936755-F601-4394-97F0-814A97BA36EB}" type="presParOf" srcId="{3F179C9F-8634-4B90-9294-4DBF82E96D86}" destId="{AD7F36CE-302F-45E1-BC69-14383FE4A97A}" srcOrd="5" destOrd="0" presId="urn:microsoft.com/office/officeart/2005/8/layout/vList2"/>
    <dgm:cxn modelId="{3DF331DC-41F7-4CF4-95A4-F127E34041FB}" type="presParOf" srcId="{3F179C9F-8634-4B90-9294-4DBF82E96D86}" destId="{810D2D76-7D46-4105-8531-0CE8905A480A}"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F984C-DBAA-4F99-92E3-32E5958B66E0}">
      <dsp:nvSpPr>
        <dsp:cNvPr id="0" name=""/>
        <dsp:cNvSpPr/>
      </dsp:nvSpPr>
      <dsp:spPr>
        <a:xfrm>
          <a:off x="0" y="102377"/>
          <a:ext cx="6261100" cy="5382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Business/Company Overview</a:t>
          </a:r>
          <a:endParaRPr lang="en-US" sz="2300" kern="1200" dirty="0"/>
        </a:p>
      </dsp:txBody>
      <dsp:txXfrm>
        <a:off x="26273" y="128650"/>
        <a:ext cx="6208554" cy="485654"/>
      </dsp:txXfrm>
    </dsp:sp>
    <dsp:sp modelId="{3FE30C52-84B7-470B-8D3B-961B7CB8406B}">
      <dsp:nvSpPr>
        <dsp:cNvPr id="0" name=""/>
        <dsp:cNvSpPr/>
      </dsp:nvSpPr>
      <dsp:spPr>
        <a:xfrm>
          <a:off x="0" y="706817"/>
          <a:ext cx="6261100" cy="538200"/>
        </a:xfrm>
        <a:prstGeom prst="roundRect">
          <a:avLst/>
        </a:prstGeom>
        <a:gradFill rotWithShape="0">
          <a:gsLst>
            <a:gs pos="0">
              <a:schemeClr val="accent2">
                <a:hueOff val="692790"/>
                <a:satOff val="-119"/>
                <a:lumOff val="-1226"/>
                <a:alphaOff val="0"/>
                <a:tint val="94000"/>
                <a:satMod val="103000"/>
                <a:lumMod val="102000"/>
              </a:schemeClr>
            </a:gs>
            <a:gs pos="50000">
              <a:schemeClr val="accent2">
                <a:hueOff val="692790"/>
                <a:satOff val="-119"/>
                <a:lumOff val="-1226"/>
                <a:alphaOff val="0"/>
                <a:shade val="100000"/>
                <a:satMod val="110000"/>
                <a:lumMod val="100000"/>
              </a:schemeClr>
            </a:gs>
            <a:gs pos="100000">
              <a:schemeClr val="accent2">
                <a:hueOff val="692790"/>
                <a:satOff val="-119"/>
                <a:lumOff val="-122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Product and Services</a:t>
          </a:r>
          <a:endParaRPr lang="en-US" sz="2300" kern="1200"/>
        </a:p>
      </dsp:txBody>
      <dsp:txXfrm>
        <a:off x="26273" y="733090"/>
        <a:ext cx="6208554" cy="485654"/>
      </dsp:txXfrm>
    </dsp:sp>
    <dsp:sp modelId="{3D33D7BF-13E2-470B-8241-5F25124090DD}">
      <dsp:nvSpPr>
        <dsp:cNvPr id="0" name=""/>
        <dsp:cNvSpPr/>
      </dsp:nvSpPr>
      <dsp:spPr>
        <a:xfrm>
          <a:off x="0" y="1311257"/>
          <a:ext cx="6261100" cy="538200"/>
        </a:xfrm>
        <a:prstGeom prst="roundRect">
          <a:avLst/>
        </a:prstGeom>
        <a:gradFill rotWithShape="0">
          <a:gsLst>
            <a:gs pos="0">
              <a:schemeClr val="accent2">
                <a:hueOff val="1385580"/>
                <a:satOff val="-238"/>
                <a:lumOff val="-2451"/>
                <a:alphaOff val="0"/>
                <a:tint val="94000"/>
                <a:satMod val="103000"/>
                <a:lumMod val="102000"/>
              </a:schemeClr>
            </a:gs>
            <a:gs pos="50000">
              <a:schemeClr val="accent2">
                <a:hueOff val="1385580"/>
                <a:satOff val="-238"/>
                <a:lumOff val="-2451"/>
                <a:alphaOff val="0"/>
                <a:shade val="100000"/>
                <a:satMod val="110000"/>
                <a:lumMod val="100000"/>
              </a:schemeClr>
            </a:gs>
            <a:gs pos="100000">
              <a:schemeClr val="accent2">
                <a:hueOff val="1385580"/>
                <a:satOff val="-238"/>
                <a:lumOff val="-245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 Audit</a:t>
          </a:r>
          <a:endParaRPr lang="en-US" sz="2300" kern="1200"/>
        </a:p>
      </dsp:txBody>
      <dsp:txXfrm>
        <a:off x="26273" y="1337530"/>
        <a:ext cx="6208554" cy="485654"/>
      </dsp:txXfrm>
    </dsp:sp>
    <dsp:sp modelId="{AACC0B09-03F5-4F67-B28F-1C64D9065221}">
      <dsp:nvSpPr>
        <dsp:cNvPr id="0" name=""/>
        <dsp:cNvSpPr/>
      </dsp:nvSpPr>
      <dsp:spPr>
        <a:xfrm>
          <a:off x="0" y="1915697"/>
          <a:ext cx="6261100" cy="538200"/>
        </a:xfrm>
        <a:prstGeom prst="roundRect">
          <a:avLst/>
        </a:prstGeom>
        <a:gradFill rotWithShape="0">
          <a:gsLst>
            <a:gs pos="0">
              <a:schemeClr val="accent2">
                <a:hueOff val="2078370"/>
                <a:satOff val="-357"/>
                <a:lumOff val="-3677"/>
                <a:alphaOff val="0"/>
                <a:tint val="94000"/>
                <a:satMod val="103000"/>
                <a:lumMod val="102000"/>
              </a:schemeClr>
            </a:gs>
            <a:gs pos="50000">
              <a:schemeClr val="accent2">
                <a:hueOff val="2078370"/>
                <a:satOff val="-357"/>
                <a:lumOff val="-3677"/>
                <a:alphaOff val="0"/>
                <a:shade val="100000"/>
                <a:satMod val="110000"/>
                <a:lumMod val="100000"/>
              </a:schemeClr>
            </a:gs>
            <a:gs pos="100000">
              <a:schemeClr val="accent2">
                <a:hueOff val="2078370"/>
                <a:satOff val="-357"/>
                <a:lumOff val="-367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Target Market</a:t>
          </a:r>
          <a:endParaRPr lang="en-US" sz="2300" kern="1200"/>
        </a:p>
      </dsp:txBody>
      <dsp:txXfrm>
        <a:off x="26273" y="1941970"/>
        <a:ext cx="6208554" cy="485654"/>
      </dsp:txXfrm>
    </dsp:sp>
    <dsp:sp modelId="{D58D9BE9-7B75-4934-AB67-9B6410ACCE43}">
      <dsp:nvSpPr>
        <dsp:cNvPr id="0" name=""/>
        <dsp:cNvSpPr/>
      </dsp:nvSpPr>
      <dsp:spPr>
        <a:xfrm>
          <a:off x="0" y="2520137"/>
          <a:ext cx="6261100" cy="538200"/>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Marketing Plan</a:t>
          </a:r>
          <a:endParaRPr lang="en-US" sz="2300" kern="1200"/>
        </a:p>
      </dsp:txBody>
      <dsp:txXfrm>
        <a:off x="26273" y="2546410"/>
        <a:ext cx="6208554" cy="485654"/>
      </dsp:txXfrm>
    </dsp:sp>
    <dsp:sp modelId="{08660F16-DA5B-44BB-B286-25EE79465C47}">
      <dsp:nvSpPr>
        <dsp:cNvPr id="0" name=""/>
        <dsp:cNvSpPr/>
      </dsp:nvSpPr>
      <dsp:spPr>
        <a:xfrm>
          <a:off x="0" y="3124577"/>
          <a:ext cx="6261100" cy="538200"/>
        </a:xfrm>
        <a:prstGeom prst="roundRect">
          <a:avLst/>
        </a:prstGeom>
        <a:gradFill rotWithShape="0">
          <a:gsLst>
            <a:gs pos="0">
              <a:schemeClr val="accent2">
                <a:hueOff val="3463949"/>
                <a:satOff val="-596"/>
                <a:lumOff val="-6128"/>
                <a:alphaOff val="0"/>
                <a:tint val="94000"/>
                <a:satMod val="103000"/>
                <a:lumMod val="102000"/>
              </a:schemeClr>
            </a:gs>
            <a:gs pos="50000">
              <a:schemeClr val="accent2">
                <a:hueOff val="3463949"/>
                <a:satOff val="-596"/>
                <a:lumOff val="-6128"/>
                <a:alphaOff val="0"/>
                <a:shade val="100000"/>
                <a:satMod val="110000"/>
                <a:lumMod val="100000"/>
              </a:schemeClr>
            </a:gs>
            <a:gs pos="100000">
              <a:schemeClr val="accent2">
                <a:hueOff val="3463949"/>
                <a:satOff val="-596"/>
                <a:lumOff val="-612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Management Team</a:t>
          </a:r>
          <a:endParaRPr lang="en-US" sz="2300" kern="1200"/>
        </a:p>
      </dsp:txBody>
      <dsp:txXfrm>
        <a:off x="26273" y="3150850"/>
        <a:ext cx="6208554" cy="485654"/>
      </dsp:txXfrm>
    </dsp:sp>
    <dsp:sp modelId="{22359E7A-E72C-4AE4-AB25-7FA3A0F4196D}">
      <dsp:nvSpPr>
        <dsp:cNvPr id="0" name=""/>
        <dsp:cNvSpPr/>
      </dsp:nvSpPr>
      <dsp:spPr>
        <a:xfrm>
          <a:off x="0" y="3729017"/>
          <a:ext cx="6261100" cy="538200"/>
        </a:xfrm>
        <a:prstGeom prst="roundRect">
          <a:avLst/>
        </a:prstGeom>
        <a:gradFill rotWithShape="0">
          <a:gsLst>
            <a:gs pos="0">
              <a:schemeClr val="accent2">
                <a:hueOff val="4156739"/>
                <a:satOff val="-715"/>
                <a:lumOff val="-7353"/>
                <a:alphaOff val="0"/>
                <a:tint val="94000"/>
                <a:satMod val="103000"/>
                <a:lumMod val="102000"/>
              </a:schemeClr>
            </a:gs>
            <a:gs pos="50000">
              <a:schemeClr val="accent2">
                <a:hueOff val="4156739"/>
                <a:satOff val="-715"/>
                <a:lumOff val="-7353"/>
                <a:alphaOff val="0"/>
                <a:shade val="100000"/>
                <a:satMod val="110000"/>
                <a:lumMod val="100000"/>
              </a:schemeClr>
            </a:gs>
            <a:gs pos="100000">
              <a:schemeClr val="accent2">
                <a:hueOff val="4156739"/>
                <a:satOff val="-715"/>
                <a:lumOff val="-735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Financial Plan</a:t>
          </a:r>
          <a:endParaRPr lang="en-US" sz="2300" kern="1200"/>
        </a:p>
      </dsp:txBody>
      <dsp:txXfrm>
        <a:off x="26273" y="3755290"/>
        <a:ext cx="6208554" cy="485654"/>
      </dsp:txXfrm>
    </dsp:sp>
    <dsp:sp modelId="{21FC1C80-3216-4DB2-B116-0D96D58F8A90}">
      <dsp:nvSpPr>
        <dsp:cNvPr id="0" name=""/>
        <dsp:cNvSpPr/>
      </dsp:nvSpPr>
      <dsp:spPr>
        <a:xfrm>
          <a:off x="0" y="4333457"/>
          <a:ext cx="6261100" cy="538200"/>
        </a:xfrm>
        <a:prstGeom prst="roundRect">
          <a:avLst/>
        </a:prstGeom>
        <a:gradFill rotWithShape="0">
          <a:gsLst>
            <a:gs pos="0">
              <a:schemeClr val="accent2">
                <a:hueOff val="4849529"/>
                <a:satOff val="-834"/>
                <a:lumOff val="-8579"/>
                <a:alphaOff val="0"/>
                <a:tint val="94000"/>
                <a:satMod val="103000"/>
                <a:lumMod val="102000"/>
              </a:schemeClr>
            </a:gs>
            <a:gs pos="50000">
              <a:schemeClr val="accent2">
                <a:hueOff val="4849529"/>
                <a:satOff val="-834"/>
                <a:lumOff val="-8579"/>
                <a:alphaOff val="0"/>
                <a:shade val="100000"/>
                <a:satMod val="110000"/>
                <a:lumMod val="100000"/>
              </a:schemeClr>
            </a:gs>
            <a:gs pos="100000">
              <a:schemeClr val="accent2">
                <a:hueOff val="4849529"/>
                <a:satOff val="-834"/>
                <a:lumOff val="-8579"/>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Conclusion</a:t>
          </a:r>
          <a:endParaRPr lang="en-US" sz="2300" kern="1200"/>
        </a:p>
      </dsp:txBody>
      <dsp:txXfrm>
        <a:off x="26273" y="4359730"/>
        <a:ext cx="6208554" cy="485654"/>
      </dsp:txXfrm>
    </dsp:sp>
    <dsp:sp modelId="{675B928F-4860-4649-B144-CAFD8A1A230E}">
      <dsp:nvSpPr>
        <dsp:cNvPr id="0" name=""/>
        <dsp:cNvSpPr/>
      </dsp:nvSpPr>
      <dsp:spPr>
        <a:xfrm>
          <a:off x="0" y="4937897"/>
          <a:ext cx="6261100" cy="5382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References</a:t>
          </a:r>
          <a:endParaRPr lang="en-US" sz="2300" kern="1200"/>
        </a:p>
      </dsp:txBody>
      <dsp:txXfrm>
        <a:off x="26273" y="4964170"/>
        <a:ext cx="6208554" cy="485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74983-8C02-4C4C-AB4B-53F50BF0CA54}">
      <dsp:nvSpPr>
        <dsp:cNvPr id="0" name=""/>
        <dsp:cNvSpPr/>
      </dsp:nvSpPr>
      <dsp:spPr>
        <a:xfrm>
          <a:off x="6767" y="213836"/>
          <a:ext cx="3425549" cy="29662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856E88-C68D-4C9E-9D46-F93B671D7733}">
      <dsp:nvSpPr>
        <dsp:cNvPr id="0" name=""/>
        <dsp:cNvSpPr/>
      </dsp:nvSpPr>
      <dsp:spPr>
        <a:xfrm>
          <a:off x="222462" y="418746"/>
          <a:ext cx="3425549" cy="29662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dirty="0"/>
            <a:t>Our product is a electric light weight foldable bike which has a phone holder attached to the handlebar. All of our </a:t>
          </a:r>
          <a:r>
            <a:rPr lang="en-GB" sz="1400" kern="1200" dirty="0" err="1"/>
            <a:t>EcoBikes</a:t>
          </a:r>
          <a:r>
            <a:rPr lang="en-GB" sz="1400" kern="1200" dirty="0"/>
            <a:t> are fitted with a white front light and a red rear light this is to prevent any accidents happening at night where other car users can not see the bike user.</a:t>
          </a:r>
          <a:endParaRPr lang="en-US" sz="1400" kern="1200" dirty="0"/>
        </a:p>
      </dsp:txBody>
      <dsp:txXfrm>
        <a:off x="309341" y="505625"/>
        <a:ext cx="3251791" cy="2792522"/>
      </dsp:txXfrm>
    </dsp:sp>
    <dsp:sp modelId="{483BA4CA-5DCF-4CC4-94E4-E48B94C9DFCD}">
      <dsp:nvSpPr>
        <dsp:cNvPr id="0" name=""/>
        <dsp:cNvSpPr/>
      </dsp:nvSpPr>
      <dsp:spPr>
        <a:xfrm>
          <a:off x="3863705" y="213836"/>
          <a:ext cx="3300590" cy="29618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A443E6-A6E9-41C2-9C5A-00D146D52EC7}">
      <dsp:nvSpPr>
        <dsp:cNvPr id="0" name=""/>
        <dsp:cNvSpPr/>
      </dsp:nvSpPr>
      <dsp:spPr>
        <a:xfrm>
          <a:off x="4079400" y="418746"/>
          <a:ext cx="3300590" cy="29618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dirty="0"/>
            <a:t>We will have 15 of our </a:t>
          </a:r>
          <a:r>
            <a:rPr lang="en-GB" sz="1400" kern="1200" dirty="0" err="1"/>
            <a:t>EcoBikes</a:t>
          </a:r>
          <a:r>
            <a:rPr lang="en-GB" sz="1400" kern="1200" dirty="0"/>
            <a:t>. Total of 15 by October. Our </a:t>
          </a:r>
          <a:r>
            <a:rPr lang="en-GB" sz="1400" kern="1200" dirty="0" err="1"/>
            <a:t>EcoBikes</a:t>
          </a:r>
          <a:r>
            <a:rPr lang="en-GB" sz="1400" kern="1200" dirty="0"/>
            <a:t> will be safely secured inside one large dock station located on High street in Solihull town centre this is to prevent the bikes from getting rusted by the weather and from being damaged or stolen.</a:t>
          </a:r>
          <a:endParaRPr lang="en-US" sz="1400" kern="1200" dirty="0"/>
        </a:p>
      </dsp:txBody>
      <dsp:txXfrm>
        <a:off x="4166150" y="505496"/>
        <a:ext cx="3127090" cy="2788354"/>
      </dsp:txXfrm>
    </dsp:sp>
    <dsp:sp modelId="{D8E8F19C-B814-43C7-BA92-893061DCC00A}">
      <dsp:nvSpPr>
        <dsp:cNvPr id="0" name=""/>
        <dsp:cNvSpPr/>
      </dsp:nvSpPr>
      <dsp:spPr>
        <a:xfrm>
          <a:off x="7595685" y="213836"/>
          <a:ext cx="3308860" cy="29356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415BA3-BC7D-482D-90FA-016B3BAACA2C}">
      <dsp:nvSpPr>
        <dsp:cNvPr id="0" name=""/>
        <dsp:cNvSpPr/>
      </dsp:nvSpPr>
      <dsp:spPr>
        <a:xfrm>
          <a:off x="7811379" y="418746"/>
          <a:ext cx="3308860" cy="29356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dirty="0"/>
            <a:t>Our service is that we will provide a local bike rental scheme in Solihull Town Centre where anyone can have access to using the bike whether its to travel to work or for fitness purposes. The bikes are accessible by signing up online or you could download our app called ‘</a:t>
          </a:r>
          <a:r>
            <a:rPr lang="en-GB" sz="1400" kern="1200" dirty="0" err="1"/>
            <a:t>EcoBikes</a:t>
          </a:r>
          <a:r>
            <a:rPr lang="en-GB" sz="1400" kern="1200" dirty="0"/>
            <a:t>’ on the App store or on Google Play. Our website is </a:t>
          </a:r>
          <a:r>
            <a:rPr lang="en-GB" sz="14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www.EcoBikes.co.uk</a:t>
          </a:r>
          <a:endParaRPr lang="en-GB" sz="1400" kern="1200" dirty="0">
            <a:solidFill>
              <a:schemeClr val="bg1"/>
            </a:solidFill>
          </a:endParaRPr>
        </a:p>
        <a:p>
          <a:pPr marL="0" lvl="0" indent="0" algn="ctr" defTabSz="622300">
            <a:lnSpc>
              <a:spcPct val="100000"/>
            </a:lnSpc>
            <a:spcBef>
              <a:spcPct val="0"/>
            </a:spcBef>
            <a:spcAft>
              <a:spcPct val="35000"/>
            </a:spcAft>
            <a:buNone/>
          </a:pPr>
          <a:endParaRPr lang="en-US" sz="1400" kern="1200" dirty="0"/>
        </a:p>
      </dsp:txBody>
      <dsp:txXfrm>
        <a:off x="7897362" y="504729"/>
        <a:ext cx="3136894" cy="2763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1B180-433A-419E-A073-94195A62DE40}">
      <dsp:nvSpPr>
        <dsp:cNvPr id="0" name=""/>
        <dsp:cNvSpPr/>
      </dsp:nvSpPr>
      <dsp:spPr>
        <a:xfrm>
          <a:off x="0" y="269"/>
          <a:ext cx="6261100" cy="1384411"/>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Carrera </a:t>
          </a:r>
          <a:r>
            <a:rPr lang="en-US" sz="2000" kern="1200" dirty="0" err="1"/>
            <a:t>Crosscity</a:t>
          </a:r>
          <a:r>
            <a:rPr lang="en-US" sz="2000" kern="1200" dirty="0"/>
            <a:t> Electric Bike is perfect is a reliable solution for your daily commute or fancy a bit of leisure riding with an electric boost from Halfords.</a:t>
          </a:r>
        </a:p>
      </dsp:txBody>
      <dsp:txXfrm>
        <a:off x="67581" y="67850"/>
        <a:ext cx="6125938" cy="1249249"/>
      </dsp:txXfrm>
    </dsp:sp>
    <dsp:sp modelId="{A257267A-2EC4-4902-9E19-BE6B7D59C4B9}">
      <dsp:nvSpPr>
        <dsp:cNvPr id="0" name=""/>
        <dsp:cNvSpPr/>
      </dsp:nvSpPr>
      <dsp:spPr>
        <a:xfrm>
          <a:off x="0" y="1398110"/>
          <a:ext cx="6261100" cy="1384411"/>
        </a:xfrm>
        <a:prstGeom prst="roundRect">
          <a:avLst/>
        </a:prstGeom>
        <a:gradFill rotWithShape="0">
          <a:gsLst>
            <a:gs pos="0">
              <a:schemeClr val="accent2">
                <a:hueOff val="1847440"/>
                <a:satOff val="-318"/>
                <a:lumOff val="-3268"/>
                <a:alphaOff val="0"/>
                <a:tint val="94000"/>
                <a:satMod val="103000"/>
                <a:lumMod val="102000"/>
              </a:schemeClr>
            </a:gs>
            <a:gs pos="50000">
              <a:schemeClr val="accent2">
                <a:hueOff val="1847440"/>
                <a:satOff val="-318"/>
                <a:lumOff val="-3268"/>
                <a:alphaOff val="0"/>
                <a:shade val="100000"/>
                <a:satMod val="110000"/>
                <a:lumMod val="100000"/>
              </a:schemeClr>
            </a:gs>
            <a:gs pos="100000">
              <a:schemeClr val="accent2">
                <a:hueOff val="1847440"/>
                <a:satOff val="-318"/>
                <a:lumOff val="-326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With a 313Wh battery offering up to 30 miles of power assistance on a single charge, this bike will more than cover the average commute. </a:t>
          </a:r>
        </a:p>
      </dsp:txBody>
      <dsp:txXfrm>
        <a:off x="67581" y="1465691"/>
        <a:ext cx="6125938" cy="1249249"/>
      </dsp:txXfrm>
    </dsp:sp>
    <dsp:sp modelId="{D5338459-CE6C-4366-BC05-BAFCBD767CB7}">
      <dsp:nvSpPr>
        <dsp:cNvPr id="0" name=""/>
        <dsp:cNvSpPr/>
      </dsp:nvSpPr>
      <dsp:spPr>
        <a:xfrm>
          <a:off x="0" y="2795952"/>
          <a:ext cx="6261100" cy="1384411"/>
        </a:xfrm>
        <a:prstGeom prst="roundRect">
          <a:avLst/>
        </a:prstGeom>
        <a:gradFill rotWithShape="0">
          <a:gsLst>
            <a:gs pos="0">
              <a:schemeClr val="accent2">
                <a:hueOff val="3694879"/>
                <a:satOff val="-635"/>
                <a:lumOff val="-6536"/>
                <a:alphaOff val="0"/>
                <a:tint val="94000"/>
                <a:satMod val="103000"/>
                <a:lumMod val="102000"/>
              </a:schemeClr>
            </a:gs>
            <a:gs pos="50000">
              <a:schemeClr val="accent2">
                <a:hueOff val="3694879"/>
                <a:satOff val="-635"/>
                <a:lumOff val="-6536"/>
                <a:alphaOff val="0"/>
                <a:shade val="100000"/>
                <a:satMod val="110000"/>
                <a:lumMod val="100000"/>
              </a:schemeClr>
            </a:gs>
            <a:gs pos="100000">
              <a:schemeClr val="accent2">
                <a:hueOff val="3694879"/>
                <a:satOff val="-635"/>
                <a:lumOff val="-653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battery feeds its power through a stable rear hub motor that can propel you to speeds of up to 15.5mph. Plus, because the battery is integrated into the bike, the Carrera </a:t>
          </a:r>
          <a:r>
            <a:rPr lang="en-US" sz="1800" kern="1200" dirty="0" err="1"/>
            <a:t>Crosscity</a:t>
          </a:r>
          <a:r>
            <a:rPr lang="en-US" sz="1800" kern="1200" dirty="0"/>
            <a:t> E has such a sleek, balanced design that many people won’t even know it’s an electric bike. </a:t>
          </a:r>
        </a:p>
      </dsp:txBody>
      <dsp:txXfrm>
        <a:off x="67581" y="2863533"/>
        <a:ext cx="6125938" cy="1249249"/>
      </dsp:txXfrm>
    </dsp:sp>
    <dsp:sp modelId="{810D2D76-7D46-4105-8531-0CE8905A480A}">
      <dsp:nvSpPr>
        <dsp:cNvPr id="0" name=""/>
        <dsp:cNvSpPr/>
      </dsp:nvSpPr>
      <dsp:spPr>
        <a:xfrm>
          <a:off x="0" y="4193793"/>
          <a:ext cx="6261100" cy="1384411"/>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light folding frame comes with a kick stand and rear carrier, for added practicality on the go</a:t>
          </a:r>
          <a:r>
            <a:rPr lang="en-US" sz="500" kern="1200" dirty="0"/>
            <a:t>. </a:t>
          </a:r>
        </a:p>
      </dsp:txBody>
      <dsp:txXfrm>
        <a:off x="67581" y="4261374"/>
        <a:ext cx="6125938" cy="12492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B5FF5F-BA42-4CB0-B22B-A818C9F3C644}" type="datetimeFigureOut">
              <a:rPr lang="en-GB" smtClean="0"/>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224357693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B5FF5F-BA42-4CB0-B22B-A818C9F3C644}" type="datetimeFigureOut">
              <a:rPr lang="en-GB" smtClean="0"/>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596189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B5FF5F-BA42-4CB0-B22B-A818C9F3C644}" type="datetimeFigureOut">
              <a:rPr lang="en-GB" smtClean="0"/>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1285851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B5FF5F-BA42-4CB0-B22B-A818C9F3C644}" type="datetimeFigureOut">
              <a:rPr lang="en-GB" smtClean="0"/>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3846825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B5FF5F-BA42-4CB0-B22B-A818C9F3C644}" type="datetimeFigureOut">
              <a:rPr lang="en-GB" smtClean="0"/>
              <a:t>14/07/2020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447647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B5FF5F-BA42-4CB0-B22B-A818C9F3C644}" type="datetimeFigureOut">
              <a:rPr lang="en-GB" smtClean="0"/>
              <a:t>14/07/2020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3207783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4B5FF5F-BA42-4CB0-B22B-A818C9F3C644}" type="datetimeFigureOut">
              <a:rPr lang="en-GB" smtClean="0"/>
              <a:t>14/07/2020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172364084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5FF5F-BA42-4CB0-B22B-A818C9F3C644}" type="datetimeFigureOut">
              <a:rPr lang="en-GB" smtClean="0"/>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2446650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5FF5F-BA42-4CB0-B22B-A818C9F3C644}" type="datetimeFigureOut">
              <a:rPr lang="en-GB" smtClean="0"/>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1232809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5FF5F-BA42-4CB0-B22B-A818C9F3C644}" type="datetimeFigureOut">
              <a:rPr lang="en-GB" smtClean="0"/>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4287323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5FF5F-BA42-4CB0-B22B-A818C9F3C644}" type="datetimeFigureOut">
              <a:rPr lang="en-GB" smtClean="0"/>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1809132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5FF5F-BA42-4CB0-B22B-A818C9F3C644}" type="datetimeFigureOut">
              <a:rPr lang="en-GB" smtClean="0"/>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D3730A3-0D5D-42B6-AEF9-5454F3473687}"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5652785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B5FF5F-BA42-4CB0-B22B-A818C9F3C644}" type="datetimeFigureOut">
              <a:rPr lang="en-GB" smtClean="0"/>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4084375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B5FF5F-BA42-4CB0-B22B-A818C9F3C644}" type="datetimeFigureOut">
              <a:rPr lang="en-GB" smtClean="0"/>
              <a:t>14/07/2020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257038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B5FF5F-BA42-4CB0-B22B-A818C9F3C644}" type="datetimeFigureOut">
              <a:rPr lang="en-GB" smtClean="0"/>
              <a:t>14/07/2020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14993251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B5FF5F-BA42-4CB0-B22B-A818C9F3C644}" type="datetimeFigureOut">
              <a:rPr lang="en-GB" smtClean="0"/>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730A3-0D5D-42B6-AEF9-5454F3473687}" type="slidenum">
              <a:rPr lang="en-GB" smtClean="0"/>
              <a:t>‹#›</a:t>
            </a:fld>
            <a:endParaRPr lang="en-GB"/>
          </a:p>
        </p:txBody>
      </p:sp>
    </p:spTree>
    <p:extLst>
      <p:ext uri="{BB962C8B-B14F-4D97-AF65-F5344CB8AC3E}">
        <p14:creationId xmlns:p14="http://schemas.microsoft.com/office/powerpoint/2010/main" val="30215178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24B5FF5F-BA42-4CB0-B22B-A818C9F3C644}" type="datetimeFigureOut">
              <a:rPr lang="en-GB" smtClean="0"/>
              <a:t>14/07/2020</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D3730A3-0D5D-42B6-AEF9-5454F3473687}" type="slidenum">
              <a:rPr lang="en-GB" smtClean="0"/>
              <a:t>‹#›</a:t>
            </a:fld>
            <a:endParaRPr lang="en-GB"/>
          </a:p>
        </p:txBody>
      </p:sp>
    </p:spTree>
    <p:extLst>
      <p:ext uri="{BB962C8B-B14F-4D97-AF65-F5344CB8AC3E}">
        <p14:creationId xmlns:p14="http://schemas.microsoft.com/office/powerpoint/2010/main" val="3387973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4B5FF5F-BA42-4CB0-B22B-A818C9F3C644}" type="datetimeFigureOut">
              <a:rPr lang="en-GB" smtClean="0"/>
              <a:t>14/07/2020</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D3730A3-0D5D-42B6-AEF9-5454F3473687}" type="slidenum">
              <a:rPr lang="en-GB" smtClean="0"/>
              <a:t>‹#›</a:t>
            </a:fld>
            <a:endParaRPr lang="en-GB"/>
          </a:p>
        </p:txBody>
      </p:sp>
    </p:spTree>
    <p:extLst>
      <p:ext uri="{BB962C8B-B14F-4D97-AF65-F5344CB8AC3E}">
        <p14:creationId xmlns:p14="http://schemas.microsoft.com/office/powerpoint/2010/main" val="2358606996"/>
      </p:ext>
    </p:extLst>
  </p:cSld>
  <p:clrMap bg1="dk1" tx1="lt1" bg2="dk2" tx2="lt2" accent1="accent1" accent2="accent2" accent3="accent3" accent4="accent4" accent5="accent5" accent6="accent6" hlink="hlink" folHlink="folHlink"/>
  <p:sldLayoutIdLst>
    <p:sldLayoutId id="2147483929" r:id="rId1"/>
    <p:sldLayoutId id="2147483930" r:id="rId2"/>
    <p:sldLayoutId id="2147483931" r:id="rId3"/>
    <p:sldLayoutId id="2147483932" r:id="rId4"/>
    <p:sldLayoutId id="2147483933" r:id="rId5"/>
    <p:sldLayoutId id="2147483934" r:id="rId6"/>
    <p:sldLayoutId id="2147483935" r:id="rId7"/>
    <p:sldLayoutId id="2147483936" r:id="rId8"/>
    <p:sldLayoutId id="2147483937" r:id="rId9"/>
    <p:sldLayoutId id="2147483938" r:id="rId10"/>
    <p:sldLayoutId id="2147483939" r:id="rId11"/>
    <p:sldLayoutId id="2147483940" r:id="rId12"/>
    <p:sldLayoutId id="2147483941" r:id="rId13"/>
    <p:sldLayoutId id="2147483942" r:id="rId14"/>
    <p:sldLayoutId id="2147483943" r:id="rId15"/>
    <p:sldLayoutId id="2147483944" r:id="rId16"/>
    <p:sldLayoutId id="214748394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9.png"/><Relationship Id="rId4" Type="http://schemas.openxmlformats.org/officeDocument/2006/relationships/image" Target="../media/image3.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youtu.be/GZZVkDzHjso"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hyperlink" Target="https://www.youtube.com/watch?time_continue=115&amp;v=-RFa1FK0sUM&amp;feature=emb_logo"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8.emf"/><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hyperlink" Target="https://www.smartertravel.uk.com/brompton-bike-hire/" TargetMode="External"/><Relationship Id="rId3" Type="http://schemas.openxmlformats.org/officeDocument/2006/relationships/image" Target="../media/image2.png"/><Relationship Id="rId7" Type="http://schemas.openxmlformats.org/officeDocument/2006/relationships/hyperlink" Target="https://www.bromptonbikehire.com/how-it-works"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hyperlink" Target="https://www.solihull.gov.uk/Portals/0/InfoandIntelligence/Solihull-People-Place.pdf" TargetMode="External"/><Relationship Id="rId5" Type="http://schemas.openxmlformats.org/officeDocument/2006/relationships/image" Target="../media/image19.png"/><Relationship Id="rId10" Type="http://schemas.openxmlformats.org/officeDocument/2006/relationships/hyperlink" Target="https://solihullobserver.co.uk/news/safe-cycle-routes-set-to-be-created-in-solihull-as-part-of-west-midlands-network/" TargetMode="External"/><Relationship Id="rId4" Type="http://schemas.openxmlformats.org/officeDocument/2006/relationships/image" Target="../media/image3.png"/><Relationship Id="rId9" Type="http://schemas.openxmlformats.org/officeDocument/2006/relationships/hyperlink" Target="https://www.solihull.gov.uk/Portals/0/StrategiesPlansPolicies/Solihull-Clean-Air-Strate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7" name="Picture 46">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9" name="Picture 48">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51" name="Rectangle 50">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5" name="Rectangle 54">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9" name="Rectangle 58">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F1322ED-C066-481B-B5F7-9538A056A790}"/>
              </a:ext>
            </a:extLst>
          </p:cNvPr>
          <p:cNvSpPr>
            <a:spLocks noGrp="1"/>
          </p:cNvSpPr>
          <p:nvPr>
            <p:ph type="ctrTitle"/>
          </p:nvPr>
        </p:nvSpPr>
        <p:spPr>
          <a:xfrm>
            <a:off x="680321" y="753228"/>
            <a:ext cx="7087552" cy="1080938"/>
          </a:xfrm>
        </p:spPr>
        <p:txBody>
          <a:bodyPr vert="horz" lIns="91440" tIns="45720" rIns="91440" bIns="45720" rtlCol="0" anchor="ctr">
            <a:normAutofit/>
          </a:bodyPr>
          <a:lstStyle/>
          <a:p>
            <a:pPr algn="l"/>
            <a:r>
              <a:rPr lang="en-US" sz="3600" b="0" i="0" dirty="0"/>
              <a:t>TITLE PAGE</a:t>
            </a:r>
          </a:p>
        </p:txBody>
      </p:sp>
      <p:pic>
        <p:nvPicPr>
          <p:cNvPr id="63" name="Picture 62">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Subtitle 2">
            <a:extLst>
              <a:ext uri="{FF2B5EF4-FFF2-40B4-BE49-F238E27FC236}">
                <a16:creationId xmlns:a16="http://schemas.microsoft.com/office/drawing/2014/main" id="{B71F8ABB-9060-42C7-AB85-B79F7877B8E8}"/>
              </a:ext>
            </a:extLst>
          </p:cNvPr>
          <p:cNvSpPr>
            <a:spLocks noGrp="1"/>
          </p:cNvSpPr>
          <p:nvPr>
            <p:ph type="subTitle" idx="1"/>
          </p:nvPr>
        </p:nvSpPr>
        <p:spPr>
          <a:xfrm>
            <a:off x="552626" y="2461986"/>
            <a:ext cx="6423211" cy="3599316"/>
          </a:xfrm>
        </p:spPr>
        <p:txBody>
          <a:bodyPr vert="horz" lIns="91440" tIns="45720" rIns="91440" bIns="45720" rtlCol="0">
            <a:normAutofit/>
          </a:bodyPr>
          <a:lstStyle/>
          <a:p>
            <a:pPr indent="-228600" algn="l">
              <a:buFont typeface="Arial" panose="020B0604020202020204" pitchFamily="34" charset="0"/>
              <a:buChar char="•"/>
            </a:pPr>
            <a:r>
              <a:rPr lang="en-US" sz="2400" dirty="0"/>
              <a:t>Lecturers name: Dr David Jenkins </a:t>
            </a:r>
          </a:p>
          <a:p>
            <a:pPr indent="-228600" algn="l">
              <a:buFont typeface="Arial" panose="020B0604020202020204" pitchFamily="34" charset="0"/>
              <a:buChar char="•"/>
            </a:pPr>
            <a:r>
              <a:rPr lang="en-US" sz="2400" dirty="0"/>
              <a:t>Title: Presentation</a:t>
            </a:r>
          </a:p>
          <a:p>
            <a:pPr indent="-228600" algn="l">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0B3E1F8B-AAE2-4443-90D0-6F764FD6B511}"/>
              </a:ext>
            </a:extLst>
          </p:cNvPr>
          <p:cNvPicPr>
            <a:picLocks noChangeAspect="1"/>
          </p:cNvPicPr>
          <p:nvPr/>
        </p:nvPicPr>
        <p:blipFill>
          <a:blip r:embed="rId5"/>
          <a:stretch>
            <a:fillRect/>
          </a:stretch>
        </p:blipFill>
        <p:spPr>
          <a:xfrm>
            <a:off x="7213286" y="2271940"/>
            <a:ext cx="4738089" cy="3352196"/>
          </a:xfrm>
          <a:prstGeom prst="rect">
            <a:avLst/>
          </a:prstGeom>
          <a:ln>
            <a:noFill/>
          </a:ln>
          <a:effectLst>
            <a:outerShdw blurRad="431800" dist="838200" dir="14400000" algn="tl" rotWithShape="0">
              <a:schemeClr val="accent1">
                <a:alpha val="41000"/>
              </a:schemeClr>
            </a:outerShdw>
          </a:effectLst>
        </p:spPr>
      </p:pic>
    </p:spTree>
    <p:extLst>
      <p:ext uri="{BB962C8B-B14F-4D97-AF65-F5344CB8AC3E}">
        <p14:creationId xmlns:p14="http://schemas.microsoft.com/office/powerpoint/2010/main" val="2718959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ipe(down)">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86" name="Picture 85">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8" name="Picture 87">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0" name="Picture 89">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2" name="Rectangle 91">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4" name="Rectangle 93">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6" name="Rectangle 95">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8" name="Picture 97">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0" name="Rectangle 99">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 name="Picture 101">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04" name="Rectangle 103">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8EBE2E67-6394-4740-85DB-5A52B66F78A2}"/>
              </a:ext>
            </a:extLst>
          </p:cNvPr>
          <p:cNvSpPr txBox="1"/>
          <p:nvPr/>
        </p:nvSpPr>
        <p:spPr>
          <a:xfrm>
            <a:off x="680321" y="2063262"/>
            <a:ext cx="3739279" cy="2661052"/>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400" dirty="0">
                <a:latin typeface="+mj-lt"/>
                <a:ea typeface="+mj-ea"/>
                <a:cs typeface="+mj-cs"/>
              </a:rPr>
              <a:t>Structure</a:t>
            </a:r>
          </a:p>
        </p:txBody>
      </p:sp>
      <p:graphicFrame>
        <p:nvGraphicFramePr>
          <p:cNvPr id="5" name="TextBox 2">
            <a:extLst>
              <a:ext uri="{FF2B5EF4-FFF2-40B4-BE49-F238E27FC236}">
                <a16:creationId xmlns:a16="http://schemas.microsoft.com/office/drawing/2014/main" id="{9DE4592B-4AD8-48FB-8A8C-B3CB474A8031}"/>
              </a:ext>
            </a:extLst>
          </p:cNvPr>
          <p:cNvGraphicFramePr/>
          <p:nvPr>
            <p:extLst>
              <p:ext uri="{D42A27DB-BD31-4B8C-83A1-F6EECF244321}">
                <p14:modId xmlns:p14="http://schemas.microsoft.com/office/powerpoint/2010/main" val="2046859909"/>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3012447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87" name="Picture 86">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9" name="Picture 88">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1" name="Picture 90">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3" name="Rectangle 92">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Rectangle 94">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7" name="Rectangle 96">
            <a:extLst>
              <a:ext uri="{FF2B5EF4-FFF2-40B4-BE49-F238E27FC236}">
                <a16:creationId xmlns:a16="http://schemas.microsoft.com/office/drawing/2014/main" id="{E4055289-E0C6-4BD3-83C1-D3C305932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53C7318-CC18-44DA-91CE-6F5A1CFE5DEB}"/>
              </a:ext>
            </a:extLst>
          </p:cNvPr>
          <p:cNvPicPr>
            <a:picLocks noChangeAspect="1"/>
          </p:cNvPicPr>
          <p:nvPr/>
        </p:nvPicPr>
        <p:blipFill rotWithShape="1">
          <a:blip r:embed="rId5"/>
          <a:srcRect r="11111"/>
          <a:stretch/>
        </p:blipFill>
        <p:spPr>
          <a:xfrm>
            <a:off x="20" y="0"/>
            <a:ext cx="12191980" cy="6858001"/>
          </a:xfrm>
          <a:prstGeom prst="rect">
            <a:avLst/>
          </a:prstGeom>
        </p:spPr>
      </p:pic>
      <p:sp>
        <p:nvSpPr>
          <p:cNvPr id="99" name="Rectangle 98">
            <a:extLst>
              <a:ext uri="{FF2B5EF4-FFF2-40B4-BE49-F238E27FC236}">
                <a16:creationId xmlns:a16="http://schemas.microsoft.com/office/drawing/2014/main" id="{3D0E302E-D9CD-4301-A67C-2F0F43791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1" name="Picture 100">
            <a:extLst>
              <a:ext uri="{FF2B5EF4-FFF2-40B4-BE49-F238E27FC236}">
                <a16:creationId xmlns:a16="http://schemas.microsoft.com/office/drawing/2014/main" id="{CA457133-9802-4229-B919-FF91AE235C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sp>
        <p:nvSpPr>
          <p:cNvPr id="103" name="Rectangle 102">
            <a:extLst>
              <a:ext uri="{FF2B5EF4-FFF2-40B4-BE49-F238E27FC236}">
                <a16:creationId xmlns:a16="http://schemas.microsoft.com/office/drawing/2014/main" id="{35174CBE-3C8C-4936-BADC-26BFB4F07F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344A7502-3A6D-4170-A30A-CB83984BE769}"/>
              </a:ext>
            </a:extLst>
          </p:cNvPr>
          <p:cNvSpPr txBox="1"/>
          <p:nvPr/>
        </p:nvSpPr>
        <p:spPr>
          <a:xfrm>
            <a:off x="680321" y="753228"/>
            <a:ext cx="9613861" cy="108093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dirty="0">
                <a:latin typeface="+mj-lt"/>
                <a:ea typeface="+mj-ea"/>
                <a:cs typeface="+mj-cs"/>
              </a:rPr>
              <a:t>Business/Company Overview (</a:t>
            </a:r>
            <a:r>
              <a:rPr lang="en-US" sz="3600" dirty="0" err="1">
                <a:latin typeface="+mj-lt"/>
                <a:ea typeface="+mj-ea"/>
                <a:cs typeface="+mj-cs"/>
              </a:rPr>
              <a:t>EcoBikes</a:t>
            </a:r>
            <a:r>
              <a:rPr lang="en-US" sz="3600" dirty="0">
                <a:latin typeface="+mj-lt"/>
                <a:ea typeface="+mj-ea"/>
                <a:cs typeface="+mj-cs"/>
              </a:rPr>
              <a:t>)</a:t>
            </a:r>
          </a:p>
        </p:txBody>
      </p:sp>
      <p:pic>
        <p:nvPicPr>
          <p:cNvPr id="105" name="Picture 104">
            <a:extLst>
              <a:ext uri="{FF2B5EF4-FFF2-40B4-BE49-F238E27FC236}">
                <a16:creationId xmlns:a16="http://schemas.microsoft.com/office/drawing/2014/main" id="{74CBD692-4D03-4764-98E3-F957838578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7" name="Rectangle 106">
            <a:extLst>
              <a:ext uri="{FF2B5EF4-FFF2-40B4-BE49-F238E27FC236}">
                <a16:creationId xmlns:a16="http://schemas.microsoft.com/office/drawing/2014/main" id="{932BC668-4D51-4090-89E3-5613B832E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3DE697CF-20D0-462F-A341-315F9687CD6C}"/>
              </a:ext>
            </a:extLst>
          </p:cNvPr>
          <p:cNvSpPr txBox="1"/>
          <p:nvPr/>
        </p:nvSpPr>
        <p:spPr>
          <a:xfrm>
            <a:off x="221789" y="2331140"/>
            <a:ext cx="10364037" cy="3395060"/>
          </a:xfrm>
          <a:prstGeom prst="rect">
            <a:avLst/>
          </a:prstGeom>
        </p:spPr>
        <p:txBody>
          <a:bodyPr vert="horz" lIns="91440" tIns="45720" rIns="91440" bIns="45720" rtlCol="0" anchor="ctr">
            <a:noAutofit/>
          </a:bodyPr>
          <a:lstStyle/>
          <a:p>
            <a:pPr marL="285750" indent="-228600" defTabSz="914400">
              <a:lnSpc>
                <a:spcPct val="90000"/>
              </a:lnSpc>
              <a:spcAft>
                <a:spcPts val="600"/>
              </a:spcAft>
              <a:buFont typeface="Arial" panose="020B0604020202020204" pitchFamily="34" charset="0"/>
              <a:buChar char="•"/>
            </a:pPr>
            <a:r>
              <a:rPr lang="en-US" sz="2000" dirty="0">
                <a:latin typeface="+mj-lt"/>
              </a:rPr>
              <a:t>Our business idea is to provide local communities an efficient, low cost, healthy and environmentally friendly way to travel around flexibly with our light weight foldable electric </a:t>
            </a:r>
            <a:r>
              <a:rPr lang="en-US" sz="2000" dirty="0" err="1">
                <a:latin typeface="+mj-lt"/>
              </a:rPr>
              <a:t>EcoBike</a:t>
            </a:r>
            <a:r>
              <a:rPr lang="en-US" sz="2000" dirty="0">
                <a:latin typeface="+mj-lt"/>
              </a:rPr>
              <a:t>. </a:t>
            </a:r>
          </a:p>
          <a:p>
            <a:pPr marL="285750" indent="-228600" defTabSz="914400">
              <a:lnSpc>
                <a:spcPct val="90000"/>
              </a:lnSpc>
              <a:spcAft>
                <a:spcPts val="600"/>
              </a:spcAft>
              <a:buFont typeface="Arial" panose="020B0604020202020204" pitchFamily="34" charset="0"/>
              <a:buChar char="•"/>
            </a:pPr>
            <a:r>
              <a:rPr lang="en-US" sz="2000" dirty="0">
                <a:latin typeface="+mj-lt"/>
              </a:rPr>
              <a:t>Our history behind our idea is that we wanted to help reduce the C02 emissions by introducing our </a:t>
            </a:r>
            <a:r>
              <a:rPr lang="en-US" sz="2000" dirty="0" err="1">
                <a:latin typeface="+mj-lt"/>
              </a:rPr>
              <a:t>EcoBikes</a:t>
            </a:r>
            <a:r>
              <a:rPr lang="en-US" sz="2000" dirty="0">
                <a:latin typeface="+mj-lt"/>
              </a:rPr>
              <a:t> around SOLIHULL town Centre so that more people could use our </a:t>
            </a:r>
            <a:r>
              <a:rPr lang="en-US" sz="2000" dirty="0" err="1">
                <a:latin typeface="+mj-lt"/>
              </a:rPr>
              <a:t>EcoBikes</a:t>
            </a:r>
            <a:r>
              <a:rPr lang="en-US" sz="2000" dirty="0">
                <a:latin typeface="+mj-lt"/>
              </a:rPr>
              <a:t> to commute to work or for leisure and leave their cars at home. </a:t>
            </a:r>
            <a:r>
              <a:rPr lang="en-US" sz="2000" dirty="0" err="1">
                <a:latin typeface="+mj-lt"/>
              </a:rPr>
              <a:t>Solihull</a:t>
            </a:r>
            <a:r>
              <a:rPr lang="en-US" sz="2000" dirty="0">
                <a:latin typeface="+mj-lt"/>
              </a:rPr>
              <a:t> holds population of 214,909 as of 2018.</a:t>
            </a:r>
          </a:p>
          <a:p>
            <a:pPr marL="285750" indent="-228600" defTabSz="914400">
              <a:lnSpc>
                <a:spcPct val="90000"/>
              </a:lnSpc>
              <a:spcAft>
                <a:spcPts val="600"/>
              </a:spcAft>
              <a:buFont typeface="Arial" panose="020B0604020202020204" pitchFamily="34" charset="0"/>
              <a:buChar char="•"/>
            </a:pPr>
            <a:r>
              <a:rPr lang="en-US" sz="2000" dirty="0">
                <a:latin typeface="+mj-lt"/>
              </a:rPr>
              <a:t>Our </a:t>
            </a:r>
            <a:r>
              <a:rPr lang="en-US" sz="2000" dirty="0" err="1">
                <a:latin typeface="+mj-lt"/>
              </a:rPr>
              <a:t>EcoBikes</a:t>
            </a:r>
            <a:r>
              <a:rPr lang="en-US" sz="2000" dirty="0">
                <a:latin typeface="+mj-lt"/>
              </a:rPr>
              <a:t> will be located on High street near Touchwood shopping Centre.</a:t>
            </a:r>
          </a:p>
          <a:p>
            <a:pPr marL="285750" indent="-228600" defTabSz="914400">
              <a:lnSpc>
                <a:spcPct val="90000"/>
              </a:lnSpc>
              <a:spcAft>
                <a:spcPts val="600"/>
              </a:spcAft>
              <a:buFont typeface="Arial" panose="020B0604020202020204" pitchFamily="34" charset="0"/>
              <a:buChar char="•"/>
            </a:pPr>
            <a:r>
              <a:rPr lang="en-US" sz="2000" dirty="0">
                <a:latin typeface="+mj-lt"/>
              </a:rPr>
              <a:t>We will have 9 foldable </a:t>
            </a:r>
            <a:r>
              <a:rPr lang="en-US" sz="2000" dirty="0" err="1">
                <a:latin typeface="+mj-lt"/>
              </a:rPr>
              <a:t>EcoBikes</a:t>
            </a:r>
            <a:r>
              <a:rPr lang="en-US" sz="2000" dirty="0">
                <a:latin typeface="+mj-lt"/>
              </a:rPr>
              <a:t> safely located inside one large dock station.</a:t>
            </a:r>
          </a:p>
          <a:p>
            <a:pPr marL="285750" indent="-228600" defTabSz="914400">
              <a:lnSpc>
                <a:spcPct val="90000"/>
              </a:lnSpc>
              <a:spcAft>
                <a:spcPts val="600"/>
              </a:spcAft>
              <a:buFont typeface="Arial" panose="020B0604020202020204" pitchFamily="34" charset="0"/>
              <a:buChar char="•"/>
            </a:pPr>
            <a:r>
              <a:rPr lang="en-US" sz="2000" dirty="0">
                <a:latin typeface="+mj-lt"/>
              </a:rPr>
              <a:t>From our research we found that SOLIHULL Council had been named as having the worst record on commitment to reducing carbon emissions and transitioning to a zero-carbon economy in the West Midlands region, according to a survey by a Green MEP. </a:t>
            </a:r>
          </a:p>
        </p:txBody>
      </p:sp>
    </p:spTree>
    <p:extLst>
      <p:ext uri="{BB962C8B-B14F-4D97-AF65-F5344CB8AC3E}">
        <p14:creationId xmlns:p14="http://schemas.microsoft.com/office/powerpoint/2010/main" val="37978344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6" presetClass="exit" presetSubtype="0" fill="hold" grpId="0" nodeType="clickEffect">
                                  <p:stCondLst>
                                    <p:cond delay="0"/>
                                  </p:stCondLst>
                                  <p:childTnLst>
                                    <p:animEffect transition="out" filter="wipe(down)">
                                      <p:cBhvr>
                                        <p:cTn id="11" dur="180" accel="50000">
                                          <p:stCondLst>
                                            <p:cond delay="1820"/>
                                          </p:stCondLst>
                                        </p:cTn>
                                        <p:tgtEl>
                                          <p:spTgt spid="3"/>
                                        </p:tgtEl>
                                      </p:cBhvr>
                                    </p:animEffect>
                                    <p:anim calcmode="lin" valueType="num">
                                      <p:cBhvr>
                                        <p:cTn id="12" dur="1822" tmFilter="0,0; 0.14,0.31; 0.43,0.73; 0.71,0.91; 1.0,1.0">
                                          <p:stCondLst>
                                            <p:cond delay="0"/>
                                          </p:stCondLst>
                                        </p:cTn>
                                        <p:tgtEl>
                                          <p:spTgt spid="3"/>
                                        </p:tgtEl>
                                        <p:attrNameLst>
                                          <p:attrName>ppt_x</p:attrName>
                                        </p:attrNameLst>
                                      </p:cBhvr>
                                      <p:tavLst>
                                        <p:tav tm="0">
                                          <p:val>
                                            <p:strVal val="ppt_x"/>
                                          </p:val>
                                        </p:tav>
                                        <p:tav tm="100000">
                                          <p:val>
                                            <p:strVal val="#ppt_x+0.25"/>
                                          </p:val>
                                        </p:tav>
                                      </p:tavLst>
                                    </p:anim>
                                    <p:anim calcmode="lin" valueType="num">
                                      <p:cBhvr>
                                        <p:cTn id="13" dur="178">
                                          <p:stCondLst>
                                            <p:cond delay="1822"/>
                                          </p:stCondLst>
                                        </p:cTn>
                                        <p:tgtEl>
                                          <p:spTgt spid="3"/>
                                        </p:tgtEl>
                                        <p:attrNameLst>
                                          <p:attrName>ppt_x</p:attrName>
                                        </p:attrNameLst>
                                      </p:cBhvr>
                                      <p:tavLst>
                                        <p:tav tm="0">
                                          <p:val>
                                            <p:strVal val="ppt_x"/>
                                          </p:val>
                                        </p:tav>
                                        <p:tav tm="100000">
                                          <p:val>
                                            <p:strVal val="ppt_x"/>
                                          </p:val>
                                        </p:tav>
                                      </p:tavLst>
                                    </p:anim>
                                    <p:anim calcmode="lin" valueType="num">
                                      <p:cBhvr>
                                        <p:cTn id="14" dur="664" tmFilter="0.0,0.0;0.25,0.07;0.50,0.2;0.75,0.467;1.0,1.0">
                                          <p:stCondLst>
                                            <p:cond delay="0"/>
                                          </p:stCondLst>
                                        </p:cTn>
                                        <p:tgtEl>
                                          <p:spTgt spid="3"/>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5" dur="664" tmFilter="0, 0; 0.125,0.2665; 0.25,0.4; 0.375,0.465; 0.5,0.5;  0.625,0.535; 0.75,0.6; 0.875,0.7335; 1,1">
                                          <p:stCondLst>
                                            <p:cond delay="664"/>
                                          </p:stCondLst>
                                        </p:cTn>
                                        <p:tgtEl>
                                          <p:spTgt spid="3"/>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6" dur="332" tmFilter="0, 0; 0.125,0.2665; 0.25,0.4; 0.375,0.465; 0.5,0.5;  0.625,0.535; 0.75,0.6; 0.875,0.7335; 1,1">
                                          <p:stCondLst>
                                            <p:cond delay="1324"/>
                                          </p:stCondLst>
                                        </p:cTn>
                                        <p:tgtEl>
                                          <p:spTgt spid="3"/>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7" dur="164" tmFilter="0, 0; 0.125,0.2665; 0.25,0.4; 0.375,0.465; 0.5,0.5;  0.625,0.535; 0.75,0.6; 0.875,0.7335; 1,1">
                                          <p:stCondLst>
                                            <p:cond delay="1656"/>
                                          </p:stCondLst>
                                        </p:cTn>
                                        <p:tgtEl>
                                          <p:spTgt spid="3"/>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8" dur="180" accel="50000">
                                          <p:stCondLst>
                                            <p:cond delay="1820"/>
                                          </p:stCondLst>
                                        </p:cTn>
                                        <p:tgtEl>
                                          <p:spTgt spid="3"/>
                                        </p:tgtEl>
                                        <p:attrNameLst>
                                          <p:attrName>ppt_y</p:attrName>
                                        </p:attrNameLst>
                                      </p:cBhvr>
                                      <p:tavLst>
                                        <p:tav tm="0">
                                          <p:val>
                                            <p:strVal val="ppt_y"/>
                                          </p:val>
                                        </p:tav>
                                        <p:tav tm="100000">
                                          <p:val>
                                            <p:strVal val="ppt_y+ppt_h"/>
                                          </p:val>
                                        </p:tav>
                                      </p:tavLst>
                                    </p:anim>
                                    <p:animScale>
                                      <p:cBhvr>
                                        <p:cTn id="19" dur="26">
                                          <p:stCondLst>
                                            <p:cond delay="620"/>
                                          </p:stCondLst>
                                        </p:cTn>
                                        <p:tgtEl>
                                          <p:spTgt spid="3"/>
                                        </p:tgtEl>
                                      </p:cBhvr>
                                      <p:to x="100000" y="60000"/>
                                    </p:animScale>
                                    <p:animScale>
                                      <p:cBhvr>
                                        <p:cTn id="20" dur="166" decel="50000">
                                          <p:stCondLst>
                                            <p:cond delay="646"/>
                                          </p:stCondLst>
                                        </p:cTn>
                                        <p:tgtEl>
                                          <p:spTgt spid="3"/>
                                        </p:tgtEl>
                                      </p:cBhvr>
                                      <p:to x="100000" y="100000"/>
                                    </p:animScale>
                                    <p:animScale>
                                      <p:cBhvr>
                                        <p:cTn id="21" dur="26">
                                          <p:stCondLst>
                                            <p:cond delay="1312"/>
                                          </p:stCondLst>
                                        </p:cTn>
                                        <p:tgtEl>
                                          <p:spTgt spid="3"/>
                                        </p:tgtEl>
                                      </p:cBhvr>
                                      <p:to x="100000" y="80000"/>
                                    </p:animScale>
                                    <p:animScale>
                                      <p:cBhvr>
                                        <p:cTn id="22" dur="166" decel="50000">
                                          <p:stCondLst>
                                            <p:cond delay="1338"/>
                                          </p:stCondLst>
                                        </p:cTn>
                                        <p:tgtEl>
                                          <p:spTgt spid="3"/>
                                        </p:tgtEl>
                                      </p:cBhvr>
                                      <p:to x="100000" y="100000"/>
                                    </p:animScale>
                                    <p:animScale>
                                      <p:cBhvr>
                                        <p:cTn id="23" dur="26">
                                          <p:stCondLst>
                                            <p:cond delay="1642"/>
                                          </p:stCondLst>
                                        </p:cTn>
                                        <p:tgtEl>
                                          <p:spTgt spid="3"/>
                                        </p:tgtEl>
                                      </p:cBhvr>
                                      <p:to x="100000" y="90000"/>
                                    </p:animScale>
                                    <p:animScale>
                                      <p:cBhvr>
                                        <p:cTn id="24" dur="166" decel="50000">
                                          <p:stCondLst>
                                            <p:cond delay="1668"/>
                                          </p:stCondLst>
                                        </p:cTn>
                                        <p:tgtEl>
                                          <p:spTgt spid="3"/>
                                        </p:tgtEl>
                                      </p:cBhvr>
                                      <p:to x="100000" y="100000"/>
                                    </p:animScale>
                                    <p:animScale>
                                      <p:cBhvr>
                                        <p:cTn id="25" dur="26">
                                          <p:stCondLst>
                                            <p:cond delay="1808"/>
                                          </p:stCondLst>
                                        </p:cTn>
                                        <p:tgtEl>
                                          <p:spTgt spid="3"/>
                                        </p:tgtEl>
                                      </p:cBhvr>
                                      <p:to x="100000" y="95000"/>
                                    </p:animScale>
                                    <p:animScale>
                                      <p:cBhvr>
                                        <p:cTn id="26" dur="166" decel="50000">
                                          <p:stCondLst>
                                            <p:cond delay="1834"/>
                                          </p:stCondLst>
                                        </p:cTn>
                                        <p:tgtEl>
                                          <p:spTgt spid="3"/>
                                        </p:tgtEl>
                                      </p:cBhvr>
                                      <p:to x="100000" y="100000"/>
                                    </p:animScale>
                                    <p:set>
                                      <p:cBhvr>
                                        <p:cTn id="27"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1" name="Picture 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2" name="Picture 10">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33" name="Picture 12">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4" name="Rectangle 14">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16">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6" name="Rectangle 18">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20">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8" name="Rectangle 22">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B1B1A11E-81CD-4019-A9D7-3D5978B95238}"/>
              </a:ext>
            </a:extLst>
          </p:cNvPr>
          <p:cNvSpPr txBox="1"/>
          <p:nvPr/>
        </p:nvSpPr>
        <p:spPr>
          <a:xfrm>
            <a:off x="680321" y="753228"/>
            <a:ext cx="4136123" cy="108093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dirty="0">
                <a:latin typeface="+mj-lt"/>
                <a:ea typeface="+mj-ea"/>
                <a:cs typeface="+mj-cs"/>
              </a:rPr>
              <a:t>Mission Statement</a:t>
            </a:r>
          </a:p>
        </p:txBody>
      </p:sp>
      <p:pic>
        <p:nvPicPr>
          <p:cNvPr id="39" name="Picture 24">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2" name="TextBox 1">
            <a:extLst>
              <a:ext uri="{FF2B5EF4-FFF2-40B4-BE49-F238E27FC236}">
                <a16:creationId xmlns:a16="http://schemas.microsoft.com/office/drawing/2014/main" id="{141A33A6-9A0E-483D-B306-44C5774981F6}"/>
              </a:ext>
            </a:extLst>
          </p:cNvPr>
          <p:cNvSpPr txBox="1"/>
          <p:nvPr/>
        </p:nvSpPr>
        <p:spPr>
          <a:xfrm>
            <a:off x="680321" y="2336873"/>
            <a:ext cx="4136123" cy="3599316"/>
          </a:xfrm>
          <a:prstGeom prst="rect">
            <a:avLst/>
          </a:prstGeom>
        </p:spPr>
        <p:txBody>
          <a:bodyPr vert="horz" lIns="91440" tIns="45720" rIns="91440" bIns="45720" rtlCol="0">
            <a:normAutofit lnSpcReduction="10000"/>
          </a:bodyPr>
          <a:lstStyle/>
          <a:p>
            <a:pPr marL="285750" indent="-228600" defTabSz="914400">
              <a:lnSpc>
                <a:spcPct val="90000"/>
              </a:lnSpc>
              <a:spcAft>
                <a:spcPts val="600"/>
              </a:spcAft>
              <a:buFont typeface="Arial" panose="020B0604020202020204" pitchFamily="34" charset="0"/>
              <a:buChar char="•"/>
            </a:pPr>
            <a:r>
              <a:rPr lang="en-US" sz="2200" dirty="0"/>
              <a:t>Our mission is to reduce the pollution in the air by providing an eco cycle scheme for any individual to access easily from our dock station at any time of the day 24/7.</a:t>
            </a:r>
          </a:p>
          <a:p>
            <a:pPr marL="285750" indent="-228600" defTabSz="914400">
              <a:lnSpc>
                <a:spcPct val="90000"/>
              </a:lnSpc>
              <a:spcAft>
                <a:spcPts val="600"/>
              </a:spcAft>
              <a:buFont typeface="Arial" panose="020B0604020202020204" pitchFamily="34" charset="0"/>
              <a:buChar char="•"/>
            </a:pPr>
            <a:r>
              <a:rPr lang="en-US" sz="2200" dirty="0"/>
              <a:t>Our vision is to be able to extend our business to be able to offer our </a:t>
            </a:r>
            <a:r>
              <a:rPr lang="en-US" sz="2200" dirty="0" err="1"/>
              <a:t>EcoBike</a:t>
            </a:r>
            <a:r>
              <a:rPr lang="en-US" sz="2200" dirty="0"/>
              <a:t> schemes to everyone all over the UK</a:t>
            </a:r>
            <a:r>
              <a:rPr lang="en-US" dirty="0"/>
              <a:t>.</a:t>
            </a:r>
          </a:p>
        </p:txBody>
      </p:sp>
      <p:pic>
        <p:nvPicPr>
          <p:cNvPr id="4" name="Picture 3">
            <a:extLst>
              <a:ext uri="{FF2B5EF4-FFF2-40B4-BE49-F238E27FC236}">
                <a16:creationId xmlns:a16="http://schemas.microsoft.com/office/drawing/2014/main" id="{B9AFA878-ABFB-4AA3-A967-C8F12E45E0D8}"/>
              </a:ext>
            </a:extLst>
          </p:cNvPr>
          <p:cNvPicPr>
            <a:picLocks noChangeAspect="1"/>
          </p:cNvPicPr>
          <p:nvPr/>
        </p:nvPicPr>
        <p:blipFill rotWithShape="1">
          <a:blip r:embed="rId5"/>
          <a:srcRect b="8725"/>
          <a:stretch/>
        </p:blipFill>
        <p:spPr>
          <a:xfrm>
            <a:off x="5276090" y="1349805"/>
            <a:ext cx="6303134" cy="41279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252179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mph" presetSubtype="0" grpId="0" nodeType="clickEffect">
                                  <p:stCondLst>
                                    <p:cond delay="0"/>
                                  </p:stCondLst>
                                  <p:childTnLst>
                                    <p:set>
                                      <p:cBhvr>
                                        <p:cTn id="12" dur="indefinite"/>
                                        <p:tgtEl>
                                          <p:spTgt spid="2"/>
                                        </p:tgtEl>
                                        <p:attrNameLst>
                                          <p:attrName>style.opacity</p:attrName>
                                        </p:attrNameLst>
                                      </p:cBhvr>
                                      <p:to>
                                        <p:strVal val="0.5"/>
                                      </p:to>
                                    </p:set>
                                    <p:animEffect filter="image" prLst="opacity: 0.5">
                                      <p:cBhvr rctx="IE">
                                        <p:cTn id="13" dur="indefinite"/>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xit" presetSubtype="32" fill="hold" nodeType="clickEffect">
                                  <p:stCondLst>
                                    <p:cond delay="0"/>
                                  </p:stCondLst>
                                  <p:childTnLst>
                                    <p:animEffect transition="out" filter="circle(out)">
                                      <p:cBhvr>
                                        <p:cTn id="17" dur="2000"/>
                                        <p:tgtEl>
                                          <p:spTgt spid="4"/>
                                        </p:tgtEl>
                                      </p:cBhvr>
                                    </p:animEffect>
                                    <p:set>
                                      <p:cBhvr>
                                        <p:cTn id="18"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62" name="Picture 39">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3" name="Picture 41">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64" name="Picture 43">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5" name="Rectangle 45">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 name="Rectangle 47">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67" name="Group 49">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51" name="Rectangle 50">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51">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a:extLst>
              <a:ext uri="{FF2B5EF4-FFF2-40B4-BE49-F238E27FC236}">
                <a16:creationId xmlns:a16="http://schemas.microsoft.com/office/drawing/2014/main" id="{2EA93A28-DD36-40B9-A0B9-91554FBA2735}"/>
              </a:ext>
            </a:extLst>
          </p:cNvPr>
          <p:cNvPicPr>
            <a:picLocks noChangeAspect="1"/>
          </p:cNvPicPr>
          <p:nvPr/>
        </p:nvPicPr>
        <p:blipFill rotWithShape="1">
          <a:blip r:embed="rId5"/>
          <a:srcRect l="27909" r="31985" b="1"/>
          <a:stretch/>
        </p:blipFill>
        <p:spPr>
          <a:xfrm>
            <a:off x="7547810" y="10"/>
            <a:ext cx="4641013" cy="6856310"/>
          </a:xfrm>
          <a:prstGeom prst="rect">
            <a:avLst/>
          </a:prstGeom>
          <a:ln>
            <a:noFill/>
          </a:ln>
          <a:effectLst/>
        </p:spPr>
      </p:pic>
      <p:sp>
        <p:nvSpPr>
          <p:cNvPr id="69" name="Rectangle 53">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3FDA7B83-6489-4FE6-AFFA-6E51CBCAD769}"/>
              </a:ext>
            </a:extLst>
          </p:cNvPr>
          <p:cNvSpPr txBox="1"/>
          <p:nvPr/>
        </p:nvSpPr>
        <p:spPr>
          <a:xfrm>
            <a:off x="680321" y="753228"/>
            <a:ext cx="7087552" cy="108093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dirty="0">
                <a:latin typeface="+mj-lt"/>
                <a:ea typeface="+mj-ea"/>
                <a:cs typeface="+mj-cs"/>
              </a:rPr>
              <a:t>Business Structure</a:t>
            </a:r>
          </a:p>
        </p:txBody>
      </p:sp>
      <p:pic>
        <p:nvPicPr>
          <p:cNvPr id="70" name="Picture 55">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TextBox 2">
            <a:extLst>
              <a:ext uri="{FF2B5EF4-FFF2-40B4-BE49-F238E27FC236}">
                <a16:creationId xmlns:a16="http://schemas.microsoft.com/office/drawing/2014/main" id="{6137B7DE-C6EE-451A-A88C-39E63474A580}"/>
              </a:ext>
            </a:extLst>
          </p:cNvPr>
          <p:cNvSpPr txBox="1"/>
          <p:nvPr/>
        </p:nvSpPr>
        <p:spPr>
          <a:xfrm>
            <a:off x="680321" y="2336873"/>
            <a:ext cx="6423211" cy="3599316"/>
          </a:xfrm>
          <a:prstGeom prst="rect">
            <a:avLst/>
          </a:prstGeom>
        </p:spPr>
        <p:txBody>
          <a:bodyPr vert="horz" lIns="91440" tIns="45720" rIns="91440" bIns="45720" rtlCol="0">
            <a:normAutofit lnSpcReduction="10000"/>
          </a:bodyPr>
          <a:lstStyle/>
          <a:p>
            <a:pPr marL="342900" indent="-228600" defTabSz="914400">
              <a:lnSpc>
                <a:spcPct val="90000"/>
              </a:lnSpc>
              <a:spcAft>
                <a:spcPts val="600"/>
              </a:spcAft>
              <a:buFont typeface="Arial" panose="020B0604020202020204" pitchFamily="34" charset="0"/>
              <a:buChar char="•"/>
            </a:pPr>
            <a:r>
              <a:rPr lang="en-US" sz="1900" dirty="0"/>
              <a:t>We decided that our in our business we were going to share equal responsibility so therefore we chose to bind in a partnership. </a:t>
            </a:r>
          </a:p>
          <a:p>
            <a:pPr marL="342900" indent="-228600" defTabSz="914400">
              <a:lnSpc>
                <a:spcPct val="90000"/>
              </a:lnSpc>
              <a:spcAft>
                <a:spcPts val="600"/>
              </a:spcAft>
              <a:buFont typeface="Arial" panose="020B0604020202020204" pitchFamily="34" charset="0"/>
              <a:buChar char="•"/>
            </a:pPr>
            <a:r>
              <a:rPr lang="en-US" sz="1900" dirty="0"/>
              <a:t>We will be 50/50 business partners and borrowing 40k loan from the bank.</a:t>
            </a:r>
          </a:p>
          <a:p>
            <a:pPr marL="342900" indent="-228600" defTabSz="914400">
              <a:lnSpc>
                <a:spcPct val="90000"/>
              </a:lnSpc>
              <a:spcAft>
                <a:spcPts val="600"/>
              </a:spcAft>
              <a:buFont typeface="Arial" panose="020B0604020202020204" pitchFamily="34" charset="0"/>
              <a:buChar char="•"/>
            </a:pPr>
            <a:r>
              <a:rPr lang="en-US" sz="1900" dirty="0"/>
              <a:t>We had our solicitors draw up a legally binding partnership agreement setting out such matters such as capital contributed by each of us as partners and the way in which we will share the profit and loss in our business. Also including our individual roles and responsibilities.</a:t>
            </a:r>
          </a:p>
          <a:p>
            <a:pPr marL="342900" indent="-228600" defTabSz="914400">
              <a:lnSpc>
                <a:spcPct val="90000"/>
              </a:lnSpc>
              <a:spcAft>
                <a:spcPts val="600"/>
              </a:spcAft>
              <a:buFont typeface="Arial" panose="020B0604020202020204" pitchFamily="34" charset="0"/>
              <a:buChar char="•"/>
            </a:pPr>
            <a:r>
              <a:rPr lang="en-US" sz="1900" dirty="0"/>
              <a:t>Legal structure is important in business because without it your partner could take all the profits and leave and you will have to pay all the debts back.</a:t>
            </a:r>
          </a:p>
        </p:txBody>
      </p:sp>
    </p:spTree>
    <p:extLst>
      <p:ext uri="{BB962C8B-B14F-4D97-AF65-F5344CB8AC3E}">
        <p14:creationId xmlns:p14="http://schemas.microsoft.com/office/powerpoint/2010/main" val="343645942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grpId="0" nodeType="click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AF43216-230D-4305-A1C8-B62D812B5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47675"/>
            <a:ext cx="11237976" cy="5930265"/>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DB3EC4C-6B52-462F-B7BC-957538A132E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770195" y="609600"/>
            <a:ext cx="8651609" cy="5537029"/>
          </a:xfrm>
          <a:prstGeom prst="rect">
            <a:avLst/>
          </a:prstGeom>
          <a:ln>
            <a:noFill/>
          </a:ln>
          <a:effectLst>
            <a:softEdge rad="112500"/>
          </a:effectLst>
        </p:spPr>
      </p:pic>
      <p:pic>
        <p:nvPicPr>
          <p:cNvPr id="9" name="Picture 8">
            <a:extLst>
              <a:ext uri="{FF2B5EF4-FFF2-40B4-BE49-F238E27FC236}">
                <a16:creationId xmlns:a16="http://schemas.microsoft.com/office/drawing/2014/main" id="{ABFE1D33-74D4-49A6-BE38-4E9E88ED96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4" name="Rectangle 10">
            <a:extLst>
              <a:ext uri="{FF2B5EF4-FFF2-40B4-BE49-F238E27FC236}">
                <a16:creationId xmlns:a16="http://schemas.microsoft.com/office/drawing/2014/main" id="{8B596859-88E8-4EB6-B800-82A454647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336118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66" name="Picture 45">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7" name="Picture 47">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68" name="Picture 49">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9" name="Rectangle 51">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Rectangle 53">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1F9A2673-F4DA-4C7E-8CE4-1961AAAF44D7}"/>
              </a:ext>
            </a:extLst>
          </p:cNvPr>
          <p:cNvSpPr txBox="1"/>
          <p:nvPr/>
        </p:nvSpPr>
        <p:spPr>
          <a:xfrm>
            <a:off x="680321" y="753228"/>
            <a:ext cx="9613861" cy="108093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dirty="0">
                <a:latin typeface="+mj-lt"/>
                <a:ea typeface="+mj-ea"/>
                <a:cs typeface="+mj-cs"/>
              </a:rPr>
              <a:t>Product and Services</a:t>
            </a:r>
          </a:p>
        </p:txBody>
      </p:sp>
      <p:graphicFrame>
        <p:nvGraphicFramePr>
          <p:cNvPr id="41" name="TextBox 3">
            <a:extLst>
              <a:ext uri="{FF2B5EF4-FFF2-40B4-BE49-F238E27FC236}">
                <a16:creationId xmlns:a16="http://schemas.microsoft.com/office/drawing/2014/main" id="{F3A49BE2-3A2A-4C69-B5C1-52CCA41F77E6}"/>
              </a:ext>
            </a:extLst>
          </p:cNvPr>
          <p:cNvGraphicFramePr/>
          <p:nvPr>
            <p:extLst>
              <p:ext uri="{D42A27DB-BD31-4B8C-83A1-F6EECF244321}">
                <p14:modId xmlns:p14="http://schemas.microsoft.com/office/powerpoint/2010/main" val="1877315063"/>
              </p:ext>
            </p:extLst>
          </p:nvPr>
        </p:nvGraphicFramePr>
        <p:xfrm>
          <a:off x="680679" y="2427478"/>
          <a:ext cx="11127008" cy="35988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646699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41"/>
                                        </p:tgtEl>
                                        <p:attrNameLst>
                                          <p:attrName>style.visibility</p:attrName>
                                        </p:attrNameLst>
                                      </p:cBhvr>
                                      <p:to>
                                        <p:strVal val="visible"/>
                                      </p:to>
                                    </p:set>
                                    <p:animEffect transition="in" filter="barn(inVertical)">
                                      <p:cBhvr>
                                        <p:cTn id="13"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1"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6" name="Picture 35">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38" name="Picture 37">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40" name="Rectangle 39">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4" name="Rectangle 43">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8" name="Rectangle 47">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52" name="Rectangle 51">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9" name="TextBox 3">
            <a:extLst>
              <a:ext uri="{FF2B5EF4-FFF2-40B4-BE49-F238E27FC236}">
                <a16:creationId xmlns:a16="http://schemas.microsoft.com/office/drawing/2014/main" id="{2718659E-9C55-4937-BBDC-9E0D75564461}"/>
              </a:ext>
            </a:extLst>
          </p:cNvPr>
          <p:cNvGraphicFramePr/>
          <p:nvPr>
            <p:extLst>
              <p:ext uri="{D42A27DB-BD31-4B8C-83A1-F6EECF244321}">
                <p14:modId xmlns:p14="http://schemas.microsoft.com/office/powerpoint/2010/main" val="230195811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a:extLst>
              <a:ext uri="{FF2B5EF4-FFF2-40B4-BE49-F238E27FC236}">
                <a16:creationId xmlns:a16="http://schemas.microsoft.com/office/drawing/2014/main" id="{CBB00745-5F03-4A9C-AF23-677B7E414238}"/>
              </a:ext>
            </a:extLst>
          </p:cNvPr>
          <p:cNvPicPr>
            <a:picLocks noChangeAspect="1"/>
          </p:cNvPicPr>
          <p:nvPr/>
        </p:nvPicPr>
        <p:blipFill>
          <a:blip r:embed="rId10"/>
          <a:stretch>
            <a:fillRect/>
          </a:stretch>
        </p:blipFill>
        <p:spPr>
          <a:xfrm>
            <a:off x="3176" y="1835245"/>
            <a:ext cx="5051528" cy="3524545"/>
          </a:xfrm>
          <a:prstGeom prst="rect">
            <a:avLst/>
          </a:prstGeom>
          <a:ln>
            <a:noFill/>
          </a:ln>
          <a:effectLst>
            <a:softEdge rad="112500"/>
          </a:effectLst>
        </p:spPr>
      </p:pic>
    </p:spTree>
    <p:extLst>
      <p:ext uri="{BB962C8B-B14F-4D97-AF65-F5344CB8AC3E}">
        <p14:creationId xmlns:p14="http://schemas.microsoft.com/office/powerpoint/2010/main" val="15051513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circle(in)">
                                      <p:cBhvr>
                                        <p:cTn id="12"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0F6B676-B146-4D5E-90E5-D65A72CA0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23A025-DB3C-4E81-A76F-A0006C485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408684E-50DE-4E18-BD8A-6B978C758111}"/>
              </a:ext>
            </a:extLst>
          </p:cNvPr>
          <p:cNvPicPr>
            <a:picLocks noChangeAspect="1"/>
          </p:cNvPicPr>
          <p:nvPr/>
        </p:nvPicPr>
        <p:blipFill rotWithShape="1">
          <a:blip r:embed="rId2"/>
          <a:srcRect t="8806" r="-2" b="6943"/>
          <a:stretch/>
        </p:blipFill>
        <p:spPr>
          <a:xfrm>
            <a:off x="641277" y="643466"/>
            <a:ext cx="3426471" cy="1746504"/>
          </a:xfrm>
          <a:prstGeom prst="rect">
            <a:avLst/>
          </a:prstGeom>
        </p:spPr>
      </p:pic>
      <p:pic>
        <p:nvPicPr>
          <p:cNvPr id="5" name="Picture 4">
            <a:extLst>
              <a:ext uri="{FF2B5EF4-FFF2-40B4-BE49-F238E27FC236}">
                <a16:creationId xmlns:a16="http://schemas.microsoft.com/office/drawing/2014/main" id="{5A667A3F-2661-4B2C-9F4D-D29D7A87B548}"/>
              </a:ext>
            </a:extLst>
          </p:cNvPr>
          <p:cNvPicPr>
            <a:picLocks noChangeAspect="1"/>
          </p:cNvPicPr>
          <p:nvPr/>
        </p:nvPicPr>
        <p:blipFill rotWithShape="1">
          <a:blip r:embed="rId3"/>
          <a:srcRect l="6319"/>
          <a:stretch/>
        </p:blipFill>
        <p:spPr>
          <a:xfrm>
            <a:off x="641276" y="2557250"/>
            <a:ext cx="3426471" cy="1746504"/>
          </a:xfrm>
          <a:prstGeom prst="rect">
            <a:avLst/>
          </a:prstGeom>
        </p:spPr>
      </p:pic>
      <p:pic>
        <p:nvPicPr>
          <p:cNvPr id="3" name="Picture 2">
            <a:extLst>
              <a:ext uri="{FF2B5EF4-FFF2-40B4-BE49-F238E27FC236}">
                <a16:creationId xmlns:a16="http://schemas.microsoft.com/office/drawing/2014/main" id="{2CF01628-53C1-4352-AD99-0346A60FD662}"/>
              </a:ext>
            </a:extLst>
          </p:cNvPr>
          <p:cNvPicPr>
            <a:picLocks noChangeAspect="1"/>
          </p:cNvPicPr>
          <p:nvPr/>
        </p:nvPicPr>
        <p:blipFill rotWithShape="1">
          <a:blip r:embed="rId4"/>
          <a:srcRect t="5769" r="6" b="3167"/>
          <a:stretch/>
        </p:blipFill>
        <p:spPr>
          <a:xfrm>
            <a:off x="643467" y="4468029"/>
            <a:ext cx="3424601" cy="1746504"/>
          </a:xfrm>
          <a:prstGeom prst="rect">
            <a:avLst/>
          </a:prstGeom>
        </p:spPr>
      </p:pic>
      <p:pic>
        <p:nvPicPr>
          <p:cNvPr id="4" name="Picture 3">
            <a:extLst>
              <a:ext uri="{FF2B5EF4-FFF2-40B4-BE49-F238E27FC236}">
                <a16:creationId xmlns:a16="http://schemas.microsoft.com/office/drawing/2014/main" id="{721F0991-7F3D-47F5-888F-83838E583623}"/>
              </a:ext>
            </a:extLst>
          </p:cNvPr>
          <p:cNvPicPr>
            <a:picLocks noChangeAspect="1"/>
          </p:cNvPicPr>
          <p:nvPr/>
        </p:nvPicPr>
        <p:blipFill rotWithShape="1">
          <a:blip r:embed="rId5"/>
          <a:srcRect r="5382"/>
          <a:stretch/>
        </p:blipFill>
        <p:spPr>
          <a:xfrm>
            <a:off x="4227349" y="643467"/>
            <a:ext cx="7321184" cy="5571066"/>
          </a:xfrm>
          <a:prstGeom prst="rect">
            <a:avLst/>
          </a:prstGeom>
        </p:spPr>
      </p:pic>
    </p:spTree>
    <p:extLst>
      <p:ext uri="{BB962C8B-B14F-4D97-AF65-F5344CB8AC3E}">
        <p14:creationId xmlns:p14="http://schemas.microsoft.com/office/powerpoint/2010/main" val="3309082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5" name="Picture 24">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7" name="Picture 26">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9" name="Rectangle 28">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Rectangle 32">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37" name="Rectangle 36">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98AE616B-BE53-4430-9958-A0B4EAF93FEF}"/>
              </a:ext>
            </a:extLst>
          </p:cNvPr>
          <p:cNvSpPr txBox="1"/>
          <p:nvPr/>
        </p:nvSpPr>
        <p:spPr>
          <a:xfrm>
            <a:off x="680321" y="753228"/>
            <a:ext cx="4136123" cy="108093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u="sng" dirty="0">
                <a:latin typeface="+mj-lt"/>
                <a:ea typeface="+mj-ea"/>
                <a:cs typeface="+mj-cs"/>
                <a:hlinkClick r:id="rId5">
                  <a:extLst>
                    <a:ext uri="{A12FA001-AC4F-418D-AE19-62706E023703}">
                      <ahyp:hlinkClr xmlns:ahyp="http://schemas.microsoft.com/office/drawing/2018/hyperlinkcolor" val="tx"/>
                    </a:ext>
                  </a:extLst>
                </a:hlinkClick>
              </a:rPr>
              <a:t>How it works?</a:t>
            </a:r>
          </a:p>
          <a:p>
            <a:pPr defTabSz="914400">
              <a:lnSpc>
                <a:spcPct val="90000"/>
              </a:lnSpc>
              <a:spcBef>
                <a:spcPct val="0"/>
              </a:spcBef>
              <a:spcAft>
                <a:spcPts val="600"/>
              </a:spcAft>
            </a:pPr>
            <a:endParaRPr lang="en-US" sz="2400" dirty="0">
              <a:latin typeface="+mj-lt"/>
              <a:ea typeface="+mj-ea"/>
              <a:cs typeface="+mj-cs"/>
              <a:hlinkClick r:id="rId5">
                <a:extLst>
                  <a:ext uri="{A12FA001-AC4F-418D-AE19-62706E023703}">
                    <ahyp:hlinkClr xmlns:ahyp="http://schemas.microsoft.com/office/drawing/2018/hyperlinkcolor" val="tx"/>
                  </a:ext>
                </a:extLst>
              </a:hlinkClick>
            </a:endParaRPr>
          </a:p>
        </p:txBody>
      </p:sp>
      <p:pic>
        <p:nvPicPr>
          <p:cNvPr id="41" name="Picture 40">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4" name="TextBox 3">
            <a:extLst>
              <a:ext uri="{FF2B5EF4-FFF2-40B4-BE49-F238E27FC236}">
                <a16:creationId xmlns:a16="http://schemas.microsoft.com/office/drawing/2014/main" id="{5E1E3CD2-DFC7-4B21-986C-CE90749A6CB3}"/>
              </a:ext>
            </a:extLst>
          </p:cNvPr>
          <p:cNvSpPr txBox="1"/>
          <p:nvPr/>
        </p:nvSpPr>
        <p:spPr>
          <a:xfrm>
            <a:off x="680321" y="2336873"/>
            <a:ext cx="3656289" cy="3599316"/>
          </a:xfrm>
          <a:prstGeom prst="rect">
            <a:avLst/>
          </a:prstGeom>
        </p:spPr>
        <p:txBody>
          <a:bodyPr vert="horz" lIns="91440" tIns="45720" rIns="91440" bIns="45720" rtlCol="0">
            <a:normAutofit/>
          </a:bodyPr>
          <a:lstStyle/>
          <a:p>
            <a:pPr defTabSz="914400">
              <a:lnSpc>
                <a:spcPct val="90000"/>
              </a:lnSpc>
              <a:spcAft>
                <a:spcPts val="600"/>
              </a:spcAft>
            </a:pPr>
            <a:endParaRPr lang="en-US" sz="1400" dirty="0"/>
          </a:p>
        </p:txBody>
      </p:sp>
      <p:pic>
        <p:nvPicPr>
          <p:cNvPr id="2" name="Picture 1">
            <a:extLst>
              <a:ext uri="{FF2B5EF4-FFF2-40B4-BE49-F238E27FC236}">
                <a16:creationId xmlns:a16="http://schemas.microsoft.com/office/drawing/2014/main" id="{40E56C9B-D4DB-4F6C-8048-8CF71DA6D1F7}"/>
              </a:ext>
            </a:extLst>
          </p:cNvPr>
          <p:cNvPicPr>
            <a:picLocks noChangeAspect="1"/>
          </p:cNvPicPr>
          <p:nvPr/>
        </p:nvPicPr>
        <p:blipFill>
          <a:blip r:embed="rId6"/>
          <a:stretch>
            <a:fillRect/>
          </a:stretch>
        </p:blipFill>
        <p:spPr>
          <a:xfrm>
            <a:off x="5621909" y="640080"/>
            <a:ext cx="5577840" cy="5577840"/>
          </a:xfrm>
          <a:prstGeom prst="rect">
            <a:avLst/>
          </a:prstGeom>
          <a:ln>
            <a:noFill/>
          </a:ln>
          <a:effectLst>
            <a:outerShdw blurRad="76200" dist="63500" dir="5040000" algn="tl" rotWithShape="0">
              <a:srgbClr val="000000">
                <a:alpha val="41000"/>
              </a:srgbClr>
            </a:outerShdw>
          </a:effectLst>
        </p:spPr>
      </p:pic>
      <p:sp>
        <p:nvSpPr>
          <p:cNvPr id="5" name="Rectangle 4">
            <a:extLst>
              <a:ext uri="{FF2B5EF4-FFF2-40B4-BE49-F238E27FC236}">
                <a16:creationId xmlns:a16="http://schemas.microsoft.com/office/drawing/2014/main" id="{D9BD0F53-2B0B-4CF1-B28D-4231E3F967FC}"/>
              </a:ext>
            </a:extLst>
          </p:cNvPr>
          <p:cNvSpPr/>
          <p:nvPr/>
        </p:nvSpPr>
        <p:spPr>
          <a:xfrm>
            <a:off x="118495" y="3613311"/>
            <a:ext cx="5259773" cy="954107"/>
          </a:xfrm>
          <a:prstGeom prst="rect">
            <a:avLst/>
          </a:prstGeom>
        </p:spPr>
        <p:txBody>
          <a:bodyPr wrap="none">
            <a:spAutoFit/>
          </a:bodyPr>
          <a:lstStyle/>
          <a:p>
            <a:r>
              <a:rPr lang="en-GB" sz="2800" dirty="0">
                <a:solidFill>
                  <a:schemeClr val="bg1"/>
                </a:solidFill>
                <a:hlinkClick r:id="rId7">
                  <a:extLst>
                    <a:ext uri="{A12FA001-AC4F-418D-AE19-62706E023703}">
                      <ahyp:hlinkClr xmlns:ahyp="http://schemas.microsoft.com/office/drawing/2018/hyperlinkcolor" val="tx"/>
                    </a:ext>
                  </a:extLst>
                </a:hlinkClick>
              </a:rPr>
              <a:t>https://youtu.be/GZZVkDzHjso</a:t>
            </a:r>
            <a:endParaRPr lang="en-GB" sz="2800" dirty="0">
              <a:solidFill>
                <a:schemeClr val="bg1"/>
              </a:solidFill>
            </a:endParaRPr>
          </a:p>
          <a:p>
            <a:endParaRPr lang="en-GB" sz="2800" dirty="0"/>
          </a:p>
        </p:txBody>
      </p:sp>
    </p:spTree>
    <p:extLst>
      <p:ext uri="{BB962C8B-B14F-4D97-AF65-F5344CB8AC3E}">
        <p14:creationId xmlns:p14="http://schemas.microsoft.com/office/powerpoint/2010/main" val="4014761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B367E0-70FE-4E2E-8A4F-30BA85DDF8E0}"/>
              </a:ext>
            </a:extLst>
          </p:cNvPr>
          <p:cNvSpPr txBox="1"/>
          <p:nvPr/>
        </p:nvSpPr>
        <p:spPr>
          <a:xfrm>
            <a:off x="4101853" y="195045"/>
            <a:ext cx="6533322" cy="646331"/>
          </a:xfrm>
          <a:prstGeom prst="rect">
            <a:avLst/>
          </a:prstGeom>
          <a:noFill/>
        </p:spPr>
        <p:txBody>
          <a:bodyPr wrap="square" rtlCol="0">
            <a:spAutoFit/>
          </a:bodyPr>
          <a:lstStyle/>
          <a:p>
            <a:r>
              <a:rPr lang="en-GB" sz="3600" b="1" dirty="0"/>
              <a:t>Market Audit</a:t>
            </a:r>
          </a:p>
        </p:txBody>
      </p:sp>
      <p:sp>
        <p:nvSpPr>
          <p:cNvPr id="4" name="TextBox 3">
            <a:extLst>
              <a:ext uri="{FF2B5EF4-FFF2-40B4-BE49-F238E27FC236}">
                <a16:creationId xmlns:a16="http://schemas.microsoft.com/office/drawing/2014/main" id="{A54BE883-AEB7-4354-A84E-263FF64DD8F3}"/>
              </a:ext>
            </a:extLst>
          </p:cNvPr>
          <p:cNvSpPr txBox="1"/>
          <p:nvPr/>
        </p:nvSpPr>
        <p:spPr>
          <a:xfrm>
            <a:off x="604912" y="841376"/>
            <a:ext cx="10030263" cy="5632311"/>
          </a:xfrm>
          <a:prstGeom prst="rect">
            <a:avLst/>
          </a:prstGeom>
          <a:noFill/>
        </p:spPr>
        <p:txBody>
          <a:bodyPr wrap="square" rtlCol="0">
            <a:spAutoFit/>
          </a:bodyPr>
          <a:lstStyle/>
          <a:p>
            <a:r>
              <a:rPr lang="en-GB" dirty="0"/>
              <a:t>Initially our idea was to start our business in Birmingham city centre but after doing research we found that Brompton bikes already offered this service in Birmingham city centre. We then found more research that Solihull city centre had the worst record on commitment to reducing carbon emissions and transitioning to a zero-carbon economy in the West Midlands region. Therefore taking all the information into account we decided that Solihull city centre was our target.</a:t>
            </a:r>
          </a:p>
          <a:p>
            <a:endParaRPr lang="en-GB" dirty="0"/>
          </a:p>
          <a:p>
            <a:r>
              <a:rPr lang="en-GB" dirty="0"/>
              <a:t>Brompton bikes is our competitor they were established in 2011. </a:t>
            </a:r>
          </a:p>
          <a:p>
            <a:r>
              <a:rPr lang="en-GB" dirty="0"/>
              <a:t>39 Brompton hire docks across the UK</a:t>
            </a:r>
          </a:p>
          <a:p>
            <a:r>
              <a:rPr lang="en-GB" dirty="0"/>
              <a:t>4 docks in city centre: 1.) New street</a:t>
            </a:r>
          </a:p>
          <a:p>
            <a:r>
              <a:rPr lang="en-GB" dirty="0"/>
              <a:t>                                   2.) Snow Hill</a:t>
            </a:r>
          </a:p>
          <a:p>
            <a:r>
              <a:rPr lang="en-GB" dirty="0"/>
              <a:t>                                   3.) Aston University</a:t>
            </a:r>
          </a:p>
          <a:p>
            <a:r>
              <a:rPr lang="en-GB" dirty="0"/>
              <a:t>                                   4.) Brindley place</a:t>
            </a:r>
          </a:p>
          <a:p>
            <a:endParaRPr lang="en-GB" dirty="0"/>
          </a:p>
          <a:p>
            <a:r>
              <a:rPr lang="en-GB" dirty="0"/>
              <a:t>Brompton bikes weakness is that when we did research we found feedback from Smart travel that when people hired out Brompton bikes there bikes were really heavy to use and especially if they were going to life them to take them onto trams or trains.</a:t>
            </a:r>
          </a:p>
          <a:p>
            <a:endParaRPr lang="en-GB" dirty="0"/>
          </a:p>
          <a:p>
            <a:r>
              <a:rPr lang="en-GB" dirty="0"/>
              <a:t>Therefore taking this information onto board our </a:t>
            </a:r>
            <a:r>
              <a:rPr lang="en-GB" dirty="0" err="1"/>
              <a:t>EcoBikes</a:t>
            </a:r>
            <a:r>
              <a:rPr lang="en-GB" dirty="0"/>
              <a:t> are electric and light weight providing our customers with pedalling with ease whilst using our bikes.</a:t>
            </a:r>
          </a:p>
        </p:txBody>
      </p:sp>
      <p:pic>
        <p:nvPicPr>
          <p:cNvPr id="3" name="Picture 2">
            <a:extLst>
              <a:ext uri="{FF2B5EF4-FFF2-40B4-BE49-F238E27FC236}">
                <a16:creationId xmlns:a16="http://schemas.microsoft.com/office/drawing/2014/main" id="{17104210-A42A-4D99-9A88-09426D8FDEFF}"/>
              </a:ext>
            </a:extLst>
          </p:cNvPr>
          <p:cNvPicPr>
            <a:picLocks noChangeAspect="1"/>
          </p:cNvPicPr>
          <p:nvPr/>
        </p:nvPicPr>
        <p:blipFill>
          <a:blip r:embed="rId2"/>
          <a:stretch>
            <a:fillRect/>
          </a:stretch>
        </p:blipFill>
        <p:spPr>
          <a:xfrm>
            <a:off x="9718431" y="2455985"/>
            <a:ext cx="2158219" cy="21582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353084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E27C25E-2849-4A7F-A854-9AB9FC738C24}"/>
              </a:ext>
            </a:extLst>
          </p:cNvPr>
          <p:cNvGraphicFramePr>
            <a:graphicFrameLocks noGrp="1"/>
          </p:cNvGraphicFramePr>
          <p:nvPr>
            <p:extLst>
              <p:ext uri="{D42A27DB-BD31-4B8C-83A1-F6EECF244321}">
                <p14:modId xmlns:p14="http://schemas.microsoft.com/office/powerpoint/2010/main" val="2711246028"/>
              </p:ext>
            </p:extLst>
          </p:nvPr>
        </p:nvGraphicFramePr>
        <p:xfrm>
          <a:off x="0" y="621127"/>
          <a:ext cx="12192000" cy="6191493"/>
        </p:xfrm>
        <a:graphic>
          <a:graphicData uri="http://schemas.openxmlformats.org/drawingml/2006/table">
            <a:tbl>
              <a:tblPr firstRow="1" bandRow="1">
                <a:tableStyleId>{5C22544A-7EE6-4342-B048-85BDC9FD1C3A}</a:tableStyleId>
              </a:tblPr>
              <a:tblGrid>
                <a:gridCol w="6532704">
                  <a:extLst>
                    <a:ext uri="{9D8B030D-6E8A-4147-A177-3AD203B41FA5}">
                      <a16:colId xmlns:a16="http://schemas.microsoft.com/office/drawing/2014/main" val="1694354379"/>
                    </a:ext>
                  </a:extLst>
                </a:gridCol>
                <a:gridCol w="5659296">
                  <a:extLst>
                    <a:ext uri="{9D8B030D-6E8A-4147-A177-3AD203B41FA5}">
                      <a16:colId xmlns:a16="http://schemas.microsoft.com/office/drawing/2014/main" val="3544156989"/>
                    </a:ext>
                  </a:extLst>
                </a:gridCol>
              </a:tblGrid>
              <a:tr h="2620357">
                <a:tc>
                  <a:txBody>
                    <a:bodyPr/>
                    <a:lstStyle/>
                    <a:p>
                      <a:pPr algn="ctr"/>
                      <a:r>
                        <a:rPr lang="en-GB" sz="2000" b="1" dirty="0"/>
                        <a:t>STRENGTHS</a:t>
                      </a:r>
                    </a:p>
                    <a:p>
                      <a:pPr algn="ctr"/>
                      <a:endParaRPr lang="en-GB" dirty="0"/>
                    </a:p>
                    <a:p>
                      <a:pPr marL="285750" indent="-285750" algn="l">
                        <a:buFont typeface="Arial" panose="020B0604020202020204" pitchFamily="34" charset="0"/>
                        <a:buChar char="•"/>
                      </a:pPr>
                      <a:r>
                        <a:rPr lang="en-GB" dirty="0"/>
                        <a:t>Electric bike</a:t>
                      </a:r>
                    </a:p>
                    <a:p>
                      <a:pPr marL="285750" indent="-285750" algn="l">
                        <a:buFont typeface="Arial" panose="020B0604020202020204" pitchFamily="34" charset="0"/>
                        <a:buChar char="•"/>
                      </a:pPr>
                      <a:r>
                        <a:rPr lang="en-GB" dirty="0"/>
                        <a:t>Environmentally friendly</a:t>
                      </a:r>
                    </a:p>
                    <a:p>
                      <a:pPr marL="285750" indent="-285750" algn="l">
                        <a:buFont typeface="Arial" panose="020B0604020202020204" pitchFamily="34" charset="0"/>
                        <a:buChar char="•"/>
                      </a:pPr>
                      <a:r>
                        <a:rPr lang="en-GB" dirty="0"/>
                        <a:t>Park anywhere</a:t>
                      </a:r>
                    </a:p>
                    <a:p>
                      <a:pPr marL="285750" indent="-285750" algn="l">
                        <a:buFont typeface="Arial" panose="020B0604020202020204" pitchFamily="34" charset="0"/>
                        <a:buChar char="•"/>
                      </a:pPr>
                      <a:r>
                        <a:rPr lang="en-GB" dirty="0"/>
                        <a:t>Flexible and accessible 24/7</a:t>
                      </a:r>
                    </a:p>
                    <a:p>
                      <a:pPr marL="285750" indent="-285750" algn="l">
                        <a:buFont typeface="Arial" panose="020B0604020202020204" pitchFamily="34" charset="0"/>
                        <a:buChar char="•"/>
                      </a:pPr>
                      <a:r>
                        <a:rPr lang="en-GB" dirty="0"/>
                        <a:t>Light weight</a:t>
                      </a:r>
                    </a:p>
                    <a:p>
                      <a:pPr marL="285750" indent="-285750" algn="l">
                        <a:buFont typeface="Arial" panose="020B0604020202020204" pitchFamily="34" charset="0"/>
                        <a:buChar char="•"/>
                      </a:pPr>
                      <a:r>
                        <a:rPr lang="en-GB" dirty="0"/>
                        <a:t>Foldable</a:t>
                      </a:r>
                    </a:p>
                    <a:p>
                      <a:pPr marL="285750" indent="-285750" algn="l">
                        <a:buFont typeface="Arial" panose="020B0604020202020204" pitchFamily="34" charset="0"/>
                        <a:buChar char="•"/>
                      </a:pPr>
                      <a:r>
                        <a:rPr lang="en-GB" dirty="0"/>
                        <a:t>Government schemes encouraging people to ride bikes</a:t>
                      </a:r>
                    </a:p>
                    <a:p>
                      <a:pPr marL="285750" indent="-285750" algn="l">
                        <a:buFont typeface="Arial" panose="020B0604020202020204" pitchFamily="34" charset="0"/>
                        <a:buChar char="•"/>
                      </a:pPr>
                      <a:r>
                        <a:rPr lang="en-GB" dirty="0"/>
                        <a:t>Night lights on the bike</a:t>
                      </a:r>
                    </a:p>
                    <a:p>
                      <a:pPr marL="285750" indent="-285750" algn="l">
                        <a:buFont typeface="Arial" panose="020B0604020202020204" pitchFamily="34" charset="0"/>
                        <a:buChar char="•"/>
                      </a:pPr>
                      <a:r>
                        <a:rPr lang="en-GB" dirty="0"/>
                        <a:t>Zero carbon emissions</a:t>
                      </a:r>
                    </a:p>
                    <a:p>
                      <a:pPr marL="285750" indent="-285750" algn="l">
                        <a:buFont typeface="Arial" panose="020B0604020202020204" pitchFamily="34" charset="0"/>
                        <a:buChar char="•"/>
                      </a:pPr>
                      <a:r>
                        <a:rPr lang="en-GB" dirty="0"/>
                        <a:t>Phone holder attached to handlebar</a:t>
                      </a:r>
                    </a:p>
                    <a:p>
                      <a:pPr marL="285750" indent="-285750" algn="l">
                        <a:buFont typeface="Arial" panose="020B0604020202020204" pitchFamily="34" charset="0"/>
                        <a:buChar char="•"/>
                      </a:pPr>
                      <a:r>
                        <a:rPr lang="en-GB" dirty="0"/>
                        <a:t>Bikes are safe in a dock</a:t>
                      </a:r>
                    </a:p>
                    <a:p>
                      <a:pPr algn="l"/>
                      <a:endParaRPr lang="en-GB" dirty="0"/>
                    </a:p>
                    <a:p>
                      <a:pPr algn="l"/>
                      <a:endParaRPr lang="en-GB" dirty="0"/>
                    </a:p>
                  </a:txBody>
                  <a:tcPr/>
                </a:tc>
                <a:tc>
                  <a:txBody>
                    <a:bodyPr/>
                    <a:lstStyle/>
                    <a:p>
                      <a:pPr algn="ctr"/>
                      <a:r>
                        <a:rPr lang="en-GB" sz="2000" dirty="0"/>
                        <a:t>WEAKNESSES</a:t>
                      </a:r>
                    </a:p>
                    <a:p>
                      <a:pPr algn="ctr"/>
                      <a:endParaRPr lang="en-GB" dirty="0"/>
                    </a:p>
                    <a:p>
                      <a:pPr marL="285750" indent="-285750" algn="l">
                        <a:buFont typeface="Arial" panose="020B0604020202020204" pitchFamily="34" charset="0"/>
                        <a:buChar char="•"/>
                      </a:pPr>
                      <a:r>
                        <a:rPr lang="en-GB" dirty="0"/>
                        <a:t>Can potentially get damaged </a:t>
                      </a:r>
                    </a:p>
                    <a:p>
                      <a:pPr marL="285750" indent="-285750" algn="l">
                        <a:buFont typeface="Arial" panose="020B0604020202020204" pitchFamily="34" charset="0"/>
                        <a:buChar char="•"/>
                      </a:pPr>
                      <a:r>
                        <a:rPr lang="en-GB" dirty="0"/>
                        <a:t>Weather can damage the bikes</a:t>
                      </a:r>
                    </a:p>
                    <a:p>
                      <a:pPr marL="285750" indent="-285750" algn="l">
                        <a:buFont typeface="Arial" panose="020B0604020202020204" pitchFamily="34" charset="0"/>
                        <a:buChar char="•"/>
                      </a:pPr>
                      <a:r>
                        <a:rPr lang="en-GB" dirty="0"/>
                        <a:t>Electrical faults</a:t>
                      </a:r>
                    </a:p>
                    <a:p>
                      <a:pPr marL="285750" indent="-285750" algn="l">
                        <a:buFont typeface="Arial" panose="020B0604020202020204" pitchFamily="34" charset="0"/>
                        <a:buChar char="•"/>
                      </a:pPr>
                      <a:r>
                        <a:rPr lang="en-GB" dirty="0"/>
                        <a:t>Bikes need to be charged after 30 miles of usage</a:t>
                      </a:r>
                    </a:p>
                    <a:p>
                      <a:pPr marL="285750" indent="-285750" algn="l">
                        <a:buFont typeface="Arial" panose="020B0604020202020204" pitchFamily="34" charset="0"/>
                        <a:buChar char="•"/>
                      </a:pPr>
                      <a:r>
                        <a:rPr lang="en-GB" dirty="0"/>
                        <a:t>Regular servicing and maintenance</a:t>
                      </a:r>
                    </a:p>
                    <a:p>
                      <a:pPr marL="285750" indent="-285750" algn="l">
                        <a:buFont typeface="Arial" panose="020B0604020202020204" pitchFamily="34" charset="0"/>
                        <a:buChar char="•"/>
                      </a:pPr>
                      <a:r>
                        <a:rPr lang="en-GB" dirty="0"/>
                        <a:t>Growing competition</a:t>
                      </a:r>
                    </a:p>
                    <a:p>
                      <a:pPr marL="285750" indent="-285750" algn="l">
                        <a:buFont typeface="Arial" panose="020B0604020202020204" pitchFamily="34" charset="0"/>
                        <a:buChar char="•"/>
                      </a:pPr>
                      <a:r>
                        <a:rPr lang="en-GB" dirty="0"/>
                        <a:t>Cost of bike</a:t>
                      </a:r>
                    </a:p>
                    <a:p>
                      <a:pPr marL="285750" indent="-285750" algn="l">
                        <a:buFont typeface="Arial" panose="020B0604020202020204" pitchFamily="34" charset="0"/>
                        <a:buChar char="•"/>
                      </a:pPr>
                      <a:r>
                        <a:rPr lang="en-GB" dirty="0"/>
                        <a:t>Dock will need to be installed</a:t>
                      </a:r>
                    </a:p>
                    <a:p>
                      <a:pPr algn="l"/>
                      <a:endParaRPr lang="en-GB" dirty="0"/>
                    </a:p>
                    <a:p>
                      <a:pPr algn="l"/>
                      <a:endParaRPr lang="en-GB" dirty="0"/>
                    </a:p>
                  </a:txBody>
                  <a:tcPr/>
                </a:tc>
                <a:extLst>
                  <a:ext uri="{0D108BD9-81ED-4DB2-BD59-A6C34878D82A}">
                    <a16:rowId xmlns:a16="http://schemas.microsoft.com/office/drawing/2014/main" val="2868730698"/>
                  </a:ext>
                </a:extLst>
              </a:tr>
              <a:tr h="1954773">
                <a:tc>
                  <a:txBody>
                    <a:bodyPr/>
                    <a:lstStyle/>
                    <a:p>
                      <a:pPr algn="ctr"/>
                      <a:r>
                        <a:rPr lang="en-GB" sz="2000" b="1" dirty="0"/>
                        <a:t>OPPORTUNITIES</a:t>
                      </a:r>
                    </a:p>
                    <a:p>
                      <a:pPr algn="ctr"/>
                      <a:endParaRPr lang="en-GB" dirty="0"/>
                    </a:p>
                    <a:p>
                      <a:pPr marL="285750" indent="-285750" algn="l">
                        <a:buFont typeface="Arial" panose="020B0604020202020204" pitchFamily="34" charset="0"/>
                        <a:buChar char="•"/>
                      </a:pPr>
                      <a:r>
                        <a:rPr lang="en-GB" dirty="0"/>
                        <a:t>Explore outdoor environment</a:t>
                      </a:r>
                    </a:p>
                    <a:p>
                      <a:pPr marL="285750" indent="-285750" algn="l">
                        <a:buFont typeface="Arial" panose="020B0604020202020204" pitchFamily="34" charset="0"/>
                        <a:buChar char="•"/>
                      </a:pPr>
                      <a:r>
                        <a:rPr lang="en-GB" dirty="0"/>
                        <a:t>Expansion into other areas</a:t>
                      </a:r>
                    </a:p>
                    <a:p>
                      <a:pPr marL="285750" indent="-285750" algn="l">
                        <a:buFont typeface="Arial" panose="020B0604020202020204" pitchFamily="34" charset="0"/>
                        <a:buChar char="•"/>
                      </a:pPr>
                      <a:r>
                        <a:rPr lang="en-GB" dirty="0"/>
                        <a:t>Less pollution in the air</a:t>
                      </a:r>
                    </a:p>
                  </a:txBody>
                  <a:tcPr/>
                </a:tc>
                <a:tc>
                  <a:txBody>
                    <a:bodyPr/>
                    <a:lstStyle/>
                    <a:p>
                      <a:pPr algn="ctr"/>
                      <a:r>
                        <a:rPr lang="en-GB" sz="2000" b="1" dirty="0"/>
                        <a:t>THREATS</a:t>
                      </a:r>
                    </a:p>
                    <a:p>
                      <a:pPr algn="ctr"/>
                      <a:endParaRPr lang="en-GB" dirty="0"/>
                    </a:p>
                    <a:p>
                      <a:pPr marL="285750" indent="-285750" algn="l">
                        <a:buFont typeface="Arial" panose="020B0604020202020204" pitchFamily="34" charset="0"/>
                        <a:buChar char="•"/>
                      </a:pPr>
                      <a:r>
                        <a:rPr lang="en-GB" dirty="0"/>
                        <a:t>No bike lanes</a:t>
                      </a:r>
                    </a:p>
                    <a:p>
                      <a:pPr marL="285750" indent="-285750" algn="l">
                        <a:buFont typeface="Arial" panose="020B0604020202020204" pitchFamily="34" charset="0"/>
                        <a:buChar char="•"/>
                      </a:pPr>
                      <a:r>
                        <a:rPr lang="en-GB" dirty="0"/>
                        <a:t>Weather</a:t>
                      </a:r>
                    </a:p>
                    <a:p>
                      <a:pPr marL="285750" indent="-285750" algn="l">
                        <a:buFont typeface="Arial" panose="020B0604020202020204" pitchFamily="34" charset="0"/>
                        <a:buChar char="•"/>
                      </a:pPr>
                      <a:r>
                        <a:rPr lang="en-GB" dirty="0"/>
                        <a:t>Not enough bikes</a:t>
                      </a:r>
                    </a:p>
                    <a:p>
                      <a:pPr marL="285750" indent="-285750" algn="l">
                        <a:buFont typeface="Arial" panose="020B0604020202020204" pitchFamily="34" charset="0"/>
                        <a:buChar char="•"/>
                      </a:pPr>
                      <a:r>
                        <a:rPr lang="en-GB" dirty="0"/>
                        <a:t>People who own their own bikes</a:t>
                      </a:r>
                    </a:p>
                  </a:txBody>
                  <a:tcPr/>
                </a:tc>
                <a:extLst>
                  <a:ext uri="{0D108BD9-81ED-4DB2-BD59-A6C34878D82A}">
                    <a16:rowId xmlns:a16="http://schemas.microsoft.com/office/drawing/2014/main" val="1808641686"/>
                  </a:ext>
                </a:extLst>
              </a:tr>
            </a:tbl>
          </a:graphicData>
        </a:graphic>
      </p:graphicFrame>
      <p:sp>
        <p:nvSpPr>
          <p:cNvPr id="3" name="TextBox 2">
            <a:extLst>
              <a:ext uri="{FF2B5EF4-FFF2-40B4-BE49-F238E27FC236}">
                <a16:creationId xmlns:a16="http://schemas.microsoft.com/office/drawing/2014/main" id="{490D5333-850A-4BCD-8384-147B9A31E967}"/>
              </a:ext>
            </a:extLst>
          </p:cNvPr>
          <p:cNvSpPr txBox="1"/>
          <p:nvPr/>
        </p:nvSpPr>
        <p:spPr>
          <a:xfrm>
            <a:off x="4892703" y="75860"/>
            <a:ext cx="4174434" cy="461665"/>
          </a:xfrm>
          <a:prstGeom prst="rect">
            <a:avLst/>
          </a:prstGeom>
          <a:noFill/>
        </p:spPr>
        <p:txBody>
          <a:bodyPr wrap="square" rtlCol="0">
            <a:spAutoFit/>
          </a:bodyPr>
          <a:lstStyle/>
          <a:p>
            <a:r>
              <a:rPr lang="en-GB" sz="2400" b="1" dirty="0"/>
              <a:t>SWOT ANALYSIS</a:t>
            </a:r>
          </a:p>
        </p:txBody>
      </p:sp>
    </p:spTree>
    <p:extLst>
      <p:ext uri="{BB962C8B-B14F-4D97-AF65-F5344CB8AC3E}">
        <p14:creationId xmlns:p14="http://schemas.microsoft.com/office/powerpoint/2010/main" val="38134125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001539-B873-4A0A-BA8A-0B1C9F771205}"/>
              </a:ext>
            </a:extLst>
          </p:cNvPr>
          <p:cNvSpPr txBox="1"/>
          <p:nvPr/>
        </p:nvSpPr>
        <p:spPr>
          <a:xfrm>
            <a:off x="4227240" y="109484"/>
            <a:ext cx="4969565" cy="584775"/>
          </a:xfrm>
          <a:prstGeom prst="rect">
            <a:avLst/>
          </a:prstGeom>
          <a:noFill/>
        </p:spPr>
        <p:txBody>
          <a:bodyPr wrap="square" rtlCol="0">
            <a:spAutoFit/>
          </a:bodyPr>
          <a:lstStyle/>
          <a:p>
            <a:r>
              <a:rPr lang="en-GB" sz="3200" b="1" dirty="0"/>
              <a:t>PESTLE ANALYSIS</a:t>
            </a:r>
          </a:p>
        </p:txBody>
      </p:sp>
      <p:graphicFrame>
        <p:nvGraphicFramePr>
          <p:cNvPr id="4" name="Table 3">
            <a:extLst>
              <a:ext uri="{FF2B5EF4-FFF2-40B4-BE49-F238E27FC236}">
                <a16:creationId xmlns:a16="http://schemas.microsoft.com/office/drawing/2014/main" id="{D00B5D88-16EE-41CE-93B4-F315E01458AC}"/>
              </a:ext>
            </a:extLst>
          </p:cNvPr>
          <p:cNvGraphicFramePr>
            <a:graphicFrameLocks noGrp="1"/>
          </p:cNvGraphicFramePr>
          <p:nvPr>
            <p:extLst>
              <p:ext uri="{D42A27DB-BD31-4B8C-83A1-F6EECF244321}">
                <p14:modId xmlns:p14="http://schemas.microsoft.com/office/powerpoint/2010/main" val="3315746529"/>
              </p:ext>
            </p:extLst>
          </p:nvPr>
        </p:nvGraphicFramePr>
        <p:xfrm>
          <a:off x="0" y="694258"/>
          <a:ext cx="12192002" cy="6431280"/>
        </p:xfrm>
        <a:graphic>
          <a:graphicData uri="http://schemas.openxmlformats.org/drawingml/2006/table">
            <a:tbl>
              <a:tblPr firstRow="1" bandRow="1">
                <a:tableStyleId>{5C22544A-7EE6-4342-B048-85BDC9FD1C3A}</a:tableStyleId>
              </a:tblPr>
              <a:tblGrid>
                <a:gridCol w="2082018">
                  <a:extLst>
                    <a:ext uri="{9D8B030D-6E8A-4147-A177-3AD203B41FA5}">
                      <a16:colId xmlns:a16="http://schemas.microsoft.com/office/drawing/2014/main" val="2725340675"/>
                    </a:ext>
                  </a:extLst>
                </a:gridCol>
                <a:gridCol w="1800665">
                  <a:extLst>
                    <a:ext uri="{9D8B030D-6E8A-4147-A177-3AD203B41FA5}">
                      <a16:colId xmlns:a16="http://schemas.microsoft.com/office/drawing/2014/main" val="80111179"/>
                    </a:ext>
                  </a:extLst>
                </a:gridCol>
                <a:gridCol w="1674055">
                  <a:extLst>
                    <a:ext uri="{9D8B030D-6E8A-4147-A177-3AD203B41FA5}">
                      <a16:colId xmlns:a16="http://schemas.microsoft.com/office/drawing/2014/main" val="3137432908"/>
                    </a:ext>
                  </a:extLst>
                </a:gridCol>
                <a:gridCol w="2447779">
                  <a:extLst>
                    <a:ext uri="{9D8B030D-6E8A-4147-A177-3AD203B41FA5}">
                      <a16:colId xmlns:a16="http://schemas.microsoft.com/office/drawing/2014/main" val="3788231614"/>
                    </a:ext>
                  </a:extLst>
                </a:gridCol>
                <a:gridCol w="1519311">
                  <a:extLst>
                    <a:ext uri="{9D8B030D-6E8A-4147-A177-3AD203B41FA5}">
                      <a16:colId xmlns:a16="http://schemas.microsoft.com/office/drawing/2014/main" val="3910005049"/>
                    </a:ext>
                  </a:extLst>
                </a:gridCol>
                <a:gridCol w="2668174">
                  <a:extLst>
                    <a:ext uri="{9D8B030D-6E8A-4147-A177-3AD203B41FA5}">
                      <a16:colId xmlns:a16="http://schemas.microsoft.com/office/drawing/2014/main" val="1148840139"/>
                    </a:ext>
                  </a:extLst>
                </a:gridCol>
              </a:tblGrid>
              <a:tr h="6163741">
                <a:tc>
                  <a:txBody>
                    <a:bodyPr/>
                    <a:lstStyle/>
                    <a:p>
                      <a:pPr marL="857250" indent="-857250" algn="ctr">
                        <a:buFont typeface="Wingdings" panose="05000000000000000000" pitchFamily="2" charset="2"/>
                        <a:buChar char="v"/>
                      </a:pPr>
                      <a:r>
                        <a:rPr lang="en-GB" sz="6600" dirty="0"/>
                        <a:t>P</a:t>
                      </a:r>
                    </a:p>
                    <a:p>
                      <a:pPr marL="457200" indent="-457200" algn="ctr">
                        <a:buFont typeface="Wingdings" panose="05000000000000000000" pitchFamily="2" charset="2"/>
                        <a:buChar char="v"/>
                      </a:pPr>
                      <a:r>
                        <a:rPr lang="en-GB" sz="2800" dirty="0"/>
                        <a:t>Political</a:t>
                      </a:r>
                    </a:p>
                    <a:p>
                      <a:pPr marL="285750" indent="-285750" algn="ctr">
                        <a:buFont typeface="Wingdings" panose="05000000000000000000" pitchFamily="2" charset="2"/>
                        <a:buChar char="v"/>
                      </a:pPr>
                      <a:endParaRPr lang="en-GB" sz="1800" b="0" dirty="0"/>
                    </a:p>
                    <a:p>
                      <a:pPr marL="285750" indent="-285750" algn="l">
                        <a:buFont typeface="Wingdings" panose="05000000000000000000" pitchFamily="2" charset="2"/>
                        <a:buChar char="v"/>
                      </a:pPr>
                      <a:r>
                        <a:rPr lang="en-GB" sz="1800" b="0" dirty="0"/>
                        <a:t>Many people have started to cycle cycling encourages people to not use cars to cut down on carbon emissions.</a:t>
                      </a:r>
                    </a:p>
                    <a:p>
                      <a:pPr marL="285750" indent="-285750" algn="l">
                        <a:buFont typeface="Wingdings" panose="05000000000000000000" pitchFamily="2" charset="2"/>
                        <a:buChar char="v"/>
                      </a:pPr>
                      <a:r>
                        <a:rPr lang="en-GB" sz="1800" b="0" dirty="0"/>
                        <a:t>The bikes can be folded quickly and taken anywhere.</a:t>
                      </a:r>
                    </a:p>
                    <a:p>
                      <a:pPr marL="342900" indent="-342900" algn="l">
                        <a:buFont typeface="Wingdings" panose="05000000000000000000" pitchFamily="2" charset="2"/>
                        <a:buChar char="v"/>
                      </a:pPr>
                      <a:endParaRPr lang="en-GB" sz="2000" b="0" dirty="0"/>
                    </a:p>
                    <a:p>
                      <a:pPr marL="285750" indent="-285750" algn="ctr">
                        <a:buFont typeface="Wingdings" panose="05000000000000000000" pitchFamily="2" charset="2"/>
                        <a:buChar char="v"/>
                      </a:pPr>
                      <a:endParaRPr lang="en-GB" sz="1600" dirty="0"/>
                    </a:p>
                    <a:p>
                      <a:pPr marL="285750" indent="-285750" algn="ctr">
                        <a:buFont typeface="Wingdings" panose="05000000000000000000" pitchFamily="2" charset="2"/>
                        <a:buChar char="v"/>
                      </a:pPr>
                      <a:endParaRPr lang="en-GB" sz="1600" dirty="0"/>
                    </a:p>
                  </a:txBody>
                  <a:tcPr/>
                </a:tc>
                <a:tc>
                  <a:txBody>
                    <a:bodyPr/>
                    <a:lstStyle/>
                    <a:p>
                      <a:pPr algn="ctr"/>
                      <a:r>
                        <a:rPr lang="en-GB" sz="6600" dirty="0"/>
                        <a:t>E</a:t>
                      </a:r>
                    </a:p>
                    <a:p>
                      <a:pPr algn="ctr"/>
                      <a:r>
                        <a:rPr lang="en-GB" sz="2800" dirty="0"/>
                        <a:t>Economic</a:t>
                      </a:r>
                    </a:p>
                    <a:p>
                      <a:pPr algn="ctr"/>
                      <a:endParaRPr lang="en-GB" sz="1800" b="0" dirty="0"/>
                    </a:p>
                    <a:p>
                      <a:pPr marL="285750" indent="-285750" algn="l">
                        <a:buFont typeface="Wingdings" panose="05000000000000000000" pitchFamily="2" charset="2"/>
                        <a:buChar char="v"/>
                      </a:pPr>
                      <a:r>
                        <a:rPr lang="en-GB" sz="1800" b="0" dirty="0"/>
                        <a:t>Easily accessible</a:t>
                      </a:r>
                    </a:p>
                    <a:p>
                      <a:pPr marL="285750" indent="-285750" algn="l">
                        <a:buFont typeface="Wingdings" panose="05000000000000000000" pitchFamily="2" charset="2"/>
                        <a:buChar char="v"/>
                      </a:pPr>
                      <a:r>
                        <a:rPr lang="en-GB" sz="1800" b="0" dirty="0"/>
                        <a:t>Affordable hire prices</a:t>
                      </a:r>
                    </a:p>
                    <a:p>
                      <a:pPr algn="ctr"/>
                      <a:endParaRPr lang="en-GB" sz="2800" dirty="0"/>
                    </a:p>
                  </a:txBody>
                  <a:tcPr/>
                </a:tc>
                <a:tc>
                  <a:txBody>
                    <a:bodyPr/>
                    <a:lstStyle/>
                    <a:p>
                      <a:pPr algn="ctr"/>
                      <a:r>
                        <a:rPr lang="en-GB" sz="6600" dirty="0"/>
                        <a:t>S</a:t>
                      </a:r>
                    </a:p>
                    <a:p>
                      <a:pPr algn="ctr"/>
                      <a:r>
                        <a:rPr lang="en-GB" sz="2800" dirty="0"/>
                        <a:t>Social</a:t>
                      </a:r>
                    </a:p>
                    <a:p>
                      <a:pPr algn="ctr"/>
                      <a:endParaRPr lang="en-GB" sz="2800" dirty="0"/>
                    </a:p>
                    <a:p>
                      <a:pPr marL="285750" indent="-285750" algn="l">
                        <a:buFont typeface="Wingdings" panose="05000000000000000000" pitchFamily="2" charset="2"/>
                        <a:buChar char="v"/>
                      </a:pPr>
                      <a:r>
                        <a:rPr lang="en-GB" sz="1800" b="0" dirty="0"/>
                        <a:t>People can socialise whilst using the bikes</a:t>
                      </a:r>
                    </a:p>
                    <a:p>
                      <a:pPr marL="285750" indent="-285750" algn="l">
                        <a:buFont typeface="Wingdings" panose="05000000000000000000" pitchFamily="2" charset="2"/>
                        <a:buChar char="v"/>
                      </a:pPr>
                      <a:r>
                        <a:rPr lang="en-GB" sz="1800" b="0" dirty="0"/>
                        <a:t>User friendly</a:t>
                      </a:r>
                    </a:p>
                    <a:p>
                      <a:pPr algn="l"/>
                      <a:endParaRPr lang="en-GB" sz="1800" b="0" dirty="0"/>
                    </a:p>
                    <a:p>
                      <a:pPr algn="l"/>
                      <a:endParaRPr lang="en-GB" sz="1800" b="0" dirty="0"/>
                    </a:p>
                  </a:txBody>
                  <a:tcPr/>
                </a:tc>
                <a:tc>
                  <a:txBody>
                    <a:bodyPr/>
                    <a:lstStyle/>
                    <a:p>
                      <a:pPr algn="ctr"/>
                      <a:r>
                        <a:rPr lang="en-GB" sz="6600" dirty="0"/>
                        <a:t>T</a:t>
                      </a:r>
                    </a:p>
                    <a:p>
                      <a:pPr algn="ctr"/>
                      <a:r>
                        <a:rPr lang="en-GB" sz="2800" dirty="0"/>
                        <a:t>Technological</a:t>
                      </a:r>
                    </a:p>
                    <a:p>
                      <a:pPr algn="ctr"/>
                      <a:endParaRPr lang="en-GB" sz="2800" dirty="0"/>
                    </a:p>
                    <a:p>
                      <a:pPr marL="285750" indent="-285750" algn="l">
                        <a:buFont typeface="Wingdings" panose="05000000000000000000" pitchFamily="2" charset="2"/>
                        <a:buChar char="v"/>
                      </a:pPr>
                      <a:r>
                        <a:rPr lang="en-GB" sz="1800" b="0" dirty="0"/>
                        <a:t>Excellent mobile app for users</a:t>
                      </a:r>
                    </a:p>
                    <a:p>
                      <a:pPr marL="285750" indent="-285750" algn="l">
                        <a:buFont typeface="Wingdings" panose="05000000000000000000" pitchFamily="2" charset="2"/>
                        <a:buChar char="v"/>
                      </a:pPr>
                      <a:r>
                        <a:rPr lang="en-GB" sz="1800" b="0" dirty="0"/>
                        <a:t>Using social media well for sponsorships</a:t>
                      </a:r>
                    </a:p>
                  </a:txBody>
                  <a:tcPr/>
                </a:tc>
                <a:tc>
                  <a:txBody>
                    <a:bodyPr/>
                    <a:lstStyle/>
                    <a:p>
                      <a:pPr algn="ctr"/>
                      <a:r>
                        <a:rPr lang="en-GB" sz="6600" dirty="0"/>
                        <a:t>L</a:t>
                      </a:r>
                    </a:p>
                    <a:p>
                      <a:pPr algn="ctr"/>
                      <a:r>
                        <a:rPr lang="en-GB" sz="2800" dirty="0"/>
                        <a:t>Legal</a:t>
                      </a:r>
                    </a:p>
                    <a:p>
                      <a:pPr algn="ctr"/>
                      <a:endParaRPr lang="en-GB" sz="2800" dirty="0"/>
                    </a:p>
                    <a:p>
                      <a:pPr marL="285750" indent="-285750" algn="l">
                        <a:buFont typeface="Wingdings" panose="05000000000000000000" pitchFamily="2" charset="2"/>
                        <a:buChar char="v"/>
                      </a:pPr>
                      <a:r>
                        <a:rPr lang="en-GB" sz="1800" b="0" dirty="0"/>
                        <a:t>Health and safety laws</a:t>
                      </a:r>
                    </a:p>
                    <a:p>
                      <a:pPr marL="0" indent="0" algn="l">
                        <a:buFont typeface="Wingdings" panose="05000000000000000000" pitchFamily="2" charset="2"/>
                        <a:buNone/>
                      </a:pPr>
                      <a:endParaRPr lang="en-GB" sz="1800" b="0" dirty="0"/>
                    </a:p>
                    <a:p>
                      <a:pPr algn="l"/>
                      <a:endParaRPr lang="en-GB" sz="1800" b="0" dirty="0"/>
                    </a:p>
                    <a:p>
                      <a:pPr algn="ctr"/>
                      <a:endParaRPr lang="en-GB" sz="1800" b="0" dirty="0"/>
                    </a:p>
                  </a:txBody>
                  <a:tcPr/>
                </a:tc>
                <a:tc>
                  <a:txBody>
                    <a:bodyPr/>
                    <a:lstStyle/>
                    <a:p>
                      <a:pPr algn="ctr"/>
                      <a:r>
                        <a:rPr lang="en-GB" sz="6600" dirty="0"/>
                        <a:t>E</a:t>
                      </a:r>
                    </a:p>
                    <a:p>
                      <a:pPr algn="ctr"/>
                      <a:r>
                        <a:rPr lang="en-GB" sz="2800" dirty="0"/>
                        <a:t>Environmental</a:t>
                      </a:r>
                    </a:p>
                    <a:p>
                      <a:pPr algn="ctr"/>
                      <a:endParaRPr lang="en-GB" sz="2800" dirty="0"/>
                    </a:p>
                    <a:p>
                      <a:pPr marL="285750" indent="-285750" algn="l">
                        <a:buFont typeface="Wingdings" panose="05000000000000000000" pitchFamily="2" charset="2"/>
                        <a:buChar char="v"/>
                      </a:pPr>
                      <a:r>
                        <a:rPr lang="en-GB" sz="1800" b="0" dirty="0"/>
                        <a:t>Environmentally friendly</a:t>
                      </a:r>
                    </a:p>
                    <a:p>
                      <a:pPr marL="285750" indent="-285750" algn="l">
                        <a:buFont typeface="Wingdings" panose="05000000000000000000" pitchFamily="2" charset="2"/>
                        <a:buChar char="v"/>
                      </a:pPr>
                      <a:r>
                        <a:rPr lang="en-GB" sz="1800" b="0" dirty="0"/>
                        <a:t>No carbon emissions</a:t>
                      </a:r>
                    </a:p>
                    <a:p>
                      <a:pPr algn="l"/>
                      <a:endParaRPr lang="en-GB" sz="2000" dirty="0"/>
                    </a:p>
                    <a:p>
                      <a:pPr algn="l"/>
                      <a:endParaRPr lang="en-GB" sz="2000" dirty="0"/>
                    </a:p>
                  </a:txBody>
                  <a:tcPr/>
                </a:tc>
                <a:extLst>
                  <a:ext uri="{0D108BD9-81ED-4DB2-BD59-A6C34878D82A}">
                    <a16:rowId xmlns:a16="http://schemas.microsoft.com/office/drawing/2014/main" val="2233447830"/>
                  </a:ext>
                </a:extLst>
              </a:tr>
            </a:tbl>
          </a:graphicData>
        </a:graphic>
      </p:graphicFrame>
    </p:spTree>
    <p:extLst>
      <p:ext uri="{BB962C8B-B14F-4D97-AF65-F5344CB8AC3E}">
        <p14:creationId xmlns:p14="http://schemas.microsoft.com/office/powerpoint/2010/main" val="64870238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B61448-FA74-4920-A9F9-8C00331500A5}"/>
              </a:ext>
            </a:extLst>
          </p:cNvPr>
          <p:cNvSpPr txBox="1"/>
          <p:nvPr/>
        </p:nvSpPr>
        <p:spPr>
          <a:xfrm>
            <a:off x="4172091" y="131682"/>
            <a:ext cx="5579166" cy="584775"/>
          </a:xfrm>
          <a:prstGeom prst="rect">
            <a:avLst/>
          </a:prstGeom>
          <a:noFill/>
        </p:spPr>
        <p:txBody>
          <a:bodyPr wrap="square" rtlCol="0">
            <a:spAutoFit/>
          </a:bodyPr>
          <a:lstStyle/>
          <a:p>
            <a:r>
              <a:rPr lang="en-GB" sz="3200" b="1" dirty="0"/>
              <a:t>Target Market</a:t>
            </a:r>
          </a:p>
        </p:txBody>
      </p:sp>
      <p:sp>
        <p:nvSpPr>
          <p:cNvPr id="3" name="TextBox 2">
            <a:extLst>
              <a:ext uri="{FF2B5EF4-FFF2-40B4-BE49-F238E27FC236}">
                <a16:creationId xmlns:a16="http://schemas.microsoft.com/office/drawing/2014/main" id="{37974E77-1620-46D3-985E-DAA12507AB81}"/>
              </a:ext>
            </a:extLst>
          </p:cNvPr>
          <p:cNvSpPr txBox="1"/>
          <p:nvPr/>
        </p:nvSpPr>
        <p:spPr>
          <a:xfrm>
            <a:off x="6961674" y="953141"/>
            <a:ext cx="5117785" cy="6340197"/>
          </a:xfrm>
          <a:prstGeom prst="rect">
            <a:avLst/>
          </a:prstGeom>
          <a:noFill/>
        </p:spPr>
        <p:txBody>
          <a:bodyPr wrap="square" rtlCol="0">
            <a:spAutoFit/>
          </a:bodyPr>
          <a:lstStyle/>
          <a:p>
            <a:pPr marL="342900" indent="-342900">
              <a:buFont typeface="Wingdings" panose="05000000000000000000" pitchFamily="2" charset="2"/>
              <a:buChar char="q"/>
            </a:pPr>
            <a:r>
              <a:rPr lang="en-GB" sz="2200" dirty="0"/>
              <a:t>Our business will target each individual that is over the age of 15 to 74 years of age. From the table to the left shows figures of Solihull’s population. The population for 2018 is 214,909. for our age group there are 153,895 in </a:t>
            </a:r>
            <a:r>
              <a:rPr lang="en-GB" sz="2200" dirty="0" err="1"/>
              <a:t>Sollihull</a:t>
            </a:r>
            <a:r>
              <a:rPr lang="en-GB" sz="2200" dirty="0"/>
              <a:t> who can use our service. However people from outside of Solihull or tourists could also want to use our bikes.</a:t>
            </a:r>
          </a:p>
          <a:p>
            <a:endParaRPr lang="en-GB" sz="2200" dirty="0"/>
          </a:p>
          <a:p>
            <a:pPr marL="342900" indent="-342900">
              <a:buFont typeface="Wingdings" panose="05000000000000000000" pitchFamily="2" charset="2"/>
              <a:buChar char="q"/>
            </a:pPr>
            <a:r>
              <a:rPr lang="en-GB" sz="2200" dirty="0"/>
              <a:t>People who need a folding bike to enjoy a sense of freedom and independence with limited storage space, city dwellers and commuters, people going to work.</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50FE6E07-2E87-45A1-B60A-59F03EBF197F}"/>
              </a:ext>
            </a:extLst>
          </p:cNvPr>
          <p:cNvPicPr>
            <a:picLocks noChangeAspect="1"/>
          </p:cNvPicPr>
          <p:nvPr/>
        </p:nvPicPr>
        <p:blipFill rotWithShape="1">
          <a:blip r:embed="rId2"/>
          <a:srcRect l="24566" t="11550" r="27770" b="18343"/>
          <a:stretch/>
        </p:blipFill>
        <p:spPr>
          <a:xfrm>
            <a:off x="229976" y="953141"/>
            <a:ext cx="6627828" cy="5480789"/>
          </a:xfrm>
          <a:prstGeom prst="rect">
            <a:avLst/>
          </a:prstGeom>
        </p:spPr>
      </p:pic>
    </p:spTree>
    <p:extLst>
      <p:ext uri="{BB962C8B-B14F-4D97-AF65-F5344CB8AC3E}">
        <p14:creationId xmlns:p14="http://schemas.microsoft.com/office/powerpoint/2010/main" val="194034991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circle(in)">
                                      <p:cBhvr>
                                        <p:cTn id="19"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B4EFD2-3C2D-4194-9B36-B5D829896692}"/>
              </a:ext>
            </a:extLst>
          </p:cNvPr>
          <p:cNvSpPr txBox="1"/>
          <p:nvPr/>
        </p:nvSpPr>
        <p:spPr>
          <a:xfrm>
            <a:off x="5096174" y="122736"/>
            <a:ext cx="3803374" cy="646331"/>
          </a:xfrm>
          <a:prstGeom prst="rect">
            <a:avLst/>
          </a:prstGeom>
          <a:noFill/>
        </p:spPr>
        <p:txBody>
          <a:bodyPr wrap="square" rtlCol="0">
            <a:spAutoFit/>
          </a:bodyPr>
          <a:lstStyle/>
          <a:p>
            <a:r>
              <a:rPr lang="en-GB" sz="3600" b="1" dirty="0"/>
              <a:t>4P’S</a:t>
            </a:r>
          </a:p>
        </p:txBody>
      </p:sp>
      <p:graphicFrame>
        <p:nvGraphicFramePr>
          <p:cNvPr id="10" name="Table 9">
            <a:extLst>
              <a:ext uri="{FF2B5EF4-FFF2-40B4-BE49-F238E27FC236}">
                <a16:creationId xmlns:a16="http://schemas.microsoft.com/office/drawing/2014/main" id="{DED93922-E934-47C0-9790-3B9A1FE9946F}"/>
              </a:ext>
            </a:extLst>
          </p:cNvPr>
          <p:cNvGraphicFramePr>
            <a:graphicFrameLocks noGrp="1"/>
          </p:cNvGraphicFramePr>
          <p:nvPr>
            <p:extLst>
              <p:ext uri="{D42A27DB-BD31-4B8C-83A1-F6EECF244321}">
                <p14:modId xmlns:p14="http://schemas.microsoft.com/office/powerpoint/2010/main" val="3899534231"/>
              </p:ext>
            </p:extLst>
          </p:nvPr>
        </p:nvGraphicFramePr>
        <p:xfrm>
          <a:off x="1063231" y="937879"/>
          <a:ext cx="9378122" cy="5614874"/>
        </p:xfrm>
        <a:graphic>
          <a:graphicData uri="http://schemas.openxmlformats.org/drawingml/2006/table">
            <a:tbl>
              <a:tblPr firstRow="1" bandRow="1">
                <a:tableStyleId>{5C22544A-7EE6-4342-B048-85BDC9FD1C3A}</a:tableStyleId>
              </a:tblPr>
              <a:tblGrid>
                <a:gridCol w="4689061">
                  <a:extLst>
                    <a:ext uri="{9D8B030D-6E8A-4147-A177-3AD203B41FA5}">
                      <a16:colId xmlns:a16="http://schemas.microsoft.com/office/drawing/2014/main" val="1827018820"/>
                    </a:ext>
                  </a:extLst>
                </a:gridCol>
                <a:gridCol w="4689061">
                  <a:extLst>
                    <a:ext uri="{9D8B030D-6E8A-4147-A177-3AD203B41FA5}">
                      <a16:colId xmlns:a16="http://schemas.microsoft.com/office/drawing/2014/main" val="645828667"/>
                    </a:ext>
                  </a:extLst>
                </a:gridCol>
              </a:tblGrid>
              <a:tr h="2807437">
                <a:tc>
                  <a:txBody>
                    <a:bodyPr/>
                    <a:lstStyle/>
                    <a:p>
                      <a:pPr algn="ctr"/>
                      <a:r>
                        <a:rPr lang="en-GB" sz="2400" dirty="0"/>
                        <a:t>PRICE</a:t>
                      </a:r>
                    </a:p>
                    <a:p>
                      <a:pPr algn="ctr"/>
                      <a:endParaRPr lang="en-GB" sz="1800" dirty="0"/>
                    </a:p>
                    <a:p>
                      <a:pPr marL="285750" indent="-285750" algn="l">
                        <a:buFont typeface="Arial" panose="020B0604020202020204" pitchFamily="34" charset="0"/>
                        <a:buChar char="•"/>
                      </a:pPr>
                      <a:r>
                        <a:rPr lang="en-GB" sz="1800" dirty="0"/>
                        <a:t>Regular customers are charged £7 daily with a Annual fee of £10 a year.</a:t>
                      </a:r>
                    </a:p>
                    <a:p>
                      <a:pPr marL="285750" indent="-285750" algn="l">
                        <a:buFont typeface="Arial" panose="020B0604020202020204" pitchFamily="34" charset="0"/>
                        <a:buChar char="•"/>
                      </a:pPr>
                      <a:r>
                        <a:rPr lang="en-GB" sz="1800" dirty="0"/>
                        <a:t>Occasional customers are charged £10 daily with a annual free of £15 year. </a:t>
                      </a:r>
                    </a:p>
                  </a:txBody>
                  <a:tcPr/>
                </a:tc>
                <a:tc>
                  <a:txBody>
                    <a:bodyPr/>
                    <a:lstStyle/>
                    <a:p>
                      <a:pPr algn="ctr"/>
                      <a:r>
                        <a:rPr lang="en-GB" sz="2400" dirty="0"/>
                        <a:t>PRODUCT</a:t>
                      </a:r>
                    </a:p>
                    <a:p>
                      <a:pPr algn="ctr"/>
                      <a:endParaRPr lang="en-GB" dirty="0"/>
                    </a:p>
                    <a:p>
                      <a:pPr marL="285750" indent="-285750" algn="l">
                        <a:buFont typeface="Arial" panose="020B0604020202020204" pitchFamily="34" charset="0"/>
                        <a:buChar char="•"/>
                      </a:pPr>
                      <a:r>
                        <a:rPr lang="en-GB" dirty="0"/>
                        <a:t>Electric bikes</a:t>
                      </a:r>
                    </a:p>
                    <a:p>
                      <a:pPr marL="285750" indent="-285750" algn="l">
                        <a:buFont typeface="Arial" panose="020B0604020202020204" pitchFamily="34" charset="0"/>
                        <a:buChar char="•"/>
                      </a:pPr>
                      <a:r>
                        <a:rPr lang="en-GB" dirty="0"/>
                        <a:t>Flexible</a:t>
                      </a:r>
                    </a:p>
                    <a:p>
                      <a:pPr marL="285750" indent="-285750" algn="l">
                        <a:buFont typeface="Arial" panose="020B0604020202020204" pitchFamily="34" charset="0"/>
                        <a:buChar char="•"/>
                      </a:pPr>
                      <a:r>
                        <a:rPr lang="en-GB" dirty="0"/>
                        <a:t>Foldable</a:t>
                      </a:r>
                    </a:p>
                    <a:p>
                      <a:pPr marL="285750" indent="-285750" algn="l">
                        <a:buFont typeface="Arial" panose="020B0604020202020204" pitchFamily="34" charset="0"/>
                        <a:buChar char="•"/>
                      </a:pPr>
                      <a:r>
                        <a:rPr lang="en-GB" dirty="0"/>
                        <a:t>Accessible 24/7</a:t>
                      </a:r>
                    </a:p>
                    <a:p>
                      <a:pPr marL="285750" indent="-285750" algn="l">
                        <a:buFont typeface="Arial" panose="020B0604020202020204" pitchFamily="34" charset="0"/>
                        <a:buChar char="•"/>
                      </a:pPr>
                      <a:r>
                        <a:rPr lang="en-GB" dirty="0"/>
                        <a:t>Eco friendly</a:t>
                      </a:r>
                    </a:p>
                    <a:p>
                      <a:pPr algn="l"/>
                      <a:endParaRPr lang="en-GB" dirty="0"/>
                    </a:p>
                    <a:p>
                      <a:pPr algn="l"/>
                      <a:endParaRPr lang="en-GB" dirty="0"/>
                    </a:p>
                  </a:txBody>
                  <a:tcPr/>
                </a:tc>
                <a:extLst>
                  <a:ext uri="{0D108BD9-81ED-4DB2-BD59-A6C34878D82A}">
                    <a16:rowId xmlns:a16="http://schemas.microsoft.com/office/drawing/2014/main" val="3247043200"/>
                  </a:ext>
                </a:extLst>
              </a:tr>
              <a:tr h="2807437">
                <a:tc>
                  <a:txBody>
                    <a:bodyPr/>
                    <a:lstStyle/>
                    <a:p>
                      <a:pPr algn="ctr"/>
                      <a:r>
                        <a:rPr lang="en-GB" sz="2400" b="1" dirty="0"/>
                        <a:t>PLACE</a:t>
                      </a:r>
                    </a:p>
                    <a:p>
                      <a:pPr algn="ctr"/>
                      <a:endParaRPr lang="en-GB" dirty="0"/>
                    </a:p>
                    <a:p>
                      <a:pPr marL="285750" indent="-285750" algn="l">
                        <a:buFont typeface="Arial" panose="020B0604020202020204" pitchFamily="34" charset="0"/>
                        <a:buChar char="•"/>
                      </a:pPr>
                      <a:r>
                        <a:rPr lang="en-GB" dirty="0"/>
                        <a:t>In Solihull town centre situated in a dock station holding 9 </a:t>
                      </a:r>
                      <a:r>
                        <a:rPr lang="en-GB" dirty="0" err="1"/>
                        <a:t>EcoBikes</a:t>
                      </a:r>
                      <a:endParaRPr lang="en-GB" dirty="0"/>
                    </a:p>
                    <a:p>
                      <a:pPr marL="285750" indent="-285750" algn="l">
                        <a:buFont typeface="Arial" panose="020B0604020202020204" pitchFamily="34" charset="0"/>
                        <a:buChar char="•"/>
                      </a:pPr>
                      <a:r>
                        <a:rPr lang="en-GB" dirty="0"/>
                        <a:t>High street near Touchwood shopping centre.</a:t>
                      </a:r>
                    </a:p>
                  </a:txBody>
                  <a:tcPr/>
                </a:tc>
                <a:tc>
                  <a:txBody>
                    <a:bodyPr/>
                    <a:lstStyle/>
                    <a:p>
                      <a:pPr algn="ctr"/>
                      <a:r>
                        <a:rPr lang="en-GB" sz="2400" b="1" dirty="0"/>
                        <a:t>PROMOTION</a:t>
                      </a:r>
                    </a:p>
                    <a:p>
                      <a:pPr algn="ctr"/>
                      <a:endParaRPr lang="en-GB" dirty="0"/>
                    </a:p>
                    <a:p>
                      <a:pPr marL="285750" indent="-285750" algn="l">
                        <a:buFont typeface="Arial" panose="020B0604020202020204" pitchFamily="34" charset="0"/>
                        <a:buChar char="•"/>
                      </a:pPr>
                      <a:r>
                        <a:rPr lang="en-GB" dirty="0"/>
                        <a:t>Leaflets</a:t>
                      </a:r>
                    </a:p>
                    <a:p>
                      <a:pPr marL="285750" indent="-285750" algn="l">
                        <a:buFont typeface="Arial" panose="020B0604020202020204" pitchFamily="34" charset="0"/>
                        <a:buChar char="•"/>
                      </a:pPr>
                      <a:r>
                        <a:rPr lang="en-GB" dirty="0"/>
                        <a:t>Social media- Facebook, Instagram, snapchat, twitter, blogs</a:t>
                      </a:r>
                    </a:p>
                    <a:p>
                      <a:pPr marL="285750" indent="-285750" algn="l">
                        <a:buFont typeface="Arial" panose="020B0604020202020204" pitchFamily="34" charset="0"/>
                        <a:buChar char="•"/>
                      </a:pPr>
                      <a:r>
                        <a:rPr lang="en-GB" dirty="0"/>
                        <a:t>Word of mouth is very important</a:t>
                      </a:r>
                    </a:p>
                    <a:p>
                      <a:pPr marL="285750" indent="-285750" algn="l">
                        <a:buFont typeface="Arial" panose="020B0604020202020204" pitchFamily="34" charset="0"/>
                        <a:buChar char="•"/>
                      </a:pPr>
                      <a:r>
                        <a:rPr lang="en-GB" dirty="0"/>
                        <a:t>Sponsorships</a:t>
                      </a:r>
                    </a:p>
                    <a:p>
                      <a:pPr algn="l"/>
                      <a:endParaRPr lang="en-GB" dirty="0"/>
                    </a:p>
                  </a:txBody>
                  <a:tcPr/>
                </a:tc>
                <a:extLst>
                  <a:ext uri="{0D108BD9-81ED-4DB2-BD59-A6C34878D82A}">
                    <a16:rowId xmlns:a16="http://schemas.microsoft.com/office/drawing/2014/main" val="637422325"/>
                  </a:ext>
                </a:extLst>
              </a:tr>
            </a:tbl>
          </a:graphicData>
        </a:graphic>
      </p:graphicFrame>
    </p:spTree>
    <p:extLst>
      <p:ext uri="{BB962C8B-B14F-4D97-AF65-F5344CB8AC3E}">
        <p14:creationId xmlns:p14="http://schemas.microsoft.com/office/powerpoint/2010/main" val="39206836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2E5A8B-7923-4EB1-A020-05088057E531}"/>
              </a:ext>
            </a:extLst>
          </p:cNvPr>
          <p:cNvSpPr txBox="1"/>
          <p:nvPr/>
        </p:nvSpPr>
        <p:spPr>
          <a:xfrm>
            <a:off x="3547791" y="235277"/>
            <a:ext cx="5386295" cy="461665"/>
          </a:xfrm>
          <a:prstGeom prst="rect">
            <a:avLst/>
          </a:prstGeom>
          <a:noFill/>
        </p:spPr>
        <p:txBody>
          <a:bodyPr wrap="square" rtlCol="0">
            <a:spAutoFit/>
          </a:bodyPr>
          <a:lstStyle/>
          <a:p>
            <a:r>
              <a:rPr lang="en-GB" sz="2400" b="1" dirty="0">
                <a:solidFill>
                  <a:schemeClr val="bg1"/>
                </a:solidFill>
              </a:rPr>
              <a:t>Financial Plan (Cash Flow Budget)</a:t>
            </a:r>
          </a:p>
        </p:txBody>
      </p:sp>
      <p:pic>
        <p:nvPicPr>
          <p:cNvPr id="6" name="Picture 5">
            <a:extLst>
              <a:ext uri="{FF2B5EF4-FFF2-40B4-BE49-F238E27FC236}">
                <a16:creationId xmlns:a16="http://schemas.microsoft.com/office/drawing/2014/main" id="{44A7EABA-71B6-4E34-A4B7-791125CE4E5E}"/>
              </a:ext>
            </a:extLst>
          </p:cNvPr>
          <p:cNvPicPr>
            <a:picLocks noChangeAspect="1"/>
          </p:cNvPicPr>
          <p:nvPr/>
        </p:nvPicPr>
        <p:blipFill>
          <a:blip r:embed="rId2"/>
          <a:stretch>
            <a:fillRect/>
          </a:stretch>
        </p:blipFill>
        <p:spPr>
          <a:xfrm>
            <a:off x="492368" y="1116869"/>
            <a:ext cx="11497143" cy="569108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94985232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9">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2" name="Picture 11">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4" name="Rectangle 13">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8" name="Picture 17">
            <a:extLst>
              <a:ext uri="{FF2B5EF4-FFF2-40B4-BE49-F238E27FC236}">
                <a16:creationId xmlns:a16="http://schemas.microsoft.com/office/drawing/2014/main" id="{AF9C2BBD-AAF7-4C85-9BE4-E4C2F52353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0" name="Picture 19">
            <a:extLst>
              <a:ext uri="{FF2B5EF4-FFF2-40B4-BE49-F238E27FC236}">
                <a16:creationId xmlns:a16="http://schemas.microsoft.com/office/drawing/2014/main" id="{AEEF8B78-E487-4E1A-8945-35B4041B0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B9B4F0B3-5A15-4AAD-B054-8BA920987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CCA43FE3-BC3A-4163-B2D9-721AA0F6F4D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6" name="Rectangle 25">
            <a:extLst>
              <a:ext uri="{FF2B5EF4-FFF2-40B4-BE49-F238E27FC236}">
                <a16:creationId xmlns:a16="http://schemas.microsoft.com/office/drawing/2014/main" id="{488AAD42-9F71-4F14-AE1E-C05DCFC60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5991EDA-E084-4A15-AD43-C09964F7BA78}"/>
              </a:ext>
            </a:extLst>
          </p:cNvPr>
          <p:cNvSpPr txBox="1"/>
          <p:nvPr/>
        </p:nvSpPr>
        <p:spPr>
          <a:xfrm>
            <a:off x="680322" y="2063262"/>
            <a:ext cx="3739278" cy="266113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5000" b="1" dirty="0">
                <a:solidFill>
                  <a:srgbClr val="FFFFFF"/>
                </a:solidFill>
                <a:latin typeface="+mj-lt"/>
                <a:ea typeface="+mj-ea"/>
                <a:cs typeface="+mj-cs"/>
              </a:rPr>
              <a:t>Financial Plan (Profit and Loss)</a:t>
            </a:r>
          </a:p>
        </p:txBody>
      </p:sp>
      <p:sp>
        <p:nvSpPr>
          <p:cNvPr id="28" name="Rectangle 27">
            <a:extLst>
              <a:ext uri="{FF2B5EF4-FFF2-40B4-BE49-F238E27FC236}">
                <a16:creationId xmlns:a16="http://schemas.microsoft.com/office/drawing/2014/main" id="{61B962C9-BE53-4915-9C0C-B53DCD378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solidFill>
            <a:schemeClr val="bg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E40B1BE-709C-4F6D-9383-644B22ACC2C7}"/>
              </a:ext>
            </a:extLst>
          </p:cNvPr>
          <p:cNvPicPr>
            <a:picLocks noChangeAspect="1"/>
          </p:cNvPicPr>
          <p:nvPr/>
        </p:nvPicPr>
        <p:blipFill>
          <a:blip r:embed="rId5"/>
          <a:stretch>
            <a:fillRect/>
          </a:stretch>
        </p:blipFill>
        <p:spPr>
          <a:xfrm>
            <a:off x="6696166" y="654147"/>
            <a:ext cx="3667537" cy="5581920"/>
          </a:xfrm>
          <a:prstGeom prst="rect">
            <a:avLst/>
          </a:prstGeom>
          <a:ln>
            <a:noFill/>
          </a:ln>
          <a:effectLst/>
        </p:spPr>
      </p:pic>
    </p:spTree>
    <p:extLst>
      <p:ext uri="{BB962C8B-B14F-4D97-AF65-F5344CB8AC3E}">
        <p14:creationId xmlns:p14="http://schemas.microsoft.com/office/powerpoint/2010/main" val="25905869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3"/>
                                        </p:tgtEl>
                                      </p:cBhvr>
                                    </p:animEffect>
                                    <p:animScale>
                                      <p:cBhvr>
                                        <p:cTn id="12"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66" name="Picture 43">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7" name="Picture 45">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68" name="Picture 47">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9" name="Rectangle 49">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Rectangle 51">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1" name="Rectangle 53">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55">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3" name="Rectangle 57">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59">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ED475504-A45B-4DC4-B497-58AE7F4DD3E4}"/>
              </a:ext>
            </a:extLst>
          </p:cNvPr>
          <p:cNvSpPr txBox="1"/>
          <p:nvPr/>
        </p:nvSpPr>
        <p:spPr>
          <a:xfrm>
            <a:off x="680321" y="753228"/>
            <a:ext cx="7087552" cy="108093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dirty="0">
                <a:latin typeface="+mj-lt"/>
                <a:ea typeface="+mj-ea"/>
                <a:cs typeface="+mj-cs"/>
              </a:rPr>
              <a:t>References</a:t>
            </a:r>
          </a:p>
        </p:txBody>
      </p:sp>
      <p:pic>
        <p:nvPicPr>
          <p:cNvPr id="75" name="Picture 61">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TextBox 2">
            <a:extLst>
              <a:ext uri="{FF2B5EF4-FFF2-40B4-BE49-F238E27FC236}">
                <a16:creationId xmlns:a16="http://schemas.microsoft.com/office/drawing/2014/main" id="{85DC0935-9E36-415B-976C-4BE73AEC0671}"/>
              </a:ext>
            </a:extLst>
          </p:cNvPr>
          <p:cNvSpPr txBox="1"/>
          <p:nvPr/>
        </p:nvSpPr>
        <p:spPr>
          <a:xfrm>
            <a:off x="339313" y="4153132"/>
            <a:ext cx="7285529" cy="4190536"/>
          </a:xfrm>
          <a:prstGeom prst="rect">
            <a:avLst/>
          </a:prstGeom>
        </p:spPr>
        <p:txBody>
          <a:bodyPr vert="horz" lIns="91440" tIns="45720" rIns="91440" bIns="45720" rtlCol="0">
            <a:normAutofit/>
          </a:bodyPr>
          <a:lstStyle/>
          <a:p>
            <a:pPr defTabSz="914400">
              <a:lnSpc>
                <a:spcPct val="90000"/>
              </a:lnSpc>
              <a:spcAft>
                <a:spcPts val="600"/>
              </a:spcAft>
            </a:pPr>
            <a:endParaRPr lang="en-US" dirty="0">
              <a:latin typeface="Abadi" panose="020B0604020104020204" pitchFamily="34" charset="0"/>
            </a:endParaRPr>
          </a:p>
          <a:p>
            <a:pPr indent="-228600" defTabSz="914400">
              <a:lnSpc>
                <a:spcPct val="90000"/>
              </a:lnSpc>
              <a:spcAft>
                <a:spcPts val="600"/>
              </a:spcAft>
              <a:buFont typeface="Arial" panose="020B0604020202020204" pitchFamily="34" charset="0"/>
              <a:buChar char="•"/>
            </a:pPr>
            <a:endParaRPr lang="en-US" dirty="0">
              <a:latin typeface="Abadi" panose="020B0604020104020204" pitchFamily="34" charset="0"/>
            </a:endParaRPr>
          </a:p>
          <a:p>
            <a:pPr indent="-228600" defTabSz="914400">
              <a:lnSpc>
                <a:spcPct val="90000"/>
              </a:lnSpc>
              <a:spcAft>
                <a:spcPts val="600"/>
              </a:spcAft>
              <a:buFont typeface="Arial" panose="020B0604020202020204" pitchFamily="34" charset="0"/>
              <a:buChar char="•"/>
            </a:pPr>
            <a:endParaRPr lang="en-US" sz="1100" dirty="0">
              <a:latin typeface="Abadi" panose="020B0604020104020204" pitchFamily="34" charset="0"/>
            </a:endParaRPr>
          </a:p>
          <a:p>
            <a:pPr indent="-228600" defTabSz="914400">
              <a:lnSpc>
                <a:spcPct val="90000"/>
              </a:lnSpc>
              <a:spcAft>
                <a:spcPts val="600"/>
              </a:spcAft>
              <a:buFont typeface="Arial" panose="020B0604020202020204" pitchFamily="34" charset="0"/>
              <a:buChar char="•"/>
            </a:pPr>
            <a:endParaRPr lang="en-US" sz="1100" dirty="0">
              <a:latin typeface="Abadi" panose="020B0604020104020204" pitchFamily="34" charset="0"/>
            </a:endParaRPr>
          </a:p>
          <a:p>
            <a:pPr indent="-228600" defTabSz="914400">
              <a:lnSpc>
                <a:spcPct val="90000"/>
              </a:lnSpc>
              <a:spcAft>
                <a:spcPts val="600"/>
              </a:spcAft>
              <a:buFont typeface="Arial" panose="020B0604020202020204" pitchFamily="34" charset="0"/>
              <a:buChar char="•"/>
            </a:pPr>
            <a:endParaRPr lang="en-US" sz="1100" dirty="0"/>
          </a:p>
        </p:txBody>
      </p:sp>
      <p:pic>
        <p:nvPicPr>
          <p:cNvPr id="7" name="Graphic 6" descr="Map with pin">
            <a:extLst>
              <a:ext uri="{FF2B5EF4-FFF2-40B4-BE49-F238E27FC236}">
                <a16:creationId xmlns:a16="http://schemas.microsoft.com/office/drawing/2014/main" id="{DAA9D3C7-738E-4CB6-83AA-9F5D9513BCA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
        <p:nvSpPr>
          <p:cNvPr id="4" name="TextBox 3">
            <a:extLst>
              <a:ext uri="{FF2B5EF4-FFF2-40B4-BE49-F238E27FC236}">
                <a16:creationId xmlns:a16="http://schemas.microsoft.com/office/drawing/2014/main" id="{4DC032CA-4CD6-4AEF-A929-683AC7ABC4A5}"/>
              </a:ext>
            </a:extLst>
          </p:cNvPr>
          <p:cNvSpPr txBox="1"/>
          <p:nvPr/>
        </p:nvSpPr>
        <p:spPr>
          <a:xfrm>
            <a:off x="339313" y="1970240"/>
            <a:ext cx="7068664" cy="6647974"/>
          </a:xfrm>
          <a:prstGeom prst="rect">
            <a:avLst/>
          </a:prstGeom>
          <a:noFill/>
        </p:spPr>
        <p:txBody>
          <a:bodyPr wrap="square" rtlCol="0">
            <a:spAutoFit/>
          </a:bodyPr>
          <a:lstStyle/>
          <a:p>
            <a:r>
              <a:rPr lang="en-GB" sz="1200" dirty="0">
                <a:latin typeface="Arial Black" panose="020B0A04020102020204" pitchFamily="34" charset="0"/>
              </a:rPr>
              <a:t>Brompton Bike Hire (2015) </a:t>
            </a:r>
            <a:r>
              <a:rPr lang="en-GB" sz="1200" i="1" dirty="0">
                <a:latin typeface="Arial Black" panose="020B0A04020102020204" pitchFamily="34" charset="0"/>
              </a:rPr>
              <a:t>How it works. </a:t>
            </a:r>
            <a:r>
              <a:rPr lang="en-GB" sz="1200" dirty="0">
                <a:latin typeface="Arial Black" panose="020B0A04020102020204" pitchFamily="34" charset="0"/>
              </a:rPr>
              <a:t>Available</a:t>
            </a:r>
            <a:r>
              <a:rPr lang="en-GB" sz="1200" i="1" dirty="0">
                <a:latin typeface="Arial Black" panose="020B0A04020102020204" pitchFamily="34" charset="0"/>
              </a:rPr>
              <a:t> </a:t>
            </a:r>
            <a:r>
              <a:rPr lang="en-GB" sz="1200" dirty="0">
                <a:latin typeface="Arial Black" panose="020B0A04020102020204" pitchFamily="34" charset="0"/>
              </a:rPr>
              <a:t>at: </a:t>
            </a:r>
            <a:r>
              <a:rPr lang="en-US" sz="1200" dirty="0">
                <a:latin typeface="Arial Black" panose="020B0A04020102020204" pitchFamily="34" charset="0"/>
                <a:hlinkClick r:id="rId7">
                  <a:extLst>
                    <a:ext uri="{A12FA001-AC4F-418D-AE19-62706E023703}">
                      <ahyp:hlinkClr xmlns:ahyp="http://schemas.microsoft.com/office/drawing/2018/hyperlinkcolor" val="tx"/>
                    </a:ext>
                  </a:extLst>
                </a:hlinkClick>
              </a:rPr>
              <a:t>https://www.bromptonbikehire.com/how-it-works</a:t>
            </a:r>
            <a:r>
              <a:rPr lang="en-US" sz="1200" dirty="0">
                <a:latin typeface="Arial Black" panose="020B0A04020102020204" pitchFamily="34" charset="0"/>
              </a:rPr>
              <a:t> (Accessed: 09th March 2020).</a:t>
            </a:r>
          </a:p>
          <a:p>
            <a:endParaRPr lang="en-US" sz="1200" dirty="0">
              <a:latin typeface="Arial Black" panose="020B0A04020102020204" pitchFamily="34" charset="0"/>
            </a:endParaRPr>
          </a:p>
          <a:p>
            <a:r>
              <a:rPr lang="en-US" sz="1200" dirty="0">
                <a:latin typeface="Arial Black" panose="020B0A04020102020204" pitchFamily="34" charset="0"/>
              </a:rPr>
              <a:t>Richard Jackson Limited (2017) </a:t>
            </a:r>
            <a:r>
              <a:rPr lang="en-US" sz="1200" i="1" dirty="0" err="1">
                <a:latin typeface="Arial Black" panose="020B0A04020102020204" pitchFamily="34" charset="0"/>
              </a:rPr>
              <a:t>Brompton</a:t>
            </a:r>
            <a:r>
              <a:rPr lang="en-US" sz="1200" i="1" dirty="0">
                <a:latin typeface="Arial Black" panose="020B0A04020102020204" pitchFamily="34" charset="0"/>
              </a:rPr>
              <a:t> Bike Hire. </a:t>
            </a:r>
            <a:r>
              <a:rPr lang="en-US" sz="1200" dirty="0">
                <a:latin typeface="Arial Black" panose="020B0A04020102020204" pitchFamily="34" charset="0"/>
              </a:rPr>
              <a:t>Available at:</a:t>
            </a:r>
          </a:p>
          <a:p>
            <a:r>
              <a:rPr lang="en-US" sz="1200" dirty="0">
                <a:latin typeface="Arial Black" panose="020B0A04020102020204" pitchFamily="34" charset="0"/>
                <a:hlinkClick r:id="rId8"/>
              </a:rPr>
              <a:t>https://www.smartertravel.uk.com/brompton-bike-hire/</a:t>
            </a:r>
            <a:r>
              <a:rPr lang="en-US" sz="1200" dirty="0">
                <a:latin typeface="Arial Black" panose="020B0A04020102020204" pitchFamily="34" charset="0"/>
              </a:rPr>
              <a:t> (Accessed: 10</a:t>
            </a:r>
            <a:r>
              <a:rPr lang="en-US" sz="1200" baseline="30000" dirty="0">
                <a:latin typeface="Arial Black" panose="020B0A04020102020204" pitchFamily="34" charset="0"/>
              </a:rPr>
              <a:t>th</a:t>
            </a:r>
            <a:r>
              <a:rPr lang="en-US" sz="1200" dirty="0">
                <a:latin typeface="Arial Black" panose="020B0A04020102020204" pitchFamily="34" charset="0"/>
              </a:rPr>
              <a:t> 	March 2020).</a:t>
            </a:r>
          </a:p>
          <a:p>
            <a:r>
              <a:rPr lang="en-US" sz="1200" dirty="0">
                <a:latin typeface="Arial Black" panose="020B0A04020102020204" pitchFamily="34" charset="0"/>
              </a:rPr>
              <a:t> </a:t>
            </a:r>
          </a:p>
          <a:p>
            <a:r>
              <a:rPr lang="en-GB" sz="1200" dirty="0">
                <a:latin typeface="Arial Black" panose="020B0A04020102020204" pitchFamily="34" charset="0"/>
              </a:rPr>
              <a:t> Solihull Metropolitan Borough Council (2019) </a:t>
            </a:r>
            <a:r>
              <a:rPr lang="en-GB" sz="1200" i="1" dirty="0">
                <a:latin typeface="Arial Black" panose="020B0A04020102020204" pitchFamily="34" charset="0"/>
              </a:rPr>
              <a:t>Solihull clean air Strategy 2019-2024. </a:t>
            </a:r>
            <a:r>
              <a:rPr lang="en-GB" sz="1200" dirty="0">
                <a:latin typeface="Arial Black" panose="020B0A04020102020204" pitchFamily="34" charset="0"/>
              </a:rPr>
              <a:t>Available at: </a:t>
            </a:r>
            <a:r>
              <a:rPr lang="en-GB" sz="1200" dirty="0">
                <a:latin typeface="Arial Black" panose="020B0A04020102020204" pitchFamily="34" charset="0"/>
                <a:hlinkClick r:id="rId9"/>
              </a:rPr>
              <a:t>https://www.solihull.gov.uk/Portals/0/StrategiesPlansPolicies/Solihull-Clean-Air-Strategy.pdf</a:t>
            </a:r>
            <a:r>
              <a:rPr lang="en-GB" sz="1200" dirty="0">
                <a:latin typeface="Arial Black" panose="020B0A04020102020204" pitchFamily="34" charset="0"/>
              </a:rPr>
              <a:t> (Accessed: 11</a:t>
            </a:r>
            <a:r>
              <a:rPr lang="en-GB" sz="1200" baseline="30000" dirty="0">
                <a:latin typeface="Arial Black" panose="020B0A04020102020204" pitchFamily="34" charset="0"/>
              </a:rPr>
              <a:t>th</a:t>
            </a:r>
            <a:r>
              <a:rPr lang="en-GB" sz="1200" dirty="0">
                <a:latin typeface="Arial Black" panose="020B0A04020102020204" pitchFamily="34" charset="0"/>
              </a:rPr>
              <a:t> March 2020).</a:t>
            </a:r>
          </a:p>
          <a:p>
            <a:endParaRPr lang="en-GB" sz="1200" dirty="0">
              <a:latin typeface="Arial Black" panose="020B0A04020102020204" pitchFamily="34" charset="0"/>
            </a:endParaRPr>
          </a:p>
          <a:p>
            <a:r>
              <a:rPr lang="en-GB" sz="1200" dirty="0">
                <a:latin typeface="Arial Black" panose="020B0A04020102020204" pitchFamily="34" charset="0"/>
              </a:rPr>
              <a:t>Mason, S. (2019) </a:t>
            </a:r>
            <a:r>
              <a:rPr lang="en-GB" sz="1200" i="1" dirty="0">
                <a:latin typeface="Arial Black" panose="020B0A04020102020204" pitchFamily="34" charset="0"/>
              </a:rPr>
              <a:t>Solihull Council worst on record for commitment to reducing carbon emissions according to Green MEP. https://solihullobserver.co.uk/news/solihull-council-worst-on-record-for-commitment-to-reducing-carbon-emissions-according-to-green-mep/ (</a:t>
            </a:r>
            <a:r>
              <a:rPr lang="en-GB" sz="1200" dirty="0">
                <a:latin typeface="Arial Black" panose="020B0A04020102020204" pitchFamily="34" charset="0"/>
              </a:rPr>
              <a:t>Accessed: 08th March 2020).</a:t>
            </a:r>
          </a:p>
          <a:p>
            <a:endParaRPr lang="en-GB" sz="1200" i="1" dirty="0">
              <a:latin typeface="Arial Black" panose="020B0A04020102020204" pitchFamily="34" charset="0"/>
            </a:endParaRPr>
          </a:p>
          <a:p>
            <a:r>
              <a:rPr lang="en-GB" sz="1200" dirty="0" err="1">
                <a:latin typeface="Arial Black" panose="020B0A04020102020204" pitchFamily="34" charset="0"/>
              </a:rPr>
              <a:t>Nobes</a:t>
            </a:r>
            <a:r>
              <a:rPr lang="en-GB" sz="1200" dirty="0">
                <a:latin typeface="Arial Black" panose="020B0A04020102020204" pitchFamily="34" charset="0"/>
              </a:rPr>
              <a:t>, F. (2019) 'Safe cycle routes' set to be created in Solihull as part of West Midlands network. Available at: </a:t>
            </a:r>
            <a:r>
              <a:rPr lang="en-GB" sz="1200" dirty="0">
                <a:latin typeface="Arial Black" panose="020B0A04020102020204" pitchFamily="34" charset="0"/>
                <a:hlinkClick r:id="rId10"/>
              </a:rPr>
              <a:t>https://solihullobserver.co.uk/news/safe-cycle-routes-set-to-be-created-in-solihull-as-part-of-west-midlands-network/</a:t>
            </a:r>
            <a:r>
              <a:rPr lang="en-GB" sz="1200" dirty="0">
                <a:latin typeface="Arial Black" panose="020B0A04020102020204" pitchFamily="34" charset="0"/>
              </a:rPr>
              <a:t> (Accessed: 06</a:t>
            </a:r>
            <a:r>
              <a:rPr lang="en-GB" sz="1200" baseline="30000" dirty="0">
                <a:latin typeface="Arial Black" panose="020B0A04020102020204" pitchFamily="34" charset="0"/>
              </a:rPr>
              <a:t>th</a:t>
            </a:r>
            <a:r>
              <a:rPr lang="en-GB" sz="1200" dirty="0">
                <a:latin typeface="Arial Black" panose="020B0A04020102020204" pitchFamily="34" charset="0"/>
              </a:rPr>
              <a:t> March 2020)</a:t>
            </a:r>
          </a:p>
          <a:p>
            <a:r>
              <a:rPr lang="en-GB" sz="1200" dirty="0">
                <a:latin typeface="Arial Black" panose="020B0A04020102020204" pitchFamily="34" charset="0"/>
              </a:rPr>
              <a:t> (</a:t>
            </a:r>
          </a:p>
          <a:p>
            <a:r>
              <a:rPr lang="en-GB" sz="1200" dirty="0">
                <a:latin typeface="Arial Black" panose="020B0A04020102020204" pitchFamily="34" charset="0"/>
              </a:rPr>
              <a:t>Solihull Metropolitan Borough Council (2019) </a:t>
            </a:r>
            <a:r>
              <a:rPr lang="en-GB" sz="1200" i="1" dirty="0">
                <a:latin typeface="Arial Black" panose="020B0A04020102020204" pitchFamily="34" charset="0"/>
              </a:rPr>
              <a:t>Solihull People and Place. </a:t>
            </a:r>
            <a:r>
              <a:rPr lang="en-GB" sz="1200" dirty="0">
                <a:latin typeface="Arial Black" panose="020B0A04020102020204" pitchFamily="34" charset="0"/>
              </a:rPr>
              <a:t>Available at: </a:t>
            </a:r>
            <a:r>
              <a:rPr lang="en-GB" sz="1200" dirty="0">
                <a:latin typeface="Arial Black" panose="020B0A04020102020204" pitchFamily="34" charset="0"/>
                <a:hlinkClick r:id="rId11"/>
              </a:rPr>
              <a:t>https://www.solihull.gov.uk/Portals/0/InfoandIntelligence/Solihull-People-Place.pdf</a:t>
            </a:r>
            <a:r>
              <a:rPr lang="en-GB" sz="1200" dirty="0">
                <a:latin typeface="Arial Black" panose="020B0A04020102020204" pitchFamily="34" charset="0"/>
              </a:rPr>
              <a:t> (Accessed: 12</a:t>
            </a:r>
            <a:r>
              <a:rPr lang="en-GB" sz="1200" baseline="30000" dirty="0">
                <a:latin typeface="Arial Black" panose="020B0A04020102020204" pitchFamily="34" charset="0"/>
              </a:rPr>
              <a:t>th</a:t>
            </a:r>
            <a:r>
              <a:rPr lang="en-GB" sz="1200" dirty="0">
                <a:latin typeface="Arial Black" panose="020B0A04020102020204" pitchFamily="34" charset="0"/>
              </a:rPr>
              <a:t> march 2020)</a:t>
            </a:r>
          </a:p>
          <a:p>
            <a:endParaRPr lang="en-GB" sz="1400" dirty="0">
              <a:latin typeface="Abadi" panose="020B0604020104020204" pitchFamily="34" charset="0"/>
            </a:endParaRPr>
          </a:p>
          <a:p>
            <a:endParaRPr lang="en-GB" sz="1400" dirty="0">
              <a:latin typeface="Abadi" panose="020B0604020104020204" pitchFamily="34" charset="0"/>
            </a:endParaRPr>
          </a:p>
          <a:p>
            <a:endParaRPr lang="en-GB" sz="1400" i="1" dirty="0">
              <a:latin typeface="Abadi" panose="020B0604020104020204" pitchFamily="34" charset="0"/>
            </a:endParaRP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15467819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14</TotalTime>
  <Words>1512</Words>
  <Application>Microsoft Office PowerPoint</Application>
  <PresentationFormat>Widescreen</PresentationFormat>
  <Paragraphs>169</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Abadi</vt:lpstr>
      <vt:lpstr>Arial</vt:lpstr>
      <vt:lpstr>Arial Black</vt:lpstr>
      <vt:lpstr>Trebuchet MS</vt:lpstr>
      <vt:lpstr>Wingdings</vt:lpstr>
      <vt:lpstr>Berlin</vt:lpstr>
      <vt:lpstr>TITLE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Nyla Bi (1817776)</dc:creator>
  <cp:lastModifiedBy>David Jenkins</cp:lastModifiedBy>
  <cp:revision>2</cp:revision>
  <dcterms:created xsi:type="dcterms:W3CDTF">2020-03-13T18:39:18Z</dcterms:created>
  <dcterms:modified xsi:type="dcterms:W3CDTF">2020-07-14T14:34:26Z</dcterms:modified>
</cp:coreProperties>
</file>