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463" autoAdjust="0"/>
  </p:normalViewPr>
  <p:slideViewPr>
    <p:cSldViewPr snapToGrid="0">
      <p:cViewPr varScale="1">
        <p:scale>
          <a:sx n="52" d="100"/>
          <a:sy n="52" d="100"/>
        </p:scale>
        <p:origin x="122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D8854-2528-4BFC-986C-34610CAEC61F}" type="datetimeFigureOut">
              <a:rPr lang="en-US" smtClean="0"/>
              <a:t>7/2/2022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A51EE5-C679-4D38-B784-2C616C03C47D}" type="slidenum">
              <a:rPr lang="en-US" smtClean="0"/>
              <a:t>‹#›</a:t>
            </a:fld>
            <a:endParaRPr lang="en-US"/>
          </a:p>
        </p:txBody>
      </p:sp>
    </p:spTree>
    <p:extLst>
      <p:ext uri="{BB962C8B-B14F-4D97-AF65-F5344CB8AC3E}">
        <p14:creationId xmlns:p14="http://schemas.microsoft.com/office/powerpoint/2010/main" val="3060591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CIPD standards is an interactive set of standards that guides those working in human resources to ensure continuous development and improvement of the world around them. Those working in HR should apply similar set of values and standards as outlines in the CIPD profession map </a:t>
            </a:r>
            <a:r>
              <a:rPr lang="en-US" sz="1200" dirty="0"/>
              <a:t>(</a:t>
            </a:r>
            <a:r>
              <a:rPr lang="en-US" sz="1200" b="0" i="0" dirty="0">
                <a:solidFill>
                  <a:srgbClr val="222222"/>
                </a:solidFill>
                <a:effectLst/>
                <a:latin typeface="Century Gothic (Body)"/>
              </a:rPr>
              <a:t>Hunter-Hill, 2019, p.89)</a:t>
            </a:r>
            <a:r>
              <a:rPr lang="en-US" dirty="0"/>
              <a:t>. Importantly, the map doesn’t tell one what to do but instead it guides you through various professional values that can lead to better decisions in any circumstance.</a:t>
            </a:r>
          </a:p>
        </p:txBody>
      </p:sp>
      <p:sp>
        <p:nvSpPr>
          <p:cNvPr id="4" name="Slide Number Placeholder 3"/>
          <p:cNvSpPr>
            <a:spLocks noGrp="1"/>
          </p:cNvSpPr>
          <p:nvPr>
            <p:ph type="sldNum" sz="quarter" idx="5"/>
          </p:nvPr>
        </p:nvSpPr>
        <p:spPr/>
        <p:txBody>
          <a:bodyPr/>
          <a:lstStyle/>
          <a:p>
            <a:fld id="{6FA51EE5-C679-4D38-B784-2C616C03C47D}" type="slidenum">
              <a:rPr lang="en-US" smtClean="0"/>
              <a:t>2</a:t>
            </a:fld>
            <a:endParaRPr lang="en-US"/>
          </a:p>
        </p:txBody>
      </p:sp>
    </p:spTree>
    <p:extLst>
      <p:ext uri="{BB962C8B-B14F-4D97-AF65-F5344CB8AC3E}">
        <p14:creationId xmlns:p14="http://schemas.microsoft.com/office/powerpoint/2010/main" val="2578815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new CIPD professional map can fill HR Professionals with confidence that they are doing everything possible to make sure the business maintains the highest global industry standards </a:t>
            </a:r>
            <a:r>
              <a:rPr lang="en-US" sz="1200" dirty="0"/>
              <a:t>(</a:t>
            </a:r>
            <a:r>
              <a:rPr lang="en-US" sz="1200" b="0" i="0" dirty="0">
                <a:solidFill>
                  <a:srgbClr val="222222"/>
                </a:solidFill>
                <a:effectLst/>
                <a:latin typeface="Century Gothic (Body)"/>
              </a:rPr>
              <a:t>Harrison, 2015, p.9)</a:t>
            </a:r>
            <a:r>
              <a:rPr lang="en-US" dirty="0"/>
              <a:t>.</a:t>
            </a:r>
          </a:p>
        </p:txBody>
      </p:sp>
      <p:sp>
        <p:nvSpPr>
          <p:cNvPr id="4" name="Slide Number Placeholder 3"/>
          <p:cNvSpPr>
            <a:spLocks noGrp="1"/>
          </p:cNvSpPr>
          <p:nvPr>
            <p:ph type="sldNum" sz="quarter" idx="5"/>
          </p:nvPr>
        </p:nvSpPr>
        <p:spPr/>
        <p:txBody>
          <a:bodyPr/>
          <a:lstStyle/>
          <a:p>
            <a:fld id="{6FA51EE5-C679-4D38-B784-2C616C03C47D}" type="slidenum">
              <a:rPr lang="en-US" smtClean="0"/>
              <a:t>3</a:t>
            </a:fld>
            <a:endParaRPr lang="en-US"/>
          </a:p>
        </p:txBody>
      </p:sp>
    </p:spTree>
    <p:extLst>
      <p:ext uri="{BB962C8B-B14F-4D97-AF65-F5344CB8AC3E}">
        <p14:creationId xmlns:p14="http://schemas.microsoft.com/office/powerpoint/2010/main" val="2084851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the present dynamic world work, everything is changing from technology, how work is done and even approaches to work. Accordingly, based on the CIPD Professional map, HR professionals should train the employees on emerging and up coming skills necessary to ensure the business adapts successfully to new environment (</a:t>
            </a:r>
            <a:r>
              <a:rPr lang="en-US" b="0" i="0" dirty="0" err="1">
                <a:solidFill>
                  <a:srgbClr val="222222"/>
                </a:solidFill>
                <a:effectLst/>
                <a:latin typeface="Century Gothic (Body)"/>
              </a:rPr>
              <a:t>Podgorodnichenko</a:t>
            </a:r>
            <a:r>
              <a:rPr lang="en-US" b="0" i="0" dirty="0">
                <a:solidFill>
                  <a:srgbClr val="222222"/>
                </a:solidFill>
                <a:effectLst/>
                <a:latin typeface="Century Gothic (Body)"/>
              </a:rPr>
              <a:t> et al., 2021, p. 126150)</a:t>
            </a:r>
            <a:r>
              <a:rPr lang="en-US" dirty="0"/>
              <a:t>. Therefore, HR professionals should advice the managers and supervisors on the skills that employees should be trained about.</a:t>
            </a:r>
          </a:p>
        </p:txBody>
      </p:sp>
      <p:sp>
        <p:nvSpPr>
          <p:cNvPr id="4" name="Slide Number Placeholder 3"/>
          <p:cNvSpPr>
            <a:spLocks noGrp="1"/>
          </p:cNvSpPr>
          <p:nvPr>
            <p:ph type="sldNum" sz="quarter" idx="5"/>
          </p:nvPr>
        </p:nvSpPr>
        <p:spPr/>
        <p:txBody>
          <a:bodyPr/>
          <a:lstStyle/>
          <a:p>
            <a:fld id="{6FA51EE5-C679-4D38-B784-2C616C03C47D}" type="slidenum">
              <a:rPr lang="en-US" smtClean="0"/>
              <a:t>4</a:t>
            </a:fld>
            <a:endParaRPr lang="en-US"/>
          </a:p>
        </p:txBody>
      </p:sp>
    </p:spTree>
    <p:extLst>
      <p:ext uri="{BB962C8B-B14F-4D97-AF65-F5344CB8AC3E}">
        <p14:creationId xmlns:p14="http://schemas.microsoft.com/office/powerpoint/2010/main" val="3375089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Tweaking packages allows the HR professionals to increase employee retention through flexible working arrangements, addition of vacation days, and enhancement of the retirement plans </a:t>
            </a:r>
            <a:r>
              <a:rPr lang="en-US" sz="1200" dirty="0"/>
              <a:t>(</a:t>
            </a:r>
            <a:r>
              <a:rPr lang="en-US" sz="1200" b="0" i="0" dirty="0">
                <a:solidFill>
                  <a:srgbClr val="222222"/>
                </a:solidFill>
                <a:effectLst/>
                <a:latin typeface="Century Gothic (Body)"/>
              </a:rPr>
              <a:t>Allen, Williams, and Allen, 2018, p.309)</a:t>
            </a:r>
            <a:r>
              <a:rPr lang="en-US" dirty="0"/>
              <a:t>.</a:t>
            </a:r>
          </a:p>
        </p:txBody>
      </p:sp>
      <p:sp>
        <p:nvSpPr>
          <p:cNvPr id="4" name="Slide Number Placeholder 3"/>
          <p:cNvSpPr>
            <a:spLocks noGrp="1"/>
          </p:cNvSpPr>
          <p:nvPr>
            <p:ph type="sldNum" sz="quarter" idx="5"/>
          </p:nvPr>
        </p:nvSpPr>
        <p:spPr/>
        <p:txBody>
          <a:bodyPr/>
          <a:lstStyle/>
          <a:p>
            <a:fld id="{6FA51EE5-C679-4D38-B784-2C616C03C47D}" type="slidenum">
              <a:rPr lang="en-US" smtClean="0"/>
              <a:t>5</a:t>
            </a:fld>
            <a:endParaRPr lang="en-US"/>
          </a:p>
        </p:txBody>
      </p:sp>
    </p:spTree>
    <p:extLst>
      <p:ext uri="{BB962C8B-B14F-4D97-AF65-F5344CB8AC3E}">
        <p14:creationId xmlns:p14="http://schemas.microsoft.com/office/powerpoint/2010/main" val="1602966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current labor market is competitive. Organizations prefer hiring only highly qualified, and experienced top talents. Therefore, organizations have hard time not only in hiring top talents but also retaining them as their demand is high. Highly qualified and experienced top talents help organizations to achieve competitive advantage (</a:t>
            </a:r>
            <a:r>
              <a:rPr lang="en-US" b="0" i="0" dirty="0">
                <a:solidFill>
                  <a:srgbClr val="222222"/>
                </a:solidFill>
                <a:effectLst/>
                <a:latin typeface="Century Gothic (Body)"/>
              </a:rPr>
              <a:t>Harrison, 2015, p.9)</a:t>
            </a:r>
            <a:r>
              <a:rPr lang="en-US" dirty="0"/>
              <a:t>. As such, in the current business environment, HR professionals are responsible for ensuring the organization hires top talents and implementing measures to retain them.</a:t>
            </a:r>
          </a:p>
        </p:txBody>
      </p:sp>
      <p:sp>
        <p:nvSpPr>
          <p:cNvPr id="4" name="Slide Number Placeholder 3"/>
          <p:cNvSpPr>
            <a:spLocks noGrp="1"/>
          </p:cNvSpPr>
          <p:nvPr>
            <p:ph type="sldNum" sz="quarter" idx="5"/>
          </p:nvPr>
        </p:nvSpPr>
        <p:spPr/>
        <p:txBody>
          <a:bodyPr/>
          <a:lstStyle/>
          <a:p>
            <a:fld id="{6FA51EE5-C679-4D38-B784-2C616C03C47D}" type="slidenum">
              <a:rPr lang="en-US" smtClean="0"/>
              <a:t>6</a:t>
            </a:fld>
            <a:endParaRPr lang="en-US"/>
          </a:p>
        </p:txBody>
      </p:sp>
    </p:spTree>
    <p:extLst>
      <p:ext uri="{BB962C8B-B14F-4D97-AF65-F5344CB8AC3E}">
        <p14:creationId xmlns:p14="http://schemas.microsoft.com/office/powerpoint/2010/main" val="1776341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Amazon’s recruitment process includes the selection stages where decisions are made based on the ability of the potential candidate’s job application. The overall productivity of the organization is influenced by the comprehensive recruitment and selection process adopted by the company.</a:t>
            </a:r>
          </a:p>
        </p:txBody>
      </p:sp>
      <p:sp>
        <p:nvSpPr>
          <p:cNvPr id="4" name="Slide Number Placeholder 3"/>
          <p:cNvSpPr>
            <a:spLocks noGrp="1"/>
          </p:cNvSpPr>
          <p:nvPr>
            <p:ph type="sldNum" sz="quarter" idx="5"/>
          </p:nvPr>
        </p:nvSpPr>
        <p:spPr/>
        <p:txBody>
          <a:bodyPr/>
          <a:lstStyle/>
          <a:p>
            <a:fld id="{6FA51EE5-C679-4D38-B784-2C616C03C47D}" type="slidenum">
              <a:rPr lang="en-US" smtClean="0"/>
              <a:t>7</a:t>
            </a:fld>
            <a:endParaRPr lang="en-US"/>
          </a:p>
        </p:txBody>
      </p:sp>
    </p:spTree>
    <p:extLst>
      <p:ext uri="{BB962C8B-B14F-4D97-AF65-F5344CB8AC3E}">
        <p14:creationId xmlns:p14="http://schemas.microsoft.com/office/powerpoint/2010/main" val="2435416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description is a vital step that comes after job analysis. Information included in the job description include the duties, the expected academic and work experience qualifications of the potential candidates, the conditions of work, the pay, and location. After that, Amazon identified the most appropriate advertising tool. Amazon advertises it’s jobs in the company's official website.</a:t>
            </a:r>
          </a:p>
        </p:txBody>
      </p:sp>
      <p:sp>
        <p:nvSpPr>
          <p:cNvPr id="4" name="Slide Number Placeholder 3"/>
          <p:cNvSpPr>
            <a:spLocks noGrp="1"/>
          </p:cNvSpPr>
          <p:nvPr>
            <p:ph type="sldNum" sz="quarter" idx="5"/>
          </p:nvPr>
        </p:nvSpPr>
        <p:spPr/>
        <p:txBody>
          <a:bodyPr/>
          <a:lstStyle/>
          <a:p>
            <a:fld id="{6FA51EE5-C679-4D38-B784-2C616C03C47D}" type="slidenum">
              <a:rPr lang="en-US" smtClean="0"/>
              <a:t>8</a:t>
            </a:fld>
            <a:endParaRPr lang="en-US"/>
          </a:p>
        </p:txBody>
      </p:sp>
    </p:spTree>
    <p:extLst>
      <p:ext uri="{BB962C8B-B14F-4D97-AF65-F5344CB8AC3E}">
        <p14:creationId xmlns:p14="http://schemas.microsoft.com/office/powerpoint/2010/main" val="539589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the potential candidates are shortlisted, the HR and internal recruiter conducts the screening call process. The relevant applicants are reached out via a call where they are asked questions about their career. The applicants are expected to give information concerning their career experiences from the start to their present position (</a:t>
            </a:r>
            <a:r>
              <a:rPr lang="en-US" b="0" i="0" dirty="0">
                <a:solidFill>
                  <a:srgbClr val="222222"/>
                </a:solidFill>
                <a:effectLst/>
                <a:latin typeface="Century Gothic (Body)"/>
              </a:rPr>
              <a:t>Kamran, Dawood, and </a:t>
            </a:r>
            <a:r>
              <a:rPr lang="en-US" b="0" i="0" dirty="0" err="1">
                <a:solidFill>
                  <a:srgbClr val="222222"/>
                </a:solidFill>
                <a:effectLst/>
                <a:latin typeface="Century Gothic (Body)"/>
              </a:rPr>
              <a:t>Hilal</a:t>
            </a:r>
            <a:r>
              <a:rPr lang="en-US" b="0" i="0" dirty="0">
                <a:solidFill>
                  <a:srgbClr val="222222"/>
                </a:solidFill>
                <a:effectLst/>
                <a:latin typeface="Century Gothic (Body)"/>
              </a:rPr>
              <a:t>, 2015,  p.1357)</a:t>
            </a:r>
            <a:r>
              <a:rPr lang="en-US" dirty="0"/>
              <a:t>. They are also expected to share they failures and achievements in their present and former workplaces.</a:t>
            </a:r>
          </a:p>
        </p:txBody>
      </p:sp>
      <p:sp>
        <p:nvSpPr>
          <p:cNvPr id="4" name="Slide Number Placeholder 3"/>
          <p:cNvSpPr>
            <a:spLocks noGrp="1"/>
          </p:cNvSpPr>
          <p:nvPr>
            <p:ph type="sldNum" sz="quarter" idx="5"/>
          </p:nvPr>
        </p:nvSpPr>
        <p:spPr/>
        <p:txBody>
          <a:bodyPr/>
          <a:lstStyle/>
          <a:p>
            <a:fld id="{6FA51EE5-C679-4D38-B784-2C616C03C47D}" type="slidenum">
              <a:rPr lang="en-US" smtClean="0"/>
              <a:t>9</a:t>
            </a:fld>
            <a:endParaRPr lang="en-US"/>
          </a:p>
        </p:txBody>
      </p:sp>
    </p:spTree>
    <p:extLst>
      <p:ext uri="{BB962C8B-B14F-4D97-AF65-F5344CB8AC3E}">
        <p14:creationId xmlns:p14="http://schemas.microsoft.com/office/powerpoint/2010/main" val="1722308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Technical interview is the initial round where candidates are evaluated based on their knowledge about the company’s technical work procedures, processes and candidate’s understanding of technical work. The second interview, general HR interview, entails evaluation of the candidate’s personality with general screening on  salary expectations, experience, qualifications, social skills </a:t>
            </a:r>
            <a:r>
              <a:rPr lang="en-US" dirty="0" err="1"/>
              <a:t>etc</a:t>
            </a:r>
            <a:r>
              <a:rPr lang="en-US" dirty="0"/>
              <a:t> (</a:t>
            </a:r>
            <a:r>
              <a:rPr lang="en-US" b="0" i="0" dirty="0">
                <a:solidFill>
                  <a:srgbClr val="222222"/>
                </a:solidFill>
                <a:effectLst/>
                <a:latin typeface="Century Gothic (Body)"/>
              </a:rPr>
              <a:t>Lee, and Mao, 2020, p</a:t>
            </a:r>
            <a:r>
              <a:rPr lang="en-US" dirty="0"/>
              <a:t>.</a:t>
            </a:r>
            <a:r>
              <a:rPr lang="en-US" b="0" i="0" dirty="0">
                <a:solidFill>
                  <a:srgbClr val="222222"/>
                </a:solidFill>
                <a:effectLst/>
                <a:latin typeface="Century Gothic (Body)"/>
              </a:rPr>
              <a:t> p.1741143220969694).</a:t>
            </a:r>
            <a:r>
              <a:rPr lang="en-US" dirty="0"/>
              <a:t> In the third interview, writing test, Amazon requires its potential candidates to have maintained at least 60% through high school to college. The final “loop” interview involves accessing whether the candidate can perfectly fit into the company’s diverse culture. Lastly the interviewers meet and give relevant feedback as they reflect on the candidates qualifications (</a:t>
            </a:r>
            <a:r>
              <a:rPr lang="en-US" b="0" i="0" dirty="0">
                <a:solidFill>
                  <a:srgbClr val="222222"/>
                </a:solidFill>
                <a:effectLst/>
                <a:latin typeface="Century Gothic (Body)"/>
              </a:rPr>
              <a:t>Harrison, 2015, p.9)</a:t>
            </a:r>
            <a:r>
              <a:rPr lang="en-US" dirty="0"/>
              <a:t>.</a:t>
            </a:r>
          </a:p>
        </p:txBody>
      </p:sp>
      <p:sp>
        <p:nvSpPr>
          <p:cNvPr id="4" name="Slide Number Placeholder 3"/>
          <p:cNvSpPr>
            <a:spLocks noGrp="1"/>
          </p:cNvSpPr>
          <p:nvPr>
            <p:ph type="sldNum" sz="quarter" idx="5"/>
          </p:nvPr>
        </p:nvSpPr>
        <p:spPr/>
        <p:txBody>
          <a:bodyPr/>
          <a:lstStyle/>
          <a:p>
            <a:fld id="{6FA51EE5-C679-4D38-B784-2C616C03C47D}" type="slidenum">
              <a:rPr lang="en-US" smtClean="0"/>
              <a:t>10</a:t>
            </a:fld>
            <a:endParaRPr lang="en-US"/>
          </a:p>
        </p:txBody>
      </p:sp>
    </p:spTree>
    <p:extLst>
      <p:ext uri="{BB962C8B-B14F-4D97-AF65-F5344CB8AC3E}">
        <p14:creationId xmlns:p14="http://schemas.microsoft.com/office/powerpoint/2010/main" val="1722094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selection process of successful candidates is done based on the majority who finds a particular candidate suitable. Orientation process is crucial to ensure smooth incorporation into the company’s culture, help the employee understand what is expected of them and avoid turnover.</a:t>
            </a:r>
          </a:p>
        </p:txBody>
      </p:sp>
      <p:sp>
        <p:nvSpPr>
          <p:cNvPr id="4" name="Slide Number Placeholder 3"/>
          <p:cNvSpPr>
            <a:spLocks noGrp="1"/>
          </p:cNvSpPr>
          <p:nvPr>
            <p:ph type="sldNum" sz="quarter" idx="5"/>
          </p:nvPr>
        </p:nvSpPr>
        <p:spPr/>
        <p:txBody>
          <a:bodyPr/>
          <a:lstStyle/>
          <a:p>
            <a:fld id="{6FA51EE5-C679-4D38-B784-2C616C03C47D}" type="slidenum">
              <a:rPr lang="en-US" smtClean="0"/>
              <a:t>11</a:t>
            </a:fld>
            <a:endParaRPr lang="en-US"/>
          </a:p>
        </p:txBody>
      </p:sp>
    </p:spTree>
    <p:extLst>
      <p:ext uri="{BB962C8B-B14F-4D97-AF65-F5344CB8AC3E}">
        <p14:creationId xmlns:p14="http://schemas.microsoft.com/office/powerpoint/2010/main" val="2114167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A51EE5-C679-4D38-B784-2C616C03C47D}" type="slidenum">
              <a:rPr lang="en-US" smtClean="0"/>
              <a:t>13</a:t>
            </a:fld>
            <a:endParaRPr lang="en-US"/>
          </a:p>
        </p:txBody>
      </p:sp>
    </p:spTree>
    <p:extLst>
      <p:ext uri="{BB962C8B-B14F-4D97-AF65-F5344CB8AC3E}">
        <p14:creationId xmlns:p14="http://schemas.microsoft.com/office/powerpoint/2010/main" val="18971974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20DED8C4-4353-448D-9B2A-5E2D71151A64}" type="slidenum">
              <a:rPr lang="en-US" smtClean="0"/>
              <a:t>‹#›</a:t>
            </a:fld>
            <a:endParaRPr lang="en-US"/>
          </a:p>
        </p:txBody>
      </p:sp>
    </p:spTree>
    <p:extLst>
      <p:ext uri="{BB962C8B-B14F-4D97-AF65-F5344CB8AC3E}">
        <p14:creationId xmlns:p14="http://schemas.microsoft.com/office/powerpoint/2010/main" val="3355558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691285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2672437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CA8221-752B-4888-92BA-E49CB5225A35}"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3352452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CA8221-752B-4888-92BA-E49CB5225A35}" type="datetimeFigureOut">
              <a:rPr lang="en-US" smtClean="0"/>
              <a:t>7/2/2022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4198075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CA8221-752B-4888-92BA-E49CB5225A35}" type="datetimeFigureOut">
              <a:rPr lang="en-US" smtClean="0"/>
              <a:t>7/2/2022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2006330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CA8221-752B-4888-92BA-E49CB5225A35}" type="datetimeFigureOut">
              <a:rPr lang="en-US" smtClean="0"/>
              <a:t>7/2/2022</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3831227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A8221-752B-4888-92BA-E49CB5225A35}"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4221052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A8221-752B-4888-92BA-E49CB5225A35}"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2946144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A8221-752B-4888-92BA-E49CB5225A35}" type="datetimeFigureOut">
              <a:rPr lang="en-US" smtClean="0"/>
              <a:t>7/2/2022</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2286424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4149907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28413750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36423508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DCA8221-752B-4888-92BA-E49CB5225A35}" type="datetimeFigureOut">
              <a:rPr lang="en-US" smtClean="0"/>
              <a:t>7/2/2022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3195524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DCA8221-752B-4888-92BA-E49CB5225A35}" type="datetimeFigureOut">
              <a:rPr lang="en-US" smtClean="0"/>
              <a:t>7/2/2022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1157345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943710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8221-752B-4888-92BA-E49CB5225A35}" type="datetimeFigureOut">
              <a:rPr lang="en-US" smtClean="0"/>
              <a:t>7/2/2022</a:t>
            </a:fld>
            <a:endParaRPr lang="en-US"/>
          </a:p>
        </p:txBody>
      </p:sp>
      <p:sp>
        <p:nvSpPr>
          <p:cNvPr id="5" name="Footer Placeholder 4"/>
          <p:cNvSpPr>
            <a:spLocks noGrp="1"/>
          </p:cNvSpPr>
          <p:nvPr>
            <p:ph type="ftr" sz="quarter" idx="11"/>
          </p:nvPr>
        </p:nvSpPr>
        <p:spPr/>
        <p:txBody>
          <a:bodyPr/>
          <a:lstStyle/>
          <a:p>
            <a:endParaRPr lang="en-US"/>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0DED8C4-4353-448D-9B2A-5E2D71151A64}" type="slidenum">
              <a:rPr lang="en-US" smtClean="0"/>
              <a:t>‹#›</a:t>
            </a:fld>
            <a:endParaRPr lang="en-US"/>
          </a:p>
        </p:txBody>
      </p:sp>
    </p:spTree>
    <p:extLst>
      <p:ext uri="{BB962C8B-B14F-4D97-AF65-F5344CB8AC3E}">
        <p14:creationId xmlns:p14="http://schemas.microsoft.com/office/powerpoint/2010/main" val="3151785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DCA8221-752B-4888-92BA-E49CB5225A35}" type="datetimeFigureOut">
              <a:rPr lang="en-US" smtClean="0"/>
              <a:t>7/2/2022</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0DED8C4-4353-448D-9B2A-5E2D71151A64}" type="slidenum">
              <a:rPr lang="en-US" smtClean="0"/>
              <a:t>‹#›</a:t>
            </a:fld>
            <a:endParaRPr lang="en-US"/>
          </a:p>
        </p:txBody>
      </p:sp>
    </p:spTree>
    <p:extLst>
      <p:ext uri="{BB962C8B-B14F-4D97-AF65-F5344CB8AC3E}">
        <p14:creationId xmlns:p14="http://schemas.microsoft.com/office/powerpoint/2010/main" val="41478830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www.forbes.com/sites/stephaniedenning/2018/08/12/how-jeff-bezos-hires-great-people/?sh=1e97e0a116c5"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05E36-459A-AE97-C52B-038F36267574}"/>
              </a:ext>
            </a:extLst>
          </p:cNvPr>
          <p:cNvSpPr>
            <a:spLocks noGrp="1"/>
          </p:cNvSpPr>
          <p:nvPr>
            <p:ph type="ctrTitle"/>
          </p:nvPr>
        </p:nvSpPr>
        <p:spPr>
          <a:xfrm>
            <a:off x="1154955" y="1311965"/>
            <a:ext cx="8825658" cy="2365513"/>
          </a:xfrm>
        </p:spPr>
        <p:txBody>
          <a:bodyPr/>
          <a:lstStyle/>
          <a:p>
            <a:pPr algn="ctr"/>
            <a:r>
              <a:rPr lang="en-US" dirty="0"/>
              <a:t>Assignment: Assessment Component 1</a:t>
            </a:r>
          </a:p>
        </p:txBody>
      </p:sp>
      <p:sp>
        <p:nvSpPr>
          <p:cNvPr id="3" name="Subtitle 2">
            <a:extLst>
              <a:ext uri="{FF2B5EF4-FFF2-40B4-BE49-F238E27FC236}">
                <a16:creationId xmlns:a16="http://schemas.microsoft.com/office/drawing/2014/main" id="{71068C2A-C5A3-8094-A206-974BDD5EC987}"/>
              </a:ext>
            </a:extLst>
          </p:cNvPr>
          <p:cNvSpPr>
            <a:spLocks noGrp="1"/>
          </p:cNvSpPr>
          <p:nvPr>
            <p:ph type="subTitle" idx="1"/>
          </p:nvPr>
        </p:nvSpPr>
        <p:spPr>
          <a:xfrm>
            <a:off x="1154955" y="4114800"/>
            <a:ext cx="8825658" cy="1232452"/>
          </a:xfrm>
        </p:spPr>
        <p:txBody>
          <a:bodyPr>
            <a:normAutofit/>
          </a:bodyPr>
          <a:lstStyle/>
          <a:p>
            <a:r>
              <a:rPr lang="en-US" dirty="0"/>
              <a:t>Anamaria </a:t>
            </a:r>
            <a:r>
              <a:rPr lang="en-US" dirty="0" err="1"/>
              <a:t>gabriela</a:t>
            </a:r>
            <a:r>
              <a:rPr lang="en-US" dirty="0"/>
              <a:t> duman</a:t>
            </a:r>
          </a:p>
          <a:p>
            <a:r>
              <a:rPr lang="en-US" dirty="0"/>
              <a:t>2015291</a:t>
            </a:r>
          </a:p>
          <a:p>
            <a:r>
              <a:rPr lang="en-US" dirty="0"/>
              <a:t>BA BUSINESS MANAGEMENT</a:t>
            </a:r>
          </a:p>
          <a:p>
            <a:endParaRPr lang="en-US" dirty="0"/>
          </a:p>
        </p:txBody>
      </p:sp>
    </p:spTree>
    <p:extLst>
      <p:ext uri="{BB962C8B-B14F-4D97-AF65-F5344CB8AC3E}">
        <p14:creationId xmlns:p14="http://schemas.microsoft.com/office/powerpoint/2010/main" val="237415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6828E-1F88-E708-68CA-A65620877AD9}"/>
              </a:ext>
            </a:extLst>
          </p:cNvPr>
          <p:cNvSpPr>
            <a:spLocks noGrp="1"/>
          </p:cNvSpPr>
          <p:nvPr>
            <p:ph type="title"/>
          </p:nvPr>
        </p:nvSpPr>
        <p:spPr/>
        <p:txBody>
          <a:bodyPr/>
          <a:lstStyle/>
          <a:p>
            <a:pPr algn="ctr"/>
            <a:r>
              <a:rPr lang="en-US" dirty="0"/>
              <a:t>Introduction to CIPD Profession Map</a:t>
            </a:r>
          </a:p>
        </p:txBody>
      </p:sp>
      <p:sp>
        <p:nvSpPr>
          <p:cNvPr id="4" name="Content Placeholder 3">
            <a:extLst>
              <a:ext uri="{FF2B5EF4-FFF2-40B4-BE49-F238E27FC236}">
                <a16:creationId xmlns:a16="http://schemas.microsoft.com/office/drawing/2014/main" id="{516D6335-ACBA-2193-6C34-C087EECC1D38}"/>
              </a:ext>
            </a:extLst>
          </p:cNvPr>
          <p:cNvSpPr>
            <a:spLocks noGrp="1"/>
          </p:cNvSpPr>
          <p:nvPr>
            <p:ph sz="half" idx="1"/>
          </p:nvPr>
        </p:nvSpPr>
        <p:spPr>
          <a:xfrm>
            <a:off x="685800" y="2603500"/>
            <a:ext cx="7295322" cy="3956326"/>
          </a:xfrm>
        </p:spPr>
        <p:txBody>
          <a:bodyPr>
            <a:normAutofit/>
          </a:bodyPr>
          <a:lstStyle/>
          <a:p>
            <a:r>
              <a:rPr lang="en-US" sz="2000" dirty="0"/>
              <a:t>Basically, CIPD Profession Map shows behaviors and knowledge that HR professionals should demonstrate so achieve the professional membership requirements.</a:t>
            </a:r>
          </a:p>
          <a:p>
            <a:r>
              <a:rPr lang="en-US" sz="2000" dirty="0"/>
              <a:t>CIPD models defines the building blocks in effective management of people in an organization.</a:t>
            </a:r>
          </a:p>
          <a:p>
            <a:r>
              <a:rPr lang="en-US" sz="2000" dirty="0"/>
              <a:t>Ensures that the HR professionals have exercised 10 professional areas and the strategy and provides solutions (</a:t>
            </a:r>
            <a:r>
              <a:rPr lang="en-US" sz="2000" b="0" i="0" dirty="0">
                <a:solidFill>
                  <a:srgbClr val="222222"/>
                </a:solidFill>
                <a:effectLst/>
                <a:latin typeface="Century Gothic (Body)"/>
              </a:rPr>
              <a:t>Hunter-Hill, 2019, p.89).</a:t>
            </a:r>
            <a:endParaRPr lang="en-US" sz="2000" dirty="0"/>
          </a:p>
          <a:p>
            <a:r>
              <a:rPr lang="en-US" sz="2000" dirty="0"/>
              <a:t>HR professional’s capacity shouldn’t be based on improving themselves but those in the organization; to foster teamwork.</a:t>
            </a:r>
          </a:p>
        </p:txBody>
      </p:sp>
      <p:pic>
        <p:nvPicPr>
          <p:cNvPr id="1032" name="Picture 8" descr="Activity 1 - debs DVP">
            <a:extLst>
              <a:ext uri="{FF2B5EF4-FFF2-40B4-BE49-F238E27FC236}">
                <a16:creationId xmlns:a16="http://schemas.microsoft.com/office/drawing/2014/main" id="{A8C6127E-3889-D8AE-7346-782CF395125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100391" y="2603500"/>
            <a:ext cx="3289852" cy="337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3770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AF945-BBCC-71A0-4E44-C391C22713B4}"/>
              </a:ext>
            </a:extLst>
          </p:cNvPr>
          <p:cNvSpPr>
            <a:spLocks noGrp="1"/>
          </p:cNvSpPr>
          <p:nvPr>
            <p:ph type="title"/>
          </p:nvPr>
        </p:nvSpPr>
        <p:spPr/>
        <p:txBody>
          <a:bodyPr/>
          <a:lstStyle/>
          <a:p>
            <a:r>
              <a:rPr lang="en-US" dirty="0"/>
              <a:t>CIPD Professional Map Cont.…</a:t>
            </a:r>
          </a:p>
        </p:txBody>
      </p:sp>
      <p:sp>
        <p:nvSpPr>
          <p:cNvPr id="5" name="Content Placeholder 4">
            <a:extLst>
              <a:ext uri="{FF2B5EF4-FFF2-40B4-BE49-F238E27FC236}">
                <a16:creationId xmlns:a16="http://schemas.microsoft.com/office/drawing/2014/main" id="{2221FF56-F7B7-1EAD-16B0-20D130E4CB2B}"/>
              </a:ext>
            </a:extLst>
          </p:cNvPr>
          <p:cNvSpPr>
            <a:spLocks noGrp="1"/>
          </p:cNvSpPr>
          <p:nvPr>
            <p:ph idx="1"/>
          </p:nvPr>
        </p:nvSpPr>
        <p:spPr/>
        <p:txBody>
          <a:bodyPr/>
          <a:lstStyle/>
          <a:p>
            <a:r>
              <a:rPr lang="en-US" dirty="0"/>
              <a:t> </a:t>
            </a:r>
            <a:r>
              <a:rPr lang="en-US" sz="2000" dirty="0"/>
              <a:t>The world work is dynamic therefore it is constantly changing</a:t>
            </a:r>
          </a:p>
          <a:p>
            <a:r>
              <a:rPr lang="en-US" sz="2000" dirty="0"/>
              <a:t>Accordingly, CIPD Map changes with the changing world of work</a:t>
            </a:r>
          </a:p>
          <a:p>
            <a:r>
              <a:rPr lang="en-US" sz="2000" dirty="0"/>
              <a:t> With new technology, priorities, and working ways, the HR’s role has changed forever.</a:t>
            </a:r>
          </a:p>
          <a:p>
            <a:r>
              <a:rPr lang="en-US" sz="2000" dirty="0"/>
              <a:t>Through using CIPD Professional map, HR professionals benefits from the shifting focus to value-based decisions.</a:t>
            </a:r>
          </a:p>
          <a:p>
            <a:r>
              <a:rPr lang="en-US" sz="2000" dirty="0"/>
              <a:t>The map helps open up opportunities that wouldn’t have existed before adopting the map (</a:t>
            </a:r>
            <a:r>
              <a:rPr lang="en-US" sz="2000" b="0" i="0" dirty="0">
                <a:solidFill>
                  <a:srgbClr val="222222"/>
                </a:solidFill>
                <a:effectLst/>
                <a:latin typeface="Century Gothic (Body)"/>
              </a:rPr>
              <a:t>Harrison, 2015, p.9)</a:t>
            </a:r>
            <a:r>
              <a:rPr lang="en-US" sz="2000" dirty="0"/>
              <a:t>.</a:t>
            </a:r>
          </a:p>
        </p:txBody>
      </p:sp>
    </p:spTree>
    <p:extLst>
      <p:ext uri="{BB962C8B-B14F-4D97-AF65-F5344CB8AC3E}">
        <p14:creationId xmlns:p14="http://schemas.microsoft.com/office/powerpoint/2010/main" val="2018143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7939-6C6B-A3C9-A3DE-CA919561AD22}"/>
              </a:ext>
            </a:extLst>
          </p:cNvPr>
          <p:cNvSpPr>
            <a:spLocks noGrp="1"/>
          </p:cNvSpPr>
          <p:nvPr>
            <p:ph type="title"/>
          </p:nvPr>
        </p:nvSpPr>
        <p:spPr/>
        <p:txBody>
          <a:bodyPr/>
          <a:lstStyle/>
          <a:p>
            <a:pPr algn="ctr"/>
            <a:r>
              <a:rPr lang="en-US" dirty="0"/>
              <a:t>Role of HR Profession in Current Business environment in reference to current CIPD Professional Map</a:t>
            </a:r>
          </a:p>
        </p:txBody>
      </p:sp>
      <p:sp>
        <p:nvSpPr>
          <p:cNvPr id="3" name="Content Placeholder 2">
            <a:extLst>
              <a:ext uri="{FF2B5EF4-FFF2-40B4-BE49-F238E27FC236}">
                <a16:creationId xmlns:a16="http://schemas.microsoft.com/office/drawing/2014/main" id="{DD5C9BD0-E4D8-0AB0-CD5F-49D24CE324AA}"/>
              </a:ext>
            </a:extLst>
          </p:cNvPr>
          <p:cNvSpPr>
            <a:spLocks noGrp="1"/>
          </p:cNvSpPr>
          <p:nvPr>
            <p:ph sz="half" idx="1"/>
          </p:nvPr>
        </p:nvSpPr>
        <p:spPr>
          <a:xfrm>
            <a:off x="518984" y="2603500"/>
            <a:ext cx="7451854" cy="3416301"/>
          </a:xfrm>
        </p:spPr>
        <p:txBody>
          <a:bodyPr>
            <a:normAutofit/>
          </a:bodyPr>
          <a:lstStyle/>
          <a:p>
            <a:pPr marL="400050" indent="-400050">
              <a:buFont typeface="+mj-lt"/>
              <a:buAutoNum type="romanLcPeriod"/>
            </a:pPr>
            <a:r>
              <a:rPr lang="en-US" dirty="0"/>
              <a:t>Developing skills for the future</a:t>
            </a:r>
          </a:p>
          <a:p>
            <a:pPr>
              <a:buFont typeface="Wingdings" panose="05000000000000000000" pitchFamily="2" charset="2"/>
              <a:buChar char="Ø"/>
            </a:pPr>
            <a:r>
              <a:rPr lang="en-US" dirty="0"/>
              <a:t>HR professionals work together with managers to develop employees' skills.</a:t>
            </a:r>
          </a:p>
          <a:p>
            <a:pPr>
              <a:buFont typeface="Wingdings" panose="05000000000000000000" pitchFamily="2" charset="2"/>
              <a:buChar char="Ø"/>
            </a:pPr>
            <a:r>
              <a:rPr lang="en-US" dirty="0"/>
              <a:t>HR professionals advices supervisors and managers on how to assign the staff different roles.</a:t>
            </a:r>
          </a:p>
          <a:p>
            <a:pPr>
              <a:buFont typeface="Wingdings" panose="05000000000000000000" pitchFamily="2" charset="2"/>
              <a:buChar char="Ø"/>
            </a:pPr>
            <a:r>
              <a:rPr lang="en-US" dirty="0"/>
              <a:t>Through this the organization can successfully adapt to its environment (</a:t>
            </a:r>
            <a:r>
              <a:rPr lang="en-US" b="0" i="0" dirty="0" err="1">
                <a:solidFill>
                  <a:srgbClr val="222222"/>
                </a:solidFill>
                <a:effectLst/>
                <a:latin typeface="Century Gothic (Body)"/>
              </a:rPr>
              <a:t>Podgorodnichenko</a:t>
            </a:r>
            <a:r>
              <a:rPr lang="en-US" b="0" i="0" dirty="0">
                <a:solidFill>
                  <a:srgbClr val="222222"/>
                </a:solidFill>
                <a:effectLst/>
                <a:latin typeface="Century Gothic (Body)"/>
              </a:rPr>
              <a:t> et al., 2021, p. 126150).</a:t>
            </a:r>
            <a:endParaRPr lang="en-US" dirty="0"/>
          </a:p>
          <a:p>
            <a:pPr>
              <a:buFont typeface="Wingdings" panose="05000000000000000000" pitchFamily="2" charset="2"/>
              <a:buChar char="Ø"/>
            </a:pPr>
            <a:r>
              <a:rPr lang="en-US" dirty="0"/>
              <a:t>Employees can also be shifted based on priorities</a:t>
            </a:r>
          </a:p>
        </p:txBody>
      </p:sp>
      <p:pic>
        <p:nvPicPr>
          <p:cNvPr id="2052" name="Picture 4" descr="7 Key Steps: Strategic Human Resource Management - Deputy">
            <a:extLst>
              <a:ext uri="{FF2B5EF4-FFF2-40B4-BE49-F238E27FC236}">
                <a16:creationId xmlns:a16="http://schemas.microsoft.com/office/drawing/2014/main" id="{64F9365A-1FB1-871B-DBF9-A8571D1A110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970838" y="3027404"/>
            <a:ext cx="3446805" cy="2199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780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1C8D9-CDA6-8D70-94B6-6C9897320065}"/>
              </a:ext>
            </a:extLst>
          </p:cNvPr>
          <p:cNvSpPr>
            <a:spLocks noGrp="1"/>
          </p:cNvSpPr>
          <p:nvPr>
            <p:ph type="title"/>
          </p:nvPr>
        </p:nvSpPr>
        <p:spPr/>
        <p:txBody>
          <a:bodyPr/>
          <a:lstStyle/>
          <a:p>
            <a:pPr algn="ctr"/>
            <a:r>
              <a:rPr lang="en-US" dirty="0"/>
              <a:t>ii.  Staying Current and Competitive </a:t>
            </a:r>
          </a:p>
        </p:txBody>
      </p:sp>
      <p:sp>
        <p:nvSpPr>
          <p:cNvPr id="3" name="Content Placeholder 2">
            <a:extLst>
              <a:ext uri="{FF2B5EF4-FFF2-40B4-BE49-F238E27FC236}">
                <a16:creationId xmlns:a16="http://schemas.microsoft.com/office/drawing/2014/main" id="{58A477DA-622A-CC3A-42B3-8DC7297F90B8}"/>
              </a:ext>
            </a:extLst>
          </p:cNvPr>
          <p:cNvSpPr>
            <a:spLocks noGrp="1"/>
          </p:cNvSpPr>
          <p:nvPr>
            <p:ph sz="half" idx="1"/>
          </p:nvPr>
        </p:nvSpPr>
        <p:spPr>
          <a:xfrm>
            <a:off x="1151368" y="2603500"/>
            <a:ext cx="7510718" cy="3416301"/>
          </a:xfrm>
        </p:spPr>
        <p:txBody>
          <a:bodyPr/>
          <a:lstStyle/>
          <a:p>
            <a:r>
              <a:rPr lang="en-US" sz="2400" dirty="0"/>
              <a:t>HR professionals should have a strategic plan to address the changing needs of employer and continuously shift competitive job market.</a:t>
            </a:r>
          </a:p>
          <a:p>
            <a:r>
              <a:rPr lang="en-US" sz="2400" dirty="0"/>
              <a:t>Employee benefits packages have to be assessed continuously for costs to the employer</a:t>
            </a:r>
          </a:p>
          <a:p>
            <a:r>
              <a:rPr lang="en-US" sz="2400" dirty="0"/>
              <a:t>Tweaking packages increases employee retention (</a:t>
            </a:r>
            <a:r>
              <a:rPr lang="en-US" sz="2400" b="0" i="0" dirty="0">
                <a:solidFill>
                  <a:srgbClr val="222222"/>
                </a:solidFill>
                <a:effectLst/>
                <a:latin typeface="Century Gothic (Body)"/>
              </a:rPr>
              <a:t>Allen, Williams, and Allen, 2018, p.309).</a:t>
            </a:r>
            <a:endParaRPr lang="en-US" sz="2400" dirty="0"/>
          </a:p>
          <a:p>
            <a:pPr marL="0" indent="0">
              <a:buNone/>
            </a:pPr>
            <a:endParaRPr lang="en-US" dirty="0"/>
          </a:p>
        </p:txBody>
      </p:sp>
      <p:pic>
        <p:nvPicPr>
          <p:cNvPr id="3074" name="Picture 2" descr="Sample Cover Letter - Human Resources Generalist Job">
            <a:extLst>
              <a:ext uri="{FF2B5EF4-FFF2-40B4-BE49-F238E27FC236}">
                <a16:creationId xmlns:a16="http://schemas.microsoft.com/office/drawing/2014/main" id="{93211444-1336-F9DF-2392-554E35E22DE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662086" y="2603500"/>
            <a:ext cx="3385751" cy="2964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06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FC892-1C23-369D-2ED2-74D4C0F048B6}"/>
              </a:ext>
            </a:extLst>
          </p:cNvPr>
          <p:cNvSpPr>
            <a:spLocks noGrp="1"/>
          </p:cNvSpPr>
          <p:nvPr>
            <p:ph type="title"/>
          </p:nvPr>
        </p:nvSpPr>
        <p:spPr/>
        <p:txBody>
          <a:bodyPr/>
          <a:lstStyle/>
          <a:p>
            <a:pPr algn="ctr"/>
            <a:r>
              <a:rPr lang="en-US" dirty="0"/>
              <a:t>iii. Building a Talent Pipeline</a:t>
            </a:r>
          </a:p>
        </p:txBody>
      </p:sp>
      <p:sp>
        <p:nvSpPr>
          <p:cNvPr id="3" name="Content Placeholder 2">
            <a:extLst>
              <a:ext uri="{FF2B5EF4-FFF2-40B4-BE49-F238E27FC236}">
                <a16:creationId xmlns:a16="http://schemas.microsoft.com/office/drawing/2014/main" id="{88344429-84B4-25F0-C8C5-7D277BFE32E5}"/>
              </a:ext>
            </a:extLst>
          </p:cNvPr>
          <p:cNvSpPr>
            <a:spLocks noGrp="1"/>
          </p:cNvSpPr>
          <p:nvPr>
            <p:ph sz="half" idx="1"/>
          </p:nvPr>
        </p:nvSpPr>
        <p:spPr>
          <a:xfrm>
            <a:off x="1151368" y="2603500"/>
            <a:ext cx="7374794" cy="3416301"/>
          </a:xfrm>
        </p:spPr>
        <p:txBody>
          <a:bodyPr/>
          <a:lstStyle/>
          <a:p>
            <a:r>
              <a:rPr lang="en-US" dirty="0"/>
              <a:t>The HRM team is responsible for assisting the organization to gain competitive advantage.</a:t>
            </a:r>
          </a:p>
          <a:p>
            <a:r>
              <a:rPr lang="en-US" dirty="0"/>
              <a:t> This entails increasing the company’s capacity to offer unique set of services and products to customers</a:t>
            </a:r>
          </a:p>
          <a:p>
            <a:r>
              <a:rPr lang="en-US" dirty="0"/>
              <a:t>To achieve effective human resource, companies compete with each other in “war for talent.”</a:t>
            </a:r>
          </a:p>
          <a:p>
            <a:r>
              <a:rPr lang="en-US" dirty="0"/>
              <a:t>Its not about hiring talents; the game is also about retaining people and assisting them to grow and remain committed for a long time (</a:t>
            </a:r>
            <a:r>
              <a:rPr lang="en-US" b="0" i="0" dirty="0">
                <a:solidFill>
                  <a:srgbClr val="222222"/>
                </a:solidFill>
                <a:effectLst/>
                <a:latin typeface="Century Gothic (Body)"/>
              </a:rPr>
              <a:t>Harrison, 2015, p.9)</a:t>
            </a:r>
            <a:r>
              <a:rPr lang="en-US" dirty="0"/>
              <a:t>.</a:t>
            </a:r>
          </a:p>
        </p:txBody>
      </p:sp>
      <p:pic>
        <p:nvPicPr>
          <p:cNvPr id="4098" name="Picture 2" descr="Assess To Succeed | HR Solutions, that you need!">
            <a:extLst>
              <a:ext uri="{FF2B5EF4-FFF2-40B4-BE49-F238E27FC236}">
                <a16:creationId xmlns:a16="http://schemas.microsoft.com/office/drawing/2014/main" id="{70238E6B-9A72-9A1F-6B26-3957A1D4BA4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526162" y="3064476"/>
            <a:ext cx="3496962" cy="2372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528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971E0-4008-0A33-BD70-EE1C2D3E6D51}"/>
              </a:ext>
            </a:extLst>
          </p:cNvPr>
          <p:cNvSpPr>
            <a:spLocks noGrp="1"/>
          </p:cNvSpPr>
          <p:nvPr>
            <p:ph type="title"/>
          </p:nvPr>
        </p:nvSpPr>
        <p:spPr/>
        <p:txBody>
          <a:bodyPr/>
          <a:lstStyle/>
          <a:p>
            <a:pPr algn="ctr"/>
            <a:r>
              <a:rPr lang="en-US" dirty="0"/>
              <a:t>Recruitment and Selection Process of Amazon Company</a:t>
            </a:r>
          </a:p>
        </p:txBody>
      </p:sp>
      <p:sp>
        <p:nvSpPr>
          <p:cNvPr id="3" name="Content Placeholder 2">
            <a:extLst>
              <a:ext uri="{FF2B5EF4-FFF2-40B4-BE49-F238E27FC236}">
                <a16:creationId xmlns:a16="http://schemas.microsoft.com/office/drawing/2014/main" id="{A6E0C4F9-F698-4B82-45B8-AC7083D8B410}"/>
              </a:ext>
            </a:extLst>
          </p:cNvPr>
          <p:cNvSpPr>
            <a:spLocks noGrp="1"/>
          </p:cNvSpPr>
          <p:nvPr>
            <p:ph sz="half" idx="1"/>
          </p:nvPr>
        </p:nvSpPr>
        <p:spPr>
          <a:xfrm>
            <a:off x="1151367" y="2603500"/>
            <a:ext cx="7486005" cy="3416301"/>
          </a:xfrm>
        </p:spPr>
        <p:txBody>
          <a:bodyPr/>
          <a:lstStyle/>
          <a:p>
            <a:r>
              <a:rPr lang="en-US" dirty="0"/>
              <a:t>Recruitment and selection process entails planning and strategic action</a:t>
            </a:r>
          </a:p>
          <a:p>
            <a:r>
              <a:rPr lang="en-US" dirty="0"/>
              <a:t>Amazon Incl. uses the following steps in recruitment and selection process to acquire best talents.</a:t>
            </a:r>
          </a:p>
          <a:p>
            <a:r>
              <a:rPr lang="en-US" dirty="0"/>
              <a:t>Step 1; job description offer</a:t>
            </a:r>
          </a:p>
          <a:p>
            <a:r>
              <a:rPr lang="en-US" dirty="0"/>
              <a:t>Step 2; Screening call</a:t>
            </a:r>
          </a:p>
          <a:p>
            <a:r>
              <a:rPr lang="en-US" dirty="0"/>
              <a:t>Step 3; Interview</a:t>
            </a:r>
          </a:p>
          <a:p>
            <a:r>
              <a:rPr lang="en-US" dirty="0"/>
              <a:t>Step 4; Offer by committee and orientation (</a:t>
            </a:r>
            <a:r>
              <a:rPr lang="en-US" b="0" i="0" dirty="0">
                <a:solidFill>
                  <a:srgbClr val="222222"/>
                </a:solidFill>
                <a:effectLst/>
                <a:latin typeface="Century Gothic (Body)"/>
              </a:rPr>
              <a:t>Harrison, 2015, p.9)</a:t>
            </a:r>
            <a:r>
              <a:rPr lang="en-US" dirty="0"/>
              <a:t>.</a:t>
            </a:r>
          </a:p>
        </p:txBody>
      </p:sp>
      <p:pic>
        <p:nvPicPr>
          <p:cNvPr id="5122" name="Picture 2" descr="Recruitment &amp; Selection: Optimize Your Hiring Process">
            <a:extLst>
              <a:ext uri="{FF2B5EF4-FFF2-40B4-BE49-F238E27FC236}">
                <a16:creationId xmlns:a16="http://schemas.microsoft.com/office/drawing/2014/main" id="{451FA0D2-D541-3DEB-7FE5-C8ED8CC15CC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192530" y="2940908"/>
            <a:ext cx="3595816" cy="2693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43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F954A-4EBE-7A7F-A629-D2BA4DE1C69F}"/>
              </a:ext>
            </a:extLst>
          </p:cNvPr>
          <p:cNvSpPr>
            <a:spLocks noGrp="1"/>
          </p:cNvSpPr>
          <p:nvPr>
            <p:ph type="title"/>
          </p:nvPr>
        </p:nvSpPr>
        <p:spPr/>
        <p:txBody>
          <a:bodyPr/>
          <a:lstStyle/>
          <a:p>
            <a:pPr algn="ctr"/>
            <a:r>
              <a:rPr lang="en-US" dirty="0"/>
              <a:t>Step 1; Job Offer Description</a:t>
            </a:r>
          </a:p>
        </p:txBody>
      </p:sp>
      <p:sp>
        <p:nvSpPr>
          <p:cNvPr id="3" name="Content Placeholder 2">
            <a:extLst>
              <a:ext uri="{FF2B5EF4-FFF2-40B4-BE49-F238E27FC236}">
                <a16:creationId xmlns:a16="http://schemas.microsoft.com/office/drawing/2014/main" id="{4E479085-17D5-7260-BC8C-2E1178B2C256}"/>
              </a:ext>
            </a:extLst>
          </p:cNvPr>
          <p:cNvSpPr>
            <a:spLocks noGrp="1"/>
          </p:cNvSpPr>
          <p:nvPr>
            <p:ph sz="half" idx="1"/>
          </p:nvPr>
        </p:nvSpPr>
        <p:spPr>
          <a:xfrm>
            <a:off x="1151368" y="2603500"/>
            <a:ext cx="7300654" cy="3416301"/>
          </a:xfrm>
        </p:spPr>
        <p:txBody>
          <a:bodyPr/>
          <a:lstStyle/>
          <a:p>
            <a:r>
              <a:rPr lang="en-US" dirty="0"/>
              <a:t>Job description is a document stating the tasks and responsibilities of the job</a:t>
            </a:r>
          </a:p>
          <a:p>
            <a:r>
              <a:rPr lang="en-US" dirty="0"/>
              <a:t>It sets a clear expectations of the potential candidates</a:t>
            </a:r>
          </a:p>
          <a:p>
            <a:r>
              <a:rPr lang="en-US" dirty="0"/>
              <a:t>Job description is done after the organization has conducted job analysis on whether the vacancy should be filled or the duties can be redistributed to other employees</a:t>
            </a:r>
          </a:p>
          <a:p>
            <a:r>
              <a:rPr lang="en-US" dirty="0"/>
              <a:t>Job description is crucial as it dictates the expected applicants (</a:t>
            </a:r>
            <a:r>
              <a:rPr lang="en-US" b="0" i="0" dirty="0">
                <a:solidFill>
                  <a:srgbClr val="000000"/>
                </a:solidFill>
                <a:effectLst/>
                <a:latin typeface="Century Gothic (Body)"/>
              </a:rPr>
              <a:t>Denning, 2018).</a:t>
            </a:r>
            <a:r>
              <a:rPr lang="en-US" dirty="0"/>
              <a:t> </a:t>
            </a:r>
          </a:p>
        </p:txBody>
      </p:sp>
      <p:pic>
        <p:nvPicPr>
          <p:cNvPr id="6146" name="Picture 2" descr="How to Write Job Descriptions | Glassdoor for Employers">
            <a:extLst>
              <a:ext uri="{FF2B5EF4-FFF2-40B4-BE49-F238E27FC236}">
                <a16:creationId xmlns:a16="http://schemas.microsoft.com/office/drawing/2014/main" id="{FBE7289E-EBBF-EAEF-3CDA-2FC5A12C8B7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452022" y="2755558"/>
            <a:ext cx="2725130" cy="303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599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C4300-0B5D-EC30-882A-26981737B58F}"/>
              </a:ext>
            </a:extLst>
          </p:cNvPr>
          <p:cNvSpPr>
            <a:spLocks noGrp="1"/>
          </p:cNvSpPr>
          <p:nvPr>
            <p:ph type="title"/>
          </p:nvPr>
        </p:nvSpPr>
        <p:spPr/>
        <p:txBody>
          <a:bodyPr/>
          <a:lstStyle/>
          <a:p>
            <a:pPr algn="ctr"/>
            <a:r>
              <a:rPr lang="en-US" dirty="0"/>
              <a:t>Step 2: Screening Call</a:t>
            </a:r>
          </a:p>
        </p:txBody>
      </p:sp>
      <p:sp>
        <p:nvSpPr>
          <p:cNvPr id="3" name="Content Placeholder 2">
            <a:extLst>
              <a:ext uri="{FF2B5EF4-FFF2-40B4-BE49-F238E27FC236}">
                <a16:creationId xmlns:a16="http://schemas.microsoft.com/office/drawing/2014/main" id="{7A676644-D48D-2800-CFE6-0741E88AE2E0}"/>
              </a:ext>
            </a:extLst>
          </p:cNvPr>
          <p:cNvSpPr>
            <a:spLocks noGrp="1"/>
          </p:cNvSpPr>
          <p:nvPr>
            <p:ph sz="half" idx="1"/>
          </p:nvPr>
        </p:nvSpPr>
        <p:spPr>
          <a:xfrm>
            <a:off x="1151367" y="2603500"/>
            <a:ext cx="7065875" cy="3416301"/>
          </a:xfrm>
        </p:spPr>
        <p:txBody>
          <a:bodyPr/>
          <a:lstStyle/>
          <a:p>
            <a:r>
              <a:rPr lang="en-US" dirty="0"/>
              <a:t>The HR reaches out to the relevant applicants</a:t>
            </a:r>
          </a:p>
          <a:p>
            <a:r>
              <a:rPr lang="en-US" dirty="0"/>
              <a:t>They are asked questions concerning their career </a:t>
            </a:r>
          </a:p>
          <a:p>
            <a:r>
              <a:rPr lang="en-US" dirty="0"/>
              <a:t>The questions are answered using S.T.A.R  (Situation, Task, Action and Result) method</a:t>
            </a:r>
          </a:p>
          <a:p>
            <a:r>
              <a:rPr lang="en-US" dirty="0"/>
              <a:t>S.T.A.R  is proved to be effective and useful (</a:t>
            </a:r>
            <a:r>
              <a:rPr lang="en-US" b="0" i="0" dirty="0">
                <a:solidFill>
                  <a:srgbClr val="222222"/>
                </a:solidFill>
                <a:effectLst/>
                <a:latin typeface="Century Gothic (Body)"/>
              </a:rPr>
              <a:t>Kamran, Dawood, and </a:t>
            </a:r>
            <a:r>
              <a:rPr lang="en-US" b="0" i="0" dirty="0" err="1">
                <a:solidFill>
                  <a:srgbClr val="222222"/>
                </a:solidFill>
                <a:effectLst/>
                <a:latin typeface="Century Gothic (Body)"/>
              </a:rPr>
              <a:t>Hilal</a:t>
            </a:r>
            <a:r>
              <a:rPr lang="en-US" b="0" i="0" dirty="0">
                <a:solidFill>
                  <a:srgbClr val="222222"/>
                </a:solidFill>
                <a:effectLst/>
                <a:latin typeface="Century Gothic (Body)"/>
              </a:rPr>
              <a:t>, 2015,  p.1357)</a:t>
            </a:r>
            <a:r>
              <a:rPr lang="en-US" dirty="0"/>
              <a:t>.</a:t>
            </a:r>
          </a:p>
          <a:p>
            <a:r>
              <a:rPr lang="en-US" dirty="0"/>
              <a:t>The applicants are expected to share their professional experiences.</a:t>
            </a:r>
          </a:p>
        </p:txBody>
      </p:sp>
      <p:pic>
        <p:nvPicPr>
          <p:cNvPr id="7170" name="Picture 2" descr="Why The Candidate Screening Process is the Most Crucial Aspect of Recruiting  | CivicMinds Recruitment">
            <a:extLst>
              <a:ext uri="{FF2B5EF4-FFF2-40B4-BE49-F238E27FC236}">
                <a16:creationId xmlns:a16="http://schemas.microsoft.com/office/drawing/2014/main" id="{EC74E7A6-8EC9-4E20-FEB5-4B8D5CAC929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216900" y="2977978"/>
            <a:ext cx="3868008" cy="2310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0008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681F8-BB78-14CB-5AC8-4799B54DA505}"/>
              </a:ext>
            </a:extLst>
          </p:cNvPr>
          <p:cNvSpPr>
            <a:spLocks noGrp="1"/>
          </p:cNvSpPr>
          <p:nvPr>
            <p:ph type="title"/>
          </p:nvPr>
        </p:nvSpPr>
        <p:spPr/>
        <p:txBody>
          <a:bodyPr/>
          <a:lstStyle/>
          <a:p>
            <a:pPr algn="ctr"/>
            <a:r>
              <a:rPr lang="en-US" dirty="0"/>
              <a:t>Step 3; Interview</a:t>
            </a:r>
          </a:p>
        </p:txBody>
      </p:sp>
      <p:sp>
        <p:nvSpPr>
          <p:cNvPr id="3" name="Content Placeholder 2">
            <a:extLst>
              <a:ext uri="{FF2B5EF4-FFF2-40B4-BE49-F238E27FC236}">
                <a16:creationId xmlns:a16="http://schemas.microsoft.com/office/drawing/2014/main" id="{839A9CFD-E2FD-1B8B-9E2F-728316A1681A}"/>
              </a:ext>
            </a:extLst>
          </p:cNvPr>
          <p:cNvSpPr>
            <a:spLocks noGrp="1"/>
          </p:cNvSpPr>
          <p:nvPr>
            <p:ph sz="half" idx="1"/>
          </p:nvPr>
        </p:nvSpPr>
        <p:spPr>
          <a:xfrm>
            <a:off x="1151367" y="2603500"/>
            <a:ext cx="7127659" cy="3416301"/>
          </a:xfrm>
        </p:spPr>
        <p:txBody>
          <a:bodyPr/>
          <a:lstStyle/>
          <a:p>
            <a:r>
              <a:rPr lang="en-US" dirty="0"/>
              <a:t>After step 2, successful candidates qualify for interview process done in several phases;</a:t>
            </a:r>
          </a:p>
          <a:p>
            <a:pPr>
              <a:buFont typeface="+mj-lt"/>
              <a:buAutoNum type="alphaLcPeriod"/>
            </a:pPr>
            <a:r>
              <a:rPr lang="en-US" dirty="0"/>
              <a:t>Technical interview</a:t>
            </a:r>
          </a:p>
          <a:p>
            <a:pPr>
              <a:buFont typeface="+mj-lt"/>
              <a:buAutoNum type="alphaLcPeriod"/>
            </a:pPr>
            <a:r>
              <a:rPr lang="en-US" dirty="0"/>
              <a:t>General HR interview</a:t>
            </a:r>
          </a:p>
          <a:p>
            <a:pPr>
              <a:buFont typeface="+mj-lt"/>
              <a:buAutoNum type="alphaLcPeriod"/>
            </a:pPr>
            <a:r>
              <a:rPr lang="en-US" dirty="0"/>
              <a:t>Writing test</a:t>
            </a:r>
          </a:p>
          <a:p>
            <a:pPr>
              <a:buFont typeface="+mj-lt"/>
              <a:buAutoNum type="alphaLcPeriod"/>
            </a:pPr>
            <a:r>
              <a:rPr lang="en-US" dirty="0"/>
              <a:t>Final “loop” interview</a:t>
            </a:r>
          </a:p>
          <a:p>
            <a:pPr>
              <a:buFont typeface="+mj-lt"/>
              <a:buAutoNum type="alphaLcPeriod"/>
            </a:pPr>
            <a:r>
              <a:rPr lang="en-US" dirty="0"/>
              <a:t>Meeting of the interviewers (</a:t>
            </a:r>
            <a:r>
              <a:rPr lang="en-US" b="0" i="0" dirty="0">
                <a:solidFill>
                  <a:srgbClr val="222222"/>
                </a:solidFill>
                <a:effectLst/>
                <a:latin typeface="Century Gothic (Body)"/>
              </a:rPr>
              <a:t>Harrison, 2015, p.9)</a:t>
            </a:r>
            <a:r>
              <a:rPr lang="en-US" dirty="0"/>
              <a:t>.</a:t>
            </a:r>
          </a:p>
        </p:txBody>
      </p:sp>
      <p:pic>
        <p:nvPicPr>
          <p:cNvPr id="8194" name="Picture 2" descr="The Interview Process &amp; How to Improve It | Glassdoor for Employers">
            <a:extLst>
              <a:ext uri="{FF2B5EF4-FFF2-40B4-BE49-F238E27FC236}">
                <a16:creationId xmlns:a16="http://schemas.microsoft.com/office/drawing/2014/main" id="{C1E169BB-4A16-B69F-A1B5-BF90776977F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970838" y="3079718"/>
            <a:ext cx="3668712" cy="2689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104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EF0F-EF1E-8597-6FA9-10929454942C}"/>
              </a:ext>
            </a:extLst>
          </p:cNvPr>
          <p:cNvSpPr>
            <a:spLocks noGrp="1"/>
          </p:cNvSpPr>
          <p:nvPr>
            <p:ph type="title"/>
          </p:nvPr>
        </p:nvSpPr>
        <p:spPr/>
        <p:txBody>
          <a:bodyPr/>
          <a:lstStyle/>
          <a:p>
            <a:pPr algn="ctr"/>
            <a:r>
              <a:rPr lang="en-US" dirty="0"/>
              <a:t>Step 4: Job offer and Orientation</a:t>
            </a:r>
          </a:p>
        </p:txBody>
      </p:sp>
      <p:sp>
        <p:nvSpPr>
          <p:cNvPr id="3" name="Content Placeholder 2">
            <a:extLst>
              <a:ext uri="{FF2B5EF4-FFF2-40B4-BE49-F238E27FC236}">
                <a16:creationId xmlns:a16="http://schemas.microsoft.com/office/drawing/2014/main" id="{486F40C9-EB5A-33D0-B6C2-77C84B2F6ECF}"/>
              </a:ext>
            </a:extLst>
          </p:cNvPr>
          <p:cNvSpPr>
            <a:spLocks noGrp="1"/>
          </p:cNvSpPr>
          <p:nvPr>
            <p:ph sz="half" idx="1"/>
          </p:nvPr>
        </p:nvSpPr>
        <p:spPr>
          <a:xfrm>
            <a:off x="1151367" y="2603500"/>
            <a:ext cx="6670459" cy="3416301"/>
          </a:xfrm>
        </p:spPr>
        <p:txBody>
          <a:bodyPr/>
          <a:lstStyle/>
          <a:p>
            <a:r>
              <a:rPr lang="en-US" dirty="0"/>
              <a:t>Once a suitable candidate has been identified, the candidate is called via a phone or in-person by the HR</a:t>
            </a:r>
          </a:p>
          <a:p>
            <a:r>
              <a:rPr lang="en-US" dirty="0"/>
              <a:t>The HR notifies them that they are successful after which they are informed on when to begin working</a:t>
            </a:r>
          </a:p>
          <a:p>
            <a:r>
              <a:rPr lang="en-US" dirty="0"/>
              <a:t>During the reporting day, the successful candidate is taken through a comprehensive orientation process set by the company (</a:t>
            </a:r>
            <a:r>
              <a:rPr lang="en-US" b="0" i="0" dirty="0">
                <a:solidFill>
                  <a:srgbClr val="222222"/>
                </a:solidFill>
                <a:effectLst/>
                <a:latin typeface="Century Gothic (Body)"/>
              </a:rPr>
              <a:t>Kamran, Dawood, and </a:t>
            </a:r>
            <a:r>
              <a:rPr lang="en-US" b="0" i="0" dirty="0" err="1">
                <a:solidFill>
                  <a:srgbClr val="222222"/>
                </a:solidFill>
                <a:effectLst/>
                <a:latin typeface="Century Gothic (Body)"/>
              </a:rPr>
              <a:t>Hilal</a:t>
            </a:r>
            <a:r>
              <a:rPr lang="en-US" b="0" i="0" dirty="0">
                <a:solidFill>
                  <a:srgbClr val="222222"/>
                </a:solidFill>
                <a:effectLst/>
                <a:latin typeface="Century Gothic (Body)"/>
              </a:rPr>
              <a:t>, 2015,  p.1357)</a:t>
            </a:r>
            <a:r>
              <a:rPr lang="en-US" dirty="0"/>
              <a:t>.</a:t>
            </a:r>
          </a:p>
        </p:txBody>
      </p:sp>
      <p:pic>
        <p:nvPicPr>
          <p:cNvPr id="9218" name="Picture 2" descr="Making a Job Offer">
            <a:extLst>
              <a:ext uri="{FF2B5EF4-FFF2-40B4-BE49-F238E27FC236}">
                <a16:creationId xmlns:a16="http://schemas.microsoft.com/office/drawing/2014/main" id="{1D546FD8-0149-103D-C401-CA68BF7F039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952581" y="2743200"/>
            <a:ext cx="3823408"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889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4BA6CE-56EF-1D78-6C76-E359573C510E}"/>
              </a:ext>
            </a:extLst>
          </p:cNvPr>
          <p:cNvSpPr>
            <a:spLocks noGrp="1"/>
          </p:cNvSpPr>
          <p:nvPr>
            <p:ph type="title"/>
          </p:nvPr>
        </p:nvSpPr>
        <p:spPr/>
        <p:txBody>
          <a:bodyPr/>
          <a:lstStyle/>
          <a:p>
            <a:pPr algn="ctr"/>
            <a:r>
              <a:rPr lang="en-US" dirty="0"/>
              <a:t>References</a:t>
            </a:r>
          </a:p>
        </p:txBody>
      </p:sp>
      <p:sp>
        <p:nvSpPr>
          <p:cNvPr id="6" name="Content Placeholder 5">
            <a:extLst>
              <a:ext uri="{FF2B5EF4-FFF2-40B4-BE49-F238E27FC236}">
                <a16:creationId xmlns:a16="http://schemas.microsoft.com/office/drawing/2014/main" id="{F3F56CF4-6832-0BC9-78B0-D80750D991B3}"/>
              </a:ext>
            </a:extLst>
          </p:cNvPr>
          <p:cNvSpPr>
            <a:spLocks noGrp="1"/>
          </p:cNvSpPr>
          <p:nvPr>
            <p:ph idx="1"/>
          </p:nvPr>
        </p:nvSpPr>
        <p:spPr/>
        <p:txBody>
          <a:bodyPr>
            <a:normAutofit fontScale="92500" lnSpcReduction="10000"/>
          </a:bodyPr>
          <a:lstStyle/>
          <a:p>
            <a:pPr algn="l"/>
            <a:r>
              <a:rPr lang="en-US" b="0" i="0" dirty="0">
                <a:solidFill>
                  <a:srgbClr val="000000"/>
                </a:solidFill>
                <a:effectLst/>
                <a:latin typeface="Century Gothic (Body)"/>
              </a:rPr>
              <a:t>Denning, S. (2018, August 12). How Jeff Bezos Hires Great People. In Forbes. Retrieved from </a:t>
            </a:r>
            <a:r>
              <a:rPr lang="en-US" b="0" i="0" dirty="0">
                <a:solidFill>
                  <a:srgbClr val="0563C1"/>
                </a:solidFill>
                <a:effectLst/>
                <a:latin typeface="Century Gothic (Body)"/>
                <a:hlinkClick r:id="rId2"/>
              </a:rPr>
              <a:t>https://www.forbes.com/sites/stephaniedenning/2018/08/12/how-jeff-bezos-hires-great-people/?sh=1e97e0a116c5</a:t>
            </a:r>
            <a:endParaRPr lang="en-US" b="0" i="0" dirty="0">
              <a:solidFill>
                <a:srgbClr val="0563C1"/>
              </a:solidFill>
              <a:effectLst/>
              <a:latin typeface="Century Gothic (Body)"/>
            </a:endParaRPr>
          </a:p>
          <a:p>
            <a:pPr algn="l"/>
            <a:r>
              <a:rPr lang="en-US" b="0" i="0" dirty="0">
                <a:solidFill>
                  <a:srgbClr val="222222"/>
                </a:solidFill>
                <a:effectLst/>
                <a:latin typeface="Century Gothic (Body)"/>
              </a:rPr>
              <a:t>Hunter-Hill, M., 2019. Strategies to Develop Core </a:t>
            </a:r>
            <a:r>
              <a:rPr lang="en-US" b="0" i="0" dirty="0" err="1">
                <a:solidFill>
                  <a:srgbClr val="222222"/>
                </a:solidFill>
                <a:effectLst/>
                <a:latin typeface="Century Gothic (Body)"/>
              </a:rPr>
              <a:t>Behaviours</a:t>
            </a:r>
            <a:r>
              <a:rPr lang="en-US" b="0" i="0" dirty="0">
                <a:solidFill>
                  <a:srgbClr val="222222"/>
                </a:solidFill>
                <a:effectLst/>
                <a:latin typeface="Century Gothic (Body)"/>
              </a:rPr>
              <a:t> through Psychometrics &amp; Coaching: A Profession Mapping Exercise.: Professional Development Workshop (PDW).</a:t>
            </a:r>
            <a:endParaRPr lang="en-US" dirty="0">
              <a:solidFill>
                <a:srgbClr val="0563C1"/>
              </a:solidFill>
              <a:latin typeface="Century Gothic (Body)"/>
            </a:endParaRPr>
          </a:p>
          <a:p>
            <a:pPr algn="l"/>
            <a:r>
              <a:rPr lang="en-US" b="0" i="0" dirty="0">
                <a:solidFill>
                  <a:srgbClr val="222222"/>
                </a:solidFill>
                <a:effectLst/>
                <a:latin typeface="Century Gothic (Body)"/>
              </a:rPr>
              <a:t>Harrison, L., 2015. Professionalism in human resource management: Evolution of a standard. </a:t>
            </a:r>
            <a:r>
              <a:rPr lang="en-US" b="0" i="1" dirty="0">
                <a:solidFill>
                  <a:srgbClr val="222222"/>
                </a:solidFill>
                <a:effectLst/>
                <a:latin typeface="Century Gothic (Body)"/>
              </a:rPr>
              <a:t>People and Strategy</a:t>
            </a:r>
            <a:r>
              <a:rPr lang="en-US" b="0" i="0" dirty="0">
                <a:solidFill>
                  <a:srgbClr val="222222"/>
                </a:solidFill>
                <a:effectLst/>
                <a:latin typeface="Century Gothic (Body)"/>
              </a:rPr>
              <a:t>, </a:t>
            </a:r>
            <a:r>
              <a:rPr lang="en-US" b="0" i="1" dirty="0">
                <a:solidFill>
                  <a:srgbClr val="222222"/>
                </a:solidFill>
                <a:effectLst/>
                <a:latin typeface="Century Gothic (Body)"/>
              </a:rPr>
              <a:t>38</a:t>
            </a:r>
            <a:r>
              <a:rPr lang="en-US" b="0" i="0" dirty="0">
                <a:solidFill>
                  <a:srgbClr val="222222"/>
                </a:solidFill>
                <a:effectLst/>
                <a:latin typeface="Century Gothic (Body)"/>
              </a:rPr>
              <a:t>(4), p.9.</a:t>
            </a:r>
            <a:endParaRPr lang="en-US" b="0" i="0" dirty="0">
              <a:solidFill>
                <a:srgbClr val="0563C1"/>
              </a:solidFill>
              <a:effectLst/>
              <a:latin typeface="Century Gothic (Body)"/>
            </a:endParaRPr>
          </a:p>
          <a:p>
            <a:r>
              <a:rPr lang="en-US" b="0" i="0" dirty="0">
                <a:solidFill>
                  <a:srgbClr val="222222"/>
                </a:solidFill>
                <a:effectLst/>
                <a:latin typeface="Century Gothic (Body)"/>
              </a:rPr>
              <a:t>Allen, S., Williams, P. and Allen, D., 2018. Human resource professionals' competencies for pluralistic workplaces. </a:t>
            </a:r>
            <a:r>
              <a:rPr lang="en-US" b="0" i="1" dirty="0">
                <a:solidFill>
                  <a:srgbClr val="222222"/>
                </a:solidFill>
                <a:effectLst/>
                <a:latin typeface="Century Gothic (Body)"/>
              </a:rPr>
              <a:t>The international journal of management education</a:t>
            </a:r>
            <a:r>
              <a:rPr lang="en-US" b="0" i="0" dirty="0">
                <a:solidFill>
                  <a:srgbClr val="222222"/>
                </a:solidFill>
                <a:effectLst/>
                <a:latin typeface="Century Gothic (Body)"/>
              </a:rPr>
              <a:t>, </a:t>
            </a:r>
            <a:r>
              <a:rPr lang="en-US" b="0" i="1" dirty="0">
                <a:solidFill>
                  <a:srgbClr val="222222"/>
                </a:solidFill>
                <a:effectLst/>
                <a:latin typeface="Century Gothic (Body)"/>
              </a:rPr>
              <a:t>16</a:t>
            </a:r>
            <a:r>
              <a:rPr lang="en-US" b="0" i="0" dirty="0">
                <a:solidFill>
                  <a:srgbClr val="222222"/>
                </a:solidFill>
                <a:effectLst/>
                <a:latin typeface="Century Gothic (Body)"/>
              </a:rPr>
              <a:t>(2), pp.309-320.</a:t>
            </a:r>
            <a:endParaRPr lang="en-US" dirty="0">
              <a:latin typeface="Century Gothic (Body)"/>
            </a:endParaRPr>
          </a:p>
        </p:txBody>
      </p:sp>
    </p:spTree>
    <p:extLst>
      <p:ext uri="{BB962C8B-B14F-4D97-AF65-F5344CB8AC3E}">
        <p14:creationId xmlns:p14="http://schemas.microsoft.com/office/powerpoint/2010/main" val="3708832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356A-431A-5CDF-B621-7B28FFE9F657}"/>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79ABA0A3-4CA5-50B7-F4F9-79EEA2353893}"/>
              </a:ext>
            </a:extLst>
          </p:cNvPr>
          <p:cNvSpPr>
            <a:spLocks noGrp="1"/>
          </p:cNvSpPr>
          <p:nvPr>
            <p:ph idx="1"/>
          </p:nvPr>
        </p:nvSpPr>
        <p:spPr/>
        <p:txBody>
          <a:bodyPr/>
          <a:lstStyle/>
          <a:p>
            <a:pPr algn="l"/>
            <a:r>
              <a:rPr lang="en-US" b="0" i="0" dirty="0">
                <a:solidFill>
                  <a:srgbClr val="222222"/>
                </a:solidFill>
                <a:effectLst/>
                <a:latin typeface="Century Gothic (Body)"/>
              </a:rPr>
              <a:t>Kamran, A., Dawood, J. and </a:t>
            </a:r>
            <a:r>
              <a:rPr lang="en-US" b="0" i="0" dirty="0" err="1">
                <a:solidFill>
                  <a:srgbClr val="222222"/>
                </a:solidFill>
                <a:effectLst/>
                <a:latin typeface="Century Gothic (Body)"/>
              </a:rPr>
              <a:t>Hilal</a:t>
            </a:r>
            <a:r>
              <a:rPr lang="en-US" b="0" i="0" dirty="0">
                <a:solidFill>
                  <a:srgbClr val="222222"/>
                </a:solidFill>
                <a:effectLst/>
                <a:latin typeface="Century Gothic (Body)"/>
              </a:rPr>
              <a:t>, S.B., 2015. Analysis of the recruitment and selection process. In </a:t>
            </a:r>
            <a:r>
              <a:rPr lang="en-US" b="0" i="1" dirty="0">
                <a:solidFill>
                  <a:srgbClr val="222222"/>
                </a:solidFill>
                <a:effectLst/>
                <a:latin typeface="Century Gothic (Body)"/>
              </a:rPr>
              <a:t>Proceedings of the Ninth International Conference on Management Science and Engineering Management</a:t>
            </a:r>
            <a:r>
              <a:rPr lang="en-US" b="0" i="0" dirty="0">
                <a:solidFill>
                  <a:srgbClr val="222222"/>
                </a:solidFill>
                <a:effectLst/>
                <a:latin typeface="Century Gothic (Body)"/>
              </a:rPr>
              <a:t> (pp. 1357-1375). Springer, Berlin, Heidelberg.</a:t>
            </a:r>
          </a:p>
          <a:p>
            <a:pPr algn="l"/>
            <a:r>
              <a:rPr lang="en-US" b="0" i="0" dirty="0">
                <a:solidFill>
                  <a:srgbClr val="222222"/>
                </a:solidFill>
                <a:effectLst/>
                <a:latin typeface="Century Gothic (Body)"/>
              </a:rPr>
              <a:t>Lee, S.W. and Mao, X., 2020. Recruitment and selection of principals: A systematic review. </a:t>
            </a:r>
            <a:r>
              <a:rPr lang="en-US" b="0" i="1" dirty="0">
                <a:solidFill>
                  <a:srgbClr val="222222"/>
                </a:solidFill>
                <a:effectLst/>
                <a:latin typeface="Century Gothic (Body)"/>
              </a:rPr>
              <a:t>Educational Management Administration &amp; Leadership</a:t>
            </a:r>
            <a:r>
              <a:rPr lang="en-US" b="0" i="0" dirty="0">
                <a:solidFill>
                  <a:srgbClr val="222222"/>
                </a:solidFill>
                <a:effectLst/>
                <a:latin typeface="Century Gothic (Body)"/>
              </a:rPr>
              <a:t>, p.1741143220969694.</a:t>
            </a:r>
          </a:p>
          <a:p>
            <a:pPr algn="l"/>
            <a:r>
              <a:rPr lang="en-US" b="0" i="0" dirty="0" err="1">
                <a:solidFill>
                  <a:srgbClr val="222222"/>
                </a:solidFill>
                <a:effectLst/>
                <a:latin typeface="Century Gothic (Body)"/>
              </a:rPr>
              <a:t>Podgorodnichenko</a:t>
            </a:r>
            <a:r>
              <a:rPr lang="en-US" b="0" i="0" dirty="0">
                <a:solidFill>
                  <a:srgbClr val="222222"/>
                </a:solidFill>
                <a:effectLst/>
                <a:latin typeface="Century Gothic (Body)"/>
              </a:rPr>
              <a:t>, N., Edgar, F., Akmal, A. and McAndrew, I., 2021. Sustainability through sensemaking: Human resource professionals’ engagement and enactment of corporate social responsibility. </a:t>
            </a:r>
            <a:r>
              <a:rPr lang="en-US" b="0" i="1" dirty="0">
                <a:solidFill>
                  <a:srgbClr val="222222"/>
                </a:solidFill>
                <a:effectLst/>
                <a:latin typeface="Century Gothic (Body)"/>
              </a:rPr>
              <a:t>Journal of Cleaner Production</a:t>
            </a:r>
            <a:r>
              <a:rPr lang="en-US" b="0" i="0" dirty="0">
                <a:solidFill>
                  <a:srgbClr val="222222"/>
                </a:solidFill>
                <a:effectLst/>
                <a:latin typeface="Century Gothic (Body)"/>
              </a:rPr>
              <a:t>, </a:t>
            </a:r>
            <a:r>
              <a:rPr lang="en-US" b="0" i="1" dirty="0">
                <a:solidFill>
                  <a:srgbClr val="222222"/>
                </a:solidFill>
                <a:effectLst/>
                <a:latin typeface="Century Gothic (Body)"/>
              </a:rPr>
              <a:t>293</a:t>
            </a:r>
            <a:r>
              <a:rPr lang="en-US" b="0" i="0" dirty="0">
                <a:solidFill>
                  <a:srgbClr val="222222"/>
                </a:solidFill>
                <a:effectLst/>
                <a:latin typeface="Century Gothic (Body)"/>
              </a:rPr>
              <a:t>, p.126150.</a:t>
            </a:r>
            <a:endParaRPr lang="en-US" b="0" i="0" dirty="0">
              <a:solidFill>
                <a:srgbClr val="0563C1"/>
              </a:solidFill>
              <a:effectLst/>
              <a:latin typeface="Century Gothic (Body)"/>
            </a:endParaRPr>
          </a:p>
          <a:p>
            <a:endParaRPr lang="en-US" dirty="0">
              <a:latin typeface="Century Gothic (Body)"/>
            </a:endParaRPr>
          </a:p>
        </p:txBody>
      </p:sp>
    </p:spTree>
    <p:extLst>
      <p:ext uri="{BB962C8B-B14F-4D97-AF65-F5344CB8AC3E}">
        <p14:creationId xmlns:p14="http://schemas.microsoft.com/office/powerpoint/2010/main" val="1769566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141</TotalTime>
  <Words>1730</Words>
  <Application>Microsoft Office PowerPoint</Application>
  <PresentationFormat>Widescreen</PresentationFormat>
  <Paragraphs>89</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Century Gothic (Body)</vt:lpstr>
      <vt:lpstr>Wingdings</vt:lpstr>
      <vt:lpstr>Wingdings 3</vt:lpstr>
      <vt:lpstr>Ion Boardroom</vt:lpstr>
      <vt:lpstr>Assignment: Assessment Component 1</vt:lpstr>
      <vt:lpstr>Introduction to CIPD Profession Map</vt:lpstr>
      <vt:lpstr>CIPD Professional Map Cont.…</vt:lpstr>
      <vt:lpstr>Role of HR Profession in Current Business environment in reference to current CIPD Professional Map</vt:lpstr>
      <vt:lpstr>ii.  Staying Current and Competitive </vt:lpstr>
      <vt:lpstr>iii. Building a Talent Pipeline</vt:lpstr>
      <vt:lpstr>Recruitment and Selection Process of Amazon Company</vt:lpstr>
      <vt:lpstr>Step 1; Job Offer Description</vt:lpstr>
      <vt:lpstr>Step 2: Screening Call</vt:lpstr>
      <vt:lpstr>Step 3; Interview</vt:lpstr>
      <vt:lpstr>Step 4: Job offer and Orientation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anamaria duman</cp:lastModifiedBy>
  <cp:revision>202</cp:revision>
  <dcterms:created xsi:type="dcterms:W3CDTF">2022-07-02T12:51:46Z</dcterms:created>
  <dcterms:modified xsi:type="dcterms:W3CDTF">2022-07-02T20:05:56Z</dcterms:modified>
</cp:coreProperties>
</file>