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media/image19.jp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8"/>
  </p:notesMasterIdLst>
  <p:sldIdLst>
    <p:sldId id="256" r:id="rId2"/>
    <p:sldId id="309" r:id="rId3"/>
    <p:sldId id="257" r:id="rId4"/>
    <p:sldId id="289" r:id="rId5"/>
    <p:sldId id="258" r:id="rId6"/>
    <p:sldId id="265" r:id="rId7"/>
    <p:sldId id="287" r:id="rId8"/>
    <p:sldId id="316" r:id="rId9"/>
    <p:sldId id="315" r:id="rId10"/>
    <p:sldId id="288" r:id="rId11"/>
    <p:sldId id="264" r:id="rId12"/>
    <p:sldId id="280" r:id="rId13"/>
    <p:sldId id="282" r:id="rId14"/>
    <p:sldId id="266" r:id="rId15"/>
    <p:sldId id="274" r:id="rId16"/>
    <p:sldId id="284" r:id="rId17"/>
    <p:sldId id="281" r:id="rId18"/>
    <p:sldId id="283" r:id="rId19"/>
    <p:sldId id="308" r:id="rId20"/>
    <p:sldId id="261" r:id="rId21"/>
    <p:sldId id="275" r:id="rId22"/>
    <p:sldId id="323" r:id="rId23"/>
    <p:sldId id="324" r:id="rId24"/>
    <p:sldId id="325" r:id="rId25"/>
    <p:sldId id="295" r:id="rId26"/>
    <p:sldId id="320" r:id="rId27"/>
    <p:sldId id="311" r:id="rId28"/>
    <p:sldId id="313" r:id="rId29"/>
    <p:sldId id="312" r:id="rId30"/>
    <p:sldId id="317" r:id="rId31"/>
    <p:sldId id="318" r:id="rId32"/>
    <p:sldId id="319" r:id="rId33"/>
    <p:sldId id="262" r:id="rId34"/>
    <p:sldId id="298" r:id="rId35"/>
    <p:sldId id="299" r:id="rId36"/>
    <p:sldId id="296" r:id="rId37"/>
    <p:sldId id="322" r:id="rId38"/>
    <p:sldId id="314" r:id="rId39"/>
    <p:sldId id="302" r:id="rId40"/>
    <p:sldId id="300" r:id="rId41"/>
    <p:sldId id="304" r:id="rId42"/>
    <p:sldId id="301" r:id="rId43"/>
    <p:sldId id="307" r:id="rId44"/>
    <p:sldId id="306" r:id="rId45"/>
    <p:sldId id="305" r:id="rId46"/>
    <p:sldId id="310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FFFF"/>
    <a:srgbClr val="666699"/>
    <a:srgbClr val="F8CAEB"/>
    <a:srgbClr val="7216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8491" autoAdjust="0"/>
    <p:restoredTop sz="86412" autoAdjust="0"/>
  </p:normalViewPr>
  <p:slideViewPr>
    <p:cSldViewPr snapToGrid="0">
      <p:cViewPr varScale="1">
        <p:scale>
          <a:sx n="100" d="100"/>
          <a:sy n="100" d="100"/>
        </p:scale>
        <p:origin x="1362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-387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95F068-10D5-4D46-BE33-1671DE40D825}" type="datetimeFigureOut">
              <a:rPr lang="en-US" smtClean="0"/>
              <a:t>8/10/2016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7A58DE-4569-4FF0-95FA-4EF4B443FD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526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7A58DE-4569-4FF0-95FA-4EF4B443FDE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375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7A58DE-4569-4FF0-95FA-4EF4B443FDE0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1285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7A58DE-4569-4FF0-95FA-4EF4B443FDE0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626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7A58DE-4569-4FF0-95FA-4EF4B443FDE0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5789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7796" name="Rectangle 1028"/>
          <p:cNvSpPr>
            <a:spLocks noGrp="1" noChangeArrowheads="1"/>
          </p:cNvSpPr>
          <p:nvPr>
            <p:ph type="subTitle" idx="1"/>
          </p:nvPr>
        </p:nvSpPr>
        <p:spPr>
          <a:xfrm>
            <a:off x="3025995" y="3593367"/>
            <a:ext cx="6096000" cy="682443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 sz="2800" b="0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dirty="0" smtClean="0"/>
              <a:t>Click to edit Master subtitle style</a:t>
            </a:r>
            <a:endParaRPr lang="en-GB" dirty="0"/>
          </a:p>
        </p:txBody>
      </p:sp>
      <p:sp>
        <p:nvSpPr>
          <p:cNvPr id="1057795" name="Rectangle 1027"/>
          <p:cNvSpPr>
            <a:spLocks noGrp="1" noChangeArrowheads="1"/>
          </p:cNvSpPr>
          <p:nvPr>
            <p:ph type="ctrTitle" hasCustomPrompt="1"/>
          </p:nvPr>
        </p:nvSpPr>
        <p:spPr>
          <a:xfrm>
            <a:off x="1819495" y="1220076"/>
            <a:ext cx="8509000" cy="1483878"/>
          </a:xfrm>
        </p:spPr>
        <p:txBody>
          <a:bodyPr wrap="square" tIns="46026" bIns="46026" anchor="b"/>
          <a:lstStyle>
            <a:lvl1pPr algn="ctr">
              <a:defRPr sz="4000">
                <a:solidFill>
                  <a:schemeClr val="accent1">
                    <a:lumMod val="50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defRPr>
            </a:lvl1pPr>
          </a:lstStyle>
          <a:p>
            <a:r>
              <a:rPr lang="en-GB" dirty="0" smtClean="0"/>
              <a:t>Title</a:t>
            </a:r>
            <a:br>
              <a:rPr lang="en-GB" dirty="0" smtClean="0"/>
            </a:br>
            <a:r>
              <a:rPr lang="en-GB" dirty="0" smtClean="0"/>
              <a:t>Line 2</a:t>
            </a:r>
            <a:endParaRPr lang="en-GB" dirty="0"/>
          </a:p>
        </p:txBody>
      </p:sp>
      <p:pic>
        <p:nvPicPr>
          <p:cNvPr id="3" name="Picture 4" descr="http://www.digilentinc.com/IMG/Digilent-Logo2015-color-370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139" y="5521937"/>
            <a:ext cx="3482653" cy="65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http://brand.ncsu.edu/assets/logos/ncstate-brick-4x1-red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5100" y="0"/>
            <a:ext cx="3646900" cy="57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\\kldata4\graphics\Press\IMG_Corporate\IMG_logo\Imagination\png_RGB\Imagination_Logo_Primary_RGB.png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140" y="5287022"/>
            <a:ext cx="2136610" cy="118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6746" y="5287022"/>
            <a:ext cx="2079405" cy="1094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25499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7795" name="Rectangle 1027"/>
          <p:cNvSpPr>
            <a:spLocks noGrp="1" noChangeArrowheads="1"/>
          </p:cNvSpPr>
          <p:nvPr>
            <p:ph type="ctrTitle" hasCustomPrompt="1"/>
          </p:nvPr>
        </p:nvSpPr>
        <p:spPr>
          <a:xfrm>
            <a:off x="1819495" y="2412309"/>
            <a:ext cx="8509000" cy="1483878"/>
          </a:xfrm>
        </p:spPr>
        <p:txBody>
          <a:bodyPr wrap="square" tIns="46026" bIns="46026" anchor="ctr"/>
          <a:lstStyle>
            <a:lvl1pPr algn="ctr">
              <a:defRPr sz="4000">
                <a:solidFill>
                  <a:schemeClr val="accent1">
                    <a:lumMod val="50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defRPr>
            </a:lvl1pPr>
          </a:lstStyle>
          <a:p>
            <a:r>
              <a:rPr lang="en-GB" dirty="0" smtClean="0"/>
              <a:t>Section Divider</a:t>
            </a:r>
            <a:br>
              <a:rPr lang="en-GB" dirty="0" smtClean="0"/>
            </a:br>
            <a:r>
              <a:rPr lang="en-GB" dirty="0" smtClean="0"/>
              <a:t>Line 2</a:t>
            </a:r>
            <a:endParaRPr lang="en-GB" dirty="0"/>
          </a:p>
        </p:txBody>
      </p:sp>
      <p:pic>
        <p:nvPicPr>
          <p:cNvPr id="11" name="Picture 8" descr="http://brand.ncsu.edu/assets/logos/ncstate-brick-4x1-red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5100" y="0"/>
            <a:ext cx="3646900" cy="57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\\kldata4\graphics\Press\IMG_Corporate\IMG_logo\Imagination\png_RGB\Imagination_Logo_Primary_RGB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140" y="5287022"/>
            <a:ext cx="2136610" cy="118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www.digilentinc.com/IMG/Digilent-Logo2015-color-370.png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139" y="5521937"/>
            <a:ext cx="3482653" cy="65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6746" y="5287022"/>
            <a:ext cx="2079405" cy="1094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18002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d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http://www.digilentinc.com/IMG/Digilent-Logo2015-color-370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139" y="5521937"/>
            <a:ext cx="3482653" cy="65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6788" y="1570933"/>
            <a:ext cx="8235423" cy="3220183"/>
          </a:xfrm>
          <a:prstGeom prst="rect">
            <a:avLst/>
          </a:prstGeom>
        </p:spPr>
      </p:pic>
      <p:pic>
        <p:nvPicPr>
          <p:cNvPr id="11" name="Picture 8" descr="http://brand.ncsu.edu/assets/logos/ncstate-brick-4x1-red.png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5100" y="0"/>
            <a:ext cx="3646900" cy="57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\\kldata4\graphics\Press\IMG_Corporate\IMG_logo\Imagination\png_RGB\Imagination_Logo_Primary_RGB.png"/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140" y="5287022"/>
            <a:ext cx="2136610" cy="118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6746" y="5287022"/>
            <a:ext cx="2079405" cy="1094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2930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ndar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000" y="452580"/>
            <a:ext cx="11592653" cy="432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 noChangeAspect="1"/>
          </p:cNvSpPr>
          <p:nvPr>
            <p:ph idx="1"/>
          </p:nvPr>
        </p:nvSpPr>
        <p:spPr>
          <a:xfrm>
            <a:off x="384000" y="1344000"/>
            <a:ext cx="11520000" cy="5184000"/>
          </a:xfrm>
        </p:spPr>
        <p:txBody>
          <a:bodyPr/>
          <a:lstStyle>
            <a:lvl1pPr>
              <a:spcBef>
                <a:spcPts val="0"/>
              </a:spcBef>
              <a:spcAft>
                <a:spcPts val="800"/>
              </a:spcAft>
              <a:defRPr sz="2400" baseline="0"/>
            </a:lvl1pPr>
            <a:lvl2pPr>
              <a:spcBef>
                <a:spcPts val="0"/>
              </a:spcBef>
              <a:spcAft>
                <a:spcPts val="800"/>
              </a:spcAft>
              <a:defRPr sz="2133" baseline="0"/>
            </a:lvl2pPr>
            <a:lvl3pPr>
              <a:spcBef>
                <a:spcPts val="0"/>
              </a:spcBef>
              <a:spcAft>
                <a:spcPts val="800"/>
              </a:spcAft>
              <a:defRPr sz="1867" baseline="0"/>
            </a:lvl3pPr>
            <a:lvl4pPr>
              <a:spcBef>
                <a:spcPts val="0"/>
              </a:spcBef>
              <a:spcAft>
                <a:spcPts val="800"/>
              </a:spcAft>
              <a:defRPr sz="1600" baseline="0"/>
            </a:lvl4pPr>
            <a:lvl5pPr>
              <a:spcBef>
                <a:spcPts val="0"/>
              </a:spcBef>
              <a:spcAft>
                <a:spcPts val="800"/>
              </a:spcAft>
              <a:defRPr/>
            </a:lvl5pPr>
            <a:lvl6pPr>
              <a:spcBef>
                <a:spcPts val="0"/>
              </a:spcBef>
              <a:spcAft>
                <a:spcPts val="800"/>
              </a:spcAft>
              <a:defRPr/>
            </a:lvl6pPr>
            <a:lvl7pPr marL="1430506" indent="0">
              <a:buNone/>
              <a:defRPr/>
            </a:lvl7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2" hasCustomPrompt="1"/>
          </p:nvPr>
        </p:nvSpPr>
        <p:spPr>
          <a:xfrm>
            <a:off x="384061" y="932581"/>
            <a:ext cx="11592592" cy="287977"/>
          </a:xfrm>
        </p:spPr>
        <p:txBody>
          <a:bodyPr/>
          <a:lstStyle>
            <a:lvl1pPr marL="0" indent="0" algn="l">
              <a:buNone/>
              <a:defRPr sz="2400" b="0" i="1" baseline="0">
                <a:solidFill>
                  <a:srgbClr val="B71A8B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 smtClean="0"/>
              <a:t>Secondary message text</a:t>
            </a:r>
            <a:endParaRPr lang="en-GB" dirty="0"/>
          </a:p>
        </p:txBody>
      </p:sp>
      <p:pic>
        <p:nvPicPr>
          <p:cNvPr id="5" name="Picture 8" descr="http://brand.ncsu.edu/assets/logos/ncstate-brick-4x1-red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8000" y="0"/>
            <a:ext cx="2794000" cy="437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7315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84001" y="384001"/>
            <a:ext cx="10020300" cy="35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GB" dirty="0" smtClean="0"/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84001" y="1133479"/>
            <a:ext cx="11612033" cy="51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 smtClean="0"/>
          </a:p>
        </p:txBody>
      </p:sp>
      <p:sp>
        <p:nvSpPr>
          <p:cNvPr id="1031" name="Text Box 22"/>
          <p:cNvSpPr txBox="1">
            <a:spLocks noChangeArrowheads="1"/>
          </p:cNvSpPr>
          <p:nvPr/>
        </p:nvSpPr>
        <p:spPr bwMode="auto">
          <a:xfrm>
            <a:off x="215905" y="6626801"/>
            <a:ext cx="11755967" cy="184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2800" b="1">
                <a:solidFill>
                  <a:srgbClr val="000099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800" b="1">
                <a:solidFill>
                  <a:srgbClr val="000099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800" b="1">
                <a:solidFill>
                  <a:srgbClr val="000099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800" b="1">
                <a:solidFill>
                  <a:srgbClr val="000099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800" b="1">
                <a:solidFill>
                  <a:srgbClr val="000099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99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99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99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000099"/>
                </a:solidFill>
                <a:latin typeface="Arial" charset="0"/>
                <a:cs typeface="Arial" charset="0"/>
              </a:defRPr>
            </a:lvl9pPr>
          </a:lstStyle>
          <a:p>
            <a:pPr defTabSz="1038858">
              <a:lnSpc>
                <a:spcPct val="90000"/>
              </a:lnSpc>
              <a:buClr>
                <a:srgbClr val="F2EC00"/>
              </a:buClr>
              <a:buFont typeface="Wingdings 3" pitchFamily="18" charset="2"/>
              <a:buNone/>
              <a:tabLst>
                <a:tab pos="5858787" algn="ctr"/>
                <a:tab pos="11719691" algn="r"/>
              </a:tabLst>
              <a:defRPr/>
            </a:pPr>
            <a:r>
              <a:rPr lang="en-GB" sz="1333" b="0" i="0" dirty="0" smtClean="0">
                <a:solidFill>
                  <a:srgbClr val="72166B"/>
                </a:solidFill>
              </a:rPr>
              <a:t>	© Copyright Imagination Technologies 2016	 Module 1 p.</a:t>
            </a:r>
            <a:fld id="{FAB5480B-93E9-413A-8BBC-71F34EA21CF0}" type="slidenum">
              <a:rPr lang="en-GB" sz="1333" b="0" i="0" smtClean="0">
                <a:solidFill>
                  <a:srgbClr val="72166B"/>
                </a:solidFill>
              </a:rPr>
              <a:pPr defTabSz="1038858">
                <a:lnSpc>
                  <a:spcPct val="90000"/>
                </a:lnSpc>
                <a:buClr>
                  <a:srgbClr val="F2EC00"/>
                </a:buClr>
                <a:buFont typeface="Wingdings 3" pitchFamily="18" charset="2"/>
                <a:buNone/>
                <a:tabLst>
                  <a:tab pos="5858787" algn="ctr"/>
                  <a:tab pos="11719691" algn="r"/>
                </a:tabLst>
                <a:defRPr/>
              </a:pPr>
              <a:t>‹#›</a:t>
            </a:fld>
            <a:endParaRPr lang="en-US" sz="1333" b="0" i="0" dirty="0">
              <a:solidFill>
                <a:srgbClr val="72166B"/>
              </a:solidFill>
            </a:endParaRPr>
          </a:p>
        </p:txBody>
      </p:sp>
      <p:sp>
        <p:nvSpPr>
          <p:cNvPr id="1032" name="Line 33"/>
          <p:cNvSpPr>
            <a:spLocks noChangeShapeType="1"/>
          </p:cNvSpPr>
          <p:nvPr/>
        </p:nvSpPr>
        <p:spPr bwMode="auto">
          <a:xfrm>
            <a:off x="384002" y="6535431"/>
            <a:ext cx="11587870" cy="0"/>
          </a:xfrm>
          <a:prstGeom prst="line">
            <a:avLst/>
          </a:prstGeom>
          <a:noFill/>
          <a:ln w="6350">
            <a:solidFill>
              <a:srgbClr val="72166B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71984" tIns="60945" rIns="71984" bIns="60945" anchorCtr="1"/>
          <a:lstStyle/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254548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4" r:id="rId3"/>
    <p:sldLayoutId id="2147483662" r:id="rId4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lnSpc>
          <a:spcPct val="85000"/>
        </a:lnSpc>
        <a:spcBef>
          <a:spcPct val="0"/>
        </a:spcBef>
        <a:spcAft>
          <a:spcPct val="0"/>
        </a:spcAft>
        <a:defRPr sz="3733" b="1">
          <a:solidFill>
            <a:schemeClr val="tx2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85000"/>
        </a:lnSpc>
        <a:spcBef>
          <a:spcPct val="0"/>
        </a:spcBef>
        <a:spcAft>
          <a:spcPct val="0"/>
        </a:spcAft>
        <a:defRPr sz="3733" b="1">
          <a:solidFill>
            <a:schemeClr val="bg1"/>
          </a:solidFill>
          <a:latin typeface="Arial" pitchFamily="34" charset="0"/>
        </a:defRPr>
      </a:lvl2pPr>
      <a:lvl3pPr algn="l" rtl="0" eaLnBrk="1" fontAlgn="base" hangingPunct="1">
        <a:lnSpc>
          <a:spcPct val="85000"/>
        </a:lnSpc>
        <a:spcBef>
          <a:spcPct val="0"/>
        </a:spcBef>
        <a:spcAft>
          <a:spcPct val="0"/>
        </a:spcAft>
        <a:defRPr sz="3733" b="1">
          <a:solidFill>
            <a:schemeClr val="bg1"/>
          </a:solidFill>
          <a:latin typeface="Arial" pitchFamily="34" charset="0"/>
        </a:defRPr>
      </a:lvl3pPr>
      <a:lvl4pPr algn="l" rtl="0" eaLnBrk="1" fontAlgn="base" hangingPunct="1">
        <a:lnSpc>
          <a:spcPct val="85000"/>
        </a:lnSpc>
        <a:spcBef>
          <a:spcPct val="0"/>
        </a:spcBef>
        <a:spcAft>
          <a:spcPct val="0"/>
        </a:spcAft>
        <a:defRPr sz="3733" b="1">
          <a:solidFill>
            <a:schemeClr val="bg1"/>
          </a:solidFill>
          <a:latin typeface="Arial" pitchFamily="34" charset="0"/>
        </a:defRPr>
      </a:lvl4pPr>
      <a:lvl5pPr algn="l" rtl="0" eaLnBrk="1" fontAlgn="base" hangingPunct="1">
        <a:lnSpc>
          <a:spcPct val="85000"/>
        </a:lnSpc>
        <a:spcBef>
          <a:spcPct val="0"/>
        </a:spcBef>
        <a:spcAft>
          <a:spcPct val="0"/>
        </a:spcAft>
        <a:defRPr sz="3733" b="1">
          <a:solidFill>
            <a:schemeClr val="bg1"/>
          </a:solidFill>
          <a:latin typeface="Arial" pitchFamily="34" charset="0"/>
        </a:defRPr>
      </a:lvl5pPr>
      <a:lvl6pPr marL="609446" algn="l" rtl="0" eaLnBrk="1" fontAlgn="base" hangingPunct="1">
        <a:lnSpc>
          <a:spcPct val="85000"/>
        </a:lnSpc>
        <a:spcBef>
          <a:spcPct val="0"/>
        </a:spcBef>
        <a:spcAft>
          <a:spcPct val="0"/>
        </a:spcAft>
        <a:defRPr sz="3733" b="1">
          <a:solidFill>
            <a:schemeClr val="bg1"/>
          </a:solidFill>
          <a:latin typeface="Arial" pitchFamily="34" charset="0"/>
        </a:defRPr>
      </a:lvl6pPr>
      <a:lvl7pPr marL="1218892" algn="l" rtl="0" eaLnBrk="1" fontAlgn="base" hangingPunct="1">
        <a:lnSpc>
          <a:spcPct val="85000"/>
        </a:lnSpc>
        <a:spcBef>
          <a:spcPct val="0"/>
        </a:spcBef>
        <a:spcAft>
          <a:spcPct val="0"/>
        </a:spcAft>
        <a:defRPr sz="3733" b="1">
          <a:solidFill>
            <a:schemeClr val="bg1"/>
          </a:solidFill>
          <a:latin typeface="Arial" pitchFamily="34" charset="0"/>
        </a:defRPr>
      </a:lvl7pPr>
      <a:lvl8pPr marL="1828338" algn="l" rtl="0" eaLnBrk="1" fontAlgn="base" hangingPunct="1">
        <a:lnSpc>
          <a:spcPct val="85000"/>
        </a:lnSpc>
        <a:spcBef>
          <a:spcPct val="0"/>
        </a:spcBef>
        <a:spcAft>
          <a:spcPct val="0"/>
        </a:spcAft>
        <a:defRPr sz="3733" b="1">
          <a:solidFill>
            <a:schemeClr val="bg1"/>
          </a:solidFill>
          <a:latin typeface="Arial" pitchFamily="34" charset="0"/>
        </a:defRPr>
      </a:lvl8pPr>
      <a:lvl9pPr marL="2437784" algn="l" rtl="0" eaLnBrk="1" fontAlgn="base" hangingPunct="1">
        <a:lnSpc>
          <a:spcPct val="85000"/>
        </a:lnSpc>
        <a:spcBef>
          <a:spcPct val="0"/>
        </a:spcBef>
        <a:spcAft>
          <a:spcPct val="0"/>
        </a:spcAft>
        <a:defRPr sz="3733" b="1">
          <a:solidFill>
            <a:schemeClr val="bg1"/>
          </a:solidFill>
          <a:latin typeface="Arial" pitchFamily="34" charset="0"/>
        </a:defRPr>
      </a:lvl9pPr>
    </p:titleStyle>
    <p:bodyStyle>
      <a:lvl1pPr marL="241238" indent="-241238" algn="l" rtl="0" eaLnBrk="1" fontAlgn="base" hangingPunct="1">
        <a:lnSpc>
          <a:spcPct val="100000"/>
        </a:lnSpc>
        <a:spcBef>
          <a:spcPts val="0"/>
        </a:spcBef>
        <a:spcAft>
          <a:spcPts val="800"/>
        </a:spcAft>
        <a:buClr>
          <a:schemeClr val="tx1">
            <a:lumMod val="90000"/>
            <a:lumOff val="10000"/>
          </a:schemeClr>
        </a:buClr>
        <a:buFont typeface="Wingdings" pitchFamily="2" charset="2"/>
        <a:buChar char="§"/>
        <a:defRPr sz="2400" b="0">
          <a:solidFill>
            <a:schemeClr val="tx2">
              <a:lumMod val="90000"/>
              <a:lumOff val="10000"/>
            </a:schemeClr>
          </a:solidFill>
          <a:latin typeface="+mn-lt"/>
          <a:ea typeface="+mn-ea"/>
          <a:cs typeface="+mn-cs"/>
        </a:defRPr>
      </a:lvl1pPr>
      <a:lvl2pPr marL="480363" indent="-245471" algn="l" rtl="0" eaLnBrk="1" fontAlgn="base" hangingPunct="1">
        <a:lnSpc>
          <a:spcPct val="100000"/>
        </a:lnSpc>
        <a:spcBef>
          <a:spcPts val="0"/>
        </a:spcBef>
        <a:spcAft>
          <a:spcPts val="800"/>
        </a:spcAft>
        <a:buClr>
          <a:schemeClr val="tx1">
            <a:lumMod val="90000"/>
            <a:lumOff val="10000"/>
          </a:schemeClr>
        </a:buClr>
        <a:buFont typeface="Wingdings" pitchFamily="2" charset="2"/>
        <a:buChar char="§"/>
        <a:defRPr sz="2133">
          <a:solidFill>
            <a:schemeClr val="tx2">
              <a:lumMod val="90000"/>
              <a:lumOff val="10000"/>
            </a:schemeClr>
          </a:solidFill>
          <a:latin typeface="+mn-lt"/>
        </a:defRPr>
      </a:lvl2pPr>
      <a:lvl3pPr marL="715253" indent="-234891" algn="l" rtl="0" eaLnBrk="1" fontAlgn="base" hangingPunct="1">
        <a:lnSpc>
          <a:spcPct val="100000"/>
        </a:lnSpc>
        <a:spcBef>
          <a:spcPts val="0"/>
        </a:spcBef>
        <a:spcAft>
          <a:spcPts val="800"/>
        </a:spcAft>
        <a:buClr>
          <a:schemeClr val="tx1">
            <a:lumMod val="90000"/>
            <a:lumOff val="10000"/>
          </a:schemeClr>
        </a:buClr>
        <a:buFont typeface="Wingdings" pitchFamily="2" charset="2"/>
        <a:buChar char="§"/>
        <a:defRPr sz="1867">
          <a:solidFill>
            <a:schemeClr val="tx2">
              <a:lumMod val="90000"/>
              <a:lumOff val="10000"/>
            </a:schemeClr>
          </a:solidFill>
          <a:latin typeface="+mn-lt"/>
        </a:defRPr>
      </a:lvl3pPr>
      <a:lvl4pPr marL="960724" indent="-245471" algn="l" rtl="0" eaLnBrk="1" fontAlgn="base" hangingPunct="1">
        <a:lnSpc>
          <a:spcPct val="100000"/>
        </a:lnSpc>
        <a:spcBef>
          <a:spcPts val="0"/>
        </a:spcBef>
        <a:spcAft>
          <a:spcPts val="800"/>
        </a:spcAft>
        <a:buClr>
          <a:schemeClr val="tx1">
            <a:lumMod val="90000"/>
            <a:lumOff val="10000"/>
          </a:schemeClr>
        </a:buClr>
        <a:buFont typeface="Wingdings" pitchFamily="2" charset="2"/>
        <a:buChar char="§"/>
        <a:defRPr sz="1600">
          <a:solidFill>
            <a:schemeClr val="tx2">
              <a:lumMod val="90000"/>
              <a:lumOff val="10000"/>
            </a:schemeClr>
          </a:solidFill>
          <a:latin typeface="+mn-lt"/>
        </a:defRPr>
      </a:lvl4pPr>
      <a:lvl5pPr marL="1195615" indent="-234891" algn="l" rtl="0" eaLnBrk="1" fontAlgn="base" hangingPunct="1">
        <a:lnSpc>
          <a:spcPct val="100000"/>
        </a:lnSpc>
        <a:spcBef>
          <a:spcPts val="0"/>
        </a:spcBef>
        <a:spcAft>
          <a:spcPts val="800"/>
        </a:spcAft>
        <a:buClr>
          <a:schemeClr val="tx1">
            <a:lumMod val="90000"/>
            <a:lumOff val="10000"/>
          </a:schemeClr>
        </a:buClr>
        <a:buSzPct val="100000"/>
        <a:buFont typeface="Wingdings" pitchFamily="2" charset="2"/>
        <a:buChar char="§"/>
        <a:defRPr lang="en-GB" sz="1600" dirty="0" smtClean="0">
          <a:solidFill>
            <a:schemeClr val="tx2">
              <a:lumMod val="90000"/>
              <a:lumOff val="10000"/>
            </a:schemeClr>
          </a:solidFill>
          <a:latin typeface="+mn-lt"/>
        </a:defRPr>
      </a:lvl5pPr>
      <a:lvl6pPr marL="1430506" indent="-234891" algn="l" rtl="0" eaLnBrk="1" fontAlgn="base" hangingPunct="1">
        <a:lnSpc>
          <a:spcPct val="100000"/>
        </a:lnSpc>
        <a:spcBef>
          <a:spcPts val="0"/>
        </a:spcBef>
        <a:spcAft>
          <a:spcPts val="800"/>
        </a:spcAft>
        <a:buClr>
          <a:schemeClr val="tx1">
            <a:lumMod val="90000"/>
            <a:lumOff val="10000"/>
          </a:schemeClr>
        </a:buClr>
        <a:buSzPct val="100000"/>
        <a:buFont typeface="Wingdings" pitchFamily="2" charset="2"/>
        <a:buChar char="§"/>
        <a:defRPr lang="en-GB" sz="1600" dirty="0" smtClean="0">
          <a:solidFill>
            <a:schemeClr val="tx2">
              <a:lumMod val="90000"/>
              <a:lumOff val="10000"/>
            </a:schemeClr>
          </a:solidFill>
          <a:latin typeface="+mn-lt"/>
        </a:defRPr>
      </a:lvl6pPr>
      <a:lvl7pPr marL="1678094" indent="-247588" algn="l" rtl="0" eaLnBrk="1" fontAlgn="base" hangingPunct="1">
        <a:lnSpc>
          <a:spcPct val="100000"/>
        </a:lnSpc>
        <a:spcBef>
          <a:spcPts val="0"/>
        </a:spcBef>
        <a:spcAft>
          <a:spcPts val="800"/>
        </a:spcAft>
        <a:buClr>
          <a:schemeClr val="tx1">
            <a:lumMod val="90000"/>
            <a:lumOff val="10000"/>
          </a:schemeClr>
        </a:buClr>
        <a:buSzPct val="100000"/>
        <a:buFont typeface="Wingdings" pitchFamily="2" charset="2"/>
        <a:buChar char="§"/>
        <a:defRPr lang="en-GB" sz="1600" dirty="0" smtClean="0">
          <a:solidFill>
            <a:schemeClr val="tx2">
              <a:lumMod val="90000"/>
              <a:lumOff val="10000"/>
            </a:schemeClr>
          </a:solidFill>
          <a:latin typeface="+mn-lt"/>
        </a:defRPr>
      </a:lvl7pPr>
      <a:lvl8pPr marL="1912984" indent="-234891" algn="l" rtl="0" eaLnBrk="1" fontAlgn="base" hangingPunct="1">
        <a:lnSpc>
          <a:spcPct val="100000"/>
        </a:lnSpc>
        <a:spcBef>
          <a:spcPts val="0"/>
        </a:spcBef>
        <a:spcAft>
          <a:spcPts val="800"/>
        </a:spcAft>
        <a:buClr>
          <a:schemeClr val="tx1">
            <a:lumMod val="90000"/>
            <a:lumOff val="10000"/>
          </a:schemeClr>
        </a:buClr>
        <a:buSzPct val="100000"/>
        <a:buFont typeface="Wingdings" pitchFamily="2" charset="2"/>
        <a:buChar char="§"/>
        <a:defRPr lang="en-GB" sz="1600" baseline="0" dirty="0" smtClean="0">
          <a:solidFill>
            <a:schemeClr val="tx2">
              <a:lumMod val="90000"/>
              <a:lumOff val="10000"/>
            </a:schemeClr>
          </a:solidFill>
          <a:latin typeface="+mn-lt"/>
        </a:defRPr>
      </a:lvl8pPr>
      <a:lvl9pPr marL="5846874" indent="-457085" algn="l" rtl="0" eaLnBrk="1" fontAlgn="base" hangingPunct="1">
        <a:lnSpc>
          <a:spcPct val="110000"/>
        </a:lnSpc>
        <a:spcBef>
          <a:spcPct val="30000"/>
        </a:spcBef>
        <a:spcAft>
          <a:spcPct val="0"/>
        </a:spcAft>
        <a:buClr>
          <a:srgbClr val="FFFF00"/>
        </a:buClr>
        <a:buSzPct val="100000"/>
        <a:buFont typeface="Wingdings" pitchFamily="2" charset="2"/>
        <a:buChar char="n"/>
        <a:defRPr sz="1867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1218892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46" algn="l" defTabSz="1218892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892" algn="l" defTabSz="1218892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338" algn="l" defTabSz="1218892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784" algn="l" defTabSz="1218892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230" algn="l" defTabSz="1218892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677" algn="l" defTabSz="1218892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123" algn="l" defTabSz="1218892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569" algn="l" defTabSz="1218892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jpeg"/><Relationship Id="rId4" Type="http://schemas.openxmlformats.org/officeDocument/2006/relationships/image" Target="../media/image7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youtu.be/DRD7pijmts8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4.PNG"/><Relationship Id="rId7" Type="http://schemas.openxmlformats.org/officeDocument/2006/relationships/image" Target="../media/image2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jpeg"/><Relationship Id="rId5" Type="http://schemas.openxmlformats.org/officeDocument/2006/relationships/image" Target="../media/image22.png"/><Relationship Id="rId4" Type="http://schemas.openxmlformats.org/officeDocument/2006/relationships/image" Target="../media/image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4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image" Target="../media/image22.png"/><Relationship Id="rId4" Type="http://schemas.openxmlformats.org/officeDocument/2006/relationships/image" Target="../media/image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9.png"/><Relationship Id="rId4" Type="http://schemas.openxmlformats.org/officeDocument/2006/relationships/image" Target="../media/image2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em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7439" y="2825950"/>
            <a:ext cx="9033112" cy="682443"/>
          </a:xfrm>
        </p:spPr>
        <p:txBody>
          <a:bodyPr/>
          <a:lstStyle/>
          <a:p>
            <a:r>
              <a:rPr lang="en-US" dirty="0" smtClean="0"/>
              <a:t>Dr. Alexander G. Dean </a:t>
            </a:r>
            <a:br>
              <a:rPr lang="en-US" dirty="0" smtClean="0"/>
            </a:br>
            <a:r>
              <a:rPr lang="en-US" dirty="0" smtClean="0"/>
              <a:t>Dept. of Electrical and Computer Engineering</a:t>
            </a:r>
          </a:p>
          <a:p>
            <a:r>
              <a:rPr lang="en-US" dirty="0" smtClean="0"/>
              <a:t>North Carolina State University</a:t>
            </a:r>
            <a:br>
              <a:rPr lang="en-US" dirty="0" smtClean="0"/>
            </a:br>
            <a:r>
              <a:rPr lang="en-US" dirty="0" smtClean="0"/>
              <a:t>8/10/2016</a:t>
            </a:r>
            <a:r>
              <a:rPr lang="en-US" dirty="0" smtClean="0"/>
              <a:t>, Version </a:t>
            </a:r>
            <a:r>
              <a:rPr lang="en-US" dirty="0" smtClean="0"/>
              <a:t>1.5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The Connected MCU Lab</a:t>
            </a:r>
            <a:br>
              <a:rPr lang="en-US" dirty="0" smtClean="0"/>
            </a:br>
            <a:r>
              <a:rPr lang="en-US" dirty="0" smtClean="0"/>
              <a:t>Module 1: Introduction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1745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5130316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 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 smtClean="0"/>
              <a:t>Why and How to Embed a Computer in a System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Connecting Embedded Computers and the IOT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Development Environment Introduction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Lab 1: Flashing a Light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78848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Section 1:</a:t>
            </a:r>
            <a:br>
              <a:rPr lang="en-US" dirty="0" smtClean="0"/>
            </a:br>
            <a:r>
              <a:rPr lang="en-US" dirty="0" smtClean="0"/>
              <a:t>Why and How to </a:t>
            </a:r>
            <a:br>
              <a:rPr lang="en-US" dirty="0" smtClean="0"/>
            </a:br>
            <a:r>
              <a:rPr lang="en-US" dirty="0" smtClean="0"/>
              <a:t>Embed a Computer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60752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 eaLnBrk="1" fontAlgn="base" hangingPunct="1"/>
            <a:r>
              <a:rPr lang="en-US" sz="3733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Embedding a computer in a system: What and Why?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5721167" cy="5184000"/>
          </a:xfrm>
        </p:spPr>
        <p:txBody>
          <a:bodyPr/>
          <a:lstStyle/>
          <a:p>
            <a:r>
              <a:rPr lang="en-US" dirty="0" smtClean="0"/>
              <a:t>What is embedding?</a:t>
            </a:r>
          </a:p>
          <a:p>
            <a:pPr lvl="1"/>
            <a:r>
              <a:rPr lang="en-US" dirty="0" smtClean="0"/>
              <a:t>Adding a computer to monitor</a:t>
            </a:r>
            <a:br>
              <a:rPr lang="en-US" dirty="0" smtClean="0"/>
            </a:br>
            <a:r>
              <a:rPr lang="en-US" dirty="0" smtClean="0"/>
              <a:t>and control a device or system</a:t>
            </a:r>
          </a:p>
          <a:p>
            <a:r>
              <a:rPr lang="en-US" dirty="0" smtClean="0"/>
              <a:t>Why?</a:t>
            </a:r>
          </a:p>
          <a:p>
            <a:pPr lvl="1"/>
            <a:r>
              <a:rPr lang="en-US" dirty="0" smtClean="0"/>
              <a:t>Add features</a:t>
            </a:r>
          </a:p>
          <a:p>
            <a:pPr lvl="1"/>
            <a:r>
              <a:rPr lang="en-US" dirty="0" smtClean="0"/>
              <a:t>Improve efficiency</a:t>
            </a:r>
            <a:endParaRPr lang="en-US" dirty="0"/>
          </a:p>
          <a:p>
            <a:pPr lvl="1"/>
            <a:r>
              <a:rPr lang="en-US" dirty="0" smtClean="0"/>
              <a:t>Reduce component costs</a:t>
            </a:r>
          </a:p>
          <a:p>
            <a:pPr lvl="1"/>
            <a:r>
              <a:rPr lang="en-US" dirty="0" smtClean="0"/>
              <a:t>Reduce development costs</a:t>
            </a:r>
          </a:p>
          <a:p>
            <a:pPr lvl="1"/>
            <a:r>
              <a:rPr lang="en-US" dirty="0" smtClean="0"/>
              <a:t>Reduce maintenance costs</a:t>
            </a:r>
          </a:p>
          <a:p>
            <a:pPr lvl="1"/>
            <a:r>
              <a:rPr lang="en-US" dirty="0" smtClean="0"/>
              <a:t>Provide flexibility for configuration, new features and bug fixes</a:t>
            </a:r>
            <a:endParaRPr lang="en-US" dirty="0"/>
          </a:p>
          <a:p>
            <a:pPr lvl="1"/>
            <a:r>
              <a:rPr lang="en-US" dirty="0" smtClean="0"/>
              <a:t>Reduce development time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593"/>
          <a:stretch/>
        </p:blipFill>
        <p:spPr>
          <a:xfrm>
            <a:off x="7626667" y="3463238"/>
            <a:ext cx="4237674" cy="193934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9200" y="1562271"/>
            <a:ext cx="2646828" cy="134458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440" y="1035881"/>
            <a:ext cx="3752160" cy="1951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01276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2716" y="932581"/>
            <a:ext cx="3187957" cy="16194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Embedded System Example: LED Flashlight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6169200" cy="5184000"/>
          </a:xfrm>
        </p:spPr>
        <p:txBody>
          <a:bodyPr/>
          <a:lstStyle/>
          <a:p>
            <a:r>
              <a:rPr lang="en-US" dirty="0" smtClean="0"/>
              <a:t>Components</a:t>
            </a:r>
          </a:p>
          <a:p>
            <a:pPr lvl="1"/>
            <a:r>
              <a:rPr lang="en-US" dirty="0" smtClean="0"/>
              <a:t>S1: Power switch</a:t>
            </a:r>
          </a:p>
          <a:p>
            <a:pPr lvl="1"/>
            <a:r>
              <a:rPr lang="en-US" dirty="0" smtClean="0"/>
              <a:t>B1: </a:t>
            </a:r>
            <a:r>
              <a:rPr lang="en-US" dirty="0"/>
              <a:t>Battery</a:t>
            </a:r>
          </a:p>
          <a:p>
            <a:pPr lvl="1"/>
            <a:r>
              <a:rPr lang="en-US" dirty="0" smtClean="0"/>
              <a:t>LED1: Light-emitting diode</a:t>
            </a:r>
          </a:p>
          <a:p>
            <a:pPr lvl="1"/>
            <a:r>
              <a:rPr lang="en-US" dirty="0" smtClean="0"/>
              <a:t>R1: Current-limiting resistor for LED1</a:t>
            </a:r>
          </a:p>
          <a:p>
            <a:pPr lvl="1"/>
            <a:endParaRPr lang="en-US" dirty="0"/>
          </a:p>
          <a:p>
            <a:r>
              <a:rPr lang="en-US" i="1" dirty="0" smtClean="0"/>
              <a:t>Battery life </a:t>
            </a:r>
            <a:r>
              <a:rPr lang="en-US" dirty="0" smtClean="0"/>
              <a:t>is very important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/>
              <a:t>Simple on/off behavior with power switch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9685" t="13200" r="49457" b="20453"/>
          <a:stretch/>
        </p:blipFill>
        <p:spPr>
          <a:xfrm>
            <a:off x="7276991" y="2701565"/>
            <a:ext cx="3678954" cy="328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9298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Makes One Flashlight Better than Another?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999" y="1344000"/>
            <a:ext cx="11514087" cy="5184000"/>
          </a:xfrm>
        </p:spPr>
        <p:txBody>
          <a:bodyPr numCol="2"/>
          <a:lstStyle/>
          <a:p>
            <a:r>
              <a:rPr lang="en-US" dirty="0" smtClean="0"/>
              <a:t>Possible top characteristics</a:t>
            </a:r>
          </a:p>
          <a:p>
            <a:pPr lvl="1"/>
            <a:r>
              <a:rPr lang="en-US" b="1" dirty="0"/>
              <a:t>Battery life</a:t>
            </a:r>
            <a:r>
              <a:rPr lang="en-US" dirty="0"/>
              <a:t>? (When on? When off?)</a:t>
            </a:r>
          </a:p>
          <a:p>
            <a:pPr lvl="1"/>
            <a:r>
              <a:rPr lang="en-US" dirty="0" smtClean="0"/>
              <a:t>Brightness?</a:t>
            </a:r>
          </a:p>
          <a:p>
            <a:pPr lvl="1"/>
            <a:r>
              <a:rPr lang="en-US" dirty="0" smtClean="0"/>
              <a:t>Lowest price? </a:t>
            </a:r>
          </a:p>
          <a:p>
            <a:pPr lvl="1"/>
            <a:r>
              <a:rPr lang="en-US" dirty="0" smtClean="0"/>
              <a:t>Ruggedness? Water-proof</a:t>
            </a:r>
            <a:r>
              <a:rPr lang="en-US" dirty="0"/>
              <a:t>?</a:t>
            </a:r>
            <a:r>
              <a:rPr lang="en-US" dirty="0" smtClean="0"/>
              <a:t> Drop-proof?</a:t>
            </a:r>
          </a:p>
          <a:p>
            <a:pPr lvl="1"/>
            <a:r>
              <a:rPr lang="en-US" dirty="0" smtClean="0"/>
              <a:t>Size?</a:t>
            </a:r>
          </a:p>
          <a:p>
            <a:pPr lvl="1"/>
            <a:r>
              <a:rPr lang="en-US" dirty="0" smtClean="0"/>
              <a:t>Weight?</a:t>
            </a:r>
          </a:p>
          <a:p>
            <a:pPr lvl="1"/>
            <a:r>
              <a:rPr lang="en-US" dirty="0" smtClean="0"/>
              <a:t>Variable focus?</a:t>
            </a:r>
          </a:p>
          <a:p>
            <a:pPr lvl="1"/>
            <a:r>
              <a:rPr lang="en-US" dirty="0" smtClean="0"/>
              <a:t>Modern-looking case?</a:t>
            </a:r>
          </a:p>
          <a:p>
            <a:pPr lvl="1"/>
            <a:endParaRPr lang="en-US" dirty="0" smtClean="0"/>
          </a:p>
          <a:p>
            <a:endParaRPr lang="en-US" i="1" dirty="0" smtClean="0"/>
          </a:p>
          <a:p>
            <a:endParaRPr lang="en-US" i="1" dirty="0"/>
          </a:p>
          <a:p>
            <a:r>
              <a:rPr lang="en-US" b="1" i="1" dirty="0" smtClean="0"/>
              <a:t>How it is used </a:t>
            </a:r>
            <a:r>
              <a:rPr lang="en-US" dirty="0" smtClean="0"/>
              <a:t>drives </a:t>
            </a:r>
            <a:r>
              <a:rPr lang="en-US" b="1" i="1" dirty="0" smtClean="0"/>
              <a:t>which characteristics are important</a:t>
            </a:r>
          </a:p>
          <a:p>
            <a:r>
              <a:rPr lang="en-US" b="1" i="1" dirty="0" smtClean="0"/>
              <a:t>Which </a:t>
            </a:r>
            <a:r>
              <a:rPr lang="en-US" b="1" i="1" dirty="0"/>
              <a:t>characteristics are important </a:t>
            </a:r>
            <a:r>
              <a:rPr lang="en-US" dirty="0" smtClean="0"/>
              <a:t>drive </a:t>
            </a:r>
            <a:r>
              <a:rPr lang="en-US" b="1" i="1" dirty="0" smtClean="0"/>
              <a:t>requirements</a:t>
            </a:r>
          </a:p>
          <a:p>
            <a:pPr lvl="1"/>
            <a:r>
              <a:rPr lang="en-US" dirty="0" smtClean="0"/>
              <a:t>Cheap pocket flashlight: Cost, size &amp; weight</a:t>
            </a:r>
          </a:p>
          <a:p>
            <a:pPr lvl="1"/>
            <a:r>
              <a:rPr lang="en-US" dirty="0" smtClean="0"/>
              <a:t>Flashlight </a:t>
            </a:r>
            <a:r>
              <a:rPr lang="en-US" dirty="0"/>
              <a:t>for </a:t>
            </a:r>
            <a:r>
              <a:rPr lang="en-US" dirty="0" smtClean="0"/>
              <a:t>hiker: Ruggedness, size </a:t>
            </a:r>
            <a:r>
              <a:rPr lang="en-US" dirty="0"/>
              <a:t>&amp; weight, </a:t>
            </a:r>
            <a:r>
              <a:rPr lang="en-US" dirty="0" smtClean="0"/>
              <a:t>battery life</a:t>
            </a:r>
          </a:p>
          <a:p>
            <a:pPr lvl="1"/>
            <a:r>
              <a:rPr lang="en-US" dirty="0" smtClean="0"/>
              <a:t>Bike light: Brightness, battery life, cost</a:t>
            </a:r>
            <a:endParaRPr lang="en-US" dirty="0"/>
          </a:p>
          <a:p>
            <a:pPr lvl="1"/>
            <a:r>
              <a:rPr lang="en-US" dirty="0" smtClean="0"/>
              <a:t>Emergency light for building: Battery life, reliability, brightness, cost</a:t>
            </a:r>
          </a:p>
          <a:p>
            <a:pPr lvl="1"/>
            <a:r>
              <a:rPr lang="en-US" dirty="0" smtClean="0"/>
              <a:t>Emergency light for aircraft: Size </a:t>
            </a:r>
            <a:r>
              <a:rPr lang="en-US" dirty="0"/>
              <a:t>&amp; weight, </a:t>
            </a:r>
            <a:r>
              <a:rPr lang="en-US" dirty="0" smtClean="0"/>
              <a:t>reliability, brightness</a:t>
            </a:r>
            <a:r>
              <a:rPr lang="en-US" dirty="0"/>
              <a:t>, battery life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smtClean="0"/>
              <a:t>Use cases drive goals and requirements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87065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Controller Options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smtClean="0"/>
              <a:t>What should we use to control the system?</a:t>
            </a:r>
            <a:endParaRPr lang="en-US" dirty="0"/>
          </a:p>
        </p:txBody>
      </p:sp>
      <p:graphicFrame>
        <p:nvGraphicFramePr>
          <p:cNvPr id="5" name="Group 28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3489941"/>
              </p:ext>
            </p:extLst>
          </p:nvPr>
        </p:nvGraphicFramePr>
        <p:xfrm>
          <a:off x="1175657" y="1436914"/>
          <a:ext cx="10800998" cy="4397746"/>
        </p:xfrm>
        <a:graphic>
          <a:graphicData uri="http://schemas.openxmlformats.org/drawingml/2006/table">
            <a:tbl>
              <a:tblPr/>
              <a:tblGrid>
                <a:gridCol w="2424834"/>
                <a:gridCol w="1153277"/>
                <a:gridCol w="975490"/>
                <a:gridCol w="1319905"/>
                <a:gridCol w="1098046"/>
                <a:gridCol w="1374673"/>
                <a:gridCol w="1080100"/>
                <a:gridCol w="1374673"/>
              </a:tblGrid>
              <a:tr h="83963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  <a:t>Implementation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  <a:t>Design</a:t>
                      </a:r>
                      <a:b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</a:b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  <a:t>Cost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  <a:t>Unit </a:t>
                      </a:r>
                      <a:b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</a:b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  <a:t>Cost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  <a:t>Upgrades</a:t>
                      </a:r>
                      <a:b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</a:b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  <a:t> &amp; Bug</a:t>
                      </a:r>
                      <a:b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</a:b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  <a:t>Fixes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  <a:t>Size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  <a:t>Weight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  <a:t>Power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  <a:t>System</a:t>
                      </a:r>
                      <a:b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</a:b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Verdana" pitchFamily="34" charset="0"/>
                        </a:rPr>
                        <a:t>Speed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99"/>
                    </a:solidFill>
                  </a:tcPr>
                </a:tc>
              </a:tr>
              <a:tr h="45263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</a:rPr>
                        <a:t>Discrete Logic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low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mid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hard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large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high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?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very fast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904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</a:rPr>
                        <a:t>ASIC (Application-Specific Integrated Circuit)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high ($500K/ version)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very low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hard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micro-</a:t>
                      </a:r>
                      <a:r>
                        <a:rPr kumimoji="0" lang="en-US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scopic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40000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very low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low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extremely fast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732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</a:rPr>
                        <a:t>Programmable logic – FPGA, PLD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low 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mid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easy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small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low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medium to high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very fast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903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Verdana" pitchFamily="34" charset="0"/>
                        </a:rPr>
                        <a:t>Microcontroller (int. memory &amp; peripherals)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low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mid to low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easy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small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low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medium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slow to moderate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472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Verdana" pitchFamily="34" charset="0"/>
                        </a:rPr>
                        <a:t>Embedded PC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low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high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easy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medium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moderate to high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medium to high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40000"/>
                          </a:solidFill>
                          <a:effectLst/>
                          <a:latin typeface="Verdana" pitchFamily="34" charset="0"/>
                        </a:rPr>
                        <a:t>fast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 Box 90"/>
          <p:cNvSpPr txBox="1">
            <a:spLocks noChangeArrowheads="1"/>
          </p:cNvSpPr>
          <p:nvPr/>
        </p:nvSpPr>
        <p:spPr bwMode="auto">
          <a:xfrm rot="-5400000">
            <a:off x="-14930" y="2857216"/>
            <a:ext cx="129811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sz="1800" dirty="0" smtClean="0">
                <a:solidFill>
                  <a:schemeClr val="tx2"/>
                </a:solidFill>
                <a:latin typeface="Verdana" pitchFamily="34" charset="0"/>
              </a:rPr>
              <a:t>Custom</a:t>
            </a:r>
          </a:p>
          <a:p>
            <a:pPr algn="ctr"/>
            <a:r>
              <a:rPr lang="en-US" sz="1800" dirty="0" smtClean="0">
                <a:solidFill>
                  <a:schemeClr val="tx2"/>
                </a:solidFill>
                <a:latin typeface="Verdana" pitchFamily="34" charset="0"/>
              </a:rPr>
              <a:t>Hardware</a:t>
            </a:r>
            <a:endParaRPr lang="en-US" sz="1800" dirty="0">
              <a:solidFill>
                <a:schemeClr val="tx2"/>
              </a:solidFill>
              <a:latin typeface="Verdana" pitchFamily="34" charset="0"/>
            </a:endParaRPr>
          </a:p>
        </p:txBody>
      </p:sp>
      <p:sp>
        <p:nvSpPr>
          <p:cNvPr id="7" name="Text Box 93"/>
          <p:cNvSpPr txBox="1">
            <a:spLocks noChangeArrowheads="1"/>
          </p:cNvSpPr>
          <p:nvPr/>
        </p:nvSpPr>
        <p:spPr bwMode="auto">
          <a:xfrm rot="-5400000">
            <a:off x="-496632" y="4692288"/>
            <a:ext cx="2261517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US" sz="1800" dirty="0" smtClean="0">
                <a:solidFill>
                  <a:schemeClr val="accent2"/>
                </a:solidFill>
                <a:latin typeface="Verdana" pitchFamily="34" charset="0"/>
              </a:rPr>
              <a:t>Custom Software </a:t>
            </a:r>
          </a:p>
          <a:p>
            <a:pPr algn="ctr"/>
            <a:r>
              <a:rPr lang="en-US" sz="1800" dirty="0" smtClean="0">
                <a:solidFill>
                  <a:schemeClr val="accent2"/>
                </a:solidFill>
                <a:latin typeface="Verdana" pitchFamily="34" charset="0"/>
              </a:rPr>
              <a:t> &amp; Generic </a:t>
            </a:r>
            <a:br>
              <a:rPr lang="en-US" sz="1800" dirty="0" smtClean="0">
                <a:solidFill>
                  <a:schemeClr val="accent2"/>
                </a:solidFill>
                <a:latin typeface="Verdana" pitchFamily="34" charset="0"/>
              </a:rPr>
            </a:br>
            <a:r>
              <a:rPr lang="en-US" sz="1800" dirty="0" smtClean="0">
                <a:solidFill>
                  <a:schemeClr val="accent2"/>
                </a:solidFill>
                <a:latin typeface="Verdana" pitchFamily="34" charset="0"/>
              </a:rPr>
              <a:t>Hardware</a:t>
            </a:r>
            <a:endParaRPr lang="en-US" sz="1800" dirty="0">
              <a:solidFill>
                <a:schemeClr val="accent2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67703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Kind of Computer to Use?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5472549"/>
            <a:ext cx="11520000" cy="1055451"/>
          </a:xfrm>
        </p:spPr>
        <p:txBody>
          <a:bodyPr numCol="1"/>
          <a:lstStyle/>
          <a:p>
            <a:r>
              <a:rPr lang="en-US" sz="2000" dirty="0" smtClean="0"/>
              <a:t>Embedded computer is specialized to </a:t>
            </a:r>
            <a:r>
              <a:rPr lang="en-US" sz="2000" i="1" dirty="0" smtClean="0"/>
              <a:t>monitor and control systems</a:t>
            </a:r>
            <a:endParaRPr lang="en-US" sz="2000" dirty="0" smtClean="0"/>
          </a:p>
          <a:p>
            <a:r>
              <a:rPr lang="en-US" sz="2000" dirty="0" smtClean="0"/>
              <a:t>Uses a </a:t>
            </a:r>
            <a:r>
              <a:rPr lang="en-US" sz="2000" i="1" dirty="0" smtClean="0"/>
              <a:t>microcontroller</a:t>
            </a:r>
            <a:r>
              <a:rPr lang="en-US" sz="2000" dirty="0" smtClean="0"/>
              <a:t>: a computer with specialized </a:t>
            </a:r>
            <a:r>
              <a:rPr lang="en-US" sz="2000" i="1" dirty="0" smtClean="0"/>
              <a:t>hardware circuits</a:t>
            </a:r>
            <a:r>
              <a:rPr lang="en-US" sz="2000" dirty="0" smtClean="0"/>
              <a:t> (e.g. </a:t>
            </a:r>
            <a:r>
              <a:rPr lang="en-US" sz="2000" i="1" dirty="0" smtClean="0"/>
              <a:t>peripherals</a:t>
            </a:r>
            <a:r>
              <a:rPr lang="en-US" sz="2000" dirty="0" smtClean="0"/>
              <a:t>) to do work which is </a:t>
            </a:r>
            <a:r>
              <a:rPr lang="en-US" sz="2000" i="1" dirty="0" smtClean="0"/>
              <a:t>difficult </a:t>
            </a:r>
            <a:r>
              <a:rPr lang="en-US" sz="2000" dirty="0" smtClean="0"/>
              <a:t>or </a:t>
            </a:r>
            <a:r>
              <a:rPr lang="en-US" sz="2000" i="1" dirty="0" smtClean="0"/>
              <a:t>impossible </a:t>
            </a:r>
            <a:r>
              <a:rPr lang="en-US" sz="2000" dirty="0" smtClean="0"/>
              <a:t>for a regular computer</a:t>
            </a:r>
            <a:endParaRPr lang="en-US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smtClean="0"/>
              <a:t>Consider </a:t>
            </a:r>
            <a:r>
              <a:rPr lang="en-US" dirty="0"/>
              <a:t>Size, Cost, Weight, Power, Responsiveness, Reliability, Ease of Use</a:t>
            </a:r>
          </a:p>
          <a:p>
            <a:endParaRPr lang="en-US" dirty="0"/>
          </a:p>
        </p:txBody>
      </p:sp>
      <p:pic>
        <p:nvPicPr>
          <p:cNvPr id="9" name="Content Placeholder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16" b="4829"/>
          <a:stretch/>
        </p:blipFill>
        <p:spPr bwMode="auto">
          <a:xfrm>
            <a:off x="0" y="1555793"/>
            <a:ext cx="5201374" cy="3261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val 9"/>
          <p:cNvSpPr/>
          <p:nvPr/>
        </p:nvSpPr>
        <p:spPr bwMode="auto">
          <a:xfrm>
            <a:off x="2564057" y="3659518"/>
            <a:ext cx="97025" cy="93704"/>
          </a:xfrm>
          <a:prstGeom prst="ellipse">
            <a:avLst/>
          </a:prstGeom>
          <a:solidFill>
            <a:schemeClr val="bg2">
              <a:lumMod val="10000"/>
            </a:schemeClr>
          </a:solidFill>
          <a:ln w="38100" cap="flat" cmpd="sng" algn="ctr">
            <a:solidFill>
              <a:schemeClr val="bg2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endParaRPr lang="en-US" sz="1400" b="0" dirty="0" smtClean="0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879443" y="1808225"/>
            <a:ext cx="3458927" cy="1741372"/>
          </a:xfrm>
          <a:prstGeom prst="rect">
            <a:avLst/>
          </a:prstGeom>
          <a:gradFill>
            <a:gsLst>
              <a:gs pos="0">
                <a:srgbClr val="002060"/>
              </a:gs>
              <a:gs pos="100000">
                <a:srgbClr val="00B0F0"/>
              </a:gs>
            </a:gsLst>
            <a:lin ang="3000000" scaled="0"/>
          </a:gradFill>
          <a:ln w="38100" cap="flat" cmpd="sng" algn="ctr">
            <a:solidFill>
              <a:schemeClr val="bg2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endParaRPr lang="en-US" sz="1400" b="0" dirty="0" smtClean="0">
              <a:solidFill>
                <a:schemeClr val="bg1"/>
              </a:solidFill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830701">
            <a:off x="5350312" y="2801446"/>
            <a:ext cx="1925097" cy="95605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830701">
            <a:off x="9802169" y="1879097"/>
            <a:ext cx="1925097" cy="956058"/>
          </a:xfrm>
          <a:prstGeom prst="rect">
            <a:avLst/>
          </a:prstGeom>
        </p:spPr>
      </p:pic>
      <p:grpSp>
        <p:nvGrpSpPr>
          <p:cNvPr id="17" name="Group 16"/>
          <p:cNvGrpSpPr/>
          <p:nvPr/>
        </p:nvGrpSpPr>
        <p:grpSpPr>
          <a:xfrm>
            <a:off x="8858545" y="3770357"/>
            <a:ext cx="1640308" cy="1066523"/>
            <a:chOff x="6838547" y="1663404"/>
            <a:chExt cx="4159847" cy="2704718"/>
          </a:xfrm>
        </p:grpSpPr>
        <p:pic>
          <p:nvPicPr>
            <p:cNvPr id="1026" name="Picture 2" descr="http://media.digikey.com/Renders/~~Pkg.Case%20or%20Series/8-SOIC.jpg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538" t="36067" r="2088" b="23558"/>
            <a:stretch/>
          </p:blipFill>
          <p:spPr bwMode="auto">
            <a:xfrm>
              <a:off x="7196014" y="1906861"/>
              <a:ext cx="3802380" cy="24612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Rectangle 15"/>
            <p:cNvSpPr/>
            <p:nvPr/>
          </p:nvSpPr>
          <p:spPr bwMode="auto">
            <a:xfrm rot="20003121">
              <a:off x="6838547" y="1663404"/>
              <a:ext cx="1516248" cy="705847"/>
            </a:xfrm>
            <a:prstGeom prst="rect">
              <a:avLst/>
            </a:prstGeom>
            <a:solidFill>
              <a:srgbClr val="FFFFFF"/>
            </a:solidFill>
            <a:ln w="3175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hangingPunct="0">
                <a:lnSpc>
                  <a:spcPct val="80000"/>
                </a:lnSpc>
                <a:buClr>
                  <a:srgbClr val="000099"/>
                </a:buClr>
              </a:pPr>
              <a:endParaRPr lang="en-US" sz="1400" b="0" dirty="0" smtClean="0">
                <a:solidFill>
                  <a:schemeClr val="bg1"/>
                </a:solidFill>
              </a:endParaRP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8827876" y="2294438"/>
            <a:ext cx="150735" cy="98009"/>
            <a:chOff x="6838547" y="1663404"/>
            <a:chExt cx="4159847" cy="2704718"/>
          </a:xfrm>
        </p:grpSpPr>
        <p:pic>
          <p:nvPicPr>
            <p:cNvPr id="20" name="Picture 2" descr="http://media.digikey.com/Renders/~~Pkg.Case%20or%20Series/8-SOIC.jpg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538" t="36067" r="2088" b="23558"/>
            <a:stretch/>
          </p:blipFill>
          <p:spPr bwMode="auto">
            <a:xfrm>
              <a:off x="7196014" y="1906861"/>
              <a:ext cx="3802380" cy="24612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Rectangle 20"/>
            <p:cNvSpPr/>
            <p:nvPr/>
          </p:nvSpPr>
          <p:spPr bwMode="auto">
            <a:xfrm rot="20003121">
              <a:off x="6838547" y="1663404"/>
              <a:ext cx="1516248" cy="705847"/>
            </a:xfrm>
            <a:prstGeom prst="rect">
              <a:avLst/>
            </a:prstGeom>
            <a:solidFill>
              <a:srgbClr val="FFFFFF"/>
            </a:solidFill>
            <a:ln w="3175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hangingPunct="0">
                <a:lnSpc>
                  <a:spcPct val="80000"/>
                </a:lnSpc>
                <a:buClr>
                  <a:srgbClr val="000099"/>
                </a:buClr>
              </a:pPr>
              <a:endParaRPr lang="en-US" sz="1400" b="0" dirty="0" smtClean="0">
                <a:solidFill>
                  <a:schemeClr val="bg1"/>
                </a:solidFill>
              </a:endParaRPr>
            </a:p>
          </p:txBody>
        </p:sp>
      </p:grpSp>
      <p:sp>
        <p:nvSpPr>
          <p:cNvPr id="18" name="Cross 17"/>
          <p:cNvSpPr/>
          <p:nvPr/>
        </p:nvSpPr>
        <p:spPr bwMode="auto">
          <a:xfrm>
            <a:off x="4719099" y="3075400"/>
            <a:ext cx="413067" cy="408149"/>
          </a:xfrm>
          <a:prstGeom prst="plus">
            <a:avLst>
              <a:gd name="adj" fmla="val 41622"/>
            </a:avLst>
          </a:prstGeom>
          <a:solidFill>
            <a:schemeClr val="bg2">
              <a:lumMod val="10000"/>
            </a:schemeClr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endParaRPr lang="en-US" sz="1400" b="0" dirty="0" smtClean="0">
              <a:solidFill>
                <a:schemeClr val="bg1"/>
              </a:solidFill>
            </a:endParaRPr>
          </a:p>
        </p:txBody>
      </p:sp>
      <p:sp>
        <p:nvSpPr>
          <p:cNvPr id="23" name="Cross 22"/>
          <p:cNvSpPr/>
          <p:nvPr/>
        </p:nvSpPr>
        <p:spPr bwMode="auto">
          <a:xfrm>
            <a:off x="9180629" y="2139369"/>
            <a:ext cx="413067" cy="408149"/>
          </a:xfrm>
          <a:prstGeom prst="plus">
            <a:avLst>
              <a:gd name="adj" fmla="val 41622"/>
            </a:avLst>
          </a:prstGeom>
          <a:solidFill>
            <a:schemeClr val="bg2">
              <a:lumMod val="10000"/>
            </a:schemeClr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endParaRPr lang="en-US" sz="1400" b="0" dirty="0" smtClean="0">
              <a:solidFill>
                <a:schemeClr val="bg1"/>
              </a:solidFill>
            </a:endParaRPr>
          </a:p>
        </p:txBody>
      </p:sp>
      <p:sp>
        <p:nvSpPr>
          <p:cNvPr id="26" name="Freeform 25"/>
          <p:cNvSpPr/>
          <p:nvPr/>
        </p:nvSpPr>
        <p:spPr bwMode="auto">
          <a:xfrm rot="15372653" flipH="1">
            <a:off x="8383710" y="3142088"/>
            <a:ext cx="1589955" cy="138185"/>
          </a:xfrm>
          <a:custGeom>
            <a:avLst/>
            <a:gdLst>
              <a:gd name="connsiteX0" fmla="*/ 1628775 w 1628775"/>
              <a:gd name="connsiteY0" fmla="*/ 228600 h 228600"/>
              <a:gd name="connsiteX1" fmla="*/ 885825 w 1628775"/>
              <a:gd name="connsiteY1" fmla="*/ 0 h 228600"/>
              <a:gd name="connsiteX2" fmla="*/ 0 w 1628775"/>
              <a:gd name="connsiteY2" fmla="*/ 85725 h 228600"/>
              <a:gd name="connsiteX3" fmla="*/ 0 w 1628775"/>
              <a:gd name="connsiteY3" fmla="*/ 85725 h 228600"/>
              <a:gd name="connsiteX0" fmla="*/ 1628775 w 1628775"/>
              <a:gd name="connsiteY0" fmla="*/ 238125 h 238125"/>
              <a:gd name="connsiteX1" fmla="*/ 742950 w 1628775"/>
              <a:gd name="connsiteY1" fmla="*/ 0 h 238125"/>
              <a:gd name="connsiteX2" fmla="*/ 0 w 1628775"/>
              <a:gd name="connsiteY2" fmla="*/ 95250 h 238125"/>
              <a:gd name="connsiteX3" fmla="*/ 0 w 1628775"/>
              <a:gd name="connsiteY3" fmla="*/ 95250 h 238125"/>
              <a:gd name="connsiteX0" fmla="*/ 1628775 w 1628775"/>
              <a:gd name="connsiteY0" fmla="*/ 238361 h 238361"/>
              <a:gd name="connsiteX1" fmla="*/ 742950 w 1628775"/>
              <a:gd name="connsiteY1" fmla="*/ 236 h 238361"/>
              <a:gd name="connsiteX2" fmla="*/ 0 w 1628775"/>
              <a:gd name="connsiteY2" fmla="*/ 95486 h 238361"/>
              <a:gd name="connsiteX3" fmla="*/ 0 w 1628775"/>
              <a:gd name="connsiteY3" fmla="*/ 95486 h 238361"/>
              <a:gd name="connsiteX0" fmla="*/ 1628775 w 1628775"/>
              <a:gd name="connsiteY0" fmla="*/ 144992 h 144992"/>
              <a:gd name="connsiteX1" fmla="*/ 752475 w 1628775"/>
              <a:gd name="connsiteY1" fmla="*/ 2117 h 144992"/>
              <a:gd name="connsiteX2" fmla="*/ 0 w 1628775"/>
              <a:gd name="connsiteY2" fmla="*/ 2117 h 144992"/>
              <a:gd name="connsiteX3" fmla="*/ 0 w 1628775"/>
              <a:gd name="connsiteY3" fmla="*/ 2117 h 144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28775" h="144992">
                <a:moveTo>
                  <a:pt x="1628775" y="144992"/>
                </a:moveTo>
                <a:cubicBezTo>
                  <a:pt x="1393031" y="42598"/>
                  <a:pt x="814387" y="6879"/>
                  <a:pt x="752475" y="2117"/>
                </a:cubicBezTo>
                <a:cubicBezTo>
                  <a:pt x="690563" y="-2645"/>
                  <a:pt x="125412" y="2117"/>
                  <a:pt x="0" y="2117"/>
                </a:cubicBezTo>
                <a:lnTo>
                  <a:pt x="0" y="2117"/>
                </a:lnTo>
              </a:path>
            </a:pathLst>
          </a:custGeom>
          <a:noFill/>
          <a:ln w="117475" cap="flat" cmpd="sng" algn="ctr">
            <a:solidFill>
              <a:srgbClr val="FFC000">
                <a:alpha val="67000"/>
              </a:srgbClr>
            </a:solidFill>
            <a:prstDash val="solid"/>
            <a:round/>
            <a:headEnd type="none" w="lg" len="med"/>
            <a:tailEnd type="triangle" w="med" len="med"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&quot;No&quot; Symbol 24"/>
          <p:cNvSpPr/>
          <p:nvPr/>
        </p:nvSpPr>
        <p:spPr bwMode="auto">
          <a:xfrm>
            <a:off x="798656" y="1483732"/>
            <a:ext cx="3651791" cy="3333421"/>
          </a:xfrm>
          <a:prstGeom prst="noSmoking">
            <a:avLst>
              <a:gd name="adj" fmla="val 4764"/>
            </a:avLst>
          </a:prstGeom>
          <a:solidFill>
            <a:srgbClr val="FF0000"/>
          </a:solidFill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endParaRPr lang="en-US" sz="1400" b="0" dirty="0" smtClean="0">
              <a:solidFill>
                <a:schemeClr val="bg1"/>
              </a:solidFill>
            </a:endParaRPr>
          </a:p>
        </p:txBody>
      </p:sp>
      <p:sp>
        <p:nvSpPr>
          <p:cNvPr id="27" name="Donut 26"/>
          <p:cNvSpPr/>
          <p:nvPr/>
        </p:nvSpPr>
        <p:spPr bwMode="auto">
          <a:xfrm>
            <a:off x="7868506" y="1387733"/>
            <a:ext cx="1918741" cy="1842955"/>
          </a:xfrm>
          <a:prstGeom prst="donut">
            <a:avLst>
              <a:gd name="adj" fmla="val 9135"/>
            </a:avLst>
          </a:prstGeom>
          <a:solidFill>
            <a:srgbClr val="00B050"/>
          </a:solidFill>
          <a:ln w="38100" cap="flat" cmpd="sng" algn="ctr">
            <a:solidFill>
              <a:srgbClr val="0099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endParaRPr lang="en-US" sz="1400" b="0" dirty="0" smtClean="0">
              <a:solidFill>
                <a:schemeClr val="bg1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275574" y="4858356"/>
            <a:ext cx="3187029" cy="448009"/>
          </a:xfrm>
          <a:prstGeom prst="rect">
            <a:avLst/>
          </a:prstGeom>
          <a:noFill/>
          <a:ln w="28575">
            <a:solidFill>
              <a:srgbClr val="882C94"/>
            </a:solidFill>
          </a:ln>
        </p:spPr>
        <p:txBody>
          <a:bodyPr wrap="none" lIns="77916" tIns="38958" rIns="77916" bIns="38958" rtlCol="0">
            <a:spAutoFit/>
          </a:bodyPr>
          <a:lstStyle/>
          <a:p>
            <a:pPr algn="ctr"/>
            <a:r>
              <a:rPr lang="en-US" sz="24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Laptop Computer: No!</a:t>
            </a:r>
            <a:endParaRPr lang="en-US" sz="2400" b="0" i="1" dirty="0" smtClean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7785097" y="4858356"/>
            <a:ext cx="3837657" cy="448009"/>
          </a:xfrm>
          <a:prstGeom prst="rect">
            <a:avLst/>
          </a:prstGeom>
          <a:noFill/>
          <a:ln w="28575">
            <a:solidFill>
              <a:srgbClr val="882C94"/>
            </a:solidFill>
          </a:ln>
        </p:spPr>
        <p:txBody>
          <a:bodyPr wrap="none" lIns="77916" tIns="38958" rIns="77916" bIns="38958" rtlCol="0">
            <a:spAutoFit/>
          </a:bodyPr>
          <a:lstStyle/>
          <a:p>
            <a:pPr algn="ctr"/>
            <a:r>
              <a:rPr lang="en-US" sz="24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Embedded Computer: Yes!</a:t>
            </a:r>
            <a:endParaRPr lang="en-US" sz="2400" b="0" i="1" dirty="0" smtClean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2093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LED Behavior Details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7937040" cy="5184000"/>
          </a:xfrm>
        </p:spPr>
        <p:txBody>
          <a:bodyPr/>
          <a:lstStyle/>
          <a:p>
            <a:r>
              <a:rPr lang="en-US" dirty="0" smtClean="0"/>
              <a:t>LED brightness is proportional to its current</a:t>
            </a:r>
          </a:p>
          <a:p>
            <a:r>
              <a:rPr lang="en-US" dirty="0" smtClean="0"/>
              <a:t>LED current </a:t>
            </a:r>
            <a:r>
              <a:rPr lang="en-US" i="1" dirty="0" smtClean="0"/>
              <a:t>depends</a:t>
            </a:r>
            <a:r>
              <a:rPr lang="en-US" dirty="0" smtClean="0"/>
              <a:t> on applied voltage, but is</a:t>
            </a:r>
            <a:r>
              <a:rPr lang="en-US" i="1" dirty="0" smtClean="0"/>
              <a:t> not proportional</a:t>
            </a:r>
          </a:p>
          <a:p>
            <a:pPr lvl="1"/>
            <a:r>
              <a:rPr lang="en-US" dirty="0"/>
              <a:t>Exact current vs. voltage curve varies with each LED (due to manufacturing variations) and </a:t>
            </a:r>
            <a:r>
              <a:rPr lang="en-US" dirty="0" smtClean="0"/>
              <a:t>temperature</a:t>
            </a:r>
          </a:p>
          <a:p>
            <a:pPr lvl="1"/>
            <a:r>
              <a:rPr lang="en-US" dirty="0" smtClean="0"/>
              <a:t>For same LED, 2.9 V may produce 100 mA when cold and 200 mA when hot</a:t>
            </a:r>
          </a:p>
          <a:p>
            <a:r>
              <a:rPr lang="en-US" dirty="0" smtClean="0"/>
              <a:t>Too much current → LED overheats and fails</a:t>
            </a:r>
          </a:p>
          <a:p>
            <a:r>
              <a:rPr lang="en-US" dirty="0" smtClean="0"/>
              <a:t>So we add resistor R1 to limit </a:t>
            </a:r>
            <a:r>
              <a:rPr lang="en-US" dirty="0"/>
              <a:t>current for </a:t>
            </a:r>
            <a:r>
              <a:rPr lang="en-US" dirty="0" smtClean="0"/>
              <a:t>LED1</a:t>
            </a:r>
          </a:p>
          <a:p>
            <a:pPr lvl="1"/>
            <a:r>
              <a:rPr lang="en-US" dirty="0" smtClean="0"/>
              <a:t>Inexpensive</a:t>
            </a:r>
          </a:p>
          <a:p>
            <a:pPr lvl="1"/>
            <a:r>
              <a:rPr lang="en-US" b="1" i="1" dirty="0" smtClean="0"/>
              <a:t>Wastes power</a:t>
            </a:r>
            <a:endParaRPr lang="en-US" b="1" i="1" dirty="0"/>
          </a:p>
          <a:p>
            <a:pPr lvl="2"/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smtClean="0"/>
              <a:t>Must understand to improve battery life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9685" t="13200" r="49457" b="20453"/>
          <a:stretch/>
        </p:blipFill>
        <p:spPr>
          <a:xfrm>
            <a:off x="9720821" y="4469253"/>
            <a:ext cx="1857800" cy="1660386"/>
          </a:xfrm>
          <a:prstGeom prst="rect">
            <a:avLst/>
          </a:prstGeom>
        </p:spPr>
      </p:pic>
      <p:grpSp>
        <p:nvGrpSpPr>
          <p:cNvPr id="15" name="Group 14"/>
          <p:cNvGrpSpPr/>
          <p:nvPr/>
        </p:nvGrpSpPr>
        <p:grpSpPr>
          <a:xfrm>
            <a:off x="8710861" y="864001"/>
            <a:ext cx="3052241" cy="3761753"/>
            <a:chOff x="9237203" y="3012297"/>
            <a:chExt cx="2388739" cy="2944016"/>
          </a:xfrm>
        </p:grpSpPr>
        <p:grpSp>
          <p:nvGrpSpPr>
            <p:cNvPr id="16" name="Group 15"/>
            <p:cNvGrpSpPr/>
            <p:nvPr/>
          </p:nvGrpSpPr>
          <p:grpSpPr>
            <a:xfrm>
              <a:off x="9237203" y="3012297"/>
              <a:ext cx="2388739" cy="2944016"/>
              <a:chOff x="8419055" y="3012297"/>
              <a:chExt cx="2388739" cy="2944016"/>
            </a:xfrm>
          </p:grpSpPr>
          <p:sp>
            <p:nvSpPr>
              <p:cNvPr id="11" name="Freeform 10"/>
              <p:cNvSpPr/>
              <p:nvPr/>
            </p:nvSpPr>
            <p:spPr bwMode="auto">
              <a:xfrm>
                <a:off x="9145735" y="3222124"/>
                <a:ext cx="1225634" cy="2241529"/>
              </a:xfrm>
              <a:custGeom>
                <a:avLst/>
                <a:gdLst>
                  <a:gd name="connsiteX0" fmla="*/ 0 w 1055355"/>
                  <a:gd name="connsiteY0" fmla="*/ 1936551 h 1946633"/>
                  <a:gd name="connsiteX1" fmla="*/ 576263 w 1055355"/>
                  <a:gd name="connsiteY1" fmla="*/ 1936551 h 1946633"/>
                  <a:gd name="connsiteX2" fmla="*/ 762000 w 1055355"/>
                  <a:gd name="connsiteY2" fmla="*/ 1831776 h 1946633"/>
                  <a:gd name="connsiteX3" fmla="*/ 838200 w 1055355"/>
                  <a:gd name="connsiteY3" fmla="*/ 1707951 h 1946633"/>
                  <a:gd name="connsiteX4" fmla="*/ 890588 w 1055355"/>
                  <a:gd name="connsiteY4" fmla="*/ 1565076 h 1946633"/>
                  <a:gd name="connsiteX5" fmla="*/ 1033463 w 1055355"/>
                  <a:gd name="connsiteY5" fmla="*/ 226813 h 1946633"/>
                  <a:gd name="connsiteX6" fmla="*/ 1052513 w 1055355"/>
                  <a:gd name="connsiteY6" fmla="*/ 12501 h 1946633"/>
                  <a:gd name="connsiteX0" fmla="*/ 0 w 1055355"/>
                  <a:gd name="connsiteY0" fmla="*/ 1936551 h 1946633"/>
                  <a:gd name="connsiteX1" fmla="*/ 576263 w 1055355"/>
                  <a:gd name="connsiteY1" fmla="*/ 1936551 h 1946633"/>
                  <a:gd name="connsiteX2" fmla="*/ 762000 w 1055355"/>
                  <a:gd name="connsiteY2" fmla="*/ 1831776 h 1946633"/>
                  <a:gd name="connsiteX3" fmla="*/ 890588 w 1055355"/>
                  <a:gd name="connsiteY3" fmla="*/ 1565076 h 1946633"/>
                  <a:gd name="connsiteX4" fmla="*/ 1033463 w 1055355"/>
                  <a:gd name="connsiteY4" fmla="*/ 226813 h 1946633"/>
                  <a:gd name="connsiteX5" fmla="*/ 1052513 w 1055355"/>
                  <a:gd name="connsiteY5" fmla="*/ 12501 h 1946633"/>
                  <a:gd name="connsiteX0" fmla="*/ 0 w 1055355"/>
                  <a:gd name="connsiteY0" fmla="*/ 1936551 h 1946633"/>
                  <a:gd name="connsiteX1" fmla="*/ 576263 w 1055355"/>
                  <a:gd name="connsiteY1" fmla="*/ 1936551 h 1946633"/>
                  <a:gd name="connsiteX2" fmla="*/ 762000 w 1055355"/>
                  <a:gd name="connsiteY2" fmla="*/ 1831776 h 1946633"/>
                  <a:gd name="connsiteX3" fmla="*/ 890588 w 1055355"/>
                  <a:gd name="connsiteY3" fmla="*/ 1565076 h 1946633"/>
                  <a:gd name="connsiteX4" fmla="*/ 1033463 w 1055355"/>
                  <a:gd name="connsiteY4" fmla="*/ 226813 h 1946633"/>
                  <a:gd name="connsiteX5" fmla="*/ 1052513 w 1055355"/>
                  <a:gd name="connsiteY5" fmla="*/ 12501 h 1946633"/>
                  <a:gd name="connsiteX0" fmla="*/ 0 w 1056441"/>
                  <a:gd name="connsiteY0" fmla="*/ 1936551 h 1946633"/>
                  <a:gd name="connsiteX1" fmla="*/ 576263 w 1056441"/>
                  <a:gd name="connsiteY1" fmla="*/ 1936551 h 1946633"/>
                  <a:gd name="connsiteX2" fmla="*/ 762000 w 1056441"/>
                  <a:gd name="connsiteY2" fmla="*/ 1831776 h 1946633"/>
                  <a:gd name="connsiteX3" fmla="*/ 866776 w 1056441"/>
                  <a:gd name="connsiteY3" fmla="*/ 1565076 h 1946633"/>
                  <a:gd name="connsiteX4" fmla="*/ 1033463 w 1056441"/>
                  <a:gd name="connsiteY4" fmla="*/ 226813 h 1946633"/>
                  <a:gd name="connsiteX5" fmla="*/ 1052513 w 1056441"/>
                  <a:gd name="connsiteY5" fmla="*/ 12501 h 1946633"/>
                  <a:gd name="connsiteX0" fmla="*/ 0 w 1056441"/>
                  <a:gd name="connsiteY0" fmla="*/ 1936551 h 1946633"/>
                  <a:gd name="connsiteX1" fmla="*/ 576263 w 1056441"/>
                  <a:gd name="connsiteY1" fmla="*/ 1936551 h 1946633"/>
                  <a:gd name="connsiteX2" fmla="*/ 762000 w 1056441"/>
                  <a:gd name="connsiteY2" fmla="*/ 1831776 h 1946633"/>
                  <a:gd name="connsiteX3" fmla="*/ 866776 w 1056441"/>
                  <a:gd name="connsiteY3" fmla="*/ 1565076 h 1946633"/>
                  <a:gd name="connsiteX4" fmla="*/ 1033463 w 1056441"/>
                  <a:gd name="connsiteY4" fmla="*/ 226813 h 1946633"/>
                  <a:gd name="connsiteX5" fmla="*/ 1052513 w 1056441"/>
                  <a:gd name="connsiteY5" fmla="*/ 12501 h 1946633"/>
                  <a:gd name="connsiteX0" fmla="*/ 0 w 1048627"/>
                  <a:gd name="connsiteY0" fmla="*/ 1974232 h 1984314"/>
                  <a:gd name="connsiteX1" fmla="*/ 576263 w 1048627"/>
                  <a:gd name="connsiteY1" fmla="*/ 1974232 h 1984314"/>
                  <a:gd name="connsiteX2" fmla="*/ 762000 w 1048627"/>
                  <a:gd name="connsiteY2" fmla="*/ 1869457 h 1984314"/>
                  <a:gd name="connsiteX3" fmla="*/ 866776 w 1048627"/>
                  <a:gd name="connsiteY3" fmla="*/ 1602757 h 1984314"/>
                  <a:gd name="connsiteX4" fmla="*/ 1033463 w 1048627"/>
                  <a:gd name="connsiteY4" fmla="*/ 264494 h 1984314"/>
                  <a:gd name="connsiteX5" fmla="*/ 1038226 w 1048627"/>
                  <a:gd name="connsiteY5" fmla="*/ 7320 h 1984314"/>
                  <a:gd name="connsiteX0" fmla="*/ 0 w 1033463"/>
                  <a:gd name="connsiteY0" fmla="*/ 1709738 h 1719820"/>
                  <a:gd name="connsiteX1" fmla="*/ 576263 w 1033463"/>
                  <a:gd name="connsiteY1" fmla="*/ 1709738 h 1719820"/>
                  <a:gd name="connsiteX2" fmla="*/ 762000 w 1033463"/>
                  <a:gd name="connsiteY2" fmla="*/ 1604963 h 1719820"/>
                  <a:gd name="connsiteX3" fmla="*/ 866776 w 1033463"/>
                  <a:gd name="connsiteY3" fmla="*/ 1338263 h 1719820"/>
                  <a:gd name="connsiteX4" fmla="*/ 1033463 w 1033463"/>
                  <a:gd name="connsiteY4" fmla="*/ 0 h 1719820"/>
                  <a:gd name="connsiteX0" fmla="*/ 0 w 942976"/>
                  <a:gd name="connsiteY0" fmla="*/ 1714501 h 1724583"/>
                  <a:gd name="connsiteX1" fmla="*/ 576263 w 942976"/>
                  <a:gd name="connsiteY1" fmla="*/ 1714501 h 1724583"/>
                  <a:gd name="connsiteX2" fmla="*/ 762000 w 942976"/>
                  <a:gd name="connsiteY2" fmla="*/ 1609726 h 1724583"/>
                  <a:gd name="connsiteX3" fmla="*/ 866776 w 942976"/>
                  <a:gd name="connsiteY3" fmla="*/ 1343026 h 1724583"/>
                  <a:gd name="connsiteX4" fmla="*/ 942976 w 942976"/>
                  <a:gd name="connsiteY4" fmla="*/ 0 h 1724583"/>
                  <a:gd name="connsiteX0" fmla="*/ 0 w 942976"/>
                  <a:gd name="connsiteY0" fmla="*/ 1714501 h 1724583"/>
                  <a:gd name="connsiteX1" fmla="*/ 576263 w 942976"/>
                  <a:gd name="connsiteY1" fmla="*/ 1714501 h 1724583"/>
                  <a:gd name="connsiteX2" fmla="*/ 762000 w 942976"/>
                  <a:gd name="connsiteY2" fmla="*/ 1609726 h 1724583"/>
                  <a:gd name="connsiteX3" fmla="*/ 866776 w 942976"/>
                  <a:gd name="connsiteY3" fmla="*/ 1343026 h 1724583"/>
                  <a:gd name="connsiteX4" fmla="*/ 942976 w 942976"/>
                  <a:gd name="connsiteY4" fmla="*/ 0 h 1724583"/>
                  <a:gd name="connsiteX0" fmla="*/ 0 w 942976"/>
                  <a:gd name="connsiteY0" fmla="*/ 1714501 h 1724583"/>
                  <a:gd name="connsiteX1" fmla="*/ 576263 w 942976"/>
                  <a:gd name="connsiteY1" fmla="*/ 1714501 h 1724583"/>
                  <a:gd name="connsiteX2" fmla="*/ 762000 w 942976"/>
                  <a:gd name="connsiteY2" fmla="*/ 1609726 h 1724583"/>
                  <a:gd name="connsiteX3" fmla="*/ 866776 w 942976"/>
                  <a:gd name="connsiteY3" fmla="*/ 1343026 h 1724583"/>
                  <a:gd name="connsiteX4" fmla="*/ 942976 w 942976"/>
                  <a:gd name="connsiteY4" fmla="*/ 0 h 1724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2976" h="1724583">
                    <a:moveTo>
                      <a:pt x="0" y="1714501"/>
                    </a:moveTo>
                    <a:cubicBezTo>
                      <a:pt x="224631" y="1723232"/>
                      <a:pt x="449263" y="1731964"/>
                      <a:pt x="576263" y="1714501"/>
                    </a:cubicBezTo>
                    <a:cubicBezTo>
                      <a:pt x="703263" y="1697038"/>
                      <a:pt x="713581" y="1671638"/>
                      <a:pt x="762000" y="1609726"/>
                    </a:cubicBezTo>
                    <a:cubicBezTo>
                      <a:pt x="810419" y="1547814"/>
                      <a:pt x="846138" y="1454152"/>
                      <a:pt x="866776" y="1343026"/>
                    </a:cubicBezTo>
                    <a:cubicBezTo>
                      <a:pt x="887414" y="1231900"/>
                      <a:pt x="928688" y="699294"/>
                      <a:pt x="942976" y="0"/>
                    </a:cubicBezTo>
                  </a:path>
                </a:pathLst>
              </a:custGeom>
              <a:noFill/>
              <a:ln w="9525" cap="flat" cmpd="sng" algn="ctr">
                <a:solidFill>
                  <a:schemeClr val="accent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Freeform 11"/>
              <p:cNvSpPr/>
              <p:nvPr/>
            </p:nvSpPr>
            <p:spPr bwMode="auto">
              <a:xfrm>
                <a:off x="9187589" y="3222123"/>
                <a:ext cx="1225634" cy="2241529"/>
              </a:xfrm>
              <a:custGeom>
                <a:avLst/>
                <a:gdLst>
                  <a:gd name="connsiteX0" fmla="*/ 0 w 1055355"/>
                  <a:gd name="connsiteY0" fmla="*/ 1936551 h 1946633"/>
                  <a:gd name="connsiteX1" fmla="*/ 576263 w 1055355"/>
                  <a:gd name="connsiteY1" fmla="*/ 1936551 h 1946633"/>
                  <a:gd name="connsiteX2" fmla="*/ 762000 w 1055355"/>
                  <a:gd name="connsiteY2" fmla="*/ 1831776 h 1946633"/>
                  <a:gd name="connsiteX3" fmla="*/ 838200 w 1055355"/>
                  <a:gd name="connsiteY3" fmla="*/ 1707951 h 1946633"/>
                  <a:gd name="connsiteX4" fmla="*/ 890588 w 1055355"/>
                  <a:gd name="connsiteY4" fmla="*/ 1565076 h 1946633"/>
                  <a:gd name="connsiteX5" fmla="*/ 1033463 w 1055355"/>
                  <a:gd name="connsiteY5" fmla="*/ 226813 h 1946633"/>
                  <a:gd name="connsiteX6" fmla="*/ 1052513 w 1055355"/>
                  <a:gd name="connsiteY6" fmla="*/ 12501 h 1946633"/>
                  <a:gd name="connsiteX0" fmla="*/ 0 w 1055355"/>
                  <a:gd name="connsiteY0" fmla="*/ 1936551 h 1946633"/>
                  <a:gd name="connsiteX1" fmla="*/ 576263 w 1055355"/>
                  <a:gd name="connsiteY1" fmla="*/ 1936551 h 1946633"/>
                  <a:gd name="connsiteX2" fmla="*/ 762000 w 1055355"/>
                  <a:gd name="connsiteY2" fmla="*/ 1831776 h 1946633"/>
                  <a:gd name="connsiteX3" fmla="*/ 890588 w 1055355"/>
                  <a:gd name="connsiteY3" fmla="*/ 1565076 h 1946633"/>
                  <a:gd name="connsiteX4" fmla="*/ 1033463 w 1055355"/>
                  <a:gd name="connsiteY4" fmla="*/ 226813 h 1946633"/>
                  <a:gd name="connsiteX5" fmla="*/ 1052513 w 1055355"/>
                  <a:gd name="connsiteY5" fmla="*/ 12501 h 1946633"/>
                  <a:gd name="connsiteX0" fmla="*/ 0 w 1055355"/>
                  <a:gd name="connsiteY0" fmla="*/ 1936551 h 1946633"/>
                  <a:gd name="connsiteX1" fmla="*/ 576263 w 1055355"/>
                  <a:gd name="connsiteY1" fmla="*/ 1936551 h 1946633"/>
                  <a:gd name="connsiteX2" fmla="*/ 762000 w 1055355"/>
                  <a:gd name="connsiteY2" fmla="*/ 1831776 h 1946633"/>
                  <a:gd name="connsiteX3" fmla="*/ 890588 w 1055355"/>
                  <a:gd name="connsiteY3" fmla="*/ 1565076 h 1946633"/>
                  <a:gd name="connsiteX4" fmla="*/ 1033463 w 1055355"/>
                  <a:gd name="connsiteY4" fmla="*/ 226813 h 1946633"/>
                  <a:gd name="connsiteX5" fmla="*/ 1052513 w 1055355"/>
                  <a:gd name="connsiteY5" fmla="*/ 12501 h 1946633"/>
                  <a:gd name="connsiteX0" fmla="*/ 0 w 1056441"/>
                  <a:gd name="connsiteY0" fmla="*/ 1936551 h 1946633"/>
                  <a:gd name="connsiteX1" fmla="*/ 576263 w 1056441"/>
                  <a:gd name="connsiteY1" fmla="*/ 1936551 h 1946633"/>
                  <a:gd name="connsiteX2" fmla="*/ 762000 w 1056441"/>
                  <a:gd name="connsiteY2" fmla="*/ 1831776 h 1946633"/>
                  <a:gd name="connsiteX3" fmla="*/ 866776 w 1056441"/>
                  <a:gd name="connsiteY3" fmla="*/ 1565076 h 1946633"/>
                  <a:gd name="connsiteX4" fmla="*/ 1033463 w 1056441"/>
                  <a:gd name="connsiteY4" fmla="*/ 226813 h 1946633"/>
                  <a:gd name="connsiteX5" fmla="*/ 1052513 w 1056441"/>
                  <a:gd name="connsiteY5" fmla="*/ 12501 h 1946633"/>
                  <a:gd name="connsiteX0" fmla="*/ 0 w 1056441"/>
                  <a:gd name="connsiteY0" fmla="*/ 1936551 h 1946633"/>
                  <a:gd name="connsiteX1" fmla="*/ 576263 w 1056441"/>
                  <a:gd name="connsiteY1" fmla="*/ 1936551 h 1946633"/>
                  <a:gd name="connsiteX2" fmla="*/ 762000 w 1056441"/>
                  <a:gd name="connsiteY2" fmla="*/ 1831776 h 1946633"/>
                  <a:gd name="connsiteX3" fmla="*/ 866776 w 1056441"/>
                  <a:gd name="connsiteY3" fmla="*/ 1565076 h 1946633"/>
                  <a:gd name="connsiteX4" fmla="*/ 1033463 w 1056441"/>
                  <a:gd name="connsiteY4" fmla="*/ 226813 h 1946633"/>
                  <a:gd name="connsiteX5" fmla="*/ 1052513 w 1056441"/>
                  <a:gd name="connsiteY5" fmla="*/ 12501 h 1946633"/>
                  <a:gd name="connsiteX0" fmla="*/ 0 w 1048627"/>
                  <a:gd name="connsiteY0" fmla="*/ 1974232 h 1984314"/>
                  <a:gd name="connsiteX1" fmla="*/ 576263 w 1048627"/>
                  <a:gd name="connsiteY1" fmla="*/ 1974232 h 1984314"/>
                  <a:gd name="connsiteX2" fmla="*/ 762000 w 1048627"/>
                  <a:gd name="connsiteY2" fmla="*/ 1869457 h 1984314"/>
                  <a:gd name="connsiteX3" fmla="*/ 866776 w 1048627"/>
                  <a:gd name="connsiteY3" fmla="*/ 1602757 h 1984314"/>
                  <a:gd name="connsiteX4" fmla="*/ 1033463 w 1048627"/>
                  <a:gd name="connsiteY4" fmla="*/ 264494 h 1984314"/>
                  <a:gd name="connsiteX5" fmla="*/ 1038226 w 1048627"/>
                  <a:gd name="connsiteY5" fmla="*/ 7320 h 1984314"/>
                  <a:gd name="connsiteX0" fmla="*/ 0 w 1033463"/>
                  <a:gd name="connsiteY0" fmla="*/ 1709738 h 1719820"/>
                  <a:gd name="connsiteX1" fmla="*/ 576263 w 1033463"/>
                  <a:gd name="connsiteY1" fmla="*/ 1709738 h 1719820"/>
                  <a:gd name="connsiteX2" fmla="*/ 762000 w 1033463"/>
                  <a:gd name="connsiteY2" fmla="*/ 1604963 h 1719820"/>
                  <a:gd name="connsiteX3" fmla="*/ 866776 w 1033463"/>
                  <a:gd name="connsiteY3" fmla="*/ 1338263 h 1719820"/>
                  <a:gd name="connsiteX4" fmla="*/ 1033463 w 1033463"/>
                  <a:gd name="connsiteY4" fmla="*/ 0 h 1719820"/>
                  <a:gd name="connsiteX0" fmla="*/ 0 w 942976"/>
                  <a:gd name="connsiteY0" fmla="*/ 1714501 h 1724583"/>
                  <a:gd name="connsiteX1" fmla="*/ 576263 w 942976"/>
                  <a:gd name="connsiteY1" fmla="*/ 1714501 h 1724583"/>
                  <a:gd name="connsiteX2" fmla="*/ 762000 w 942976"/>
                  <a:gd name="connsiteY2" fmla="*/ 1609726 h 1724583"/>
                  <a:gd name="connsiteX3" fmla="*/ 866776 w 942976"/>
                  <a:gd name="connsiteY3" fmla="*/ 1343026 h 1724583"/>
                  <a:gd name="connsiteX4" fmla="*/ 942976 w 942976"/>
                  <a:gd name="connsiteY4" fmla="*/ 0 h 1724583"/>
                  <a:gd name="connsiteX0" fmla="*/ 0 w 942976"/>
                  <a:gd name="connsiteY0" fmla="*/ 1714501 h 1724583"/>
                  <a:gd name="connsiteX1" fmla="*/ 576263 w 942976"/>
                  <a:gd name="connsiteY1" fmla="*/ 1714501 h 1724583"/>
                  <a:gd name="connsiteX2" fmla="*/ 762000 w 942976"/>
                  <a:gd name="connsiteY2" fmla="*/ 1609726 h 1724583"/>
                  <a:gd name="connsiteX3" fmla="*/ 866776 w 942976"/>
                  <a:gd name="connsiteY3" fmla="*/ 1343026 h 1724583"/>
                  <a:gd name="connsiteX4" fmla="*/ 942976 w 942976"/>
                  <a:gd name="connsiteY4" fmla="*/ 0 h 1724583"/>
                  <a:gd name="connsiteX0" fmla="*/ 0 w 942976"/>
                  <a:gd name="connsiteY0" fmla="*/ 1714501 h 1724583"/>
                  <a:gd name="connsiteX1" fmla="*/ 576263 w 942976"/>
                  <a:gd name="connsiteY1" fmla="*/ 1714501 h 1724583"/>
                  <a:gd name="connsiteX2" fmla="*/ 762000 w 942976"/>
                  <a:gd name="connsiteY2" fmla="*/ 1609726 h 1724583"/>
                  <a:gd name="connsiteX3" fmla="*/ 866776 w 942976"/>
                  <a:gd name="connsiteY3" fmla="*/ 1343026 h 1724583"/>
                  <a:gd name="connsiteX4" fmla="*/ 942976 w 942976"/>
                  <a:gd name="connsiteY4" fmla="*/ 0 h 1724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2976" h="1724583">
                    <a:moveTo>
                      <a:pt x="0" y="1714501"/>
                    </a:moveTo>
                    <a:cubicBezTo>
                      <a:pt x="224631" y="1723232"/>
                      <a:pt x="449263" y="1731964"/>
                      <a:pt x="576263" y="1714501"/>
                    </a:cubicBezTo>
                    <a:cubicBezTo>
                      <a:pt x="703263" y="1697038"/>
                      <a:pt x="713581" y="1671638"/>
                      <a:pt x="762000" y="1609726"/>
                    </a:cubicBezTo>
                    <a:cubicBezTo>
                      <a:pt x="810419" y="1547814"/>
                      <a:pt x="846138" y="1454152"/>
                      <a:pt x="866776" y="1343026"/>
                    </a:cubicBezTo>
                    <a:cubicBezTo>
                      <a:pt x="887414" y="1231900"/>
                      <a:pt x="928688" y="699294"/>
                      <a:pt x="942976" y="0"/>
                    </a:cubicBezTo>
                  </a:path>
                </a:pathLst>
              </a:custGeom>
              <a:noFill/>
              <a:ln w="9525" cap="flat" cmpd="sng" algn="ctr">
                <a:solidFill>
                  <a:schemeClr val="accent1">
                    <a:lumMod val="40000"/>
                    <a:lumOff val="6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Freeform 12"/>
              <p:cNvSpPr/>
              <p:nvPr/>
            </p:nvSpPr>
            <p:spPr bwMode="auto">
              <a:xfrm>
                <a:off x="9161991" y="3222123"/>
                <a:ext cx="1225634" cy="2241529"/>
              </a:xfrm>
              <a:custGeom>
                <a:avLst/>
                <a:gdLst>
                  <a:gd name="connsiteX0" fmla="*/ 0 w 1055355"/>
                  <a:gd name="connsiteY0" fmla="*/ 1936551 h 1946633"/>
                  <a:gd name="connsiteX1" fmla="*/ 576263 w 1055355"/>
                  <a:gd name="connsiteY1" fmla="*/ 1936551 h 1946633"/>
                  <a:gd name="connsiteX2" fmla="*/ 762000 w 1055355"/>
                  <a:gd name="connsiteY2" fmla="*/ 1831776 h 1946633"/>
                  <a:gd name="connsiteX3" fmla="*/ 838200 w 1055355"/>
                  <a:gd name="connsiteY3" fmla="*/ 1707951 h 1946633"/>
                  <a:gd name="connsiteX4" fmla="*/ 890588 w 1055355"/>
                  <a:gd name="connsiteY4" fmla="*/ 1565076 h 1946633"/>
                  <a:gd name="connsiteX5" fmla="*/ 1033463 w 1055355"/>
                  <a:gd name="connsiteY5" fmla="*/ 226813 h 1946633"/>
                  <a:gd name="connsiteX6" fmla="*/ 1052513 w 1055355"/>
                  <a:gd name="connsiteY6" fmla="*/ 12501 h 1946633"/>
                  <a:gd name="connsiteX0" fmla="*/ 0 w 1055355"/>
                  <a:gd name="connsiteY0" fmla="*/ 1936551 h 1946633"/>
                  <a:gd name="connsiteX1" fmla="*/ 576263 w 1055355"/>
                  <a:gd name="connsiteY1" fmla="*/ 1936551 h 1946633"/>
                  <a:gd name="connsiteX2" fmla="*/ 762000 w 1055355"/>
                  <a:gd name="connsiteY2" fmla="*/ 1831776 h 1946633"/>
                  <a:gd name="connsiteX3" fmla="*/ 890588 w 1055355"/>
                  <a:gd name="connsiteY3" fmla="*/ 1565076 h 1946633"/>
                  <a:gd name="connsiteX4" fmla="*/ 1033463 w 1055355"/>
                  <a:gd name="connsiteY4" fmla="*/ 226813 h 1946633"/>
                  <a:gd name="connsiteX5" fmla="*/ 1052513 w 1055355"/>
                  <a:gd name="connsiteY5" fmla="*/ 12501 h 1946633"/>
                  <a:gd name="connsiteX0" fmla="*/ 0 w 1055355"/>
                  <a:gd name="connsiteY0" fmla="*/ 1936551 h 1946633"/>
                  <a:gd name="connsiteX1" fmla="*/ 576263 w 1055355"/>
                  <a:gd name="connsiteY1" fmla="*/ 1936551 h 1946633"/>
                  <a:gd name="connsiteX2" fmla="*/ 762000 w 1055355"/>
                  <a:gd name="connsiteY2" fmla="*/ 1831776 h 1946633"/>
                  <a:gd name="connsiteX3" fmla="*/ 890588 w 1055355"/>
                  <a:gd name="connsiteY3" fmla="*/ 1565076 h 1946633"/>
                  <a:gd name="connsiteX4" fmla="*/ 1033463 w 1055355"/>
                  <a:gd name="connsiteY4" fmla="*/ 226813 h 1946633"/>
                  <a:gd name="connsiteX5" fmla="*/ 1052513 w 1055355"/>
                  <a:gd name="connsiteY5" fmla="*/ 12501 h 1946633"/>
                  <a:gd name="connsiteX0" fmla="*/ 0 w 1056441"/>
                  <a:gd name="connsiteY0" fmla="*/ 1936551 h 1946633"/>
                  <a:gd name="connsiteX1" fmla="*/ 576263 w 1056441"/>
                  <a:gd name="connsiteY1" fmla="*/ 1936551 h 1946633"/>
                  <a:gd name="connsiteX2" fmla="*/ 762000 w 1056441"/>
                  <a:gd name="connsiteY2" fmla="*/ 1831776 h 1946633"/>
                  <a:gd name="connsiteX3" fmla="*/ 866776 w 1056441"/>
                  <a:gd name="connsiteY3" fmla="*/ 1565076 h 1946633"/>
                  <a:gd name="connsiteX4" fmla="*/ 1033463 w 1056441"/>
                  <a:gd name="connsiteY4" fmla="*/ 226813 h 1946633"/>
                  <a:gd name="connsiteX5" fmla="*/ 1052513 w 1056441"/>
                  <a:gd name="connsiteY5" fmla="*/ 12501 h 1946633"/>
                  <a:gd name="connsiteX0" fmla="*/ 0 w 1056441"/>
                  <a:gd name="connsiteY0" fmla="*/ 1936551 h 1946633"/>
                  <a:gd name="connsiteX1" fmla="*/ 576263 w 1056441"/>
                  <a:gd name="connsiteY1" fmla="*/ 1936551 h 1946633"/>
                  <a:gd name="connsiteX2" fmla="*/ 762000 w 1056441"/>
                  <a:gd name="connsiteY2" fmla="*/ 1831776 h 1946633"/>
                  <a:gd name="connsiteX3" fmla="*/ 866776 w 1056441"/>
                  <a:gd name="connsiteY3" fmla="*/ 1565076 h 1946633"/>
                  <a:gd name="connsiteX4" fmla="*/ 1033463 w 1056441"/>
                  <a:gd name="connsiteY4" fmla="*/ 226813 h 1946633"/>
                  <a:gd name="connsiteX5" fmla="*/ 1052513 w 1056441"/>
                  <a:gd name="connsiteY5" fmla="*/ 12501 h 1946633"/>
                  <a:gd name="connsiteX0" fmla="*/ 0 w 1048627"/>
                  <a:gd name="connsiteY0" fmla="*/ 1974232 h 1984314"/>
                  <a:gd name="connsiteX1" fmla="*/ 576263 w 1048627"/>
                  <a:gd name="connsiteY1" fmla="*/ 1974232 h 1984314"/>
                  <a:gd name="connsiteX2" fmla="*/ 762000 w 1048627"/>
                  <a:gd name="connsiteY2" fmla="*/ 1869457 h 1984314"/>
                  <a:gd name="connsiteX3" fmla="*/ 866776 w 1048627"/>
                  <a:gd name="connsiteY3" fmla="*/ 1602757 h 1984314"/>
                  <a:gd name="connsiteX4" fmla="*/ 1033463 w 1048627"/>
                  <a:gd name="connsiteY4" fmla="*/ 264494 h 1984314"/>
                  <a:gd name="connsiteX5" fmla="*/ 1038226 w 1048627"/>
                  <a:gd name="connsiteY5" fmla="*/ 7320 h 1984314"/>
                  <a:gd name="connsiteX0" fmla="*/ 0 w 1033463"/>
                  <a:gd name="connsiteY0" fmla="*/ 1709738 h 1719820"/>
                  <a:gd name="connsiteX1" fmla="*/ 576263 w 1033463"/>
                  <a:gd name="connsiteY1" fmla="*/ 1709738 h 1719820"/>
                  <a:gd name="connsiteX2" fmla="*/ 762000 w 1033463"/>
                  <a:gd name="connsiteY2" fmla="*/ 1604963 h 1719820"/>
                  <a:gd name="connsiteX3" fmla="*/ 866776 w 1033463"/>
                  <a:gd name="connsiteY3" fmla="*/ 1338263 h 1719820"/>
                  <a:gd name="connsiteX4" fmla="*/ 1033463 w 1033463"/>
                  <a:gd name="connsiteY4" fmla="*/ 0 h 1719820"/>
                  <a:gd name="connsiteX0" fmla="*/ 0 w 942976"/>
                  <a:gd name="connsiteY0" fmla="*/ 1714501 h 1724583"/>
                  <a:gd name="connsiteX1" fmla="*/ 576263 w 942976"/>
                  <a:gd name="connsiteY1" fmla="*/ 1714501 h 1724583"/>
                  <a:gd name="connsiteX2" fmla="*/ 762000 w 942976"/>
                  <a:gd name="connsiteY2" fmla="*/ 1609726 h 1724583"/>
                  <a:gd name="connsiteX3" fmla="*/ 866776 w 942976"/>
                  <a:gd name="connsiteY3" fmla="*/ 1343026 h 1724583"/>
                  <a:gd name="connsiteX4" fmla="*/ 942976 w 942976"/>
                  <a:gd name="connsiteY4" fmla="*/ 0 h 1724583"/>
                  <a:gd name="connsiteX0" fmla="*/ 0 w 942976"/>
                  <a:gd name="connsiteY0" fmla="*/ 1714501 h 1724583"/>
                  <a:gd name="connsiteX1" fmla="*/ 576263 w 942976"/>
                  <a:gd name="connsiteY1" fmla="*/ 1714501 h 1724583"/>
                  <a:gd name="connsiteX2" fmla="*/ 762000 w 942976"/>
                  <a:gd name="connsiteY2" fmla="*/ 1609726 h 1724583"/>
                  <a:gd name="connsiteX3" fmla="*/ 866776 w 942976"/>
                  <a:gd name="connsiteY3" fmla="*/ 1343026 h 1724583"/>
                  <a:gd name="connsiteX4" fmla="*/ 942976 w 942976"/>
                  <a:gd name="connsiteY4" fmla="*/ 0 h 1724583"/>
                  <a:gd name="connsiteX0" fmla="*/ 0 w 942976"/>
                  <a:gd name="connsiteY0" fmla="*/ 1714501 h 1724583"/>
                  <a:gd name="connsiteX1" fmla="*/ 576263 w 942976"/>
                  <a:gd name="connsiteY1" fmla="*/ 1714501 h 1724583"/>
                  <a:gd name="connsiteX2" fmla="*/ 762000 w 942976"/>
                  <a:gd name="connsiteY2" fmla="*/ 1609726 h 1724583"/>
                  <a:gd name="connsiteX3" fmla="*/ 866776 w 942976"/>
                  <a:gd name="connsiteY3" fmla="*/ 1343026 h 1724583"/>
                  <a:gd name="connsiteX4" fmla="*/ 942976 w 942976"/>
                  <a:gd name="connsiteY4" fmla="*/ 0 h 1724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2976" h="1724583">
                    <a:moveTo>
                      <a:pt x="0" y="1714501"/>
                    </a:moveTo>
                    <a:cubicBezTo>
                      <a:pt x="224631" y="1723232"/>
                      <a:pt x="449263" y="1731964"/>
                      <a:pt x="576263" y="1714501"/>
                    </a:cubicBezTo>
                    <a:cubicBezTo>
                      <a:pt x="703263" y="1697038"/>
                      <a:pt x="713581" y="1671638"/>
                      <a:pt x="762000" y="1609726"/>
                    </a:cubicBezTo>
                    <a:cubicBezTo>
                      <a:pt x="810419" y="1547814"/>
                      <a:pt x="846138" y="1454152"/>
                      <a:pt x="866776" y="1343026"/>
                    </a:cubicBezTo>
                    <a:cubicBezTo>
                      <a:pt x="887414" y="1231900"/>
                      <a:pt x="928688" y="699294"/>
                      <a:pt x="942976" y="0"/>
                    </a:cubicBezTo>
                  </a:path>
                </a:pathLst>
              </a:custGeom>
              <a:noFill/>
              <a:ln w="9525" cap="flat" cmpd="sng" algn="ctr">
                <a:solidFill>
                  <a:srgbClr val="72166B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Freeform 13"/>
              <p:cNvSpPr/>
              <p:nvPr/>
            </p:nvSpPr>
            <p:spPr bwMode="auto">
              <a:xfrm>
                <a:off x="9126685" y="3228474"/>
                <a:ext cx="1225634" cy="2241529"/>
              </a:xfrm>
              <a:custGeom>
                <a:avLst/>
                <a:gdLst>
                  <a:gd name="connsiteX0" fmla="*/ 0 w 1055355"/>
                  <a:gd name="connsiteY0" fmla="*/ 1936551 h 1946633"/>
                  <a:gd name="connsiteX1" fmla="*/ 576263 w 1055355"/>
                  <a:gd name="connsiteY1" fmla="*/ 1936551 h 1946633"/>
                  <a:gd name="connsiteX2" fmla="*/ 762000 w 1055355"/>
                  <a:gd name="connsiteY2" fmla="*/ 1831776 h 1946633"/>
                  <a:gd name="connsiteX3" fmla="*/ 838200 w 1055355"/>
                  <a:gd name="connsiteY3" fmla="*/ 1707951 h 1946633"/>
                  <a:gd name="connsiteX4" fmla="*/ 890588 w 1055355"/>
                  <a:gd name="connsiteY4" fmla="*/ 1565076 h 1946633"/>
                  <a:gd name="connsiteX5" fmla="*/ 1033463 w 1055355"/>
                  <a:gd name="connsiteY5" fmla="*/ 226813 h 1946633"/>
                  <a:gd name="connsiteX6" fmla="*/ 1052513 w 1055355"/>
                  <a:gd name="connsiteY6" fmla="*/ 12501 h 1946633"/>
                  <a:gd name="connsiteX0" fmla="*/ 0 w 1055355"/>
                  <a:gd name="connsiteY0" fmla="*/ 1936551 h 1946633"/>
                  <a:gd name="connsiteX1" fmla="*/ 576263 w 1055355"/>
                  <a:gd name="connsiteY1" fmla="*/ 1936551 h 1946633"/>
                  <a:gd name="connsiteX2" fmla="*/ 762000 w 1055355"/>
                  <a:gd name="connsiteY2" fmla="*/ 1831776 h 1946633"/>
                  <a:gd name="connsiteX3" fmla="*/ 890588 w 1055355"/>
                  <a:gd name="connsiteY3" fmla="*/ 1565076 h 1946633"/>
                  <a:gd name="connsiteX4" fmla="*/ 1033463 w 1055355"/>
                  <a:gd name="connsiteY4" fmla="*/ 226813 h 1946633"/>
                  <a:gd name="connsiteX5" fmla="*/ 1052513 w 1055355"/>
                  <a:gd name="connsiteY5" fmla="*/ 12501 h 1946633"/>
                  <a:gd name="connsiteX0" fmla="*/ 0 w 1055355"/>
                  <a:gd name="connsiteY0" fmla="*/ 1936551 h 1946633"/>
                  <a:gd name="connsiteX1" fmla="*/ 576263 w 1055355"/>
                  <a:gd name="connsiteY1" fmla="*/ 1936551 h 1946633"/>
                  <a:gd name="connsiteX2" fmla="*/ 762000 w 1055355"/>
                  <a:gd name="connsiteY2" fmla="*/ 1831776 h 1946633"/>
                  <a:gd name="connsiteX3" fmla="*/ 890588 w 1055355"/>
                  <a:gd name="connsiteY3" fmla="*/ 1565076 h 1946633"/>
                  <a:gd name="connsiteX4" fmla="*/ 1033463 w 1055355"/>
                  <a:gd name="connsiteY4" fmla="*/ 226813 h 1946633"/>
                  <a:gd name="connsiteX5" fmla="*/ 1052513 w 1055355"/>
                  <a:gd name="connsiteY5" fmla="*/ 12501 h 1946633"/>
                  <a:gd name="connsiteX0" fmla="*/ 0 w 1056441"/>
                  <a:gd name="connsiteY0" fmla="*/ 1936551 h 1946633"/>
                  <a:gd name="connsiteX1" fmla="*/ 576263 w 1056441"/>
                  <a:gd name="connsiteY1" fmla="*/ 1936551 h 1946633"/>
                  <a:gd name="connsiteX2" fmla="*/ 762000 w 1056441"/>
                  <a:gd name="connsiteY2" fmla="*/ 1831776 h 1946633"/>
                  <a:gd name="connsiteX3" fmla="*/ 866776 w 1056441"/>
                  <a:gd name="connsiteY3" fmla="*/ 1565076 h 1946633"/>
                  <a:gd name="connsiteX4" fmla="*/ 1033463 w 1056441"/>
                  <a:gd name="connsiteY4" fmla="*/ 226813 h 1946633"/>
                  <a:gd name="connsiteX5" fmla="*/ 1052513 w 1056441"/>
                  <a:gd name="connsiteY5" fmla="*/ 12501 h 1946633"/>
                  <a:gd name="connsiteX0" fmla="*/ 0 w 1056441"/>
                  <a:gd name="connsiteY0" fmla="*/ 1936551 h 1946633"/>
                  <a:gd name="connsiteX1" fmla="*/ 576263 w 1056441"/>
                  <a:gd name="connsiteY1" fmla="*/ 1936551 h 1946633"/>
                  <a:gd name="connsiteX2" fmla="*/ 762000 w 1056441"/>
                  <a:gd name="connsiteY2" fmla="*/ 1831776 h 1946633"/>
                  <a:gd name="connsiteX3" fmla="*/ 866776 w 1056441"/>
                  <a:gd name="connsiteY3" fmla="*/ 1565076 h 1946633"/>
                  <a:gd name="connsiteX4" fmla="*/ 1033463 w 1056441"/>
                  <a:gd name="connsiteY4" fmla="*/ 226813 h 1946633"/>
                  <a:gd name="connsiteX5" fmla="*/ 1052513 w 1056441"/>
                  <a:gd name="connsiteY5" fmla="*/ 12501 h 1946633"/>
                  <a:gd name="connsiteX0" fmla="*/ 0 w 1048627"/>
                  <a:gd name="connsiteY0" fmla="*/ 1974232 h 1984314"/>
                  <a:gd name="connsiteX1" fmla="*/ 576263 w 1048627"/>
                  <a:gd name="connsiteY1" fmla="*/ 1974232 h 1984314"/>
                  <a:gd name="connsiteX2" fmla="*/ 762000 w 1048627"/>
                  <a:gd name="connsiteY2" fmla="*/ 1869457 h 1984314"/>
                  <a:gd name="connsiteX3" fmla="*/ 866776 w 1048627"/>
                  <a:gd name="connsiteY3" fmla="*/ 1602757 h 1984314"/>
                  <a:gd name="connsiteX4" fmla="*/ 1033463 w 1048627"/>
                  <a:gd name="connsiteY4" fmla="*/ 264494 h 1984314"/>
                  <a:gd name="connsiteX5" fmla="*/ 1038226 w 1048627"/>
                  <a:gd name="connsiteY5" fmla="*/ 7320 h 1984314"/>
                  <a:gd name="connsiteX0" fmla="*/ 0 w 1033463"/>
                  <a:gd name="connsiteY0" fmla="*/ 1709738 h 1719820"/>
                  <a:gd name="connsiteX1" fmla="*/ 576263 w 1033463"/>
                  <a:gd name="connsiteY1" fmla="*/ 1709738 h 1719820"/>
                  <a:gd name="connsiteX2" fmla="*/ 762000 w 1033463"/>
                  <a:gd name="connsiteY2" fmla="*/ 1604963 h 1719820"/>
                  <a:gd name="connsiteX3" fmla="*/ 866776 w 1033463"/>
                  <a:gd name="connsiteY3" fmla="*/ 1338263 h 1719820"/>
                  <a:gd name="connsiteX4" fmla="*/ 1033463 w 1033463"/>
                  <a:gd name="connsiteY4" fmla="*/ 0 h 1719820"/>
                  <a:gd name="connsiteX0" fmla="*/ 0 w 942976"/>
                  <a:gd name="connsiteY0" fmla="*/ 1714501 h 1724583"/>
                  <a:gd name="connsiteX1" fmla="*/ 576263 w 942976"/>
                  <a:gd name="connsiteY1" fmla="*/ 1714501 h 1724583"/>
                  <a:gd name="connsiteX2" fmla="*/ 762000 w 942976"/>
                  <a:gd name="connsiteY2" fmla="*/ 1609726 h 1724583"/>
                  <a:gd name="connsiteX3" fmla="*/ 866776 w 942976"/>
                  <a:gd name="connsiteY3" fmla="*/ 1343026 h 1724583"/>
                  <a:gd name="connsiteX4" fmla="*/ 942976 w 942976"/>
                  <a:gd name="connsiteY4" fmla="*/ 0 h 1724583"/>
                  <a:gd name="connsiteX0" fmla="*/ 0 w 942976"/>
                  <a:gd name="connsiteY0" fmla="*/ 1714501 h 1724583"/>
                  <a:gd name="connsiteX1" fmla="*/ 576263 w 942976"/>
                  <a:gd name="connsiteY1" fmla="*/ 1714501 h 1724583"/>
                  <a:gd name="connsiteX2" fmla="*/ 762000 w 942976"/>
                  <a:gd name="connsiteY2" fmla="*/ 1609726 h 1724583"/>
                  <a:gd name="connsiteX3" fmla="*/ 866776 w 942976"/>
                  <a:gd name="connsiteY3" fmla="*/ 1343026 h 1724583"/>
                  <a:gd name="connsiteX4" fmla="*/ 942976 w 942976"/>
                  <a:gd name="connsiteY4" fmla="*/ 0 h 1724583"/>
                  <a:gd name="connsiteX0" fmla="*/ 0 w 942976"/>
                  <a:gd name="connsiteY0" fmla="*/ 1714501 h 1724583"/>
                  <a:gd name="connsiteX1" fmla="*/ 576263 w 942976"/>
                  <a:gd name="connsiteY1" fmla="*/ 1714501 h 1724583"/>
                  <a:gd name="connsiteX2" fmla="*/ 762000 w 942976"/>
                  <a:gd name="connsiteY2" fmla="*/ 1609726 h 1724583"/>
                  <a:gd name="connsiteX3" fmla="*/ 866776 w 942976"/>
                  <a:gd name="connsiteY3" fmla="*/ 1343026 h 1724583"/>
                  <a:gd name="connsiteX4" fmla="*/ 942976 w 942976"/>
                  <a:gd name="connsiteY4" fmla="*/ 0 h 1724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42976" h="1724583">
                    <a:moveTo>
                      <a:pt x="0" y="1714501"/>
                    </a:moveTo>
                    <a:cubicBezTo>
                      <a:pt x="224631" y="1723232"/>
                      <a:pt x="449263" y="1731964"/>
                      <a:pt x="576263" y="1714501"/>
                    </a:cubicBezTo>
                    <a:cubicBezTo>
                      <a:pt x="703263" y="1697038"/>
                      <a:pt x="713581" y="1671638"/>
                      <a:pt x="762000" y="1609726"/>
                    </a:cubicBezTo>
                    <a:cubicBezTo>
                      <a:pt x="810419" y="1547814"/>
                      <a:pt x="846138" y="1454152"/>
                      <a:pt x="866776" y="1343026"/>
                    </a:cubicBezTo>
                    <a:cubicBezTo>
                      <a:pt x="887414" y="1231900"/>
                      <a:pt x="928688" y="699294"/>
                      <a:pt x="942976" y="0"/>
                    </a:cubicBezTo>
                  </a:path>
                </a:pathLst>
              </a:custGeom>
              <a:noFill/>
              <a:ln w="9525" cap="flat" cmpd="sng" algn="ctr">
                <a:solidFill>
                  <a:schemeClr val="accent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6" name="Group 5"/>
              <p:cNvGrpSpPr/>
              <p:nvPr/>
            </p:nvGrpSpPr>
            <p:grpSpPr>
              <a:xfrm>
                <a:off x="8419055" y="3012297"/>
                <a:ext cx="2388739" cy="2944016"/>
                <a:chOff x="6849822" y="2056940"/>
                <a:chExt cx="1619176" cy="1995562"/>
              </a:xfrm>
            </p:grpSpPr>
            <p:sp>
              <p:nvSpPr>
                <p:cNvPr id="7" name="TextBox 6"/>
                <p:cNvSpPr txBox="1"/>
                <p:nvPr/>
              </p:nvSpPr>
              <p:spPr>
                <a:xfrm rot="16200000">
                  <a:off x="6087329" y="2819433"/>
                  <a:ext cx="1995562" cy="470575"/>
                </a:xfrm>
                <a:prstGeom prst="rect">
                  <a:avLst/>
                </a:prstGeom>
                <a:noFill/>
                <a:ln w="28575">
                  <a:noFill/>
                </a:ln>
              </p:spPr>
              <p:txBody>
                <a:bodyPr wrap="none" lIns="77916" tIns="38958" rIns="77916" bIns="38958" rtlCol="0">
                  <a:spAutoFit/>
                </a:bodyPr>
                <a:lstStyle/>
                <a:p>
                  <a:pPr algn="ctr"/>
                  <a:r>
                    <a:rPr lang="en-US" sz="2000" b="0" dirty="0" smtClean="0">
                      <a:solidFill>
                        <a:schemeClr val="tx1">
                          <a:lumMod val="90000"/>
                          <a:lumOff val="10000"/>
                        </a:schemeClr>
                      </a:solidFill>
                    </a:rPr>
                    <a:t>LED Current, </a:t>
                  </a:r>
                  <a:br>
                    <a:rPr lang="en-US" sz="2000" b="0" dirty="0" smtClean="0">
                      <a:solidFill>
                        <a:schemeClr val="tx1">
                          <a:lumMod val="90000"/>
                          <a:lumOff val="10000"/>
                        </a:schemeClr>
                      </a:solidFill>
                    </a:rPr>
                  </a:br>
                  <a:r>
                    <a:rPr lang="en-US" sz="2000" b="0" dirty="0" smtClean="0">
                      <a:solidFill>
                        <a:schemeClr val="tx1">
                          <a:lumMod val="90000"/>
                          <a:lumOff val="10000"/>
                        </a:schemeClr>
                      </a:solidFill>
                    </a:rPr>
                    <a:t>Brightness, Temperature</a:t>
                  </a:r>
                </a:p>
              </p:txBody>
            </p:sp>
            <p:sp>
              <p:nvSpPr>
                <p:cNvPr id="8" name="TextBox 7"/>
                <p:cNvSpPr txBox="1"/>
                <p:nvPr/>
              </p:nvSpPr>
              <p:spPr>
                <a:xfrm>
                  <a:off x="7379558" y="3760972"/>
                  <a:ext cx="991575" cy="205008"/>
                </a:xfrm>
                <a:prstGeom prst="rect">
                  <a:avLst/>
                </a:prstGeom>
                <a:noFill/>
                <a:ln w="28575">
                  <a:noFill/>
                </a:ln>
              </p:spPr>
              <p:txBody>
                <a:bodyPr wrap="square" lIns="77916" tIns="38958" rIns="77916" bIns="38958" rtlCol="0">
                  <a:spAutoFit/>
                </a:bodyPr>
                <a:lstStyle/>
                <a:p>
                  <a:pPr algn="ctr"/>
                  <a:r>
                    <a:rPr lang="en-US" sz="2000" dirty="0" smtClean="0">
                      <a:solidFill>
                        <a:schemeClr val="tx1">
                          <a:lumMod val="90000"/>
                          <a:lumOff val="10000"/>
                        </a:schemeClr>
                      </a:solidFill>
                    </a:rPr>
                    <a:t>LED Voltage</a:t>
                  </a:r>
                  <a:endParaRPr lang="en-US" sz="2000" b="0" dirty="0" smtClean="0">
                    <a:solidFill>
                      <a:schemeClr val="tx1">
                        <a:lumMod val="90000"/>
                        <a:lumOff val="10000"/>
                      </a:schemeClr>
                    </a:solidFill>
                  </a:endParaRPr>
                </a:p>
              </p:txBody>
            </p:sp>
            <p:cxnSp>
              <p:nvCxnSpPr>
                <p:cNvPr id="9" name="Straight Arrow Connector 8"/>
                <p:cNvCxnSpPr/>
                <p:nvPr/>
              </p:nvCxnSpPr>
              <p:spPr bwMode="auto">
                <a:xfrm>
                  <a:off x="7338060" y="3718560"/>
                  <a:ext cx="1130938" cy="0"/>
                </a:xfrm>
                <a:prstGeom prst="straightConnector1">
                  <a:avLst/>
                </a:prstGeom>
                <a:noFill/>
                <a:ln w="2857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triangle"/>
                </a:ln>
                <a:effectLst/>
              </p:spPr>
            </p:cxnSp>
            <p:cxnSp>
              <p:nvCxnSpPr>
                <p:cNvPr id="10" name="Straight Arrow Connector 9"/>
                <p:cNvCxnSpPr/>
                <p:nvPr/>
              </p:nvCxnSpPr>
              <p:spPr bwMode="auto">
                <a:xfrm flipV="1">
                  <a:off x="7338060" y="2156460"/>
                  <a:ext cx="0" cy="1562100"/>
                </a:xfrm>
                <a:prstGeom prst="straightConnector1">
                  <a:avLst/>
                </a:prstGeom>
                <a:noFill/>
                <a:ln w="2857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triangle"/>
                </a:ln>
                <a:effectLst/>
              </p:spPr>
            </p:cxnSp>
          </p:grpSp>
        </p:grpSp>
        <p:cxnSp>
          <p:nvCxnSpPr>
            <p:cNvPr id="23" name="Straight Connector 22"/>
            <p:cNvCxnSpPr/>
            <p:nvPr/>
          </p:nvCxnSpPr>
          <p:spPr bwMode="auto">
            <a:xfrm>
              <a:off x="11073606" y="4922044"/>
              <a:ext cx="0" cy="541608"/>
            </a:xfrm>
            <a:prstGeom prst="line">
              <a:avLst/>
            </a:prstGeom>
            <a:noFill/>
            <a:ln w="12700" cap="flat" cmpd="sng" algn="ctr">
              <a:solidFill>
                <a:srgbClr val="92D05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5" name="Straight Connector 24"/>
            <p:cNvCxnSpPr/>
            <p:nvPr/>
          </p:nvCxnSpPr>
          <p:spPr bwMode="auto">
            <a:xfrm flipH="1" flipV="1">
              <a:off x="9980139" y="5178105"/>
              <a:ext cx="1089337" cy="14744"/>
            </a:xfrm>
            <a:prstGeom prst="line">
              <a:avLst/>
            </a:prstGeom>
            <a:noFill/>
            <a:ln w="12700" cap="flat" cmpd="sng" algn="ctr">
              <a:solidFill>
                <a:srgbClr val="92D05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8" name="Straight Connector 27"/>
            <p:cNvCxnSpPr/>
            <p:nvPr/>
          </p:nvCxnSpPr>
          <p:spPr bwMode="auto">
            <a:xfrm flipH="1" flipV="1">
              <a:off x="9970150" y="4935088"/>
              <a:ext cx="1099326" cy="14879"/>
            </a:xfrm>
            <a:prstGeom prst="line">
              <a:avLst/>
            </a:prstGeom>
            <a:noFill/>
            <a:ln w="12700" cap="flat" cmpd="sng" algn="ctr">
              <a:solidFill>
                <a:srgbClr val="92D05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26125786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Embed a Computer in the Flashlight?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5666280" cy="5184000"/>
          </a:xfrm>
        </p:spPr>
        <p:txBody>
          <a:bodyPr/>
          <a:lstStyle/>
          <a:p>
            <a:r>
              <a:rPr lang="en-US" dirty="0" smtClean="0"/>
              <a:t>Improve LED driver</a:t>
            </a:r>
          </a:p>
          <a:p>
            <a:pPr lvl="1"/>
            <a:r>
              <a:rPr lang="en-US" dirty="0" smtClean="0"/>
              <a:t>Resistor limits current by turning extra power into heat</a:t>
            </a:r>
          </a:p>
          <a:p>
            <a:pPr lvl="1"/>
            <a:r>
              <a:rPr lang="en-US" dirty="0" smtClean="0"/>
              <a:t>Switch-mode driver limits current by switching off and on quickly to average out power use</a:t>
            </a:r>
            <a:endParaRPr lang="en-US" dirty="0"/>
          </a:p>
          <a:p>
            <a:r>
              <a:rPr lang="en-US" dirty="0" smtClean="0"/>
              <a:t>Benefits</a:t>
            </a:r>
          </a:p>
          <a:p>
            <a:pPr lvl="1"/>
            <a:r>
              <a:rPr lang="en-US" dirty="0" smtClean="0"/>
              <a:t>Extend battery life by improving energy efficiency of LED driver</a:t>
            </a:r>
          </a:p>
          <a:p>
            <a:pPr marL="476128" lvl="2" indent="-241238"/>
            <a:r>
              <a:rPr lang="en-US" sz="2134" dirty="0" smtClean="0"/>
              <a:t>Provide </a:t>
            </a:r>
            <a:r>
              <a:rPr lang="en-US" sz="2134" dirty="0"/>
              <a:t>constant brightness despite battery </a:t>
            </a:r>
            <a:r>
              <a:rPr lang="en-US" sz="2134" dirty="0" smtClean="0"/>
              <a:t>voltage falling over time</a:t>
            </a:r>
          </a:p>
          <a:p>
            <a:pPr marL="241238" lvl="1" indent="-241238"/>
            <a:r>
              <a:rPr lang="en-US" sz="2400" dirty="0" smtClean="0"/>
              <a:t>Computer has both hardware (circuits) and software (code)</a:t>
            </a:r>
            <a:endParaRPr lang="en-US" sz="2400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pPr lvl="1"/>
            <a:endParaRPr lang="en-US" dirty="0" smtClean="0"/>
          </a:p>
          <a:p>
            <a:pPr marL="234892" lvl="1" indent="0"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/>
              <a:t>To </a:t>
            </a:r>
            <a:r>
              <a:rPr lang="en-US" dirty="0" smtClean="0"/>
              <a:t>Improve Performance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 rot="16200000">
            <a:off x="5997851" y="1985192"/>
            <a:ext cx="1412506" cy="386453"/>
          </a:xfrm>
          <a:prstGeom prst="rect">
            <a:avLst/>
          </a:prstGeom>
          <a:noFill/>
          <a:ln w="28575">
            <a:noFill/>
          </a:ln>
        </p:spPr>
        <p:txBody>
          <a:bodyPr wrap="none" lIns="77916" tIns="38958" rIns="77916" bIns="38958" rtlCol="0">
            <a:spAutoFit/>
          </a:bodyPr>
          <a:lstStyle/>
          <a:p>
            <a:pPr algn="ctr"/>
            <a:r>
              <a:rPr lang="en-US" sz="2000" b="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Power Use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998558" y="2884672"/>
            <a:ext cx="1924462" cy="386453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endParaRPr lang="en-US" sz="2000" b="0" dirty="0" smtClean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 bwMode="auto">
          <a:xfrm>
            <a:off x="6957060" y="2842260"/>
            <a:ext cx="2461260" cy="0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/>
          </a:ln>
          <a:effectLst/>
        </p:spPr>
      </p:cxnSp>
      <p:cxnSp>
        <p:nvCxnSpPr>
          <p:cNvPr id="13" name="Straight Arrow Connector 12"/>
          <p:cNvCxnSpPr/>
          <p:nvPr/>
        </p:nvCxnSpPr>
        <p:spPr bwMode="auto">
          <a:xfrm flipV="1">
            <a:off x="6957060" y="1280160"/>
            <a:ext cx="0" cy="1562100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grpSp>
        <p:nvGrpSpPr>
          <p:cNvPr id="19" name="Group 18"/>
          <p:cNvGrpSpPr/>
          <p:nvPr/>
        </p:nvGrpSpPr>
        <p:grpSpPr>
          <a:xfrm>
            <a:off x="6510880" y="3749040"/>
            <a:ext cx="2412140" cy="1990965"/>
            <a:chOff x="6891880" y="2156460"/>
            <a:chExt cx="2412140" cy="1990965"/>
          </a:xfrm>
        </p:grpSpPr>
        <p:sp>
          <p:nvSpPr>
            <p:cNvPr id="20" name="TextBox 19"/>
            <p:cNvSpPr txBox="1"/>
            <p:nvPr/>
          </p:nvSpPr>
          <p:spPr>
            <a:xfrm rot="16200000">
              <a:off x="6400495" y="2861492"/>
              <a:ext cx="1369224" cy="386453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lIns="77916" tIns="38958" rIns="77916" bIns="38958" rtlCol="0">
              <a:spAutoFit/>
            </a:bodyPr>
            <a:lstStyle/>
            <a:p>
              <a:pPr algn="ctr"/>
              <a:r>
                <a:rPr lang="en-US" sz="2000" b="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Brightness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7379558" y="3760972"/>
              <a:ext cx="1924462" cy="386453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square" lIns="77916" tIns="38958" rIns="77916" bIns="38958" rtlCol="0">
              <a:spAutoFit/>
            </a:bodyPr>
            <a:lstStyle/>
            <a:p>
              <a:pPr algn="ctr"/>
              <a:r>
                <a:rPr lang="en-US" sz="200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Battery Voltage</a:t>
              </a:r>
              <a:endParaRPr lang="en-US" sz="2000" b="0" dirty="0" smtClean="0">
                <a:solidFill>
                  <a:schemeClr val="tx1">
                    <a:lumMod val="90000"/>
                    <a:lumOff val="10000"/>
                  </a:schemeClr>
                </a:solidFill>
              </a:endParaRPr>
            </a:p>
          </p:txBody>
        </p:sp>
        <p:cxnSp>
          <p:nvCxnSpPr>
            <p:cNvPr id="22" name="Straight Arrow Connector 21"/>
            <p:cNvCxnSpPr/>
            <p:nvPr/>
          </p:nvCxnSpPr>
          <p:spPr bwMode="auto">
            <a:xfrm>
              <a:off x="7338060" y="3718560"/>
              <a:ext cx="1965960" cy="0"/>
            </a:xfrm>
            <a:prstGeom prst="straightConnector1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23" name="Straight Arrow Connector 22"/>
            <p:cNvCxnSpPr/>
            <p:nvPr/>
          </p:nvCxnSpPr>
          <p:spPr bwMode="auto">
            <a:xfrm flipV="1">
              <a:off x="7338060" y="2156460"/>
              <a:ext cx="0" cy="1562100"/>
            </a:xfrm>
            <a:prstGeom prst="straightConnector1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sp>
        <p:nvSpPr>
          <p:cNvPr id="24" name="Freeform 23"/>
          <p:cNvSpPr/>
          <p:nvPr/>
        </p:nvSpPr>
        <p:spPr bwMode="auto">
          <a:xfrm>
            <a:off x="7185660" y="4062818"/>
            <a:ext cx="1592580" cy="906780"/>
          </a:xfrm>
          <a:custGeom>
            <a:avLst/>
            <a:gdLst>
              <a:gd name="connsiteX0" fmla="*/ 0 w 510540"/>
              <a:gd name="connsiteY0" fmla="*/ 381000 h 381000"/>
              <a:gd name="connsiteX1" fmla="*/ 510540 w 510540"/>
              <a:gd name="connsiteY1" fmla="*/ 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10540" h="381000">
                <a:moveTo>
                  <a:pt x="0" y="381000"/>
                </a:moveTo>
                <a:cubicBezTo>
                  <a:pt x="152400" y="288290"/>
                  <a:pt x="304800" y="195580"/>
                  <a:pt x="510540" y="0"/>
                </a:cubicBezTo>
              </a:path>
            </a:pathLst>
          </a:custGeom>
          <a:noFill/>
          <a:ln w="38100" cap="flat" cmpd="sng" algn="ctr">
            <a:solidFill>
              <a:srgbClr val="72166B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/>
          <p:cNvCxnSpPr/>
          <p:nvPr/>
        </p:nvCxnSpPr>
        <p:spPr bwMode="auto">
          <a:xfrm>
            <a:off x="7109460" y="4205338"/>
            <a:ext cx="1684020" cy="0"/>
          </a:xfrm>
          <a:prstGeom prst="line">
            <a:avLst/>
          </a:prstGeom>
          <a:noFill/>
          <a:ln w="2857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7" name="TextBox 26"/>
          <p:cNvSpPr txBox="1"/>
          <p:nvPr/>
        </p:nvSpPr>
        <p:spPr>
          <a:xfrm>
            <a:off x="8923020" y="4012111"/>
            <a:ext cx="2164080" cy="355676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dirty="0" smtClean="0">
                <a:solidFill>
                  <a:srgbClr val="00B0F0"/>
                </a:solidFill>
              </a:rPr>
              <a:t>Switch-Mode Driver</a:t>
            </a:r>
            <a:endParaRPr lang="en-US" b="0" dirty="0" smtClean="0">
              <a:solidFill>
                <a:srgbClr val="00B0F0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7061200" y="2897671"/>
            <a:ext cx="1061720" cy="632675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1"/>
                </a:solidFill>
              </a:rPr>
              <a:t>Resistor Driver</a:t>
            </a:r>
            <a:endParaRPr lang="en-US" b="0" dirty="0" smtClean="0">
              <a:solidFill>
                <a:schemeClr val="accent1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8869680" y="3834066"/>
            <a:ext cx="1771650" cy="355676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1"/>
                </a:solidFill>
              </a:rPr>
              <a:t>Resistor Driver</a:t>
            </a:r>
            <a:endParaRPr lang="en-US" b="0" dirty="0" smtClean="0">
              <a:solidFill>
                <a:schemeClr val="accent1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8027670" y="2904966"/>
            <a:ext cx="1535842" cy="632675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dirty="0" smtClean="0">
                <a:solidFill>
                  <a:srgbClr val="00B0F0"/>
                </a:solidFill>
              </a:rPr>
              <a:t>Switch-Mode Driver</a:t>
            </a:r>
            <a:endParaRPr lang="en-US" b="0" dirty="0" smtClean="0">
              <a:solidFill>
                <a:srgbClr val="00B0F0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 rot="16200000">
            <a:off x="7240031" y="2323862"/>
            <a:ext cx="703978" cy="324898"/>
          </a:xfrm>
          <a:prstGeom prst="rect">
            <a:avLst/>
          </a:prstGeom>
          <a:solidFill>
            <a:schemeClr val="bg1"/>
          </a:solidFill>
          <a:ln w="28575">
            <a:solidFill>
              <a:srgbClr val="882C94"/>
            </a:solidFill>
          </a:ln>
        </p:spPr>
        <p:txBody>
          <a:bodyPr wrap="none" lIns="77916" tIns="38958" rIns="77916" bIns="38958" rtlCol="0">
            <a:spAutoFit/>
          </a:bodyPr>
          <a:lstStyle/>
          <a:p>
            <a:r>
              <a:rPr lang="en-US" sz="1600" b="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Driver</a:t>
            </a:r>
          </a:p>
        </p:txBody>
      </p:sp>
      <p:sp>
        <p:nvSpPr>
          <p:cNvPr id="32" name="TextBox 31"/>
          <p:cNvSpPr txBox="1"/>
          <p:nvPr/>
        </p:nvSpPr>
        <p:spPr>
          <a:xfrm rot="16200000">
            <a:off x="7116198" y="1498692"/>
            <a:ext cx="951644" cy="32489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rgbClr val="882C94"/>
            </a:solidFill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1600" b="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LED</a:t>
            </a:r>
          </a:p>
        </p:txBody>
      </p:sp>
      <p:grpSp>
        <p:nvGrpSpPr>
          <p:cNvPr id="36" name="Group 35"/>
          <p:cNvGrpSpPr/>
          <p:nvPr/>
        </p:nvGrpSpPr>
        <p:grpSpPr>
          <a:xfrm>
            <a:off x="8558458" y="1816270"/>
            <a:ext cx="324898" cy="1023342"/>
            <a:chOff x="8451778" y="1816270"/>
            <a:chExt cx="324898" cy="1023342"/>
          </a:xfrm>
        </p:grpSpPr>
        <p:sp>
          <p:nvSpPr>
            <p:cNvPr id="33" name="TextBox 32"/>
            <p:cNvSpPr txBox="1"/>
            <p:nvPr/>
          </p:nvSpPr>
          <p:spPr>
            <a:xfrm rot="16200000">
              <a:off x="8577373" y="2640309"/>
              <a:ext cx="73708" cy="324898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rgbClr val="00B0F0"/>
              </a:solidFill>
            </a:ln>
          </p:spPr>
          <p:txBody>
            <a:bodyPr wrap="none" lIns="77916" tIns="38958" rIns="77916" bIns="38958" rtlCol="0">
              <a:noAutofit/>
            </a:bodyPr>
            <a:lstStyle/>
            <a:p>
              <a:endParaRPr lang="en-US" sz="1600" b="0" dirty="0" smtClean="0">
                <a:solidFill>
                  <a:schemeClr val="tx1">
                    <a:lumMod val="90000"/>
                    <a:lumOff val="10000"/>
                  </a:schemeClr>
                </a:solidFill>
              </a:endParaRPr>
            </a:p>
          </p:txBody>
        </p:sp>
        <p:sp>
          <p:nvSpPr>
            <p:cNvPr id="34" name="TextBox 33"/>
            <p:cNvSpPr txBox="1"/>
            <p:nvPr/>
          </p:nvSpPr>
          <p:spPr>
            <a:xfrm rot="16200000">
              <a:off x="8138405" y="2129643"/>
              <a:ext cx="951644" cy="32489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8575">
              <a:solidFill>
                <a:srgbClr val="00B0F0"/>
              </a:solidFill>
            </a:ln>
          </p:spPr>
          <p:txBody>
            <a:bodyPr wrap="square" lIns="77916" tIns="38958" rIns="77916" bIns="38958" rtlCol="0">
              <a:spAutoFit/>
            </a:bodyPr>
            <a:lstStyle/>
            <a:p>
              <a:pPr algn="ctr"/>
              <a:r>
                <a:rPr lang="en-US" sz="1600" b="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LED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9958334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to Embed a Computer in a Flashlight?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Components</a:t>
            </a:r>
          </a:p>
          <a:p>
            <a:pPr lvl="1"/>
            <a:r>
              <a:rPr lang="en-US" dirty="0"/>
              <a:t>U1: Microcontroller (MCU)</a:t>
            </a:r>
          </a:p>
          <a:p>
            <a:pPr lvl="1"/>
            <a:r>
              <a:rPr lang="en-US" dirty="0" smtClean="0"/>
              <a:t>B1: Battery</a:t>
            </a:r>
          </a:p>
          <a:p>
            <a:pPr lvl="1"/>
            <a:r>
              <a:rPr lang="en-US" dirty="0" smtClean="0"/>
              <a:t>S1: Switch</a:t>
            </a:r>
          </a:p>
          <a:p>
            <a:pPr lvl="1"/>
            <a:r>
              <a:rPr lang="en-US" dirty="0" smtClean="0"/>
              <a:t>LED1: Light-emitting diode</a:t>
            </a:r>
          </a:p>
          <a:p>
            <a:pPr lvl="1"/>
            <a:r>
              <a:rPr lang="en-US" dirty="0" smtClean="0"/>
              <a:t>R1: Resistor for current </a:t>
            </a:r>
            <a:r>
              <a:rPr lang="en-US" i="1" dirty="0" smtClean="0"/>
              <a:t>sensing </a:t>
            </a:r>
            <a:br>
              <a:rPr lang="en-US" i="1" dirty="0" smtClean="0"/>
            </a:br>
            <a:r>
              <a:rPr lang="en-US" dirty="0" smtClean="0"/>
              <a:t>(not limiting) </a:t>
            </a:r>
          </a:p>
          <a:p>
            <a:pPr lvl="2"/>
            <a:r>
              <a:rPr lang="en-US" dirty="0" smtClean="0"/>
              <a:t>Much smaller (0.25 </a:t>
            </a:r>
            <a:r>
              <a:rPr lang="el-GR" dirty="0" smtClean="0"/>
              <a:t>Ω</a:t>
            </a:r>
            <a:r>
              <a:rPr lang="en-US" dirty="0" smtClean="0"/>
              <a:t> vs. 4 </a:t>
            </a:r>
            <a:r>
              <a:rPr lang="el-GR" dirty="0"/>
              <a:t>Ω</a:t>
            </a:r>
            <a:r>
              <a:rPr lang="en-US" dirty="0" smtClean="0"/>
              <a:t>), so it </a:t>
            </a:r>
            <a:br>
              <a:rPr lang="en-US" dirty="0" smtClean="0"/>
            </a:br>
            <a:r>
              <a:rPr lang="en-US" dirty="0" smtClean="0"/>
              <a:t>wastes much less power (1/16</a:t>
            </a:r>
            <a:r>
              <a:rPr lang="en-US" baseline="30000" dirty="0" smtClean="0"/>
              <a:t>th</a:t>
            </a:r>
            <a:r>
              <a:rPr lang="en-US" dirty="0" smtClean="0"/>
              <a:t> as much)</a:t>
            </a:r>
          </a:p>
          <a:p>
            <a:pPr lvl="1"/>
            <a:r>
              <a:rPr lang="en-US" dirty="0" smtClean="0"/>
              <a:t>C1: Capacitor to smooth out supply voltage as U1 and Q1 operate</a:t>
            </a:r>
          </a:p>
          <a:p>
            <a:pPr lvl="1"/>
            <a:r>
              <a:rPr lang="en-US" dirty="0"/>
              <a:t>Switching power converter (details </a:t>
            </a:r>
            <a:r>
              <a:rPr lang="en-US" dirty="0" smtClean="0"/>
              <a:t>on </a:t>
            </a:r>
            <a:r>
              <a:rPr lang="en-US" dirty="0"/>
              <a:t>next slide)</a:t>
            </a:r>
          </a:p>
          <a:p>
            <a:pPr marL="234892" lvl="1" indent="0">
              <a:buNone/>
            </a:pP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smtClean="0"/>
              <a:t>What does the hardware look like?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6739" y="1151978"/>
            <a:ext cx="6809740" cy="3296272"/>
          </a:xfrm>
          <a:prstGeom prst="rect">
            <a:avLst/>
          </a:prstGeom>
        </p:spPr>
      </p:pic>
      <p:sp>
        <p:nvSpPr>
          <p:cNvPr id="8" name="Freeform 7"/>
          <p:cNvSpPr/>
          <p:nvPr/>
        </p:nvSpPr>
        <p:spPr bwMode="auto">
          <a:xfrm>
            <a:off x="9372600" y="1691640"/>
            <a:ext cx="2324100" cy="2583180"/>
          </a:xfrm>
          <a:custGeom>
            <a:avLst/>
            <a:gdLst>
              <a:gd name="connsiteX0" fmla="*/ 0 w 2324100"/>
              <a:gd name="connsiteY0" fmla="*/ 15240 h 2583180"/>
              <a:gd name="connsiteX1" fmla="*/ 0 w 2324100"/>
              <a:gd name="connsiteY1" fmla="*/ 2583180 h 2583180"/>
              <a:gd name="connsiteX2" fmla="*/ 853440 w 2324100"/>
              <a:gd name="connsiteY2" fmla="*/ 2583180 h 2583180"/>
              <a:gd name="connsiteX3" fmla="*/ 853440 w 2324100"/>
              <a:gd name="connsiteY3" fmla="*/ 1127760 h 2583180"/>
              <a:gd name="connsiteX4" fmla="*/ 2324100 w 2324100"/>
              <a:gd name="connsiteY4" fmla="*/ 1127760 h 2583180"/>
              <a:gd name="connsiteX5" fmla="*/ 2324100 w 2324100"/>
              <a:gd name="connsiteY5" fmla="*/ 0 h 2583180"/>
              <a:gd name="connsiteX6" fmla="*/ 0 w 2324100"/>
              <a:gd name="connsiteY6" fmla="*/ 15240 h 2583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24100" h="2583180">
                <a:moveTo>
                  <a:pt x="0" y="15240"/>
                </a:moveTo>
                <a:lnTo>
                  <a:pt x="0" y="2583180"/>
                </a:lnTo>
                <a:lnTo>
                  <a:pt x="853440" y="2583180"/>
                </a:lnTo>
                <a:lnTo>
                  <a:pt x="853440" y="1127760"/>
                </a:lnTo>
                <a:lnTo>
                  <a:pt x="2324100" y="1127760"/>
                </a:lnTo>
                <a:lnTo>
                  <a:pt x="2324100" y="0"/>
                </a:lnTo>
                <a:lnTo>
                  <a:pt x="0" y="15240"/>
                </a:lnTo>
                <a:close/>
              </a:path>
            </a:pathLst>
          </a:custGeom>
          <a:solidFill>
            <a:srgbClr val="72166B">
              <a:alpha val="50196"/>
            </a:srgbClr>
          </a:solidFill>
          <a:ln w="38100" cap="flat" cmpd="sng" algn="ctr">
            <a:solidFill>
              <a:srgbClr val="72166B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endParaRPr lang="en-US" sz="1400" b="0" dirty="0" smtClean="0">
              <a:solidFill>
                <a:schemeClr val="bg1"/>
              </a:solidFill>
            </a:endParaRPr>
          </a:p>
        </p:txBody>
      </p:sp>
      <p:sp>
        <p:nvSpPr>
          <p:cNvPr id="12" name="Freeform 11"/>
          <p:cNvSpPr/>
          <p:nvPr/>
        </p:nvSpPr>
        <p:spPr bwMode="auto">
          <a:xfrm>
            <a:off x="7063740" y="4381500"/>
            <a:ext cx="2804160" cy="1135380"/>
          </a:xfrm>
          <a:custGeom>
            <a:avLst/>
            <a:gdLst>
              <a:gd name="connsiteX0" fmla="*/ 0 w 2804160"/>
              <a:gd name="connsiteY0" fmla="*/ 1135380 h 1135380"/>
              <a:gd name="connsiteX1" fmla="*/ 2804160 w 2804160"/>
              <a:gd name="connsiteY1" fmla="*/ 1135380 h 1135380"/>
              <a:gd name="connsiteX2" fmla="*/ 2804160 w 2804160"/>
              <a:gd name="connsiteY2" fmla="*/ 0 h 113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04160" h="1135380">
                <a:moveTo>
                  <a:pt x="0" y="1135380"/>
                </a:moveTo>
                <a:lnTo>
                  <a:pt x="2804160" y="1135380"/>
                </a:lnTo>
                <a:lnTo>
                  <a:pt x="2804160" y="0"/>
                </a:lnTo>
              </a:path>
            </a:pathLst>
          </a:cu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07871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Switch-Mode Driver Operation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4765516" cy="5184000"/>
          </a:xfrm>
        </p:spPr>
        <p:txBody>
          <a:bodyPr/>
          <a:lstStyle/>
          <a:p>
            <a:r>
              <a:rPr lang="en-US" dirty="0" smtClean="0"/>
              <a:t>Switch-mode driver “averages out” current efficiently</a:t>
            </a:r>
          </a:p>
          <a:p>
            <a:pPr lvl="1"/>
            <a:r>
              <a:rPr lang="en-US" dirty="0" smtClean="0"/>
              <a:t>Energy is stored in inductor L1</a:t>
            </a:r>
          </a:p>
          <a:p>
            <a:r>
              <a:rPr lang="en-US" dirty="0" smtClean="0"/>
              <a:t>Average LED current is proportional to </a:t>
            </a:r>
            <a:r>
              <a:rPr lang="en-US" i="1" dirty="0" smtClean="0"/>
              <a:t>fraction of time</a:t>
            </a:r>
            <a:r>
              <a:rPr lang="en-US" dirty="0" smtClean="0"/>
              <a:t> transistor is turned 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0028" t="18192" b="8306"/>
          <a:stretch/>
        </p:blipFill>
        <p:spPr>
          <a:xfrm>
            <a:off x="7606372" y="1318024"/>
            <a:ext cx="2655385" cy="236355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1981200" y="4655820"/>
                <a:ext cx="2504212" cy="576376"/>
              </a:xfrm>
              <a:prstGeom prst="rect">
                <a:avLst/>
              </a:prstGeom>
              <a:noFill/>
              <a:ln w="28575">
                <a:solidFill>
                  <a:srgbClr val="882C94"/>
                </a:solidFill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000" b="0" i="1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latin typeface="Cambria Math" panose="02040503050406030204" pitchFamily="18" charset="0"/>
                        </a:rPr>
                        <m:t>𝐷𝑢𝑡𝑦</m:t>
                      </m:r>
                      <m:r>
                        <a:rPr lang="en-US" sz="2000" b="0" i="1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000" b="0" i="1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latin typeface="Cambria Math" panose="02040503050406030204" pitchFamily="18" charset="0"/>
                        </a:rPr>
                        <m:t>𝐶𝑦𝑐𝑙𝑒</m:t>
                      </m:r>
                      <m:r>
                        <a:rPr lang="en-US" sz="2000" b="0" i="1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US" sz="2000" b="0" i="1" smtClean="0">
                              <a:solidFill>
                                <a:schemeClr val="tx1">
                                  <a:lumMod val="90000"/>
                                  <a:lumOff val="1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US" sz="2000" b="0" i="1" smtClean="0">
                                  <a:solidFill>
                                    <a:schemeClr val="tx1">
                                      <a:lumMod val="90000"/>
                                      <a:lumOff val="10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000" b="0" i="1" smtClean="0">
                                  <a:solidFill>
                                    <a:schemeClr val="tx1">
                                      <a:lumMod val="90000"/>
                                      <a:lumOff val="10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US" sz="2000" b="0" i="1" smtClean="0">
                                  <a:solidFill>
                                    <a:schemeClr val="tx1">
                                      <a:lumMod val="90000"/>
                                      <a:lumOff val="10000"/>
                                    </a:schemeClr>
                                  </a:solidFill>
                                  <a:latin typeface="Cambria Math" panose="02040503050406030204" pitchFamily="18" charset="0"/>
                                </a:rPr>
                                <m:t>𝑂𝑛</m:t>
                              </m:r>
                            </m:sub>
                          </m:sSub>
                        </m:num>
                        <m:den>
                          <m:r>
                            <a:rPr lang="en-US" sz="2000" b="0" i="1" smtClean="0">
                              <a:solidFill>
                                <a:schemeClr val="tx1">
                                  <a:lumMod val="90000"/>
                                  <a:lumOff val="1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𝑃𝑒𝑟𝑖𝑜𝑑</m:t>
                          </m:r>
                        </m:den>
                      </m:f>
                    </m:oMath>
                  </m:oMathPara>
                </a14:m>
                <a:endParaRPr lang="en-US" sz="2000" b="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1200" y="4655820"/>
                <a:ext cx="2504212" cy="576376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 w="28575">
                <a:solidFill>
                  <a:srgbClr val="882C94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" name="Group 6"/>
          <p:cNvGrpSpPr/>
          <p:nvPr/>
        </p:nvGrpSpPr>
        <p:grpSpPr>
          <a:xfrm>
            <a:off x="6191837" y="3936000"/>
            <a:ext cx="5577036" cy="2627324"/>
            <a:chOff x="7338060" y="2156460"/>
            <a:chExt cx="1965960" cy="1990965"/>
          </a:xfrm>
        </p:grpSpPr>
        <p:sp>
          <p:nvSpPr>
            <p:cNvPr id="9" name="TextBox 8"/>
            <p:cNvSpPr txBox="1"/>
            <p:nvPr/>
          </p:nvSpPr>
          <p:spPr>
            <a:xfrm>
              <a:off x="7379558" y="3760972"/>
              <a:ext cx="1924462" cy="386453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square" lIns="77916" tIns="38958" rIns="77916" bIns="38958" rtlCol="0">
              <a:spAutoFit/>
            </a:bodyPr>
            <a:lstStyle/>
            <a:p>
              <a:pPr algn="ctr"/>
              <a:r>
                <a:rPr lang="en-US" sz="200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Time</a:t>
              </a:r>
              <a:endParaRPr lang="en-US" sz="2000" b="0" dirty="0" smtClean="0">
                <a:solidFill>
                  <a:schemeClr val="tx1">
                    <a:lumMod val="90000"/>
                    <a:lumOff val="10000"/>
                  </a:schemeClr>
                </a:solidFill>
              </a:endParaRPr>
            </a:p>
          </p:txBody>
        </p:sp>
        <p:cxnSp>
          <p:nvCxnSpPr>
            <p:cNvPr id="10" name="Straight Arrow Connector 9"/>
            <p:cNvCxnSpPr/>
            <p:nvPr/>
          </p:nvCxnSpPr>
          <p:spPr bwMode="auto">
            <a:xfrm>
              <a:off x="7338060" y="3718560"/>
              <a:ext cx="1965960" cy="0"/>
            </a:xfrm>
            <a:prstGeom prst="straightConnector1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11" name="Straight Arrow Connector 10"/>
            <p:cNvCxnSpPr/>
            <p:nvPr/>
          </p:nvCxnSpPr>
          <p:spPr bwMode="auto">
            <a:xfrm flipV="1">
              <a:off x="7338060" y="2156460"/>
              <a:ext cx="0" cy="1562100"/>
            </a:xfrm>
            <a:prstGeom prst="straightConnector1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grpSp>
        <p:nvGrpSpPr>
          <p:cNvPr id="22" name="Group 21"/>
          <p:cNvGrpSpPr/>
          <p:nvPr/>
        </p:nvGrpSpPr>
        <p:grpSpPr>
          <a:xfrm>
            <a:off x="6194037" y="4040739"/>
            <a:ext cx="5518093" cy="330200"/>
            <a:chOff x="6243637" y="4219575"/>
            <a:chExt cx="5518093" cy="660400"/>
          </a:xfrm>
        </p:grpSpPr>
        <p:sp>
          <p:nvSpPr>
            <p:cNvPr id="13" name="Freeform 12"/>
            <p:cNvSpPr/>
            <p:nvPr/>
          </p:nvSpPr>
          <p:spPr bwMode="auto">
            <a:xfrm>
              <a:off x="6243637" y="4219575"/>
              <a:ext cx="615950" cy="660400"/>
            </a:xfrm>
            <a:custGeom>
              <a:avLst/>
              <a:gdLst>
                <a:gd name="connsiteX0" fmla="*/ 0 w 615950"/>
                <a:gd name="connsiteY0" fmla="*/ 0 h 660400"/>
                <a:gd name="connsiteX1" fmla="*/ 450850 w 615950"/>
                <a:gd name="connsiteY1" fmla="*/ 0 h 660400"/>
                <a:gd name="connsiteX2" fmla="*/ 450850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5950" h="660400">
                  <a:moveTo>
                    <a:pt x="0" y="0"/>
                  </a:moveTo>
                  <a:lnTo>
                    <a:pt x="450850" y="0"/>
                  </a:lnTo>
                  <a:lnTo>
                    <a:pt x="450850" y="660400"/>
                  </a:lnTo>
                  <a:lnTo>
                    <a:pt x="615950" y="660400"/>
                  </a:lnTo>
                  <a:lnTo>
                    <a:pt x="615950" y="6350"/>
                  </a:lnTo>
                  <a:lnTo>
                    <a:pt x="603250" y="6350"/>
                  </a:lnTo>
                </a:path>
              </a:pathLst>
            </a:custGeom>
            <a:noFill/>
            <a:ln w="38100" cap="flat" cmpd="sng" algn="ctr">
              <a:solidFill>
                <a:srgbClr val="72166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 13"/>
            <p:cNvSpPr/>
            <p:nvPr/>
          </p:nvSpPr>
          <p:spPr bwMode="auto">
            <a:xfrm>
              <a:off x="6845300" y="4219575"/>
              <a:ext cx="615950" cy="660400"/>
            </a:xfrm>
            <a:custGeom>
              <a:avLst/>
              <a:gdLst>
                <a:gd name="connsiteX0" fmla="*/ 0 w 615950"/>
                <a:gd name="connsiteY0" fmla="*/ 0 h 660400"/>
                <a:gd name="connsiteX1" fmla="*/ 450850 w 615950"/>
                <a:gd name="connsiteY1" fmla="*/ 0 h 660400"/>
                <a:gd name="connsiteX2" fmla="*/ 450850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5950" h="660400">
                  <a:moveTo>
                    <a:pt x="0" y="0"/>
                  </a:moveTo>
                  <a:lnTo>
                    <a:pt x="450850" y="0"/>
                  </a:lnTo>
                  <a:lnTo>
                    <a:pt x="450850" y="660400"/>
                  </a:lnTo>
                  <a:lnTo>
                    <a:pt x="615950" y="660400"/>
                  </a:lnTo>
                  <a:lnTo>
                    <a:pt x="615950" y="6350"/>
                  </a:lnTo>
                  <a:lnTo>
                    <a:pt x="603250" y="6350"/>
                  </a:lnTo>
                </a:path>
              </a:pathLst>
            </a:custGeom>
            <a:noFill/>
            <a:ln w="38100" cap="flat" cmpd="sng" algn="ctr">
              <a:solidFill>
                <a:srgbClr val="72166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 14"/>
            <p:cNvSpPr/>
            <p:nvPr/>
          </p:nvSpPr>
          <p:spPr bwMode="auto">
            <a:xfrm>
              <a:off x="7442995" y="4219575"/>
              <a:ext cx="615950" cy="660400"/>
            </a:xfrm>
            <a:custGeom>
              <a:avLst/>
              <a:gdLst>
                <a:gd name="connsiteX0" fmla="*/ 0 w 615950"/>
                <a:gd name="connsiteY0" fmla="*/ 0 h 660400"/>
                <a:gd name="connsiteX1" fmla="*/ 450850 w 615950"/>
                <a:gd name="connsiteY1" fmla="*/ 0 h 660400"/>
                <a:gd name="connsiteX2" fmla="*/ 450850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5950" h="660400">
                  <a:moveTo>
                    <a:pt x="0" y="0"/>
                  </a:moveTo>
                  <a:lnTo>
                    <a:pt x="450850" y="0"/>
                  </a:lnTo>
                  <a:lnTo>
                    <a:pt x="450850" y="660400"/>
                  </a:lnTo>
                  <a:lnTo>
                    <a:pt x="615950" y="660400"/>
                  </a:lnTo>
                  <a:lnTo>
                    <a:pt x="615950" y="6350"/>
                  </a:lnTo>
                  <a:lnTo>
                    <a:pt x="603250" y="6350"/>
                  </a:lnTo>
                </a:path>
              </a:pathLst>
            </a:custGeom>
            <a:noFill/>
            <a:ln w="38100" cap="flat" cmpd="sng" algn="ctr">
              <a:solidFill>
                <a:srgbClr val="72166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 15"/>
            <p:cNvSpPr/>
            <p:nvPr/>
          </p:nvSpPr>
          <p:spPr bwMode="auto">
            <a:xfrm>
              <a:off x="8047038" y="4219575"/>
              <a:ext cx="615950" cy="660400"/>
            </a:xfrm>
            <a:custGeom>
              <a:avLst/>
              <a:gdLst>
                <a:gd name="connsiteX0" fmla="*/ 0 w 615950"/>
                <a:gd name="connsiteY0" fmla="*/ 0 h 660400"/>
                <a:gd name="connsiteX1" fmla="*/ 450850 w 615950"/>
                <a:gd name="connsiteY1" fmla="*/ 0 h 660400"/>
                <a:gd name="connsiteX2" fmla="*/ 450850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5950" h="660400">
                  <a:moveTo>
                    <a:pt x="0" y="0"/>
                  </a:moveTo>
                  <a:lnTo>
                    <a:pt x="450850" y="0"/>
                  </a:lnTo>
                  <a:lnTo>
                    <a:pt x="450850" y="660400"/>
                  </a:lnTo>
                  <a:lnTo>
                    <a:pt x="615950" y="660400"/>
                  </a:lnTo>
                  <a:lnTo>
                    <a:pt x="615950" y="6350"/>
                  </a:lnTo>
                  <a:lnTo>
                    <a:pt x="603250" y="6350"/>
                  </a:lnTo>
                </a:path>
              </a:pathLst>
            </a:custGeom>
            <a:noFill/>
            <a:ln w="38100" cap="flat" cmpd="sng" algn="ctr">
              <a:solidFill>
                <a:srgbClr val="72166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/>
            <p:cNvSpPr/>
            <p:nvPr/>
          </p:nvSpPr>
          <p:spPr bwMode="auto">
            <a:xfrm>
              <a:off x="8675690" y="4219575"/>
              <a:ext cx="615950" cy="660400"/>
            </a:xfrm>
            <a:custGeom>
              <a:avLst/>
              <a:gdLst>
                <a:gd name="connsiteX0" fmla="*/ 0 w 615950"/>
                <a:gd name="connsiteY0" fmla="*/ 0 h 660400"/>
                <a:gd name="connsiteX1" fmla="*/ 450850 w 615950"/>
                <a:gd name="connsiteY1" fmla="*/ 0 h 660400"/>
                <a:gd name="connsiteX2" fmla="*/ 450850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  <a:gd name="connsiteX0" fmla="*/ 0 w 615950"/>
                <a:gd name="connsiteY0" fmla="*/ 0 h 660400"/>
                <a:gd name="connsiteX1" fmla="*/ 296069 w 615950"/>
                <a:gd name="connsiteY1" fmla="*/ 0 h 660400"/>
                <a:gd name="connsiteX2" fmla="*/ 450850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  <a:gd name="connsiteX0" fmla="*/ 0 w 615950"/>
                <a:gd name="connsiteY0" fmla="*/ 0 h 660400"/>
                <a:gd name="connsiteX1" fmla="*/ 296069 w 615950"/>
                <a:gd name="connsiteY1" fmla="*/ 0 h 660400"/>
                <a:gd name="connsiteX2" fmla="*/ 305594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  <a:gd name="connsiteX0" fmla="*/ 0 w 615950"/>
                <a:gd name="connsiteY0" fmla="*/ 0 h 660400"/>
                <a:gd name="connsiteX1" fmla="*/ 296069 w 615950"/>
                <a:gd name="connsiteY1" fmla="*/ 0 h 660400"/>
                <a:gd name="connsiteX2" fmla="*/ 296069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5950" h="660400">
                  <a:moveTo>
                    <a:pt x="0" y="0"/>
                  </a:moveTo>
                  <a:lnTo>
                    <a:pt x="296069" y="0"/>
                  </a:lnTo>
                  <a:lnTo>
                    <a:pt x="296069" y="660400"/>
                  </a:lnTo>
                  <a:lnTo>
                    <a:pt x="615950" y="660400"/>
                  </a:lnTo>
                  <a:lnTo>
                    <a:pt x="615950" y="6350"/>
                  </a:lnTo>
                  <a:lnTo>
                    <a:pt x="603250" y="6350"/>
                  </a:lnTo>
                </a:path>
              </a:pathLst>
            </a:custGeom>
            <a:noFill/>
            <a:ln w="38100" cap="flat" cmpd="sng" algn="ctr">
              <a:solidFill>
                <a:srgbClr val="72166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/>
            <p:cNvSpPr/>
            <p:nvPr/>
          </p:nvSpPr>
          <p:spPr bwMode="auto">
            <a:xfrm>
              <a:off x="9285654" y="4219575"/>
              <a:ext cx="615950" cy="660400"/>
            </a:xfrm>
            <a:custGeom>
              <a:avLst/>
              <a:gdLst>
                <a:gd name="connsiteX0" fmla="*/ 0 w 615950"/>
                <a:gd name="connsiteY0" fmla="*/ 0 h 660400"/>
                <a:gd name="connsiteX1" fmla="*/ 450850 w 615950"/>
                <a:gd name="connsiteY1" fmla="*/ 0 h 660400"/>
                <a:gd name="connsiteX2" fmla="*/ 450850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  <a:gd name="connsiteX0" fmla="*/ 0 w 615950"/>
                <a:gd name="connsiteY0" fmla="*/ 0 h 660400"/>
                <a:gd name="connsiteX1" fmla="*/ 296069 w 615950"/>
                <a:gd name="connsiteY1" fmla="*/ 0 h 660400"/>
                <a:gd name="connsiteX2" fmla="*/ 450850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  <a:gd name="connsiteX0" fmla="*/ 0 w 615950"/>
                <a:gd name="connsiteY0" fmla="*/ 0 h 660400"/>
                <a:gd name="connsiteX1" fmla="*/ 296069 w 615950"/>
                <a:gd name="connsiteY1" fmla="*/ 0 h 660400"/>
                <a:gd name="connsiteX2" fmla="*/ 305594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  <a:gd name="connsiteX0" fmla="*/ 0 w 615950"/>
                <a:gd name="connsiteY0" fmla="*/ 0 h 660400"/>
                <a:gd name="connsiteX1" fmla="*/ 296069 w 615950"/>
                <a:gd name="connsiteY1" fmla="*/ 0 h 660400"/>
                <a:gd name="connsiteX2" fmla="*/ 296069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5950" h="660400">
                  <a:moveTo>
                    <a:pt x="0" y="0"/>
                  </a:moveTo>
                  <a:lnTo>
                    <a:pt x="296069" y="0"/>
                  </a:lnTo>
                  <a:lnTo>
                    <a:pt x="296069" y="660400"/>
                  </a:lnTo>
                  <a:lnTo>
                    <a:pt x="615950" y="660400"/>
                  </a:lnTo>
                  <a:lnTo>
                    <a:pt x="615950" y="6350"/>
                  </a:lnTo>
                  <a:lnTo>
                    <a:pt x="603250" y="6350"/>
                  </a:lnTo>
                </a:path>
              </a:pathLst>
            </a:custGeom>
            <a:noFill/>
            <a:ln w="38100" cap="flat" cmpd="sng" algn="ctr">
              <a:solidFill>
                <a:srgbClr val="72166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/>
            <p:cNvSpPr/>
            <p:nvPr/>
          </p:nvSpPr>
          <p:spPr bwMode="auto">
            <a:xfrm>
              <a:off x="9901604" y="4219575"/>
              <a:ext cx="615950" cy="660400"/>
            </a:xfrm>
            <a:custGeom>
              <a:avLst/>
              <a:gdLst>
                <a:gd name="connsiteX0" fmla="*/ 0 w 615950"/>
                <a:gd name="connsiteY0" fmla="*/ 0 h 660400"/>
                <a:gd name="connsiteX1" fmla="*/ 450850 w 615950"/>
                <a:gd name="connsiteY1" fmla="*/ 0 h 660400"/>
                <a:gd name="connsiteX2" fmla="*/ 450850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  <a:gd name="connsiteX0" fmla="*/ 0 w 615950"/>
                <a:gd name="connsiteY0" fmla="*/ 0 h 660400"/>
                <a:gd name="connsiteX1" fmla="*/ 296069 w 615950"/>
                <a:gd name="connsiteY1" fmla="*/ 0 h 660400"/>
                <a:gd name="connsiteX2" fmla="*/ 450850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  <a:gd name="connsiteX0" fmla="*/ 0 w 615950"/>
                <a:gd name="connsiteY0" fmla="*/ 0 h 660400"/>
                <a:gd name="connsiteX1" fmla="*/ 296069 w 615950"/>
                <a:gd name="connsiteY1" fmla="*/ 0 h 660400"/>
                <a:gd name="connsiteX2" fmla="*/ 305594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  <a:gd name="connsiteX0" fmla="*/ 0 w 615950"/>
                <a:gd name="connsiteY0" fmla="*/ 0 h 660400"/>
                <a:gd name="connsiteX1" fmla="*/ 296069 w 615950"/>
                <a:gd name="connsiteY1" fmla="*/ 0 h 660400"/>
                <a:gd name="connsiteX2" fmla="*/ 296069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  <a:gd name="connsiteX0" fmla="*/ 0 w 615950"/>
                <a:gd name="connsiteY0" fmla="*/ 0 h 660400"/>
                <a:gd name="connsiteX1" fmla="*/ 296069 w 615950"/>
                <a:gd name="connsiteY1" fmla="*/ 0 h 660400"/>
                <a:gd name="connsiteX2" fmla="*/ 296069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8013 w 615950"/>
                <a:gd name="connsiteY5" fmla="*/ 658812 h 660400"/>
                <a:gd name="connsiteX0" fmla="*/ 0 w 616459"/>
                <a:gd name="connsiteY0" fmla="*/ 0 h 660400"/>
                <a:gd name="connsiteX1" fmla="*/ 296069 w 616459"/>
                <a:gd name="connsiteY1" fmla="*/ 0 h 660400"/>
                <a:gd name="connsiteX2" fmla="*/ 296069 w 616459"/>
                <a:gd name="connsiteY2" fmla="*/ 660400 h 660400"/>
                <a:gd name="connsiteX3" fmla="*/ 615950 w 616459"/>
                <a:gd name="connsiteY3" fmla="*/ 660400 h 660400"/>
                <a:gd name="connsiteX4" fmla="*/ 615950 w 616459"/>
                <a:gd name="connsiteY4" fmla="*/ 6350 h 660400"/>
                <a:gd name="connsiteX5" fmla="*/ 608013 w 616459"/>
                <a:gd name="connsiteY5" fmla="*/ 658812 h 660400"/>
                <a:gd name="connsiteX0" fmla="*/ 0 w 615950"/>
                <a:gd name="connsiteY0" fmla="*/ 0 h 660400"/>
                <a:gd name="connsiteX1" fmla="*/ 296069 w 615950"/>
                <a:gd name="connsiteY1" fmla="*/ 0 h 660400"/>
                <a:gd name="connsiteX2" fmla="*/ 296069 w 615950"/>
                <a:gd name="connsiteY2" fmla="*/ 660400 h 660400"/>
                <a:gd name="connsiteX3" fmla="*/ 615950 w 615950"/>
                <a:gd name="connsiteY3" fmla="*/ 660400 h 660400"/>
                <a:gd name="connsiteX4" fmla="*/ 608013 w 615950"/>
                <a:gd name="connsiteY4" fmla="*/ 658812 h 66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5950" h="660400">
                  <a:moveTo>
                    <a:pt x="0" y="0"/>
                  </a:moveTo>
                  <a:lnTo>
                    <a:pt x="296069" y="0"/>
                  </a:lnTo>
                  <a:lnTo>
                    <a:pt x="296069" y="660400"/>
                  </a:lnTo>
                  <a:lnTo>
                    <a:pt x="615950" y="660400"/>
                  </a:lnTo>
                  <a:lnTo>
                    <a:pt x="608013" y="658812"/>
                  </a:lnTo>
                </a:path>
              </a:pathLst>
            </a:custGeom>
            <a:noFill/>
            <a:ln w="38100" cap="flat" cmpd="sng" algn="ctr">
              <a:solidFill>
                <a:srgbClr val="72166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 19"/>
            <p:cNvSpPr/>
            <p:nvPr/>
          </p:nvSpPr>
          <p:spPr bwMode="auto">
            <a:xfrm flipH="1" flipV="1">
              <a:off x="10527263" y="4219575"/>
              <a:ext cx="615950" cy="660400"/>
            </a:xfrm>
            <a:custGeom>
              <a:avLst/>
              <a:gdLst>
                <a:gd name="connsiteX0" fmla="*/ 0 w 615950"/>
                <a:gd name="connsiteY0" fmla="*/ 0 h 660400"/>
                <a:gd name="connsiteX1" fmla="*/ 450850 w 615950"/>
                <a:gd name="connsiteY1" fmla="*/ 0 h 660400"/>
                <a:gd name="connsiteX2" fmla="*/ 450850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5950" h="660400">
                  <a:moveTo>
                    <a:pt x="0" y="0"/>
                  </a:moveTo>
                  <a:lnTo>
                    <a:pt x="450850" y="0"/>
                  </a:lnTo>
                  <a:lnTo>
                    <a:pt x="450850" y="660400"/>
                  </a:lnTo>
                  <a:lnTo>
                    <a:pt x="615950" y="660400"/>
                  </a:lnTo>
                  <a:lnTo>
                    <a:pt x="615950" y="6350"/>
                  </a:lnTo>
                  <a:lnTo>
                    <a:pt x="603250" y="6350"/>
                  </a:lnTo>
                </a:path>
              </a:pathLst>
            </a:custGeom>
            <a:noFill/>
            <a:ln w="38100" cap="flat" cmpd="sng" algn="ctr">
              <a:solidFill>
                <a:srgbClr val="72166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/>
            <p:cNvSpPr/>
            <p:nvPr/>
          </p:nvSpPr>
          <p:spPr bwMode="auto">
            <a:xfrm flipH="1" flipV="1">
              <a:off x="11145780" y="4219575"/>
              <a:ext cx="615950" cy="660400"/>
            </a:xfrm>
            <a:custGeom>
              <a:avLst/>
              <a:gdLst>
                <a:gd name="connsiteX0" fmla="*/ 0 w 615950"/>
                <a:gd name="connsiteY0" fmla="*/ 0 h 660400"/>
                <a:gd name="connsiteX1" fmla="*/ 450850 w 615950"/>
                <a:gd name="connsiteY1" fmla="*/ 0 h 660400"/>
                <a:gd name="connsiteX2" fmla="*/ 450850 w 615950"/>
                <a:gd name="connsiteY2" fmla="*/ 660400 h 660400"/>
                <a:gd name="connsiteX3" fmla="*/ 615950 w 615950"/>
                <a:gd name="connsiteY3" fmla="*/ 660400 h 660400"/>
                <a:gd name="connsiteX4" fmla="*/ 615950 w 615950"/>
                <a:gd name="connsiteY4" fmla="*/ 6350 h 660400"/>
                <a:gd name="connsiteX5" fmla="*/ 603250 w 615950"/>
                <a:gd name="connsiteY5" fmla="*/ 6350 h 66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5950" h="660400">
                  <a:moveTo>
                    <a:pt x="0" y="0"/>
                  </a:moveTo>
                  <a:lnTo>
                    <a:pt x="450850" y="0"/>
                  </a:lnTo>
                  <a:lnTo>
                    <a:pt x="450850" y="660400"/>
                  </a:lnTo>
                  <a:lnTo>
                    <a:pt x="615950" y="660400"/>
                  </a:lnTo>
                  <a:lnTo>
                    <a:pt x="615950" y="6350"/>
                  </a:lnTo>
                  <a:lnTo>
                    <a:pt x="603250" y="6350"/>
                  </a:lnTo>
                </a:path>
              </a:pathLst>
            </a:custGeom>
            <a:noFill/>
            <a:ln w="38100" cap="flat" cmpd="sng" algn="ctr">
              <a:solidFill>
                <a:srgbClr val="72166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TextBox 22"/>
          <p:cNvSpPr txBox="1"/>
          <p:nvPr/>
        </p:nvSpPr>
        <p:spPr>
          <a:xfrm>
            <a:off x="5210764" y="3889501"/>
            <a:ext cx="999148" cy="632675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1"/>
                </a:solidFill>
              </a:rPr>
              <a:t>Q1 Off</a:t>
            </a:r>
            <a:br>
              <a:rPr lang="en-US" dirty="0" smtClean="0">
                <a:solidFill>
                  <a:schemeClr val="accent1"/>
                </a:solidFill>
              </a:rPr>
            </a:br>
            <a:r>
              <a:rPr lang="en-US" dirty="0" smtClean="0">
                <a:solidFill>
                  <a:schemeClr val="accent1"/>
                </a:solidFill>
              </a:rPr>
              <a:t>Q1 On</a:t>
            </a:r>
            <a:endParaRPr lang="en-US" b="0" dirty="0" smtClean="0">
              <a:solidFill>
                <a:schemeClr val="accent1"/>
              </a:solidFill>
            </a:endParaRPr>
          </a:p>
        </p:txBody>
      </p:sp>
      <p:sp>
        <p:nvSpPr>
          <p:cNvPr id="72" name="TextBox 71"/>
          <p:cNvSpPr txBox="1"/>
          <p:nvPr/>
        </p:nvSpPr>
        <p:spPr>
          <a:xfrm>
            <a:off x="4975761" y="5122897"/>
            <a:ext cx="1269820" cy="909674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1"/>
                </a:solidFill>
              </a:rPr>
              <a:t>Average LED Current</a:t>
            </a:r>
            <a:endParaRPr lang="en-US" b="0" dirty="0" smtClean="0">
              <a:solidFill>
                <a:schemeClr val="accent1"/>
              </a:solidFill>
            </a:endParaRPr>
          </a:p>
        </p:txBody>
      </p:sp>
      <p:sp>
        <p:nvSpPr>
          <p:cNvPr id="77" name="Freeform 76"/>
          <p:cNvSpPr/>
          <p:nvPr/>
        </p:nvSpPr>
        <p:spPr bwMode="auto">
          <a:xfrm>
            <a:off x="6198919" y="5355771"/>
            <a:ext cx="5563590" cy="320634"/>
          </a:xfrm>
          <a:custGeom>
            <a:avLst/>
            <a:gdLst>
              <a:gd name="connsiteX0" fmla="*/ 0 w 5563590"/>
              <a:gd name="connsiteY0" fmla="*/ 320634 h 320634"/>
              <a:gd name="connsiteX1" fmla="*/ 2897580 w 5563590"/>
              <a:gd name="connsiteY1" fmla="*/ 320634 h 320634"/>
              <a:gd name="connsiteX2" fmla="*/ 3028208 w 5563590"/>
              <a:gd name="connsiteY2" fmla="*/ 190006 h 320634"/>
              <a:gd name="connsiteX3" fmla="*/ 4702629 w 5563590"/>
              <a:gd name="connsiteY3" fmla="*/ 190006 h 320634"/>
              <a:gd name="connsiteX4" fmla="*/ 4892635 w 5563590"/>
              <a:gd name="connsiteY4" fmla="*/ 0 h 320634"/>
              <a:gd name="connsiteX5" fmla="*/ 5563590 w 5563590"/>
              <a:gd name="connsiteY5" fmla="*/ 0 h 320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563590" h="320634">
                <a:moveTo>
                  <a:pt x="0" y="320634"/>
                </a:moveTo>
                <a:lnTo>
                  <a:pt x="2897580" y="320634"/>
                </a:lnTo>
                <a:lnTo>
                  <a:pt x="3028208" y="190006"/>
                </a:lnTo>
                <a:lnTo>
                  <a:pt x="4702629" y="190006"/>
                </a:lnTo>
                <a:lnTo>
                  <a:pt x="4892635" y="0"/>
                </a:lnTo>
                <a:lnTo>
                  <a:pt x="5563590" y="0"/>
                </a:lnTo>
              </a:path>
            </a:pathLst>
          </a:custGeom>
          <a:noFill/>
          <a:ln w="38100" cap="flat" cmpd="sng" algn="ctr">
            <a:solidFill>
              <a:srgbClr val="72166B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TextBox 77"/>
          <p:cNvSpPr txBox="1"/>
          <p:nvPr/>
        </p:nvSpPr>
        <p:spPr>
          <a:xfrm>
            <a:off x="4824874" y="4714198"/>
            <a:ext cx="1374045" cy="355676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dirty="0" smtClean="0">
                <a:solidFill>
                  <a:schemeClr val="accent1"/>
                </a:solidFill>
              </a:rPr>
              <a:t>Duty Cycle</a:t>
            </a:r>
            <a:endParaRPr lang="en-US" b="0" dirty="0" smtClean="0">
              <a:solidFill>
                <a:schemeClr val="accent1"/>
              </a:solidFill>
            </a:endParaRPr>
          </a:p>
        </p:txBody>
      </p:sp>
      <p:sp>
        <p:nvSpPr>
          <p:cNvPr id="80" name="TextBox 79"/>
          <p:cNvSpPr txBox="1"/>
          <p:nvPr/>
        </p:nvSpPr>
        <p:spPr>
          <a:xfrm>
            <a:off x="6209912" y="4781559"/>
            <a:ext cx="2416178" cy="324898"/>
          </a:xfrm>
          <a:prstGeom prst="rect">
            <a:avLst/>
          </a:prstGeom>
          <a:noFill/>
          <a:ln w="28575">
            <a:solidFill>
              <a:srgbClr val="882C94"/>
            </a:solidFill>
          </a:ln>
        </p:spPr>
        <p:txBody>
          <a:bodyPr wrap="none" lIns="77916" tIns="38958" rIns="77916" bIns="38958" rtlCol="0" anchor="ctr" anchorCtr="1">
            <a:noAutofit/>
          </a:bodyPr>
          <a:lstStyle/>
          <a:p>
            <a:r>
              <a:rPr lang="en-US" sz="1600" b="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21%</a:t>
            </a:r>
          </a:p>
        </p:txBody>
      </p:sp>
      <p:sp>
        <p:nvSpPr>
          <p:cNvPr id="81" name="TextBox 80"/>
          <p:cNvSpPr txBox="1"/>
          <p:nvPr/>
        </p:nvSpPr>
        <p:spPr>
          <a:xfrm>
            <a:off x="8637083" y="4779600"/>
            <a:ext cx="2416178" cy="324898"/>
          </a:xfrm>
          <a:prstGeom prst="rect">
            <a:avLst/>
          </a:prstGeom>
          <a:noFill/>
          <a:ln w="28575">
            <a:solidFill>
              <a:srgbClr val="882C94"/>
            </a:solidFill>
          </a:ln>
        </p:spPr>
        <p:txBody>
          <a:bodyPr wrap="none" lIns="77916" tIns="38958" rIns="77916" bIns="38958" rtlCol="0" anchor="ctr" anchorCtr="1">
            <a:noAutofit/>
          </a:bodyPr>
          <a:lstStyle/>
          <a:p>
            <a:r>
              <a:rPr lang="en-US" sz="1600" b="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52%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11064253" y="4779600"/>
            <a:ext cx="704619" cy="324898"/>
          </a:xfrm>
          <a:prstGeom prst="rect">
            <a:avLst/>
          </a:prstGeom>
          <a:noFill/>
          <a:ln w="28575">
            <a:solidFill>
              <a:srgbClr val="882C94"/>
            </a:solidFill>
          </a:ln>
        </p:spPr>
        <p:txBody>
          <a:bodyPr wrap="none" lIns="77916" tIns="38958" rIns="77916" bIns="38958" rtlCol="0" anchor="ctr" anchorCtr="1">
            <a:noAutofit/>
          </a:bodyPr>
          <a:lstStyle/>
          <a:p>
            <a:r>
              <a:rPr lang="en-US" sz="1600" b="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70%</a:t>
            </a:r>
          </a:p>
        </p:txBody>
      </p:sp>
    </p:spTree>
    <p:extLst>
      <p:ext uri="{BB962C8B-B14F-4D97-AF65-F5344CB8AC3E}">
        <p14:creationId xmlns:p14="http://schemas.microsoft.com/office/powerpoint/2010/main" val="10013402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4938544" y="1199979"/>
            <a:ext cx="7414264" cy="3331029"/>
            <a:chOff x="6685808" y="1764993"/>
            <a:chExt cx="5800473" cy="2605996"/>
          </a:xfrm>
        </p:grpSpPr>
        <p:grpSp>
          <p:nvGrpSpPr>
            <p:cNvPr id="7" name="Group 6"/>
            <p:cNvGrpSpPr/>
            <p:nvPr/>
          </p:nvGrpSpPr>
          <p:grpSpPr>
            <a:xfrm>
              <a:off x="6685808" y="1764993"/>
              <a:ext cx="5506192" cy="2605996"/>
              <a:chOff x="6685808" y="1764993"/>
              <a:chExt cx="5506192" cy="2605996"/>
            </a:xfrm>
          </p:grpSpPr>
          <p:pic>
            <p:nvPicPr>
              <p:cNvPr id="6" name="Picture 5"/>
              <p:cNvPicPr>
                <a:picLocks noChangeAspect="1"/>
              </p:cNvPicPr>
              <p:nvPr/>
            </p:nvPicPr>
            <p:blipFill rotWithShape="1">
              <a:blip r:embed="rId2"/>
              <a:srcRect l="26444" t="18748" b="9333"/>
              <a:stretch/>
            </p:blipFill>
            <p:spPr>
              <a:xfrm>
                <a:off x="6685808" y="1764993"/>
                <a:ext cx="5506192" cy="2605996"/>
              </a:xfrm>
              <a:prstGeom prst="rect">
                <a:avLst/>
              </a:prstGeom>
            </p:spPr>
          </p:pic>
          <p:sp>
            <p:nvSpPr>
              <p:cNvPr id="5" name="Rectangle 4"/>
              <p:cNvSpPr/>
              <p:nvPr/>
            </p:nvSpPr>
            <p:spPr bwMode="auto">
              <a:xfrm>
                <a:off x="7018020" y="2270760"/>
                <a:ext cx="1813560" cy="1805940"/>
              </a:xfrm>
              <a:prstGeom prst="rect">
                <a:avLst/>
              </a:prstGeom>
              <a:solidFill>
                <a:schemeClr val="bg2"/>
              </a:solidFill>
              <a:ln w="38100" cap="flat" cmpd="sng" algn="ctr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8167094" y="3398520"/>
              <a:ext cx="588562" cy="324898"/>
            </a:xfrm>
            <a:prstGeom prst="rect">
              <a:avLst/>
            </a:prstGeom>
            <a:solidFill>
              <a:schemeClr val="bg2"/>
            </a:solidFill>
            <a:ln w="28575">
              <a:solidFill>
                <a:srgbClr val="882C94"/>
              </a:solidFill>
            </a:ln>
          </p:spPr>
          <p:txBody>
            <a:bodyPr wrap="none" lIns="77916" tIns="38958" rIns="77916" bIns="38958" rtlCol="0">
              <a:spAutoFit/>
            </a:bodyPr>
            <a:lstStyle/>
            <a:p>
              <a:r>
                <a:rPr lang="en-US" sz="1600" b="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ADC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8136614" y="2592181"/>
              <a:ext cx="673905" cy="324898"/>
            </a:xfrm>
            <a:prstGeom prst="rect">
              <a:avLst/>
            </a:prstGeom>
            <a:solidFill>
              <a:schemeClr val="bg2"/>
            </a:solidFill>
            <a:ln w="28575">
              <a:solidFill>
                <a:srgbClr val="882C94"/>
              </a:solidFill>
            </a:ln>
          </p:spPr>
          <p:txBody>
            <a:bodyPr wrap="none" lIns="77916" tIns="38958" rIns="77916" bIns="38958" rtlCol="0">
              <a:spAutoFit/>
            </a:bodyPr>
            <a:lstStyle/>
            <a:p>
              <a:r>
                <a:rPr lang="en-US" sz="1600" b="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Timer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7093464" y="2850317"/>
              <a:ext cx="921987" cy="571119"/>
            </a:xfrm>
            <a:prstGeom prst="rect">
              <a:avLst/>
            </a:prstGeom>
            <a:solidFill>
              <a:schemeClr val="bg2"/>
            </a:solidFill>
            <a:ln w="28575">
              <a:solidFill>
                <a:schemeClr val="accent2"/>
              </a:solidFill>
            </a:ln>
          </p:spPr>
          <p:txBody>
            <a:bodyPr wrap="none" lIns="77916" tIns="38958" rIns="77916" bIns="38958" rtlCol="0">
              <a:spAutoFit/>
            </a:bodyPr>
            <a:lstStyle/>
            <a:p>
              <a:pPr algn="ctr"/>
              <a:r>
                <a:rPr lang="en-US" sz="1600" b="0" i="1" dirty="0" smtClean="0">
                  <a:solidFill>
                    <a:schemeClr val="accent2"/>
                  </a:solidFill>
                </a:rPr>
                <a:t>Control</a:t>
              </a:r>
              <a:br>
                <a:rPr lang="en-US" sz="1600" b="0" i="1" dirty="0" smtClean="0">
                  <a:solidFill>
                    <a:schemeClr val="accent2"/>
                  </a:solidFill>
                </a:rPr>
              </a:br>
              <a:r>
                <a:rPr lang="en-US" sz="1600" b="0" i="1" dirty="0" smtClean="0">
                  <a:solidFill>
                    <a:schemeClr val="accent2"/>
                  </a:solidFill>
                </a:rPr>
                <a:t>program</a:t>
              </a:r>
            </a:p>
          </p:txBody>
        </p:sp>
        <p:cxnSp>
          <p:nvCxnSpPr>
            <p:cNvPr id="12" name="Straight Arrow Connector 11"/>
            <p:cNvCxnSpPr>
              <a:endCxn id="8" idx="3"/>
            </p:cNvCxnSpPr>
            <p:nvPr/>
          </p:nvCxnSpPr>
          <p:spPr bwMode="auto">
            <a:xfrm flipH="1">
              <a:off x="8755656" y="3560969"/>
              <a:ext cx="3009624" cy="0"/>
            </a:xfrm>
            <a:prstGeom prst="straightConnector1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22" name="Elbow Connector 21"/>
            <p:cNvCxnSpPr>
              <a:stCxn id="8" idx="1"/>
              <a:endCxn id="10" idx="2"/>
            </p:cNvCxnSpPr>
            <p:nvPr/>
          </p:nvCxnSpPr>
          <p:spPr bwMode="auto">
            <a:xfrm rot="10800000">
              <a:off x="7554458" y="3421437"/>
              <a:ext cx="612636" cy="139533"/>
            </a:xfrm>
            <a:prstGeom prst="bentConnector2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23" name="Elbow Connector 22"/>
            <p:cNvCxnSpPr>
              <a:stCxn id="10" idx="0"/>
              <a:endCxn id="9" idx="1"/>
            </p:cNvCxnSpPr>
            <p:nvPr/>
          </p:nvCxnSpPr>
          <p:spPr bwMode="auto">
            <a:xfrm rot="5400000" flipH="1" flipV="1">
              <a:off x="7797693" y="2511396"/>
              <a:ext cx="95687" cy="582156"/>
            </a:xfrm>
            <a:prstGeom prst="bentConnector2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27" name="Elbow Connector 26"/>
            <p:cNvCxnSpPr>
              <a:stCxn id="9" idx="3"/>
            </p:cNvCxnSpPr>
            <p:nvPr/>
          </p:nvCxnSpPr>
          <p:spPr bwMode="auto">
            <a:xfrm flipV="1">
              <a:off x="8810519" y="2400300"/>
              <a:ext cx="478261" cy="354330"/>
            </a:xfrm>
            <a:prstGeom prst="bentConnector3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sp>
          <p:nvSpPr>
            <p:cNvPr id="28" name="TextBox 27"/>
            <p:cNvSpPr txBox="1"/>
            <p:nvPr/>
          </p:nvSpPr>
          <p:spPr>
            <a:xfrm>
              <a:off x="11897719" y="3751802"/>
              <a:ext cx="588562" cy="324898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lIns="77916" tIns="38958" rIns="77916" bIns="38958" rtlCol="0">
              <a:spAutoFit/>
            </a:bodyPr>
            <a:lstStyle/>
            <a:p>
              <a:r>
                <a:rPr lang="en-US" sz="1600" b="0" dirty="0" err="1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V</a:t>
              </a:r>
              <a:r>
                <a:rPr lang="en-US" sz="1600" b="0" baseline="-25000" dirty="0" err="1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Drop</a:t>
              </a:r>
              <a:endParaRPr lang="en-US" sz="1600" b="0" baseline="-25000" dirty="0" smtClean="0">
                <a:solidFill>
                  <a:schemeClr val="tx1">
                    <a:lumMod val="90000"/>
                    <a:lumOff val="10000"/>
                  </a:schemeClr>
                </a:solidFill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11976653" y="2621970"/>
              <a:ext cx="481160" cy="324898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lIns="77916" tIns="38958" rIns="77916" bIns="38958" rtlCol="0">
              <a:spAutoFit/>
            </a:bodyPr>
            <a:lstStyle/>
            <a:p>
              <a:r>
                <a:rPr lang="en-US" sz="1600" b="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I</a:t>
              </a:r>
              <a:r>
                <a:rPr lang="en-US" sz="1600" baseline="-2500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L</a:t>
              </a:r>
              <a:r>
                <a:rPr lang="en-US" sz="1600" b="0" baseline="-2500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ED</a:t>
              </a:r>
            </a:p>
          </p:txBody>
        </p:sp>
        <p:cxnSp>
          <p:nvCxnSpPr>
            <p:cNvPr id="31" name="Straight Arrow Connector 30"/>
            <p:cNvCxnSpPr/>
            <p:nvPr/>
          </p:nvCxnSpPr>
          <p:spPr bwMode="auto">
            <a:xfrm>
              <a:off x="11976653" y="2651760"/>
              <a:ext cx="0" cy="265319"/>
            </a:xfrm>
            <a:prstGeom prst="straightConnector1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to Embed a Computer in a Flashlight?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4657075" cy="5184000"/>
          </a:xfrm>
        </p:spPr>
        <p:txBody>
          <a:bodyPr/>
          <a:lstStyle/>
          <a:p>
            <a:pPr marL="241238" lvl="1" indent="-241238"/>
            <a:r>
              <a:rPr lang="en-US" sz="1800" dirty="0" smtClean="0"/>
              <a:t>1. Timer </a:t>
            </a:r>
            <a:r>
              <a:rPr lang="en-US" sz="1800" dirty="0"/>
              <a:t>module automatically generates PWM signal with </a:t>
            </a:r>
            <a:r>
              <a:rPr lang="en-US" sz="1800" dirty="0" smtClean="0"/>
              <a:t>specified duty </a:t>
            </a:r>
            <a:r>
              <a:rPr lang="en-US" sz="1800" dirty="0"/>
              <a:t>cycle</a:t>
            </a:r>
          </a:p>
          <a:p>
            <a:r>
              <a:rPr lang="en-US" sz="2000" dirty="0" smtClean="0"/>
              <a:t>2. Measure LED current I</a:t>
            </a:r>
            <a:r>
              <a:rPr lang="en-US" sz="2000" baseline="-25000" dirty="0" smtClean="0"/>
              <a:t>LED</a:t>
            </a:r>
          </a:p>
          <a:p>
            <a:pPr lvl="1"/>
            <a:r>
              <a:rPr lang="en-US" sz="1800" dirty="0" smtClean="0"/>
              <a:t>2.a I</a:t>
            </a:r>
            <a:r>
              <a:rPr lang="en-US" sz="1800" baseline="-25000" dirty="0" smtClean="0"/>
              <a:t>LED</a:t>
            </a:r>
            <a:r>
              <a:rPr lang="en-US" sz="1800" dirty="0" smtClean="0"/>
              <a:t> flows through LED1 and</a:t>
            </a:r>
            <a:br>
              <a:rPr lang="en-US" sz="1800" dirty="0" smtClean="0"/>
            </a:br>
            <a:r>
              <a:rPr lang="en-US" sz="1800" dirty="0" smtClean="0"/>
              <a:t>also through R1, creating</a:t>
            </a:r>
            <a:br>
              <a:rPr lang="en-US" sz="1800" dirty="0" smtClean="0"/>
            </a:br>
            <a:r>
              <a:rPr lang="en-US" sz="1800" dirty="0" smtClean="0"/>
              <a:t>a voltage drop of </a:t>
            </a:r>
            <a:r>
              <a:rPr lang="en-US" sz="1800" dirty="0" err="1" smtClean="0"/>
              <a:t>V</a:t>
            </a:r>
            <a:r>
              <a:rPr lang="en-US" sz="1800" baseline="-25000" dirty="0" err="1" smtClean="0"/>
              <a:t>Drop</a:t>
            </a:r>
            <a:r>
              <a:rPr lang="en-US" sz="1800" dirty="0" smtClean="0"/>
              <a:t> = I</a:t>
            </a:r>
            <a:r>
              <a:rPr lang="en-US" sz="1800" baseline="-25000" dirty="0" smtClean="0"/>
              <a:t>LED</a:t>
            </a:r>
            <a:r>
              <a:rPr lang="en-US" sz="1800" dirty="0" smtClean="0"/>
              <a:t>*R1</a:t>
            </a:r>
          </a:p>
          <a:p>
            <a:pPr lvl="1"/>
            <a:r>
              <a:rPr lang="en-US" sz="1800" dirty="0"/>
              <a:t>2</a:t>
            </a:r>
            <a:r>
              <a:rPr lang="en-US" sz="1800" dirty="0" smtClean="0"/>
              <a:t>.b </a:t>
            </a:r>
            <a:r>
              <a:rPr lang="en-US" sz="1800" dirty="0" err="1" smtClean="0"/>
              <a:t>V</a:t>
            </a:r>
            <a:r>
              <a:rPr lang="en-US" sz="1800" baseline="-25000" dirty="0" err="1" smtClean="0"/>
              <a:t>Drop</a:t>
            </a:r>
            <a:r>
              <a:rPr lang="en-US" sz="1800" baseline="-25000" dirty="0" smtClean="0"/>
              <a:t> </a:t>
            </a:r>
            <a:r>
              <a:rPr lang="en-US" sz="1800" dirty="0" smtClean="0"/>
              <a:t>is connected to MCU input pin 3</a:t>
            </a:r>
          </a:p>
          <a:p>
            <a:pPr lvl="1"/>
            <a:r>
              <a:rPr lang="en-US" sz="1800" dirty="0"/>
              <a:t>2</a:t>
            </a:r>
            <a:r>
              <a:rPr lang="en-US" sz="1800" dirty="0" smtClean="0"/>
              <a:t>.c Control program uses MCU’s internal </a:t>
            </a:r>
            <a:r>
              <a:rPr lang="en-US" sz="1800" i="1" dirty="0" smtClean="0"/>
              <a:t>Analog-to-Digital Converter </a:t>
            </a:r>
            <a:r>
              <a:rPr lang="en-US" sz="1800" dirty="0" smtClean="0"/>
              <a:t>(ADC) to convert </a:t>
            </a:r>
            <a:r>
              <a:rPr lang="en-US" sz="1800" dirty="0" err="1"/>
              <a:t>V</a:t>
            </a:r>
            <a:r>
              <a:rPr lang="en-US" sz="1800" baseline="-25000" dirty="0" err="1"/>
              <a:t>Drop</a:t>
            </a:r>
            <a:r>
              <a:rPr lang="en-US" sz="1800" baseline="-25000" dirty="0"/>
              <a:t> </a:t>
            </a:r>
            <a:r>
              <a:rPr lang="en-US" sz="1800" dirty="0" smtClean="0"/>
              <a:t> into a digital value which is proportional to the </a:t>
            </a:r>
            <a:r>
              <a:rPr lang="en-US" sz="1800" dirty="0" err="1" smtClean="0"/>
              <a:t>V</a:t>
            </a:r>
            <a:r>
              <a:rPr lang="en-US" sz="1800" baseline="-25000" dirty="0" err="1" smtClean="0"/>
              <a:t>Drop</a:t>
            </a:r>
            <a:endParaRPr lang="en-US" sz="1800" baseline="-25000" dirty="0" smtClean="0"/>
          </a:p>
          <a:p>
            <a:r>
              <a:rPr lang="en-US" sz="2000" dirty="0" smtClean="0"/>
              <a:t>3. Adjust duty cycle to correct I</a:t>
            </a:r>
            <a:r>
              <a:rPr lang="en-US" sz="2000" baseline="-25000" dirty="0" smtClean="0"/>
              <a:t>LED</a:t>
            </a:r>
          </a:p>
          <a:p>
            <a:pPr lvl="1"/>
            <a:r>
              <a:rPr lang="en-US" sz="1800" dirty="0" smtClean="0"/>
              <a:t>3.a Control program </a:t>
            </a:r>
            <a:r>
              <a:rPr lang="en-US" sz="1800" dirty="0"/>
              <a:t>compares </a:t>
            </a:r>
            <a:r>
              <a:rPr lang="en-US" sz="1800" dirty="0" err="1"/>
              <a:t>V</a:t>
            </a:r>
            <a:r>
              <a:rPr lang="en-US" sz="1800" baseline="-25000" dirty="0" err="1"/>
              <a:t>Drop</a:t>
            </a:r>
            <a:r>
              <a:rPr lang="en-US" sz="1800" baseline="-25000" dirty="0"/>
              <a:t> </a:t>
            </a:r>
            <a:r>
              <a:rPr lang="en-US" sz="1800" dirty="0" smtClean="0"/>
              <a:t>to </a:t>
            </a:r>
            <a:r>
              <a:rPr lang="en-US" sz="1800" dirty="0" err="1" smtClean="0"/>
              <a:t>setpoint</a:t>
            </a:r>
            <a:r>
              <a:rPr lang="en-US" sz="1800" dirty="0" smtClean="0"/>
              <a:t>, computes new duty cycle</a:t>
            </a:r>
          </a:p>
          <a:p>
            <a:pPr lvl="1"/>
            <a:r>
              <a:rPr lang="en-US" sz="1800" dirty="0" smtClean="0"/>
              <a:t>3.b Control program adjusts timer module duty cycle</a:t>
            </a:r>
            <a:endParaRPr lang="en-US" sz="2400" dirty="0" smtClean="0"/>
          </a:p>
          <a:p>
            <a:pPr marL="234892" lvl="1" indent="0">
              <a:buNone/>
            </a:pPr>
            <a:endParaRPr lang="en-US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smtClean="0"/>
              <a:t>How does it work?</a:t>
            </a:r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11566218" y="2008562"/>
            <a:ext cx="442688" cy="324898"/>
          </a:xfrm>
          <a:prstGeom prst="rect">
            <a:avLst/>
          </a:prstGeom>
          <a:noFill/>
          <a:ln w="28575">
            <a:noFill/>
          </a:ln>
        </p:spPr>
        <p:txBody>
          <a:bodyPr wrap="none" lIns="77916" tIns="38958" rIns="77916" bIns="38958" rtlCol="0">
            <a:spAutoFit/>
          </a:bodyPr>
          <a:lstStyle/>
          <a:p>
            <a:r>
              <a:rPr lang="en-US" sz="1600" dirty="0">
                <a:solidFill>
                  <a:srgbClr val="0070C0"/>
                </a:solidFill>
              </a:rPr>
              <a:t>2</a:t>
            </a:r>
            <a:r>
              <a:rPr lang="en-US" sz="1600" b="0" dirty="0" smtClean="0">
                <a:solidFill>
                  <a:srgbClr val="0070C0"/>
                </a:solidFill>
              </a:rPr>
              <a:t>.a</a:t>
            </a:r>
            <a:endParaRPr lang="en-US" sz="1600" b="0" baseline="-25000" dirty="0" smtClean="0">
              <a:solidFill>
                <a:srgbClr val="0070C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9595619" y="3146728"/>
            <a:ext cx="442688" cy="324898"/>
          </a:xfrm>
          <a:prstGeom prst="rect">
            <a:avLst/>
          </a:prstGeom>
          <a:noFill/>
          <a:ln w="28575">
            <a:noFill/>
          </a:ln>
        </p:spPr>
        <p:txBody>
          <a:bodyPr wrap="none" lIns="77916" tIns="38958" rIns="77916" bIns="38958" rtlCol="0">
            <a:spAutoFit/>
          </a:bodyPr>
          <a:lstStyle/>
          <a:p>
            <a:r>
              <a:rPr lang="en-US" sz="1600" dirty="0">
                <a:solidFill>
                  <a:srgbClr val="0070C0"/>
                </a:solidFill>
              </a:rPr>
              <a:t>2</a:t>
            </a:r>
            <a:r>
              <a:rPr lang="en-US" sz="1600" b="0" dirty="0" smtClean="0">
                <a:solidFill>
                  <a:srgbClr val="0070C0"/>
                </a:solidFill>
              </a:rPr>
              <a:t>.b</a:t>
            </a:r>
            <a:endParaRPr lang="en-US" sz="1600" b="0" baseline="-25000" dirty="0" smtClean="0">
              <a:solidFill>
                <a:srgbClr val="0070C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179035" y="1947053"/>
            <a:ext cx="271168" cy="324898"/>
          </a:xfrm>
          <a:prstGeom prst="rect">
            <a:avLst/>
          </a:prstGeom>
          <a:noFill/>
          <a:ln w="28575">
            <a:noFill/>
          </a:ln>
        </p:spPr>
        <p:txBody>
          <a:bodyPr wrap="none" lIns="77916" tIns="38958" rIns="77916" bIns="38958" rtlCol="0">
            <a:spAutoFit/>
          </a:bodyPr>
          <a:lstStyle/>
          <a:p>
            <a:r>
              <a:rPr lang="en-US" sz="1600" b="0" dirty="0" smtClean="0">
                <a:solidFill>
                  <a:srgbClr val="0070C0"/>
                </a:solidFill>
              </a:rPr>
              <a:t>1</a:t>
            </a:r>
            <a:endParaRPr lang="en-US" sz="1600" b="0" baseline="-25000" dirty="0" smtClean="0">
              <a:solidFill>
                <a:srgbClr val="0070C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420928" y="3471626"/>
            <a:ext cx="431468" cy="324898"/>
          </a:xfrm>
          <a:prstGeom prst="rect">
            <a:avLst/>
          </a:prstGeom>
          <a:noFill/>
          <a:ln w="28575">
            <a:noFill/>
          </a:ln>
        </p:spPr>
        <p:txBody>
          <a:bodyPr wrap="none" lIns="77916" tIns="38958" rIns="77916" bIns="38958" rtlCol="0">
            <a:spAutoFit/>
          </a:bodyPr>
          <a:lstStyle/>
          <a:p>
            <a:r>
              <a:rPr lang="en-US" sz="1600" dirty="0">
                <a:solidFill>
                  <a:srgbClr val="0070C0"/>
                </a:solidFill>
              </a:rPr>
              <a:t>2</a:t>
            </a:r>
            <a:r>
              <a:rPr lang="en-US" sz="1600" b="0" dirty="0" smtClean="0">
                <a:solidFill>
                  <a:srgbClr val="0070C0"/>
                </a:solidFill>
              </a:rPr>
              <a:t>.c</a:t>
            </a:r>
            <a:endParaRPr lang="en-US" sz="1600" b="0" baseline="-25000" dirty="0" smtClean="0">
              <a:solidFill>
                <a:srgbClr val="0070C0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5332660" y="2295382"/>
            <a:ext cx="442688" cy="324898"/>
          </a:xfrm>
          <a:prstGeom prst="rect">
            <a:avLst/>
          </a:prstGeom>
          <a:noFill/>
          <a:ln w="28575">
            <a:noFill/>
          </a:ln>
        </p:spPr>
        <p:txBody>
          <a:bodyPr wrap="none" lIns="77916" tIns="38958" rIns="77916" bIns="38958" rtlCol="0">
            <a:spAutoFit/>
          </a:bodyPr>
          <a:lstStyle/>
          <a:p>
            <a:r>
              <a:rPr lang="en-US" sz="1600" dirty="0" smtClean="0">
                <a:solidFill>
                  <a:srgbClr val="0070C0"/>
                </a:solidFill>
              </a:rPr>
              <a:t>3.a</a:t>
            </a:r>
            <a:endParaRPr lang="en-US" sz="1600" b="0" baseline="-25000" dirty="0" smtClean="0">
              <a:solidFill>
                <a:srgbClr val="0070C0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6401809" y="2109792"/>
            <a:ext cx="442688" cy="324898"/>
          </a:xfrm>
          <a:prstGeom prst="rect">
            <a:avLst/>
          </a:prstGeom>
          <a:noFill/>
          <a:ln w="28575">
            <a:noFill/>
          </a:ln>
        </p:spPr>
        <p:txBody>
          <a:bodyPr wrap="none" lIns="77916" tIns="38958" rIns="77916" bIns="38958" rtlCol="0">
            <a:spAutoFit/>
          </a:bodyPr>
          <a:lstStyle/>
          <a:p>
            <a:r>
              <a:rPr lang="en-US" sz="1600" dirty="0" smtClean="0">
                <a:solidFill>
                  <a:srgbClr val="0070C0"/>
                </a:solidFill>
              </a:rPr>
              <a:t>3.b</a:t>
            </a:r>
            <a:endParaRPr lang="en-US" sz="1600" b="0" baseline="-25000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4553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Else Embed a Computer in the Flashlight?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smtClean="0"/>
              <a:t>We could add more features for little additional cost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0876159"/>
              </p:ext>
            </p:extLst>
          </p:nvPr>
        </p:nvGraphicFramePr>
        <p:xfrm>
          <a:off x="384000" y="1344000"/>
          <a:ext cx="11091720" cy="38254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90820"/>
                <a:gridCol w="4002906"/>
                <a:gridCol w="3197994"/>
              </a:tblGrid>
              <a:tr h="411677"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Feature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Software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Extra Hardware Needed</a:t>
                      </a:r>
                      <a:endParaRPr lang="en-US" sz="2000" dirty="0"/>
                    </a:p>
                  </a:txBody>
                  <a:tcPr/>
                </a:tc>
              </a:tr>
              <a:tr h="677479"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Timed</a:t>
                      </a:r>
                      <a:r>
                        <a:rPr lang="en-US" sz="2000" baseline="0" dirty="0" smtClean="0"/>
                        <a:t> </a:t>
                      </a:r>
                      <a:r>
                        <a:rPr lang="en-US" sz="2000" dirty="0" smtClean="0"/>
                        <a:t>Auto-off: Automatically turn off LED after a fixed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Measure elapsed time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None</a:t>
                      </a:r>
                      <a:endParaRPr lang="en-US" sz="2000" dirty="0"/>
                    </a:p>
                  </a:txBody>
                  <a:tcPr/>
                </a:tc>
              </a:tr>
              <a:tr h="972035"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Adjustable</a:t>
                      </a:r>
                      <a:r>
                        <a:rPr lang="en-US" sz="2000" baseline="0" dirty="0" smtClean="0"/>
                        <a:t> brightness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121889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/>
                        <a:t>Enhance SMPS driver software to control average current through 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Knob or switch to select brightness</a:t>
                      </a:r>
                      <a:endParaRPr lang="en-US" sz="2000" dirty="0"/>
                    </a:p>
                  </a:txBody>
                  <a:tcPr/>
                </a:tc>
              </a:tr>
              <a:tr h="691596"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Low-battery warning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Measure battery voltage, flash LED if getting</a:t>
                      </a:r>
                      <a:r>
                        <a:rPr lang="en-US" sz="2000" baseline="0" dirty="0" smtClean="0"/>
                        <a:t> </a:t>
                      </a:r>
                      <a:r>
                        <a:rPr lang="en-US" sz="2000" dirty="0" smtClean="0"/>
                        <a:t>low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None</a:t>
                      </a:r>
                      <a:endParaRPr lang="en-US" sz="2000" dirty="0"/>
                    </a:p>
                  </a:txBody>
                  <a:tcPr/>
                </a:tc>
              </a:tr>
              <a:tr h="972035"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Enhanced Auto-off:</a:t>
                      </a:r>
                      <a:r>
                        <a:rPr lang="en-US" sz="2000" baseline="0" dirty="0" smtClean="0"/>
                        <a:t> </a:t>
                      </a:r>
                      <a:r>
                        <a:rPr lang="en-US" sz="2000" dirty="0" smtClean="0"/>
                        <a:t>Turn off LED</a:t>
                      </a:r>
                      <a:r>
                        <a:rPr lang="en-US" sz="2000" baseline="0" dirty="0" smtClean="0"/>
                        <a:t> after fixed time with no motion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Read acceleration, measure elapsed time since last movement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Accelerometer</a:t>
                      </a:r>
                      <a:endParaRPr lang="en-US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5-Point Star 4"/>
          <p:cNvSpPr/>
          <p:nvPr/>
        </p:nvSpPr>
        <p:spPr bwMode="auto">
          <a:xfrm>
            <a:off x="9083040" y="1813560"/>
            <a:ext cx="594360" cy="533400"/>
          </a:xfrm>
          <a:prstGeom prst="star5">
            <a:avLst/>
          </a:prstGeom>
          <a:solidFill>
            <a:srgbClr val="FFFF00"/>
          </a:solidFill>
          <a:ln w="38100" cap="flat" cmpd="sng" algn="ctr">
            <a:solidFill>
              <a:srgbClr val="72166B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endParaRPr lang="en-US" sz="1400" b="0" dirty="0" smtClean="0">
              <a:solidFill>
                <a:schemeClr val="bg1"/>
              </a:solidFill>
            </a:endParaRPr>
          </a:p>
        </p:txBody>
      </p:sp>
      <p:sp>
        <p:nvSpPr>
          <p:cNvPr id="8" name="5-Point Star 7"/>
          <p:cNvSpPr/>
          <p:nvPr/>
        </p:nvSpPr>
        <p:spPr bwMode="auto">
          <a:xfrm>
            <a:off x="9083040" y="3474720"/>
            <a:ext cx="594360" cy="533400"/>
          </a:xfrm>
          <a:prstGeom prst="star5">
            <a:avLst/>
          </a:prstGeom>
          <a:solidFill>
            <a:srgbClr val="FFFF00"/>
          </a:solidFill>
          <a:ln w="38100" cap="flat" cmpd="sng" algn="ctr">
            <a:solidFill>
              <a:srgbClr val="72166B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endParaRPr lang="en-US" sz="1400" b="0" dirty="0" smtClean="0">
              <a:solidFill>
                <a:schemeClr val="bg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96929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are Embedded Systems Different?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11520000" cy="5085375"/>
          </a:xfrm>
        </p:spPr>
        <p:txBody>
          <a:bodyPr numCol="2"/>
          <a:lstStyle/>
          <a:p>
            <a:r>
              <a:rPr lang="en-US" dirty="0" smtClean="0"/>
              <a:t>Different requirements and constraints</a:t>
            </a:r>
          </a:p>
          <a:p>
            <a:pPr lvl="1"/>
            <a:r>
              <a:rPr lang="en-US" dirty="0" smtClean="0"/>
              <a:t>System must react to events, possibly with fixed deadline</a:t>
            </a:r>
          </a:p>
          <a:p>
            <a:pPr lvl="2"/>
            <a:r>
              <a:rPr lang="en-US" dirty="0" smtClean="0"/>
              <a:t>Real-time systems: All late answers are wrong.</a:t>
            </a:r>
          </a:p>
          <a:p>
            <a:pPr lvl="1"/>
            <a:r>
              <a:rPr lang="en-US" dirty="0" smtClean="0"/>
              <a:t>Multiple concurrent operations (hardware and software)</a:t>
            </a:r>
          </a:p>
          <a:p>
            <a:pPr lvl="1"/>
            <a:r>
              <a:rPr lang="en-US" dirty="0" smtClean="0"/>
              <a:t>Interfacing with external world</a:t>
            </a:r>
          </a:p>
          <a:p>
            <a:pPr lvl="2"/>
            <a:r>
              <a:rPr lang="en-US" dirty="0" smtClean="0"/>
              <a:t>Noisy data values</a:t>
            </a:r>
          </a:p>
          <a:p>
            <a:pPr lvl="1"/>
            <a:r>
              <a:rPr lang="en-US" dirty="0" smtClean="0"/>
              <a:t>Different cost pressures</a:t>
            </a:r>
          </a:p>
          <a:p>
            <a:pPr lvl="1"/>
            <a:r>
              <a:rPr lang="en-US" dirty="0" smtClean="0"/>
              <a:t>Size</a:t>
            </a:r>
          </a:p>
          <a:p>
            <a:pPr lvl="1"/>
            <a:r>
              <a:rPr lang="en-US" dirty="0" smtClean="0"/>
              <a:t>Weight</a:t>
            </a:r>
          </a:p>
          <a:p>
            <a:pPr lvl="1"/>
            <a:r>
              <a:rPr lang="en-US" dirty="0" smtClean="0"/>
              <a:t>Power and energy use</a:t>
            </a:r>
          </a:p>
          <a:p>
            <a:pPr lvl="1"/>
            <a:r>
              <a:rPr lang="en-US" dirty="0" smtClean="0"/>
              <a:t>Lifetime – up to twenty years</a:t>
            </a:r>
          </a:p>
          <a:p>
            <a:pPr lvl="1"/>
            <a:r>
              <a:rPr lang="en-US" dirty="0" smtClean="0"/>
              <a:t>Serviceability</a:t>
            </a:r>
          </a:p>
          <a:p>
            <a:pPr lvl="1"/>
            <a:r>
              <a:rPr lang="en-US" dirty="0" smtClean="0"/>
              <a:t>Reliability &amp; dependability</a:t>
            </a:r>
          </a:p>
          <a:p>
            <a:pPr lvl="2"/>
            <a:r>
              <a:rPr lang="en-US" dirty="0" smtClean="0"/>
              <a:t>Customers don’t expect to have to reboot system</a:t>
            </a:r>
          </a:p>
          <a:p>
            <a:pPr lvl="1"/>
            <a:r>
              <a:rPr lang="en-US" dirty="0" smtClean="0"/>
              <a:t>Design team may have only one software developer</a:t>
            </a:r>
          </a:p>
          <a:p>
            <a:pPr lvl="1"/>
            <a:r>
              <a:rPr lang="en-US" dirty="0" smtClean="0"/>
              <a:t>Multidisciplinary design problems</a:t>
            </a:r>
          </a:p>
          <a:p>
            <a:pPr lvl="1"/>
            <a:r>
              <a:rPr lang="en-US" dirty="0" smtClean="0"/>
              <a:t>Often no user interface</a:t>
            </a:r>
          </a:p>
          <a:p>
            <a:r>
              <a:rPr lang="en-US" i="1" dirty="0" smtClean="0"/>
              <a:t>Throughout the course we will see how these differences affect hardware, software, programming languages, operating systems</a:t>
            </a:r>
          </a:p>
          <a:p>
            <a:pPr lvl="1"/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smtClean="0"/>
              <a:t>… from general-purpose computers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3129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Costs and Other Drawbacks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999" y="1344000"/>
            <a:ext cx="10979325" cy="5184000"/>
          </a:xfrm>
        </p:spPr>
        <p:txBody>
          <a:bodyPr/>
          <a:lstStyle/>
          <a:p>
            <a:r>
              <a:rPr lang="en-US" dirty="0" smtClean="0"/>
              <a:t>Costs are critical for many embedded systems</a:t>
            </a:r>
          </a:p>
          <a:p>
            <a:pPr lvl="1"/>
            <a:r>
              <a:rPr lang="en-US" dirty="0" smtClean="0"/>
              <a:t>Competitive markets!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Two parts to a unit’s cost</a:t>
            </a:r>
          </a:p>
          <a:p>
            <a:pPr lvl="1"/>
            <a:r>
              <a:rPr lang="en-US" dirty="0" smtClean="0"/>
              <a:t>Recurring – per unit sold</a:t>
            </a:r>
          </a:p>
          <a:p>
            <a:pPr lvl="2"/>
            <a:r>
              <a:rPr lang="en-US" dirty="0" smtClean="0"/>
              <a:t>Components, assembly, device testing, packaging, calibration, installation, shipping, etc.</a:t>
            </a:r>
          </a:p>
          <a:p>
            <a:pPr lvl="1"/>
            <a:r>
              <a:rPr lang="en-US" dirty="0" smtClean="0"/>
              <a:t>Non-recurring – per product design</a:t>
            </a:r>
          </a:p>
          <a:p>
            <a:pPr lvl="2"/>
            <a:r>
              <a:rPr lang="en-US" dirty="0" smtClean="0"/>
              <a:t>Hardware and software prototyping, design, implementation and testing, certification, etc.</a:t>
            </a:r>
          </a:p>
          <a:p>
            <a:pPr lvl="2"/>
            <a:r>
              <a:rPr lang="en-US" dirty="0" smtClean="0"/>
              <a:t>Development time costs money!</a:t>
            </a:r>
          </a:p>
          <a:p>
            <a:r>
              <a:rPr lang="en-US" dirty="0" smtClean="0"/>
              <a:t>Non-recurring costs are spread over all the units sold</a:t>
            </a:r>
          </a:p>
          <a:p>
            <a:pPr lvl="2"/>
            <a:r>
              <a:rPr lang="en-US" dirty="0" smtClean="0"/>
              <a:t>More units sold -&gt; lower non-recurring cost per unit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smtClean="0"/>
              <a:t>“That computer looks expensive and complicated!”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4374975" y="2680335"/>
                <a:ext cx="7376058" cy="756169"/>
              </a:xfrm>
              <a:prstGeom prst="rect">
                <a:avLst/>
              </a:prstGeom>
              <a:noFill/>
              <a:ln w="28575">
                <a:solidFill>
                  <a:srgbClr val="882C94"/>
                </a:solidFill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b="0" i="1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latin typeface="Cambria Math" panose="02040503050406030204" pitchFamily="18" charset="0"/>
                        </a:rPr>
                        <m:t>𝑈𝑛𝑖𝑡</m:t>
                      </m:r>
                      <m:r>
                        <a:rPr lang="en-US" sz="2400" b="0" i="1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400" b="0" i="1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latin typeface="Cambria Math" panose="02040503050406030204" pitchFamily="18" charset="0"/>
                        </a:rPr>
                        <m:t>𝑐𝑜𝑠𝑡</m:t>
                      </m:r>
                      <m:r>
                        <a:rPr lang="en-US" sz="2400" b="0" i="1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400" b="0" i="1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latin typeface="Cambria Math" panose="02040503050406030204" pitchFamily="18" charset="0"/>
                        </a:rPr>
                        <m:t>𝑅𝑒𝑐𝑢𝑟𝑟𝑖𝑛𝑔</m:t>
                      </m:r>
                      <m:r>
                        <a:rPr lang="en-US" sz="2400" b="0" i="1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400" b="0" i="1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latin typeface="Cambria Math" panose="02040503050406030204" pitchFamily="18" charset="0"/>
                        </a:rPr>
                        <m:t>𝑐𝑜𝑠𝑡</m:t>
                      </m:r>
                      <m:r>
                        <a:rPr lang="en-US" sz="2400" b="0" i="1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latin typeface="Cambria Math" panose="02040503050406030204" pitchFamily="18" charset="0"/>
                        </a:rPr>
                        <m:t>+ </m:t>
                      </m:r>
                      <m:f>
                        <m:fPr>
                          <m:ctrlPr>
                            <a:rPr lang="en-US" sz="2400" b="0" i="1" smtClean="0">
                              <a:solidFill>
                                <a:schemeClr val="tx1">
                                  <a:lumMod val="90000"/>
                                  <a:lumOff val="1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sz="2400" b="0" i="1" smtClean="0">
                              <a:solidFill>
                                <a:schemeClr val="tx1">
                                  <a:lumMod val="90000"/>
                                  <a:lumOff val="1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𝑁𝑜𝑛𝑟𝑒𝑐𝑢𝑟𝑟𝑖𝑛𝑔</m:t>
                          </m:r>
                          <m:r>
                            <a:rPr lang="en-US" sz="2400" b="0" i="1" smtClean="0">
                              <a:solidFill>
                                <a:schemeClr val="tx1">
                                  <a:lumMod val="90000"/>
                                  <a:lumOff val="1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sz="2400" b="0" i="1" smtClean="0">
                              <a:solidFill>
                                <a:schemeClr val="tx1">
                                  <a:lumMod val="90000"/>
                                  <a:lumOff val="1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𝑐𝑜𝑠𝑡</m:t>
                          </m:r>
                        </m:num>
                        <m:den>
                          <m:r>
                            <a:rPr lang="en-US" sz="2400" b="0" i="1" smtClean="0">
                              <a:solidFill>
                                <a:schemeClr val="tx1">
                                  <a:lumMod val="90000"/>
                                  <a:lumOff val="1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𝑁𝑢𝑚𝑏𝑒𝑟</m:t>
                          </m:r>
                          <m:r>
                            <a:rPr lang="en-US" sz="2400" b="0" i="1" smtClean="0">
                              <a:solidFill>
                                <a:schemeClr val="tx1">
                                  <a:lumMod val="90000"/>
                                  <a:lumOff val="1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sz="2400" b="0" i="1" smtClean="0">
                              <a:solidFill>
                                <a:schemeClr val="tx1">
                                  <a:lumMod val="90000"/>
                                  <a:lumOff val="1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𝑜𝑓</m:t>
                          </m:r>
                          <m:r>
                            <a:rPr lang="en-US" sz="2400" b="0" i="1" smtClean="0">
                              <a:solidFill>
                                <a:schemeClr val="tx1">
                                  <a:lumMod val="90000"/>
                                  <a:lumOff val="1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sz="2400" b="0" i="1" smtClean="0">
                              <a:solidFill>
                                <a:schemeClr val="tx1">
                                  <a:lumMod val="90000"/>
                                  <a:lumOff val="1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𝑢𝑛𝑖𝑡𝑠</m:t>
                          </m:r>
                          <m:r>
                            <a:rPr lang="en-US" sz="2400" b="0" i="1" smtClean="0">
                              <a:solidFill>
                                <a:schemeClr val="tx1">
                                  <a:lumMod val="90000"/>
                                  <a:lumOff val="1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US" sz="2400" b="0" i="1" smtClean="0">
                              <a:solidFill>
                                <a:schemeClr val="tx1">
                                  <a:lumMod val="90000"/>
                                  <a:lumOff val="10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𝑠𝑜𝑙𝑑</m:t>
                          </m:r>
                        </m:den>
                      </m:f>
                    </m:oMath>
                  </m:oMathPara>
                </a14:m>
                <a:endParaRPr lang="en-US" sz="2400" b="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4975" y="2680335"/>
                <a:ext cx="7376058" cy="756169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  <a:ln w="28575">
                <a:solidFill>
                  <a:srgbClr val="882C94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3009768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Sales </a:t>
            </a:r>
            <a:r>
              <a:rPr lang="en-US" dirty="0" smtClean="0"/>
              <a:t>Volumes Affect Design Decisions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11255550" cy="5184000"/>
          </a:xfrm>
        </p:spPr>
        <p:txBody>
          <a:bodyPr/>
          <a:lstStyle/>
          <a:p>
            <a:r>
              <a:rPr lang="en-US" dirty="0" smtClean="0"/>
              <a:t>Low-volume – Spend more on pre-built components to reduce design cost (time to write software, design hardware)</a:t>
            </a:r>
          </a:p>
          <a:p>
            <a:pPr lvl="1"/>
            <a:r>
              <a:rPr lang="en-US" dirty="0" smtClean="0"/>
              <a:t>Use pre-packaged components (e.g. Arduino HW + SW) to speed up development</a:t>
            </a:r>
          </a:p>
          <a:p>
            <a:pPr lvl="1"/>
            <a:r>
              <a:rPr lang="en-US" dirty="0" smtClean="0"/>
              <a:t>Drawbacks: </a:t>
            </a:r>
          </a:p>
          <a:p>
            <a:pPr lvl="2"/>
            <a:r>
              <a:rPr lang="en-US" dirty="0" smtClean="0"/>
              <a:t>Design not optimized for your application (power, size, voltage, weight, etc.)</a:t>
            </a:r>
          </a:p>
          <a:p>
            <a:pPr lvl="2"/>
            <a:r>
              <a:rPr lang="en-US" dirty="0"/>
              <a:t>Have to pay for unneeded features</a:t>
            </a:r>
          </a:p>
          <a:p>
            <a:r>
              <a:rPr lang="en-US" dirty="0" smtClean="0"/>
              <a:t>High-volume </a:t>
            </a:r>
            <a:r>
              <a:rPr lang="en-US" dirty="0"/>
              <a:t>– Spend more on design </a:t>
            </a:r>
            <a:r>
              <a:rPr lang="en-US" dirty="0" smtClean="0"/>
              <a:t>to </a:t>
            </a:r>
            <a:r>
              <a:rPr lang="en-US" dirty="0"/>
              <a:t>reduce </a:t>
            </a:r>
            <a:r>
              <a:rPr lang="en-US" dirty="0" smtClean="0"/>
              <a:t>recurring costs</a:t>
            </a:r>
            <a:endParaRPr lang="en-US" dirty="0"/>
          </a:p>
          <a:p>
            <a:pPr lvl="1"/>
            <a:r>
              <a:rPr lang="en-US" dirty="0" smtClean="0"/>
              <a:t>Design a custom printed circuit board with MCU, program it in C</a:t>
            </a:r>
          </a:p>
          <a:p>
            <a:pPr lvl="2"/>
            <a:r>
              <a:rPr lang="en-US" dirty="0" smtClean="0"/>
              <a:t>Can tailor design to just what is needed, minimizing waste (power, component cost, weight, etc.) </a:t>
            </a:r>
          </a:p>
          <a:p>
            <a:pPr lvl="1"/>
            <a:r>
              <a:rPr lang="en-US" dirty="0" smtClean="0"/>
              <a:t>Drawbacks</a:t>
            </a:r>
          </a:p>
          <a:p>
            <a:pPr lvl="2"/>
            <a:r>
              <a:rPr lang="en-US" dirty="0" smtClean="0"/>
              <a:t>Longer development time</a:t>
            </a:r>
          </a:p>
          <a:p>
            <a:pPr lvl="2"/>
            <a:r>
              <a:rPr lang="en-US" dirty="0" smtClean="0"/>
              <a:t>Harder, so more developer experience needed. </a:t>
            </a:r>
            <a:endParaRPr lang="en-US" dirty="0"/>
          </a:p>
          <a:p>
            <a:pPr lvl="2"/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816419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Section 2:</a:t>
            </a:r>
            <a:br>
              <a:rPr lang="en-US" dirty="0" smtClean="0"/>
            </a:br>
            <a:r>
              <a:rPr lang="en-US" dirty="0" smtClean="0"/>
              <a:t>Connected Embedded Systems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1861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 eaLnBrk="1" fontAlgn="base" hangingPunct="1"/>
            <a:r>
              <a:rPr lang="en-US" sz="3733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Why Connect</a:t>
            </a:r>
            <a:r>
              <a:rPr lang="en-US" sz="3733" dirty="0" smtClean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 Embedded Systems?</a:t>
            </a:r>
            <a:endParaRPr lang="en-US" dirty="0" smtClean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1" y="1344000"/>
            <a:ext cx="5777219" cy="5184000"/>
          </a:xfrm>
        </p:spPr>
        <p:txBody>
          <a:bodyPr/>
          <a:lstStyle/>
          <a:p>
            <a:pPr lvl="1"/>
            <a:r>
              <a:rPr lang="en-US" sz="2000" dirty="0" smtClean="0"/>
              <a:t>Controls heat pump to keep temperature (purple line) between upper and lower </a:t>
            </a:r>
            <a:br>
              <a:rPr lang="en-US" sz="2000" dirty="0" smtClean="0"/>
            </a:br>
            <a:r>
              <a:rPr lang="en-US" sz="2000" dirty="0" err="1" smtClean="0"/>
              <a:t>setpoints</a:t>
            </a:r>
            <a:endParaRPr lang="en-US" sz="2000" dirty="0" smtClean="0"/>
          </a:p>
          <a:p>
            <a:pPr lvl="1"/>
            <a:r>
              <a:rPr lang="en-US" sz="2000" dirty="0" smtClean="0"/>
              <a:t>Save energy by relaxing</a:t>
            </a:r>
            <a:br>
              <a:rPr lang="en-US" sz="2000" dirty="0" smtClean="0"/>
            </a:br>
            <a:r>
              <a:rPr lang="en-US" sz="2000" dirty="0" err="1" smtClean="0"/>
              <a:t>setpoints</a:t>
            </a:r>
            <a:r>
              <a:rPr lang="en-US" sz="2000" dirty="0" smtClean="0"/>
              <a:t> when home is empty</a:t>
            </a:r>
          </a:p>
          <a:p>
            <a:pPr lvl="1"/>
            <a:r>
              <a:rPr lang="en-US" sz="2000" dirty="0" smtClean="0"/>
              <a:t>Benefits of connectivity</a:t>
            </a:r>
          </a:p>
          <a:p>
            <a:pPr lvl="2"/>
            <a:r>
              <a:rPr lang="en-US" sz="2000" dirty="0" smtClean="0"/>
              <a:t>Working late? Save energy by </a:t>
            </a:r>
            <a:br>
              <a:rPr lang="en-US" sz="2000" dirty="0" smtClean="0"/>
            </a:br>
            <a:r>
              <a:rPr lang="en-US" sz="2000" dirty="0" smtClean="0"/>
              <a:t>telling thermostat not to tighten </a:t>
            </a:r>
            <a:br>
              <a:rPr lang="en-US" sz="2000" dirty="0" smtClean="0"/>
            </a:br>
            <a:r>
              <a:rPr lang="en-US" sz="2000" dirty="0" err="1" smtClean="0"/>
              <a:t>setpoints</a:t>
            </a:r>
            <a:r>
              <a:rPr lang="en-US" sz="2000" dirty="0" smtClean="0"/>
              <a:t> yet</a:t>
            </a:r>
          </a:p>
          <a:p>
            <a:pPr lvl="2"/>
            <a:r>
              <a:rPr lang="en-US" sz="2000" dirty="0" smtClean="0"/>
              <a:t>Too much load on power grid? Power company can relax </a:t>
            </a:r>
            <a:r>
              <a:rPr lang="en-US" sz="2000" dirty="0" err="1" smtClean="0"/>
              <a:t>setpoints</a:t>
            </a:r>
            <a:r>
              <a:rPr lang="en-US" sz="2000" dirty="0" smtClean="0"/>
              <a:t> further to cut power demand</a:t>
            </a:r>
          </a:p>
          <a:p>
            <a:pPr lvl="2"/>
            <a:r>
              <a:rPr lang="en-US" sz="2000" dirty="0" smtClean="0"/>
              <a:t>Equipment starting to fail? Send message to request service automatically</a:t>
            </a:r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smtClean="0"/>
              <a:t>Example: Home Thermostat</a:t>
            </a:r>
            <a:endParaRPr lang="en-US" dirty="0"/>
          </a:p>
        </p:txBody>
      </p:sp>
      <p:grpSp>
        <p:nvGrpSpPr>
          <p:cNvPr id="1027" name="Group 1026"/>
          <p:cNvGrpSpPr/>
          <p:nvPr/>
        </p:nvGrpSpPr>
        <p:grpSpPr>
          <a:xfrm>
            <a:off x="4745845" y="816000"/>
            <a:ext cx="7367544" cy="3492545"/>
            <a:chOff x="5796234" y="788898"/>
            <a:chExt cx="6182481" cy="2930772"/>
          </a:xfrm>
        </p:grpSpPr>
        <p:grpSp>
          <p:nvGrpSpPr>
            <p:cNvPr id="42" name="Group 41"/>
            <p:cNvGrpSpPr/>
            <p:nvPr/>
          </p:nvGrpSpPr>
          <p:grpSpPr>
            <a:xfrm>
              <a:off x="6902291" y="2104056"/>
              <a:ext cx="4439581" cy="1339541"/>
              <a:chOff x="6900229" y="5994859"/>
              <a:chExt cx="4439581" cy="193675"/>
            </a:xfrm>
            <a:solidFill>
              <a:schemeClr val="tx2">
                <a:lumMod val="25000"/>
                <a:lumOff val="75000"/>
              </a:schemeClr>
            </a:solidFill>
          </p:grpSpPr>
          <p:sp>
            <p:nvSpPr>
              <p:cNvPr id="43" name="Rectangle 42"/>
              <p:cNvSpPr/>
              <p:nvPr/>
            </p:nvSpPr>
            <p:spPr bwMode="auto">
              <a:xfrm>
                <a:off x="6900229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>
                    <a:lumMod val="25000"/>
                    <a:lumOff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44" name="Rectangle 43"/>
              <p:cNvSpPr/>
              <p:nvPr/>
            </p:nvSpPr>
            <p:spPr bwMode="auto">
              <a:xfrm>
                <a:off x="7271255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>
                    <a:lumMod val="25000"/>
                    <a:lumOff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45" name="Rectangle 44"/>
              <p:cNvSpPr/>
              <p:nvPr/>
            </p:nvSpPr>
            <p:spPr bwMode="auto">
              <a:xfrm>
                <a:off x="7607308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>
                    <a:lumMod val="25000"/>
                    <a:lumOff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46" name="Rectangle 45"/>
              <p:cNvSpPr/>
              <p:nvPr/>
            </p:nvSpPr>
            <p:spPr bwMode="auto">
              <a:xfrm>
                <a:off x="9101177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>
                    <a:lumMod val="25000"/>
                    <a:lumOff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47" name="Rectangle 46"/>
              <p:cNvSpPr/>
              <p:nvPr/>
            </p:nvSpPr>
            <p:spPr bwMode="auto">
              <a:xfrm>
                <a:off x="9503601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>
                    <a:lumMod val="25000"/>
                    <a:lumOff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48" name="Rectangle 47"/>
              <p:cNvSpPr/>
              <p:nvPr/>
            </p:nvSpPr>
            <p:spPr bwMode="auto">
              <a:xfrm>
                <a:off x="9810997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>
                    <a:lumMod val="25000"/>
                    <a:lumOff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49" name="Rectangle 48"/>
              <p:cNvSpPr/>
              <p:nvPr/>
            </p:nvSpPr>
            <p:spPr bwMode="auto">
              <a:xfrm>
                <a:off x="10072674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>
                    <a:lumMod val="25000"/>
                    <a:lumOff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50" name="Rectangle 49"/>
              <p:cNvSpPr/>
              <p:nvPr/>
            </p:nvSpPr>
            <p:spPr bwMode="auto">
              <a:xfrm>
                <a:off x="10331021" y="5994859"/>
                <a:ext cx="128969" cy="193675"/>
              </a:xfrm>
              <a:prstGeom prst="rect">
                <a:avLst/>
              </a:prstGeom>
              <a:grpFill/>
              <a:ln w="38100" cap="flat" cmpd="sng" algn="ctr">
                <a:solidFill>
                  <a:schemeClr val="tx2">
                    <a:lumMod val="25000"/>
                    <a:lumOff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51" name="Rectangle 50"/>
              <p:cNvSpPr/>
              <p:nvPr/>
            </p:nvSpPr>
            <p:spPr bwMode="auto">
              <a:xfrm>
                <a:off x="10634323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>
                    <a:lumMod val="25000"/>
                    <a:lumOff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52" name="Rectangle 51"/>
              <p:cNvSpPr/>
              <p:nvPr/>
            </p:nvSpPr>
            <p:spPr bwMode="auto">
              <a:xfrm>
                <a:off x="10911435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>
                    <a:lumMod val="25000"/>
                    <a:lumOff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53" name="Rectangle 52"/>
              <p:cNvSpPr/>
              <p:nvPr/>
            </p:nvSpPr>
            <p:spPr bwMode="auto">
              <a:xfrm>
                <a:off x="11294091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>
                    <a:lumMod val="25000"/>
                    <a:lumOff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5937963" y="1717603"/>
              <a:ext cx="6040752" cy="1703250"/>
              <a:chOff x="5740010" y="3135689"/>
              <a:chExt cx="6040752" cy="1703250"/>
            </a:xfrm>
          </p:grpSpPr>
          <p:grpSp>
            <p:nvGrpSpPr>
              <p:cNvPr id="8" name="Group 7"/>
              <p:cNvGrpSpPr/>
              <p:nvPr/>
            </p:nvGrpSpPr>
            <p:grpSpPr>
              <a:xfrm>
                <a:off x="6410324" y="3500583"/>
                <a:ext cx="5370438" cy="1004741"/>
                <a:chOff x="6410324" y="3500583"/>
                <a:chExt cx="4423977" cy="1004741"/>
              </a:xfrm>
            </p:grpSpPr>
            <p:sp>
              <p:nvSpPr>
                <p:cNvPr id="5" name="Freeform 4"/>
                <p:cNvSpPr/>
                <p:nvPr/>
              </p:nvSpPr>
              <p:spPr bwMode="auto">
                <a:xfrm>
                  <a:off x="6410324" y="3500583"/>
                  <a:ext cx="4405200" cy="366048"/>
                </a:xfrm>
                <a:custGeom>
                  <a:avLst/>
                  <a:gdLst>
                    <a:gd name="connsiteX0" fmla="*/ 0 w 5486400"/>
                    <a:gd name="connsiteY0" fmla="*/ 266700 h 266700"/>
                    <a:gd name="connsiteX1" fmla="*/ 866775 w 5486400"/>
                    <a:gd name="connsiteY1" fmla="*/ 266700 h 266700"/>
                    <a:gd name="connsiteX2" fmla="*/ 866775 w 5486400"/>
                    <a:gd name="connsiteY2" fmla="*/ 0 h 266700"/>
                    <a:gd name="connsiteX3" fmla="*/ 3219450 w 5486400"/>
                    <a:gd name="connsiteY3" fmla="*/ 0 h 266700"/>
                    <a:gd name="connsiteX4" fmla="*/ 3219450 w 5486400"/>
                    <a:gd name="connsiteY4" fmla="*/ 219075 h 266700"/>
                    <a:gd name="connsiteX5" fmla="*/ 4724400 w 5486400"/>
                    <a:gd name="connsiteY5" fmla="*/ 219075 h 266700"/>
                    <a:gd name="connsiteX6" fmla="*/ 4724400 w 5486400"/>
                    <a:gd name="connsiteY6" fmla="*/ 0 h 266700"/>
                    <a:gd name="connsiteX7" fmla="*/ 5486400 w 5486400"/>
                    <a:gd name="connsiteY7" fmla="*/ 0 h 266700"/>
                    <a:gd name="connsiteX0" fmla="*/ 0 w 5486400"/>
                    <a:gd name="connsiteY0" fmla="*/ 266700 h 266700"/>
                    <a:gd name="connsiteX1" fmla="*/ 866775 w 5486400"/>
                    <a:gd name="connsiteY1" fmla="*/ 266700 h 266700"/>
                    <a:gd name="connsiteX2" fmla="*/ 866775 w 5486400"/>
                    <a:gd name="connsiteY2" fmla="*/ 0 h 266700"/>
                    <a:gd name="connsiteX3" fmla="*/ 3219450 w 5486400"/>
                    <a:gd name="connsiteY3" fmla="*/ 0 h 266700"/>
                    <a:gd name="connsiteX4" fmla="*/ 3219450 w 5486400"/>
                    <a:gd name="connsiteY4" fmla="*/ 219075 h 266700"/>
                    <a:gd name="connsiteX5" fmla="*/ 5475458 w 5486400"/>
                    <a:gd name="connsiteY5" fmla="*/ 219075 h 266700"/>
                    <a:gd name="connsiteX6" fmla="*/ 4724400 w 5486400"/>
                    <a:gd name="connsiteY6" fmla="*/ 0 h 266700"/>
                    <a:gd name="connsiteX7" fmla="*/ 5486400 w 5486400"/>
                    <a:gd name="connsiteY7" fmla="*/ 0 h 266700"/>
                    <a:gd name="connsiteX0" fmla="*/ 0 w 5486400"/>
                    <a:gd name="connsiteY0" fmla="*/ 266700 h 266700"/>
                    <a:gd name="connsiteX1" fmla="*/ 866775 w 5486400"/>
                    <a:gd name="connsiteY1" fmla="*/ 266700 h 266700"/>
                    <a:gd name="connsiteX2" fmla="*/ 866775 w 5486400"/>
                    <a:gd name="connsiteY2" fmla="*/ 0 h 266700"/>
                    <a:gd name="connsiteX3" fmla="*/ 3219450 w 5486400"/>
                    <a:gd name="connsiteY3" fmla="*/ 0 h 266700"/>
                    <a:gd name="connsiteX4" fmla="*/ 3219450 w 5486400"/>
                    <a:gd name="connsiteY4" fmla="*/ 219075 h 266700"/>
                    <a:gd name="connsiteX5" fmla="*/ 5475458 w 5486400"/>
                    <a:gd name="connsiteY5" fmla="*/ 219075 h 266700"/>
                    <a:gd name="connsiteX6" fmla="*/ 5390964 w 5486400"/>
                    <a:gd name="connsiteY6" fmla="*/ 13880 h 266700"/>
                    <a:gd name="connsiteX7" fmla="*/ 5486400 w 5486400"/>
                    <a:gd name="connsiteY7" fmla="*/ 0 h 266700"/>
                    <a:gd name="connsiteX0" fmla="*/ 0 w 5486400"/>
                    <a:gd name="connsiteY0" fmla="*/ 266700 h 266700"/>
                    <a:gd name="connsiteX1" fmla="*/ 866775 w 5486400"/>
                    <a:gd name="connsiteY1" fmla="*/ 266700 h 266700"/>
                    <a:gd name="connsiteX2" fmla="*/ 866775 w 5486400"/>
                    <a:gd name="connsiteY2" fmla="*/ 0 h 266700"/>
                    <a:gd name="connsiteX3" fmla="*/ 3219450 w 5486400"/>
                    <a:gd name="connsiteY3" fmla="*/ 0 h 266700"/>
                    <a:gd name="connsiteX4" fmla="*/ 3219450 w 5486400"/>
                    <a:gd name="connsiteY4" fmla="*/ 219075 h 266700"/>
                    <a:gd name="connsiteX5" fmla="*/ 5475458 w 5486400"/>
                    <a:gd name="connsiteY5" fmla="*/ 219075 h 266700"/>
                    <a:gd name="connsiteX6" fmla="*/ 5390964 w 5486400"/>
                    <a:gd name="connsiteY6" fmla="*/ 13880 h 266700"/>
                    <a:gd name="connsiteX7" fmla="*/ 5426396 w 5486400"/>
                    <a:gd name="connsiteY7" fmla="*/ 86642 h 266700"/>
                    <a:gd name="connsiteX8" fmla="*/ 5486400 w 5486400"/>
                    <a:gd name="connsiteY8" fmla="*/ 0 h 266700"/>
                    <a:gd name="connsiteX0" fmla="*/ 0 w 5475458"/>
                    <a:gd name="connsiteY0" fmla="*/ 266700 h 266700"/>
                    <a:gd name="connsiteX1" fmla="*/ 866775 w 5475458"/>
                    <a:gd name="connsiteY1" fmla="*/ 266700 h 266700"/>
                    <a:gd name="connsiteX2" fmla="*/ 866775 w 5475458"/>
                    <a:gd name="connsiteY2" fmla="*/ 0 h 266700"/>
                    <a:gd name="connsiteX3" fmla="*/ 3219450 w 5475458"/>
                    <a:gd name="connsiteY3" fmla="*/ 0 h 266700"/>
                    <a:gd name="connsiteX4" fmla="*/ 3219450 w 5475458"/>
                    <a:gd name="connsiteY4" fmla="*/ 219075 h 266700"/>
                    <a:gd name="connsiteX5" fmla="*/ 5475458 w 5475458"/>
                    <a:gd name="connsiteY5" fmla="*/ 219075 h 266700"/>
                    <a:gd name="connsiteX6" fmla="*/ 5390964 w 5475458"/>
                    <a:gd name="connsiteY6" fmla="*/ 13880 h 266700"/>
                    <a:gd name="connsiteX7" fmla="*/ 5426396 w 5475458"/>
                    <a:gd name="connsiteY7" fmla="*/ 86642 h 266700"/>
                    <a:gd name="connsiteX0" fmla="*/ 0 w 5475458"/>
                    <a:gd name="connsiteY0" fmla="*/ 266700 h 266700"/>
                    <a:gd name="connsiteX1" fmla="*/ 866775 w 5475458"/>
                    <a:gd name="connsiteY1" fmla="*/ 266700 h 266700"/>
                    <a:gd name="connsiteX2" fmla="*/ 866775 w 5475458"/>
                    <a:gd name="connsiteY2" fmla="*/ 0 h 266700"/>
                    <a:gd name="connsiteX3" fmla="*/ 3219450 w 5475458"/>
                    <a:gd name="connsiteY3" fmla="*/ 0 h 266700"/>
                    <a:gd name="connsiteX4" fmla="*/ 3219450 w 5475458"/>
                    <a:gd name="connsiteY4" fmla="*/ 219075 h 266700"/>
                    <a:gd name="connsiteX5" fmla="*/ 5475458 w 5475458"/>
                    <a:gd name="connsiteY5" fmla="*/ 219075 h 266700"/>
                    <a:gd name="connsiteX6" fmla="*/ 5390964 w 5475458"/>
                    <a:gd name="connsiteY6" fmla="*/ 13880 h 266700"/>
                    <a:gd name="connsiteX0" fmla="*/ 0 w 5475458"/>
                    <a:gd name="connsiteY0" fmla="*/ 266700 h 266700"/>
                    <a:gd name="connsiteX1" fmla="*/ 866775 w 5475458"/>
                    <a:gd name="connsiteY1" fmla="*/ 266700 h 266700"/>
                    <a:gd name="connsiteX2" fmla="*/ 866775 w 5475458"/>
                    <a:gd name="connsiteY2" fmla="*/ 0 h 266700"/>
                    <a:gd name="connsiteX3" fmla="*/ 3219450 w 5475458"/>
                    <a:gd name="connsiteY3" fmla="*/ 0 h 266700"/>
                    <a:gd name="connsiteX4" fmla="*/ 3219450 w 5475458"/>
                    <a:gd name="connsiteY4" fmla="*/ 219075 h 266700"/>
                    <a:gd name="connsiteX5" fmla="*/ 5475458 w 5475458"/>
                    <a:gd name="connsiteY5" fmla="*/ 219075 h 266700"/>
                    <a:gd name="connsiteX0" fmla="*/ 0 w 4405200"/>
                    <a:gd name="connsiteY0" fmla="*/ 266700 h 266700"/>
                    <a:gd name="connsiteX1" fmla="*/ 866775 w 4405200"/>
                    <a:gd name="connsiteY1" fmla="*/ 266700 h 266700"/>
                    <a:gd name="connsiteX2" fmla="*/ 866775 w 4405200"/>
                    <a:gd name="connsiteY2" fmla="*/ 0 h 266700"/>
                    <a:gd name="connsiteX3" fmla="*/ 3219450 w 4405200"/>
                    <a:gd name="connsiteY3" fmla="*/ 0 h 266700"/>
                    <a:gd name="connsiteX4" fmla="*/ 3219450 w 4405200"/>
                    <a:gd name="connsiteY4" fmla="*/ 219075 h 266700"/>
                    <a:gd name="connsiteX5" fmla="*/ 4405200 w 4405200"/>
                    <a:gd name="connsiteY5" fmla="*/ 219075 h 2667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4405200" h="266700">
                      <a:moveTo>
                        <a:pt x="0" y="266700"/>
                      </a:moveTo>
                      <a:lnTo>
                        <a:pt x="866775" y="266700"/>
                      </a:lnTo>
                      <a:lnTo>
                        <a:pt x="866775" y="0"/>
                      </a:lnTo>
                      <a:lnTo>
                        <a:pt x="3219450" y="0"/>
                      </a:lnTo>
                      <a:lnTo>
                        <a:pt x="3219450" y="219075"/>
                      </a:lnTo>
                      <a:lnTo>
                        <a:pt x="4405200" y="219075"/>
                      </a:lnTo>
                    </a:path>
                  </a:pathLst>
                </a:custGeom>
                <a:noFill/>
                <a:ln w="38100" cap="flat" cmpd="sng" algn="ctr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9" name="Freeform 8"/>
                <p:cNvSpPr/>
                <p:nvPr/>
              </p:nvSpPr>
              <p:spPr bwMode="auto">
                <a:xfrm flipV="1">
                  <a:off x="6410324" y="4098300"/>
                  <a:ext cx="4423977" cy="407024"/>
                </a:xfrm>
                <a:custGeom>
                  <a:avLst/>
                  <a:gdLst>
                    <a:gd name="connsiteX0" fmla="*/ 0 w 5486400"/>
                    <a:gd name="connsiteY0" fmla="*/ 266700 h 266700"/>
                    <a:gd name="connsiteX1" fmla="*/ 866775 w 5486400"/>
                    <a:gd name="connsiteY1" fmla="*/ 266700 h 266700"/>
                    <a:gd name="connsiteX2" fmla="*/ 866775 w 5486400"/>
                    <a:gd name="connsiteY2" fmla="*/ 0 h 266700"/>
                    <a:gd name="connsiteX3" fmla="*/ 3219450 w 5486400"/>
                    <a:gd name="connsiteY3" fmla="*/ 0 h 266700"/>
                    <a:gd name="connsiteX4" fmla="*/ 3219450 w 5486400"/>
                    <a:gd name="connsiteY4" fmla="*/ 219075 h 266700"/>
                    <a:gd name="connsiteX5" fmla="*/ 4724400 w 5486400"/>
                    <a:gd name="connsiteY5" fmla="*/ 219075 h 266700"/>
                    <a:gd name="connsiteX6" fmla="*/ 4724400 w 5486400"/>
                    <a:gd name="connsiteY6" fmla="*/ 0 h 266700"/>
                    <a:gd name="connsiteX7" fmla="*/ 5486400 w 5486400"/>
                    <a:gd name="connsiteY7" fmla="*/ 0 h 266700"/>
                    <a:gd name="connsiteX0" fmla="*/ 0 w 4724400"/>
                    <a:gd name="connsiteY0" fmla="*/ 266700 h 266700"/>
                    <a:gd name="connsiteX1" fmla="*/ 866775 w 4724400"/>
                    <a:gd name="connsiteY1" fmla="*/ 266700 h 266700"/>
                    <a:gd name="connsiteX2" fmla="*/ 866775 w 4724400"/>
                    <a:gd name="connsiteY2" fmla="*/ 0 h 266700"/>
                    <a:gd name="connsiteX3" fmla="*/ 3219450 w 4724400"/>
                    <a:gd name="connsiteY3" fmla="*/ 0 h 266700"/>
                    <a:gd name="connsiteX4" fmla="*/ 3219450 w 4724400"/>
                    <a:gd name="connsiteY4" fmla="*/ 219075 h 266700"/>
                    <a:gd name="connsiteX5" fmla="*/ 4724400 w 4724400"/>
                    <a:gd name="connsiteY5" fmla="*/ 219075 h 266700"/>
                    <a:gd name="connsiteX6" fmla="*/ 4724400 w 4724400"/>
                    <a:gd name="connsiteY6" fmla="*/ 0 h 266700"/>
                    <a:gd name="connsiteX0" fmla="*/ 0 w 4724400"/>
                    <a:gd name="connsiteY0" fmla="*/ 266700 h 266700"/>
                    <a:gd name="connsiteX1" fmla="*/ 866775 w 4724400"/>
                    <a:gd name="connsiteY1" fmla="*/ 266700 h 266700"/>
                    <a:gd name="connsiteX2" fmla="*/ 866775 w 4724400"/>
                    <a:gd name="connsiteY2" fmla="*/ 0 h 266700"/>
                    <a:gd name="connsiteX3" fmla="*/ 3219450 w 4724400"/>
                    <a:gd name="connsiteY3" fmla="*/ 0 h 266700"/>
                    <a:gd name="connsiteX4" fmla="*/ 3219450 w 4724400"/>
                    <a:gd name="connsiteY4" fmla="*/ 219075 h 266700"/>
                    <a:gd name="connsiteX5" fmla="*/ 4724400 w 4724400"/>
                    <a:gd name="connsiteY5" fmla="*/ 219075 h 266700"/>
                    <a:gd name="connsiteX0" fmla="*/ 0 w 4423977"/>
                    <a:gd name="connsiteY0" fmla="*/ 266700 h 266700"/>
                    <a:gd name="connsiteX1" fmla="*/ 866775 w 4423977"/>
                    <a:gd name="connsiteY1" fmla="*/ 266700 h 266700"/>
                    <a:gd name="connsiteX2" fmla="*/ 866775 w 4423977"/>
                    <a:gd name="connsiteY2" fmla="*/ 0 h 266700"/>
                    <a:gd name="connsiteX3" fmla="*/ 3219450 w 4423977"/>
                    <a:gd name="connsiteY3" fmla="*/ 0 h 266700"/>
                    <a:gd name="connsiteX4" fmla="*/ 3219450 w 4423977"/>
                    <a:gd name="connsiteY4" fmla="*/ 219075 h 266700"/>
                    <a:gd name="connsiteX5" fmla="*/ 4423977 w 4423977"/>
                    <a:gd name="connsiteY5" fmla="*/ 219075 h 2667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4423977" h="266700">
                      <a:moveTo>
                        <a:pt x="0" y="266700"/>
                      </a:moveTo>
                      <a:lnTo>
                        <a:pt x="866775" y="266700"/>
                      </a:lnTo>
                      <a:lnTo>
                        <a:pt x="866775" y="0"/>
                      </a:lnTo>
                      <a:lnTo>
                        <a:pt x="3219450" y="0"/>
                      </a:lnTo>
                      <a:lnTo>
                        <a:pt x="3219450" y="219075"/>
                      </a:lnTo>
                      <a:lnTo>
                        <a:pt x="4423977" y="219075"/>
                      </a:lnTo>
                    </a:path>
                  </a:pathLst>
                </a:custGeom>
                <a:noFill/>
                <a:ln w="38100" cap="flat" cmpd="sng" algn="ctr">
                  <a:solidFill>
                    <a:srgbClr val="0070C0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6" name="TextBox 5"/>
              <p:cNvSpPr txBox="1"/>
              <p:nvPr/>
            </p:nvSpPr>
            <p:spPr>
              <a:xfrm>
                <a:off x="7889176" y="3135689"/>
                <a:ext cx="1867758" cy="386453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none" lIns="77916" tIns="38958" rIns="77916" bIns="38958" rtlCol="0">
                <a:spAutoFit/>
              </a:bodyPr>
              <a:lstStyle/>
              <a:p>
                <a:r>
                  <a:rPr lang="en-US" sz="2000" b="0" dirty="0" smtClean="0">
                    <a:solidFill>
                      <a:srgbClr val="FF0000"/>
                    </a:solidFill>
                  </a:rPr>
                  <a:t>Upper </a:t>
                </a:r>
                <a:r>
                  <a:rPr lang="en-US" sz="2000" b="0" dirty="0" err="1" smtClean="0">
                    <a:solidFill>
                      <a:srgbClr val="FF0000"/>
                    </a:solidFill>
                  </a:rPr>
                  <a:t>Setpoint</a:t>
                </a:r>
                <a:endParaRPr lang="en-US" sz="2000" b="0" dirty="0" smtClean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>
                <a:off x="7889176" y="4452486"/>
                <a:ext cx="1867758" cy="386453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none" lIns="77916" tIns="38958" rIns="77916" bIns="38958" rtlCol="0">
                <a:spAutoFit/>
              </a:bodyPr>
              <a:lstStyle/>
              <a:p>
                <a:r>
                  <a:rPr lang="en-US" sz="2000" b="0" dirty="0" smtClean="0">
                    <a:solidFill>
                      <a:srgbClr val="0070C0"/>
                    </a:solidFill>
                  </a:rPr>
                  <a:t>Lower </a:t>
                </a:r>
                <a:r>
                  <a:rPr lang="en-US" sz="2000" b="0" dirty="0" err="1" smtClean="0">
                    <a:solidFill>
                      <a:srgbClr val="0070C0"/>
                    </a:solidFill>
                  </a:rPr>
                  <a:t>Setpoint</a:t>
                </a:r>
                <a:endParaRPr lang="en-US" sz="2000" b="0" dirty="0" smtClean="0">
                  <a:solidFill>
                    <a:srgbClr val="0070C0"/>
                  </a:solidFill>
                </a:endParaRP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>
                <a:off x="5740010" y="3335930"/>
                <a:ext cx="684742" cy="1309783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none" lIns="77916" tIns="38958" rIns="77916" bIns="38958" rtlCol="0">
                <a:spAutoFit/>
              </a:bodyPr>
              <a:lstStyle/>
              <a:p>
                <a:r>
                  <a:rPr lang="en-US" sz="2000" b="0" dirty="0" smtClean="0">
                    <a:solidFill>
                      <a:srgbClr val="FF0000"/>
                    </a:solidFill>
                  </a:rPr>
                  <a:t>85⁰F</a:t>
                </a:r>
                <a:br>
                  <a:rPr lang="en-US" sz="2000" b="0" dirty="0" smtClean="0">
                    <a:solidFill>
                      <a:srgbClr val="FF0000"/>
                    </a:solidFill>
                  </a:rPr>
                </a:br>
                <a:r>
                  <a:rPr lang="en-US" sz="2000" dirty="0" smtClean="0">
                    <a:solidFill>
                      <a:srgbClr val="FF0000"/>
                    </a:solidFill>
                  </a:rPr>
                  <a:t>76⁰F</a:t>
                </a:r>
                <a:endParaRPr lang="en-US" sz="2000" b="0" dirty="0" smtClean="0">
                  <a:solidFill>
                    <a:srgbClr val="FF0000"/>
                  </a:solidFill>
                </a:endParaRPr>
              </a:p>
              <a:p>
                <a:r>
                  <a:rPr lang="en-US" sz="2000" dirty="0" smtClean="0">
                    <a:solidFill>
                      <a:srgbClr val="0070C0"/>
                    </a:solidFill>
                  </a:rPr>
                  <a:t>72⁰F</a:t>
                </a:r>
              </a:p>
              <a:p>
                <a:r>
                  <a:rPr lang="en-US" sz="2000" b="0" dirty="0" smtClean="0">
                    <a:solidFill>
                      <a:srgbClr val="0070C0"/>
                    </a:solidFill>
                  </a:rPr>
                  <a:t>60</a:t>
                </a:r>
                <a:r>
                  <a:rPr lang="en-US" sz="2000" dirty="0" smtClean="0">
                    <a:solidFill>
                      <a:srgbClr val="0070C0"/>
                    </a:solidFill>
                  </a:rPr>
                  <a:t>⁰</a:t>
                </a:r>
                <a:r>
                  <a:rPr lang="en-US" sz="2000" b="0" dirty="0" smtClean="0">
                    <a:solidFill>
                      <a:srgbClr val="0070C0"/>
                    </a:solidFill>
                  </a:rPr>
                  <a:t>F</a:t>
                </a:r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6958177" y="1284765"/>
              <a:ext cx="1234828" cy="324898"/>
            </a:xfrm>
            <a:prstGeom prst="rect">
              <a:avLst/>
            </a:prstGeom>
            <a:noFill/>
            <a:ln w="28575">
              <a:solidFill>
                <a:srgbClr val="882C94"/>
              </a:solidFill>
            </a:ln>
          </p:spPr>
          <p:txBody>
            <a:bodyPr wrap="none" lIns="77916" tIns="38958" rIns="77916" bIns="38958" rtlCol="0">
              <a:spAutoFit/>
            </a:bodyPr>
            <a:lstStyle/>
            <a:p>
              <a:r>
                <a:rPr lang="en-US" sz="1600" b="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Go To Work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9918913" y="1284765"/>
              <a:ext cx="1377240" cy="324898"/>
            </a:xfrm>
            <a:prstGeom prst="rect">
              <a:avLst/>
            </a:prstGeom>
            <a:noFill/>
            <a:ln w="28575">
              <a:solidFill>
                <a:srgbClr val="882C94"/>
              </a:solidFill>
            </a:ln>
          </p:spPr>
          <p:txBody>
            <a:bodyPr wrap="none" lIns="77916" tIns="38958" rIns="77916" bIns="38958" rtlCol="0">
              <a:spAutoFit/>
            </a:bodyPr>
            <a:lstStyle/>
            <a:p>
              <a:r>
                <a:rPr lang="en-US" sz="1600" b="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Return Home</a:t>
              </a:r>
            </a:p>
          </p:txBody>
        </p:sp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95197" y="788898"/>
              <a:ext cx="816083" cy="816083"/>
            </a:xfrm>
            <a:prstGeom prst="rect">
              <a:avLst/>
            </a:prstGeom>
          </p:spPr>
        </p:pic>
        <p:sp>
          <p:nvSpPr>
            <p:cNvPr id="24" name="Freeform 23"/>
            <p:cNvSpPr/>
            <p:nvPr/>
          </p:nvSpPr>
          <p:spPr bwMode="auto">
            <a:xfrm>
              <a:off x="6598126" y="2096914"/>
              <a:ext cx="5354322" cy="481013"/>
            </a:xfrm>
            <a:custGeom>
              <a:avLst/>
              <a:gdLst>
                <a:gd name="connsiteX0" fmla="*/ 0 w 5367337"/>
                <a:gd name="connsiteY0" fmla="*/ 457200 h 481013"/>
                <a:gd name="connsiteX1" fmla="*/ 323850 w 5367337"/>
                <a:gd name="connsiteY1" fmla="*/ 371475 h 481013"/>
                <a:gd name="connsiteX2" fmla="*/ 352425 w 5367337"/>
                <a:gd name="connsiteY2" fmla="*/ 481013 h 481013"/>
                <a:gd name="connsiteX3" fmla="*/ 695325 w 5367337"/>
                <a:gd name="connsiteY3" fmla="*/ 376238 h 481013"/>
                <a:gd name="connsiteX4" fmla="*/ 714375 w 5367337"/>
                <a:gd name="connsiteY4" fmla="*/ 481013 h 481013"/>
                <a:gd name="connsiteX5" fmla="*/ 1023937 w 5367337"/>
                <a:gd name="connsiteY5" fmla="*/ 376238 h 481013"/>
                <a:gd name="connsiteX6" fmla="*/ 1038225 w 5367337"/>
                <a:gd name="connsiteY6" fmla="*/ 466725 h 481013"/>
                <a:gd name="connsiteX7" fmla="*/ 2524125 w 5367337"/>
                <a:gd name="connsiteY7" fmla="*/ 0 h 481013"/>
                <a:gd name="connsiteX8" fmla="*/ 2543175 w 5367337"/>
                <a:gd name="connsiteY8" fmla="*/ 90488 h 481013"/>
                <a:gd name="connsiteX9" fmla="*/ 2914650 w 5367337"/>
                <a:gd name="connsiteY9" fmla="*/ 0 h 481013"/>
                <a:gd name="connsiteX10" fmla="*/ 2938462 w 5367337"/>
                <a:gd name="connsiteY10" fmla="*/ 76200 h 481013"/>
                <a:gd name="connsiteX11" fmla="*/ 3248025 w 5367337"/>
                <a:gd name="connsiteY11" fmla="*/ 4763 h 481013"/>
                <a:gd name="connsiteX12" fmla="*/ 3257550 w 5367337"/>
                <a:gd name="connsiteY12" fmla="*/ 66675 h 481013"/>
                <a:gd name="connsiteX13" fmla="*/ 3486150 w 5367337"/>
                <a:gd name="connsiteY13" fmla="*/ 9525 h 481013"/>
                <a:gd name="connsiteX14" fmla="*/ 3500437 w 5367337"/>
                <a:gd name="connsiteY14" fmla="*/ 61913 h 481013"/>
                <a:gd name="connsiteX15" fmla="*/ 3743325 w 5367337"/>
                <a:gd name="connsiteY15" fmla="*/ 9525 h 481013"/>
                <a:gd name="connsiteX16" fmla="*/ 3881437 w 5367337"/>
                <a:gd name="connsiteY16" fmla="*/ 347663 h 481013"/>
                <a:gd name="connsiteX17" fmla="*/ 4029075 w 5367337"/>
                <a:gd name="connsiteY17" fmla="*/ 304800 h 481013"/>
                <a:gd name="connsiteX18" fmla="*/ 4062412 w 5367337"/>
                <a:gd name="connsiteY18" fmla="*/ 352425 h 481013"/>
                <a:gd name="connsiteX19" fmla="*/ 4305300 w 5367337"/>
                <a:gd name="connsiteY19" fmla="*/ 295275 h 481013"/>
                <a:gd name="connsiteX20" fmla="*/ 4343400 w 5367337"/>
                <a:gd name="connsiteY20" fmla="*/ 357188 h 481013"/>
                <a:gd name="connsiteX21" fmla="*/ 4714875 w 5367337"/>
                <a:gd name="connsiteY21" fmla="*/ 300038 h 481013"/>
                <a:gd name="connsiteX22" fmla="*/ 4729162 w 5367337"/>
                <a:gd name="connsiteY22" fmla="*/ 361950 h 481013"/>
                <a:gd name="connsiteX23" fmla="*/ 5367337 w 5367337"/>
                <a:gd name="connsiteY23" fmla="*/ 423863 h 481013"/>
                <a:gd name="connsiteX24" fmla="*/ 5367337 w 5367337"/>
                <a:gd name="connsiteY24" fmla="*/ 423863 h 481013"/>
                <a:gd name="connsiteX0" fmla="*/ 0 w 5401091"/>
                <a:gd name="connsiteY0" fmla="*/ 457200 h 481013"/>
                <a:gd name="connsiteX1" fmla="*/ 323850 w 5401091"/>
                <a:gd name="connsiteY1" fmla="*/ 371475 h 481013"/>
                <a:gd name="connsiteX2" fmla="*/ 352425 w 5401091"/>
                <a:gd name="connsiteY2" fmla="*/ 481013 h 481013"/>
                <a:gd name="connsiteX3" fmla="*/ 695325 w 5401091"/>
                <a:gd name="connsiteY3" fmla="*/ 376238 h 481013"/>
                <a:gd name="connsiteX4" fmla="*/ 714375 w 5401091"/>
                <a:gd name="connsiteY4" fmla="*/ 481013 h 481013"/>
                <a:gd name="connsiteX5" fmla="*/ 1023937 w 5401091"/>
                <a:gd name="connsiteY5" fmla="*/ 376238 h 481013"/>
                <a:gd name="connsiteX6" fmla="*/ 1038225 w 5401091"/>
                <a:gd name="connsiteY6" fmla="*/ 466725 h 481013"/>
                <a:gd name="connsiteX7" fmla="*/ 2524125 w 5401091"/>
                <a:gd name="connsiteY7" fmla="*/ 0 h 481013"/>
                <a:gd name="connsiteX8" fmla="*/ 2543175 w 5401091"/>
                <a:gd name="connsiteY8" fmla="*/ 90488 h 481013"/>
                <a:gd name="connsiteX9" fmla="*/ 2914650 w 5401091"/>
                <a:gd name="connsiteY9" fmla="*/ 0 h 481013"/>
                <a:gd name="connsiteX10" fmla="*/ 2938462 w 5401091"/>
                <a:gd name="connsiteY10" fmla="*/ 76200 h 481013"/>
                <a:gd name="connsiteX11" fmla="*/ 3248025 w 5401091"/>
                <a:gd name="connsiteY11" fmla="*/ 4763 h 481013"/>
                <a:gd name="connsiteX12" fmla="*/ 3257550 w 5401091"/>
                <a:gd name="connsiteY12" fmla="*/ 66675 h 481013"/>
                <a:gd name="connsiteX13" fmla="*/ 3486150 w 5401091"/>
                <a:gd name="connsiteY13" fmla="*/ 9525 h 481013"/>
                <a:gd name="connsiteX14" fmla="*/ 3500437 w 5401091"/>
                <a:gd name="connsiteY14" fmla="*/ 61913 h 481013"/>
                <a:gd name="connsiteX15" fmla="*/ 3743325 w 5401091"/>
                <a:gd name="connsiteY15" fmla="*/ 9525 h 481013"/>
                <a:gd name="connsiteX16" fmla="*/ 3881437 w 5401091"/>
                <a:gd name="connsiteY16" fmla="*/ 347663 h 481013"/>
                <a:gd name="connsiteX17" fmla="*/ 4029075 w 5401091"/>
                <a:gd name="connsiteY17" fmla="*/ 304800 h 481013"/>
                <a:gd name="connsiteX18" fmla="*/ 4062412 w 5401091"/>
                <a:gd name="connsiteY18" fmla="*/ 352425 h 481013"/>
                <a:gd name="connsiteX19" fmla="*/ 4305300 w 5401091"/>
                <a:gd name="connsiteY19" fmla="*/ 295275 h 481013"/>
                <a:gd name="connsiteX20" fmla="*/ 4343400 w 5401091"/>
                <a:gd name="connsiteY20" fmla="*/ 357188 h 481013"/>
                <a:gd name="connsiteX21" fmla="*/ 4714875 w 5401091"/>
                <a:gd name="connsiteY21" fmla="*/ 300038 h 481013"/>
                <a:gd name="connsiteX22" fmla="*/ 4729162 w 5401091"/>
                <a:gd name="connsiteY22" fmla="*/ 361950 h 481013"/>
                <a:gd name="connsiteX23" fmla="*/ 5367337 w 5401091"/>
                <a:gd name="connsiteY23" fmla="*/ 423863 h 481013"/>
                <a:gd name="connsiteX24" fmla="*/ 5305425 w 5401091"/>
                <a:gd name="connsiteY24" fmla="*/ 419100 h 481013"/>
                <a:gd name="connsiteX0" fmla="*/ 0 w 5372598"/>
                <a:gd name="connsiteY0" fmla="*/ 457200 h 481013"/>
                <a:gd name="connsiteX1" fmla="*/ 323850 w 5372598"/>
                <a:gd name="connsiteY1" fmla="*/ 371475 h 481013"/>
                <a:gd name="connsiteX2" fmla="*/ 352425 w 5372598"/>
                <a:gd name="connsiteY2" fmla="*/ 481013 h 481013"/>
                <a:gd name="connsiteX3" fmla="*/ 695325 w 5372598"/>
                <a:gd name="connsiteY3" fmla="*/ 376238 h 481013"/>
                <a:gd name="connsiteX4" fmla="*/ 714375 w 5372598"/>
                <a:gd name="connsiteY4" fmla="*/ 481013 h 481013"/>
                <a:gd name="connsiteX5" fmla="*/ 1023937 w 5372598"/>
                <a:gd name="connsiteY5" fmla="*/ 376238 h 481013"/>
                <a:gd name="connsiteX6" fmla="*/ 1038225 w 5372598"/>
                <a:gd name="connsiteY6" fmla="*/ 466725 h 481013"/>
                <a:gd name="connsiteX7" fmla="*/ 2524125 w 5372598"/>
                <a:gd name="connsiteY7" fmla="*/ 0 h 481013"/>
                <a:gd name="connsiteX8" fmla="*/ 2543175 w 5372598"/>
                <a:gd name="connsiteY8" fmla="*/ 90488 h 481013"/>
                <a:gd name="connsiteX9" fmla="*/ 2914650 w 5372598"/>
                <a:gd name="connsiteY9" fmla="*/ 0 h 481013"/>
                <a:gd name="connsiteX10" fmla="*/ 2938462 w 5372598"/>
                <a:gd name="connsiteY10" fmla="*/ 76200 h 481013"/>
                <a:gd name="connsiteX11" fmla="*/ 3248025 w 5372598"/>
                <a:gd name="connsiteY11" fmla="*/ 4763 h 481013"/>
                <a:gd name="connsiteX12" fmla="*/ 3257550 w 5372598"/>
                <a:gd name="connsiteY12" fmla="*/ 66675 h 481013"/>
                <a:gd name="connsiteX13" fmla="*/ 3486150 w 5372598"/>
                <a:gd name="connsiteY13" fmla="*/ 9525 h 481013"/>
                <a:gd name="connsiteX14" fmla="*/ 3500437 w 5372598"/>
                <a:gd name="connsiteY14" fmla="*/ 61913 h 481013"/>
                <a:gd name="connsiteX15" fmla="*/ 3743325 w 5372598"/>
                <a:gd name="connsiteY15" fmla="*/ 9525 h 481013"/>
                <a:gd name="connsiteX16" fmla="*/ 3881437 w 5372598"/>
                <a:gd name="connsiteY16" fmla="*/ 347663 h 481013"/>
                <a:gd name="connsiteX17" fmla="*/ 4029075 w 5372598"/>
                <a:gd name="connsiteY17" fmla="*/ 304800 h 481013"/>
                <a:gd name="connsiteX18" fmla="*/ 4062412 w 5372598"/>
                <a:gd name="connsiteY18" fmla="*/ 352425 h 481013"/>
                <a:gd name="connsiteX19" fmla="*/ 4305300 w 5372598"/>
                <a:gd name="connsiteY19" fmla="*/ 295275 h 481013"/>
                <a:gd name="connsiteX20" fmla="*/ 4343400 w 5372598"/>
                <a:gd name="connsiteY20" fmla="*/ 357188 h 481013"/>
                <a:gd name="connsiteX21" fmla="*/ 4714875 w 5372598"/>
                <a:gd name="connsiteY21" fmla="*/ 300038 h 481013"/>
                <a:gd name="connsiteX22" fmla="*/ 4729162 w 5372598"/>
                <a:gd name="connsiteY22" fmla="*/ 361950 h 481013"/>
                <a:gd name="connsiteX23" fmla="*/ 5367337 w 5372598"/>
                <a:gd name="connsiteY23" fmla="*/ 423863 h 481013"/>
                <a:gd name="connsiteX24" fmla="*/ 5043487 w 5372598"/>
                <a:gd name="connsiteY24" fmla="*/ 342900 h 481013"/>
                <a:gd name="connsiteX0" fmla="*/ 0 w 5050656"/>
                <a:gd name="connsiteY0" fmla="*/ 457200 h 481013"/>
                <a:gd name="connsiteX1" fmla="*/ 323850 w 5050656"/>
                <a:gd name="connsiteY1" fmla="*/ 371475 h 481013"/>
                <a:gd name="connsiteX2" fmla="*/ 352425 w 5050656"/>
                <a:gd name="connsiteY2" fmla="*/ 481013 h 481013"/>
                <a:gd name="connsiteX3" fmla="*/ 695325 w 5050656"/>
                <a:gd name="connsiteY3" fmla="*/ 376238 h 481013"/>
                <a:gd name="connsiteX4" fmla="*/ 714375 w 5050656"/>
                <a:gd name="connsiteY4" fmla="*/ 481013 h 481013"/>
                <a:gd name="connsiteX5" fmla="*/ 1023937 w 5050656"/>
                <a:gd name="connsiteY5" fmla="*/ 376238 h 481013"/>
                <a:gd name="connsiteX6" fmla="*/ 1038225 w 5050656"/>
                <a:gd name="connsiteY6" fmla="*/ 466725 h 481013"/>
                <a:gd name="connsiteX7" fmla="*/ 2524125 w 5050656"/>
                <a:gd name="connsiteY7" fmla="*/ 0 h 481013"/>
                <a:gd name="connsiteX8" fmla="*/ 2543175 w 5050656"/>
                <a:gd name="connsiteY8" fmla="*/ 90488 h 481013"/>
                <a:gd name="connsiteX9" fmla="*/ 2914650 w 5050656"/>
                <a:gd name="connsiteY9" fmla="*/ 0 h 481013"/>
                <a:gd name="connsiteX10" fmla="*/ 2938462 w 5050656"/>
                <a:gd name="connsiteY10" fmla="*/ 76200 h 481013"/>
                <a:gd name="connsiteX11" fmla="*/ 3248025 w 5050656"/>
                <a:gd name="connsiteY11" fmla="*/ 4763 h 481013"/>
                <a:gd name="connsiteX12" fmla="*/ 3257550 w 5050656"/>
                <a:gd name="connsiteY12" fmla="*/ 66675 h 481013"/>
                <a:gd name="connsiteX13" fmla="*/ 3486150 w 5050656"/>
                <a:gd name="connsiteY13" fmla="*/ 9525 h 481013"/>
                <a:gd name="connsiteX14" fmla="*/ 3500437 w 5050656"/>
                <a:gd name="connsiteY14" fmla="*/ 61913 h 481013"/>
                <a:gd name="connsiteX15" fmla="*/ 3743325 w 5050656"/>
                <a:gd name="connsiteY15" fmla="*/ 9525 h 481013"/>
                <a:gd name="connsiteX16" fmla="*/ 3881437 w 5050656"/>
                <a:gd name="connsiteY16" fmla="*/ 347663 h 481013"/>
                <a:gd name="connsiteX17" fmla="*/ 4029075 w 5050656"/>
                <a:gd name="connsiteY17" fmla="*/ 304800 h 481013"/>
                <a:gd name="connsiteX18" fmla="*/ 4062412 w 5050656"/>
                <a:gd name="connsiteY18" fmla="*/ 352425 h 481013"/>
                <a:gd name="connsiteX19" fmla="*/ 4305300 w 5050656"/>
                <a:gd name="connsiteY19" fmla="*/ 295275 h 481013"/>
                <a:gd name="connsiteX20" fmla="*/ 4343400 w 5050656"/>
                <a:gd name="connsiteY20" fmla="*/ 357188 h 481013"/>
                <a:gd name="connsiteX21" fmla="*/ 4714875 w 5050656"/>
                <a:gd name="connsiteY21" fmla="*/ 300038 h 481013"/>
                <a:gd name="connsiteX22" fmla="*/ 4729162 w 5050656"/>
                <a:gd name="connsiteY22" fmla="*/ 361950 h 481013"/>
                <a:gd name="connsiteX23" fmla="*/ 4986337 w 5050656"/>
                <a:gd name="connsiteY23" fmla="*/ 361951 h 481013"/>
                <a:gd name="connsiteX24" fmla="*/ 5043487 w 5050656"/>
                <a:gd name="connsiteY24" fmla="*/ 342900 h 481013"/>
                <a:gd name="connsiteX0" fmla="*/ 0 w 5349371"/>
                <a:gd name="connsiteY0" fmla="*/ 457200 h 481013"/>
                <a:gd name="connsiteX1" fmla="*/ 323850 w 5349371"/>
                <a:gd name="connsiteY1" fmla="*/ 371475 h 481013"/>
                <a:gd name="connsiteX2" fmla="*/ 352425 w 5349371"/>
                <a:gd name="connsiteY2" fmla="*/ 481013 h 481013"/>
                <a:gd name="connsiteX3" fmla="*/ 695325 w 5349371"/>
                <a:gd name="connsiteY3" fmla="*/ 376238 h 481013"/>
                <a:gd name="connsiteX4" fmla="*/ 714375 w 5349371"/>
                <a:gd name="connsiteY4" fmla="*/ 481013 h 481013"/>
                <a:gd name="connsiteX5" fmla="*/ 1023937 w 5349371"/>
                <a:gd name="connsiteY5" fmla="*/ 376238 h 481013"/>
                <a:gd name="connsiteX6" fmla="*/ 1038225 w 5349371"/>
                <a:gd name="connsiteY6" fmla="*/ 466725 h 481013"/>
                <a:gd name="connsiteX7" fmla="*/ 2524125 w 5349371"/>
                <a:gd name="connsiteY7" fmla="*/ 0 h 481013"/>
                <a:gd name="connsiteX8" fmla="*/ 2543175 w 5349371"/>
                <a:gd name="connsiteY8" fmla="*/ 90488 h 481013"/>
                <a:gd name="connsiteX9" fmla="*/ 2914650 w 5349371"/>
                <a:gd name="connsiteY9" fmla="*/ 0 h 481013"/>
                <a:gd name="connsiteX10" fmla="*/ 2938462 w 5349371"/>
                <a:gd name="connsiteY10" fmla="*/ 76200 h 481013"/>
                <a:gd name="connsiteX11" fmla="*/ 3248025 w 5349371"/>
                <a:gd name="connsiteY11" fmla="*/ 4763 h 481013"/>
                <a:gd name="connsiteX12" fmla="*/ 3257550 w 5349371"/>
                <a:gd name="connsiteY12" fmla="*/ 66675 h 481013"/>
                <a:gd name="connsiteX13" fmla="*/ 3486150 w 5349371"/>
                <a:gd name="connsiteY13" fmla="*/ 9525 h 481013"/>
                <a:gd name="connsiteX14" fmla="*/ 3500437 w 5349371"/>
                <a:gd name="connsiteY14" fmla="*/ 61913 h 481013"/>
                <a:gd name="connsiteX15" fmla="*/ 3743325 w 5349371"/>
                <a:gd name="connsiteY15" fmla="*/ 9525 h 481013"/>
                <a:gd name="connsiteX16" fmla="*/ 3881437 w 5349371"/>
                <a:gd name="connsiteY16" fmla="*/ 347663 h 481013"/>
                <a:gd name="connsiteX17" fmla="*/ 4029075 w 5349371"/>
                <a:gd name="connsiteY17" fmla="*/ 304800 h 481013"/>
                <a:gd name="connsiteX18" fmla="*/ 4062412 w 5349371"/>
                <a:gd name="connsiteY18" fmla="*/ 352425 h 481013"/>
                <a:gd name="connsiteX19" fmla="*/ 4305300 w 5349371"/>
                <a:gd name="connsiteY19" fmla="*/ 295275 h 481013"/>
                <a:gd name="connsiteX20" fmla="*/ 4343400 w 5349371"/>
                <a:gd name="connsiteY20" fmla="*/ 357188 h 481013"/>
                <a:gd name="connsiteX21" fmla="*/ 4714875 w 5349371"/>
                <a:gd name="connsiteY21" fmla="*/ 300038 h 481013"/>
                <a:gd name="connsiteX22" fmla="*/ 4729162 w 5349371"/>
                <a:gd name="connsiteY22" fmla="*/ 361950 h 481013"/>
                <a:gd name="connsiteX23" fmla="*/ 4986337 w 5349371"/>
                <a:gd name="connsiteY23" fmla="*/ 361951 h 481013"/>
                <a:gd name="connsiteX24" fmla="*/ 5348287 w 5349371"/>
                <a:gd name="connsiteY24" fmla="*/ 390525 h 481013"/>
                <a:gd name="connsiteX0" fmla="*/ 0 w 5349579"/>
                <a:gd name="connsiteY0" fmla="*/ 457200 h 481013"/>
                <a:gd name="connsiteX1" fmla="*/ 323850 w 5349579"/>
                <a:gd name="connsiteY1" fmla="*/ 371475 h 481013"/>
                <a:gd name="connsiteX2" fmla="*/ 352425 w 5349579"/>
                <a:gd name="connsiteY2" fmla="*/ 481013 h 481013"/>
                <a:gd name="connsiteX3" fmla="*/ 695325 w 5349579"/>
                <a:gd name="connsiteY3" fmla="*/ 376238 h 481013"/>
                <a:gd name="connsiteX4" fmla="*/ 714375 w 5349579"/>
                <a:gd name="connsiteY4" fmla="*/ 481013 h 481013"/>
                <a:gd name="connsiteX5" fmla="*/ 1023937 w 5349579"/>
                <a:gd name="connsiteY5" fmla="*/ 376238 h 481013"/>
                <a:gd name="connsiteX6" fmla="*/ 1038225 w 5349579"/>
                <a:gd name="connsiteY6" fmla="*/ 466725 h 481013"/>
                <a:gd name="connsiteX7" fmla="*/ 2524125 w 5349579"/>
                <a:gd name="connsiteY7" fmla="*/ 0 h 481013"/>
                <a:gd name="connsiteX8" fmla="*/ 2543175 w 5349579"/>
                <a:gd name="connsiteY8" fmla="*/ 90488 h 481013"/>
                <a:gd name="connsiteX9" fmla="*/ 2914650 w 5349579"/>
                <a:gd name="connsiteY9" fmla="*/ 0 h 481013"/>
                <a:gd name="connsiteX10" fmla="*/ 2938462 w 5349579"/>
                <a:gd name="connsiteY10" fmla="*/ 76200 h 481013"/>
                <a:gd name="connsiteX11" fmla="*/ 3248025 w 5349579"/>
                <a:gd name="connsiteY11" fmla="*/ 4763 h 481013"/>
                <a:gd name="connsiteX12" fmla="*/ 3257550 w 5349579"/>
                <a:gd name="connsiteY12" fmla="*/ 66675 h 481013"/>
                <a:gd name="connsiteX13" fmla="*/ 3486150 w 5349579"/>
                <a:gd name="connsiteY13" fmla="*/ 9525 h 481013"/>
                <a:gd name="connsiteX14" fmla="*/ 3500437 w 5349579"/>
                <a:gd name="connsiteY14" fmla="*/ 61913 h 481013"/>
                <a:gd name="connsiteX15" fmla="*/ 3743325 w 5349579"/>
                <a:gd name="connsiteY15" fmla="*/ 9525 h 481013"/>
                <a:gd name="connsiteX16" fmla="*/ 3881437 w 5349579"/>
                <a:gd name="connsiteY16" fmla="*/ 347663 h 481013"/>
                <a:gd name="connsiteX17" fmla="*/ 4029075 w 5349579"/>
                <a:gd name="connsiteY17" fmla="*/ 304800 h 481013"/>
                <a:gd name="connsiteX18" fmla="*/ 4062412 w 5349579"/>
                <a:gd name="connsiteY18" fmla="*/ 352425 h 481013"/>
                <a:gd name="connsiteX19" fmla="*/ 4305300 w 5349579"/>
                <a:gd name="connsiteY19" fmla="*/ 295275 h 481013"/>
                <a:gd name="connsiteX20" fmla="*/ 4343400 w 5349579"/>
                <a:gd name="connsiteY20" fmla="*/ 357188 h 481013"/>
                <a:gd name="connsiteX21" fmla="*/ 4714875 w 5349579"/>
                <a:gd name="connsiteY21" fmla="*/ 300038 h 481013"/>
                <a:gd name="connsiteX22" fmla="*/ 4729162 w 5349579"/>
                <a:gd name="connsiteY22" fmla="*/ 361950 h 481013"/>
                <a:gd name="connsiteX23" fmla="*/ 5033962 w 5349579"/>
                <a:gd name="connsiteY23" fmla="*/ 357189 h 481013"/>
                <a:gd name="connsiteX24" fmla="*/ 5348287 w 5349579"/>
                <a:gd name="connsiteY24" fmla="*/ 390525 h 481013"/>
                <a:gd name="connsiteX0" fmla="*/ 0 w 5354322"/>
                <a:gd name="connsiteY0" fmla="*/ 457200 h 481013"/>
                <a:gd name="connsiteX1" fmla="*/ 323850 w 5354322"/>
                <a:gd name="connsiteY1" fmla="*/ 371475 h 481013"/>
                <a:gd name="connsiteX2" fmla="*/ 352425 w 5354322"/>
                <a:gd name="connsiteY2" fmla="*/ 481013 h 481013"/>
                <a:gd name="connsiteX3" fmla="*/ 695325 w 5354322"/>
                <a:gd name="connsiteY3" fmla="*/ 376238 h 481013"/>
                <a:gd name="connsiteX4" fmla="*/ 714375 w 5354322"/>
                <a:gd name="connsiteY4" fmla="*/ 481013 h 481013"/>
                <a:gd name="connsiteX5" fmla="*/ 1023937 w 5354322"/>
                <a:gd name="connsiteY5" fmla="*/ 376238 h 481013"/>
                <a:gd name="connsiteX6" fmla="*/ 1038225 w 5354322"/>
                <a:gd name="connsiteY6" fmla="*/ 466725 h 481013"/>
                <a:gd name="connsiteX7" fmla="*/ 2524125 w 5354322"/>
                <a:gd name="connsiteY7" fmla="*/ 0 h 481013"/>
                <a:gd name="connsiteX8" fmla="*/ 2543175 w 5354322"/>
                <a:gd name="connsiteY8" fmla="*/ 90488 h 481013"/>
                <a:gd name="connsiteX9" fmla="*/ 2914650 w 5354322"/>
                <a:gd name="connsiteY9" fmla="*/ 0 h 481013"/>
                <a:gd name="connsiteX10" fmla="*/ 2938462 w 5354322"/>
                <a:gd name="connsiteY10" fmla="*/ 76200 h 481013"/>
                <a:gd name="connsiteX11" fmla="*/ 3248025 w 5354322"/>
                <a:gd name="connsiteY11" fmla="*/ 4763 h 481013"/>
                <a:gd name="connsiteX12" fmla="*/ 3257550 w 5354322"/>
                <a:gd name="connsiteY12" fmla="*/ 66675 h 481013"/>
                <a:gd name="connsiteX13" fmla="*/ 3486150 w 5354322"/>
                <a:gd name="connsiteY13" fmla="*/ 9525 h 481013"/>
                <a:gd name="connsiteX14" fmla="*/ 3500437 w 5354322"/>
                <a:gd name="connsiteY14" fmla="*/ 61913 h 481013"/>
                <a:gd name="connsiteX15" fmla="*/ 3743325 w 5354322"/>
                <a:gd name="connsiteY15" fmla="*/ 9525 h 481013"/>
                <a:gd name="connsiteX16" fmla="*/ 3881437 w 5354322"/>
                <a:gd name="connsiteY16" fmla="*/ 347663 h 481013"/>
                <a:gd name="connsiteX17" fmla="*/ 4029075 w 5354322"/>
                <a:gd name="connsiteY17" fmla="*/ 304800 h 481013"/>
                <a:gd name="connsiteX18" fmla="*/ 4062412 w 5354322"/>
                <a:gd name="connsiteY18" fmla="*/ 352425 h 481013"/>
                <a:gd name="connsiteX19" fmla="*/ 4305300 w 5354322"/>
                <a:gd name="connsiteY19" fmla="*/ 295275 h 481013"/>
                <a:gd name="connsiteX20" fmla="*/ 4343400 w 5354322"/>
                <a:gd name="connsiteY20" fmla="*/ 357188 h 481013"/>
                <a:gd name="connsiteX21" fmla="*/ 4714875 w 5354322"/>
                <a:gd name="connsiteY21" fmla="*/ 300038 h 481013"/>
                <a:gd name="connsiteX22" fmla="*/ 4729162 w 5354322"/>
                <a:gd name="connsiteY22" fmla="*/ 361950 h 481013"/>
                <a:gd name="connsiteX23" fmla="*/ 5033962 w 5354322"/>
                <a:gd name="connsiteY23" fmla="*/ 357189 h 481013"/>
                <a:gd name="connsiteX24" fmla="*/ 5353050 w 5354322"/>
                <a:gd name="connsiteY24" fmla="*/ 376238 h 48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54322" h="481013">
                  <a:moveTo>
                    <a:pt x="0" y="457200"/>
                  </a:moveTo>
                  <a:lnTo>
                    <a:pt x="323850" y="371475"/>
                  </a:lnTo>
                  <a:lnTo>
                    <a:pt x="352425" y="481013"/>
                  </a:lnTo>
                  <a:lnTo>
                    <a:pt x="695325" y="376238"/>
                  </a:lnTo>
                  <a:lnTo>
                    <a:pt x="714375" y="481013"/>
                  </a:lnTo>
                  <a:lnTo>
                    <a:pt x="1023937" y="376238"/>
                  </a:lnTo>
                  <a:lnTo>
                    <a:pt x="1038225" y="466725"/>
                  </a:lnTo>
                  <a:lnTo>
                    <a:pt x="2524125" y="0"/>
                  </a:lnTo>
                  <a:lnTo>
                    <a:pt x="2543175" y="90488"/>
                  </a:lnTo>
                  <a:lnTo>
                    <a:pt x="2914650" y="0"/>
                  </a:lnTo>
                  <a:lnTo>
                    <a:pt x="2938462" y="76200"/>
                  </a:lnTo>
                  <a:lnTo>
                    <a:pt x="3248025" y="4763"/>
                  </a:lnTo>
                  <a:lnTo>
                    <a:pt x="3257550" y="66675"/>
                  </a:lnTo>
                  <a:lnTo>
                    <a:pt x="3486150" y="9525"/>
                  </a:lnTo>
                  <a:lnTo>
                    <a:pt x="3500437" y="61913"/>
                  </a:lnTo>
                  <a:lnTo>
                    <a:pt x="3743325" y="9525"/>
                  </a:lnTo>
                  <a:lnTo>
                    <a:pt x="3881437" y="347663"/>
                  </a:lnTo>
                  <a:lnTo>
                    <a:pt x="4029075" y="304800"/>
                  </a:lnTo>
                  <a:lnTo>
                    <a:pt x="4062412" y="352425"/>
                  </a:lnTo>
                  <a:lnTo>
                    <a:pt x="4305300" y="295275"/>
                  </a:lnTo>
                  <a:lnTo>
                    <a:pt x="4343400" y="357188"/>
                  </a:lnTo>
                  <a:lnTo>
                    <a:pt x="4714875" y="300038"/>
                  </a:lnTo>
                  <a:lnTo>
                    <a:pt x="4729162" y="361950"/>
                  </a:lnTo>
                  <a:cubicBezTo>
                    <a:pt x="4941887" y="382588"/>
                    <a:pt x="4929981" y="354808"/>
                    <a:pt x="5033962" y="357189"/>
                  </a:cubicBezTo>
                  <a:cubicBezTo>
                    <a:pt x="5137943" y="359570"/>
                    <a:pt x="5373687" y="377826"/>
                    <a:pt x="5353050" y="376238"/>
                  </a:cubicBezTo>
                </a:path>
              </a:pathLst>
            </a:custGeom>
            <a:noFill/>
            <a:ln w="38100" cap="flat" cmpd="sng" algn="ctr">
              <a:solidFill>
                <a:srgbClr val="72166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7" name="Group 26"/>
            <p:cNvGrpSpPr/>
            <p:nvPr/>
          </p:nvGrpSpPr>
          <p:grpSpPr>
            <a:xfrm>
              <a:off x="6902291" y="3443573"/>
              <a:ext cx="4439581" cy="193675"/>
              <a:chOff x="6900229" y="5994859"/>
              <a:chExt cx="4439581" cy="193675"/>
            </a:xfrm>
            <a:solidFill>
              <a:schemeClr val="tx2"/>
            </a:solidFill>
          </p:grpSpPr>
          <p:sp>
            <p:nvSpPr>
              <p:cNvPr id="26" name="Rectangle 25"/>
              <p:cNvSpPr/>
              <p:nvPr/>
            </p:nvSpPr>
            <p:spPr bwMode="auto">
              <a:xfrm>
                <a:off x="6900229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30" name="Rectangle 29"/>
              <p:cNvSpPr/>
              <p:nvPr/>
            </p:nvSpPr>
            <p:spPr bwMode="auto">
              <a:xfrm>
                <a:off x="7271255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31" name="Rectangle 30"/>
              <p:cNvSpPr/>
              <p:nvPr/>
            </p:nvSpPr>
            <p:spPr bwMode="auto">
              <a:xfrm>
                <a:off x="7607308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32" name="Rectangle 31"/>
              <p:cNvSpPr/>
              <p:nvPr/>
            </p:nvSpPr>
            <p:spPr bwMode="auto">
              <a:xfrm>
                <a:off x="9101177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33" name="Rectangle 32"/>
              <p:cNvSpPr/>
              <p:nvPr/>
            </p:nvSpPr>
            <p:spPr bwMode="auto">
              <a:xfrm>
                <a:off x="9503601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34" name="Rectangle 33"/>
              <p:cNvSpPr/>
              <p:nvPr/>
            </p:nvSpPr>
            <p:spPr bwMode="auto">
              <a:xfrm>
                <a:off x="9810997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35" name="Rectangle 34"/>
              <p:cNvSpPr/>
              <p:nvPr/>
            </p:nvSpPr>
            <p:spPr bwMode="auto">
              <a:xfrm>
                <a:off x="10072674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36" name="Rectangle 35"/>
              <p:cNvSpPr/>
              <p:nvPr/>
            </p:nvSpPr>
            <p:spPr bwMode="auto">
              <a:xfrm>
                <a:off x="10331021" y="5994859"/>
                <a:ext cx="128969" cy="193675"/>
              </a:xfrm>
              <a:prstGeom prst="rect">
                <a:avLst/>
              </a:prstGeom>
              <a:grpFill/>
              <a:ln w="38100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37" name="Rectangle 36"/>
              <p:cNvSpPr/>
              <p:nvPr/>
            </p:nvSpPr>
            <p:spPr bwMode="auto">
              <a:xfrm>
                <a:off x="10634323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38" name="Rectangle 37"/>
              <p:cNvSpPr/>
              <p:nvPr/>
            </p:nvSpPr>
            <p:spPr bwMode="auto">
              <a:xfrm>
                <a:off x="10911435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  <p:sp>
            <p:nvSpPr>
              <p:cNvPr id="39" name="Rectangle 38"/>
              <p:cNvSpPr/>
              <p:nvPr/>
            </p:nvSpPr>
            <p:spPr bwMode="auto">
              <a:xfrm>
                <a:off x="11294091" y="5994859"/>
                <a:ext cx="45719" cy="193675"/>
              </a:xfrm>
              <a:prstGeom prst="rect">
                <a:avLst/>
              </a:prstGeom>
              <a:grpFill/>
              <a:ln w="12700" cap="flat" cmpd="sng" algn="ctr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72000" tIns="72000" rIns="72000" bIns="72000" numCol="1" rtlCol="0" anchor="ctr" anchorCtr="0" compatLnSpc="1">
                <a:prstTxWarp prst="textNoShape">
                  <a:avLst/>
                </a:prstTxWarp>
              </a:bodyPr>
              <a:lstStyle/>
              <a:p>
                <a:pPr algn="ctr" eaLnBrk="0" hangingPunct="0">
                  <a:lnSpc>
                    <a:spcPct val="80000"/>
                  </a:lnSpc>
                  <a:buClr>
                    <a:srgbClr val="000099"/>
                  </a:buClr>
                </a:pPr>
                <a:endParaRPr lang="en-US" sz="1400" b="0" dirty="0" smtClean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40" name="TextBox 39"/>
            <p:cNvSpPr txBox="1"/>
            <p:nvPr/>
          </p:nvSpPr>
          <p:spPr>
            <a:xfrm>
              <a:off x="5796234" y="3333217"/>
              <a:ext cx="997327" cy="386453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lIns="77916" tIns="38958" rIns="77916" bIns="38958" rtlCol="0">
              <a:spAutoFit/>
            </a:bodyPr>
            <a:lstStyle/>
            <a:p>
              <a:r>
                <a:rPr lang="en-US" sz="2000" b="0" dirty="0" smtClean="0">
                  <a:solidFill>
                    <a:schemeClr val="tx2"/>
                  </a:solidFill>
                </a:rPr>
                <a:t>A/C On</a:t>
              </a:r>
            </a:p>
          </p:txBody>
        </p:sp>
        <p:cxnSp>
          <p:nvCxnSpPr>
            <p:cNvPr id="29" name="Straight Arrow Connector 28"/>
            <p:cNvCxnSpPr>
              <a:stCxn id="14" idx="2"/>
              <a:endCxn id="5" idx="2"/>
            </p:cNvCxnSpPr>
            <p:nvPr/>
          </p:nvCxnSpPr>
          <p:spPr bwMode="auto">
            <a:xfrm>
              <a:off x="7575591" y="1609663"/>
              <a:ext cx="84898" cy="472834"/>
            </a:xfrm>
            <a:prstGeom prst="straightConnector1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57" name="Straight Arrow Connector 56"/>
            <p:cNvCxnSpPr>
              <a:stCxn id="15" idx="2"/>
              <a:endCxn id="5" idx="3"/>
            </p:cNvCxnSpPr>
            <p:nvPr/>
          </p:nvCxnSpPr>
          <p:spPr bwMode="auto">
            <a:xfrm flipH="1">
              <a:off x="10516493" y="1609663"/>
              <a:ext cx="91040" cy="472834"/>
            </a:xfrm>
            <a:prstGeom prst="straightConnector1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pic>
          <p:nvPicPr>
            <p:cNvPr id="61" name="Picture 60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3112" t="2334" r="3112" b="63318"/>
            <a:stretch/>
          </p:blipFill>
          <p:spPr>
            <a:xfrm>
              <a:off x="6701486" y="1686353"/>
              <a:ext cx="816083" cy="280310"/>
            </a:xfrm>
            <a:prstGeom prst="rect">
              <a:avLst/>
            </a:prstGeom>
          </p:spPr>
        </p:pic>
        <p:pic>
          <p:nvPicPr>
            <p:cNvPr id="62" name="Picture 61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3112" t="2334" r="3112" b="63318"/>
            <a:stretch/>
          </p:blipFill>
          <p:spPr>
            <a:xfrm>
              <a:off x="10873685" y="1685029"/>
              <a:ext cx="816083" cy="280310"/>
            </a:xfrm>
            <a:prstGeom prst="rect">
              <a:avLst/>
            </a:prstGeom>
          </p:spPr>
        </p:pic>
      </p:grpSp>
      <p:grpSp>
        <p:nvGrpSpPr>
          <p:cNvPr id="1025" name="Group 1024"/>
          <p:cNvGrpSpPr/>
          <p:nvPr/>
        </p:nvGrpSpPr>
        <p:grpSpPr>
          <a:xfrm>
            <a:off x="6938900" y="4774210"/>
            <a:ext cx="4771784" cy="1568488"/>
            <a:chOff x="6453091" y="988414"/>
            <a:chExt cx="4771784" cy="1568488"/>
          </a:xfrm>
        </p:grpSpPr>
        <p:pic>
          <p:nvPicPr>
            <p:cNvPr id="1026" name="Picture 2" descr="http://www.johnstonesupply.com/storefront/template-resources/images/sensi-product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53091" y="988414"/>
              <a:ext cx="2399872" cy="15684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http://howtobuildahouseblog.com/wp-content/uploads/2012/10/Heat-Pump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04740" y="1004416"/>
              <a:ext cx="1620135" cy="15299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9" name="Straight Arrow Connector 58"/>
            <p:cNvCxnSpPr>
              <a:stCxn id="1026" idx="3"/>
              <a:endCxn id="1030" idx="1"/>
            </p:cNvCxnSpPr>
            <p:nvPr/>
          </p:nvCxnSpPr>
          <p:spPr bwMode="auto">
            <a:xfrm flipV="1">
              <a:off x="8852963" y="1769387"/>
              <a:ext cx="751777" cy="3271"/>
            </a:xfrm>
            <a:prstGeom prst="straightConnector1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triangle" w="lg" len="lg"/>
              <a:tailEnd type="triangle" w="lg" len="lg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326845907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2980" y="1199979"/>
            <a:ext cx="5919020" cy="45627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Internet of Things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6235875" cy="5184000"/>
          </a:xfrm>
        </p:spPr>
        <p:txBody>
          <a:bodyPr/>
          <a:lstStyle/>
          <a:p>
            <a:r>
              <a:rPr lang="en-US" dirty="0" smtClean="0"/>
              <a:t>Connect embedded systems to the internet</a:t>
            </a:r>
          </a:p>
          <a:p>
            <a:pPr lvl="1"/>
            <a:r>
              <a:rPr lang="en-US" dirty="0" smtClean="0"/>
              <a:t>Always-on network spanning the globe</a:t>
            </a:r>
          </a:p>
          <a:p>
            <a:pPr lvl="1"/>
            <a:r>
              <a:rPr lang="en-US" dirty="0" smtClean="0"/>
              <a:t>Many user-friendly devices available, enabling better user interfaces</a:t>
            </a:r>
          </a:p>
          <a:p>
            <a:r>
              <a:rPr lang="en-US" dirty="0" smtClean="0"/>
              <a:t>Use cloud processing</a:t>
            </a:r>
          </a:p>
          <a:p>
            <a:pPr lvl="1"/>
            <a:r>
              <a:rPr lang="en-US" dirty="0"/>
              <a:t>Support for </a:t>
            </a:r>
            <a:r>
              <a:rPr lang="en-US" dirty="0" smtClean="0"/>
              <a:t>sophisticated features</a:t>
            </a:r>
          </a:p>
          <a:p>
            <a:pPr lvl="1"/>
            <a:r>
              <a:rPr lang="en-US" dirty="0" smtClean="0"/>
              <a:t>Archive data remotely for safety</a:t>
            </a:r>
            <a:endParaRPr lang="en-US" dirty="0"/>
          </a:p>
          <a:p>
            <a:r>
              <a:rPr lang="en-US" dirty="0" smtClean="0"/>
              <a:t>Offload some processing from embedded system to cloud</a:t>
            </a:r>
          </a:p>
          <a:p>
            <a:pPr lvl="1"/>
            <a:r>
              <a:rPr lang="en-US" dirty="0" smtClean="0"/>
              <a:t>Easier to develop, maintain and update code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88642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to Connect </a:t>
            </a:r>
            <a:r>
              <a:rPr lang="en-US" dirty="0" err="1" smtClean="0"/>
              <a:t>IoT</a:t>
            </a:r>
            <a:r>
              <a:rPr lang="en-US" dirty="0" smtClean="0"/>
              <a:t> Devices?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4370197"/>
            <a:ext cx="11520000" cy="2157804"/>
          </a:xfrm>
        </p:spPr>
        <p:txBody>
          <a:bodyPr/>
          <a:lstStyle/>
          <a:p>
            <a:r>
              <a:rPr lang="en-US" sz="2000" dirty="0" smtClean="0"/>
              <a:t>Use standard technologies? </a:t>
            </a:r>
            <a:r>
              <a:rPr lang="en-US" sz="2000" dirty="0" err="1" smtClean="0"/>
              <a:t>WiFi</a:t>
            </a:r>
            <a:r>
              <a:rPr lang="en-US" sz="2000" dirty="0" smtClean="0"/>
              <a:t>, TCP/IP, HTTP, Linux, XML</a:t>
            </a:r>
          </a:p>
          <a:p>
            <a:pPr lvl="1"/>
            <a:r>
              <a:rPr lang="en-US" sz="1800" dirty="0" smtClean="0"/>
              <a:t>Designed for PCs and other resource-rich devices</a:t>
            </a:r>
          </a:p>
          <a:p>
            <a:pPr lvl="1"/>
            <a:r>
              <a:rPr lang="en-US" sz="1800" dirty="0" smtClean="0"/>
              <a:t>Protocol overhead, complexity and unused features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► </a:t>
            </a:r>
            <a:r>
              <a:rPr lang="en-US" sz="1800" dirty="0" smtClean="0"/>
              <a:t>Need more code, faster processor, more memory, faster communication, more power</a:t>
            </a:r>
          </a:p>
          <a:p>
            <a:pPr lvl="2"/>
            <a:r>
              <a:rPr lang="en-US" sz="1600" dirty="0" smtClean="0"/>
              <a:t>Raises costs for </a:t>
            </a:r>
            <a:r>
              <a:rPr lang="en-US" sz="1600" dirty="0" err="1" smtClean="0"/>
              <a:t>IoT</a:t>
            </a:r>
            <a:r>
              <a:rPr lang="en-US" sz="1600" dirty="0" smtClean="0"/>
              <a:t> devices, too expensive for more applications</a:t>
            </a:r>
          </a:p>
          <a:p>
            <a:pPr lvl="1"/>
            <a:r>
              <a:rPr lang="en-US" sz="1800" dirty="0" smtClean="0"/>
              <a:t>Not a good fit for </a:t>
            </a:r>
            <a:r>
              <a:rPr lang="en-US" sz="1800" dirty="0" err="1" smtClean="0"/>
              <a:t>IoT</a:t>
            </a:r>
            <a:r>
              <a:rPr lang="en-US" sz="1800" dirty="0" smtClean="0"/>
              <a:t> device use cases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loud 5"/>
          <p:cNvSpPr/>
          <p:nvPr/>
        </p:nvSpPr>
        <p:spPr bwMode="auto">
          <a:xfrm>
            <a:off x="5029200" y="1734366"/>
            <a:ext cx="2346561" cy="1463336"/>
          </a:xfrm>
          <a:prstGeom prst="cloud">
            <a:avLst/>
          </a:prstGeom>
          <a:solidFill>
            <a:schemeClr val="tx1">
              <a:lumMod val="20000"/>
              <a:lumOff val="80000"/>
            </a:schemeClr>
          </a:solidFill>
          <a:ln w="38100" cap="flat" cmpd="sng" algn="ctr">
            <a:solidFill>
              <a:srgbClr val="72166B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r>
              <a:rPr lang="en-US" b="0" dirty="0" smtClean="0">
                <a:solidFill>
                  <a:schemeClr val="tx1">
                    <a:lumMod val="50000"/>
                  </a:schemeClr>
                </a:solidFill>
              </a:rPr>
              <a:t>Internet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8848406" y="1094370"/>
            <a:ext cx="1353188" cy="963116"/>
            <a:chOff x="1143000" y="1319359"/>
            <a:chExt cx="1353188" cy="963116"/>
          </a:xfrm>
        </p:grpSpPr>
        <p:pic>
          <p:nvPicPr>
            <p:cNvPr id="5" name="Content Placeholder 4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55" t="3571" r="1926" b="4487"/>
            <a:stretch/>
          </p:blipFill>
          <p:spPr bwMode="auto">
            <a:xfrm>
              <a:off x="1143000" y="1319359"/>
              <a:ext cx="1353188" cy="963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6"/>
            <p:cNvSpPr/>
            <p:nvPr/>
          </p:nvSpPr>
          <p:spPr bwMode="auto">
            <a:xfrm>
              <a:off x="1362075" y="1404938"/>
              <a:ext cx="914719" cy="511805"/>
            </a:xfrm>
            <a:prstGeom prst="rect">
              <a:avLst/>
            </a:prstGeom>
            <a:solidFill>
              <a:srgbClr val="72166B"/>
            </a:solidFill>
            <a:ln w="38100" cap="flat" cmpd="sng" algn="ctr">
              <a:solidFill>
                <a:srgbClr val="72166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hangingPunct="0">
                <a:lnSpc>
                  <a:spcPct val="80000"/>
                </a:lnSpc>
                <a:buClr>
                  <a:srgbClr val="000099"/>
                </a:buClr>
              </a:pPr>
              <a:endParaRPr lang="en-US" sz="1400" b="0" dirty="0" smtClean="0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9067800" y="2546183"/>
            <a:ext cx="1353188" cy="963116"/>
            <a:chOff x="1143000" y="1319359"/>
            <a:chExt cx="1353188" cy="963116"/>
          </a:xfrm>
        </p:grpSpPr>
        <p:pic>
          <p:nvPicPr>
            <p:cNvPr id="10" name="Content Placeholder 4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55" t="3571" r="1926" b="4487"/>
            <a:stretch/>
          </p:blipFill>
          <p:spPr bwMode="auto">
            <a:xfrm>
              <a:off x="1143000" y="1319359"/>
              <a:ext cx="1353188" cy="963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 bwMode="auto">
            <a:xfrm>
              <a:off x="1362075" y="1404938"/>
              <a:ext cx="914719" cy="511805"/>
            </a:xfrm>
            <a:prstGeom prst="rect">
              <a:avLst/>
            </a:prstGeom>
            <a:solidFill>
              <a:srgbClr val="72166B"/>
            </a:solidFill>
            <a:ln w="38100" cap="flat" cmpd="sng" algn="ctr">
              <a:solidFill>
                <a:srgbClr val="72166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hangingPunct="0">
                <a:lnSpc>
                  <a:spcPct val="80000"/>
                </a:lnSpc>
                <a:buClr>
                  <a:srgbClr val="000099"/>
                </a:buClr>
              </a:pPr>
              <a:endParaRPr lang="en-US" sz="1400" b="0" dirty="0" smtClean="0">
                <a:solidFill>
                  <a:schemeClr val="bg1"/>
                </a:solidFill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7449246" y="3469077"/>
            <a:ext cx="1353188" cy="963116"/>
            <a:chOff x="1143000" y="1319359"/>
            <a:chExt cx="1353188" cy="963116"/>
          </a:xfrm>
        </p:grpSpPr>
        <p:pic>
          <p:nvPicPr>
            <p:cNvPr id="13" name="Content Placeholder 4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55" t="3571" r="1926" b="4487"/>
            <a:stretch/>
          </p:blipFill>
          <p:spPr bwMode="auto">
            <a:xfrm>
              <a:off x="1143000" y="1319359"/>
              <a:ext cx="1353188" cy="963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 bwMode="auto">
            <a:xfrm>
              <a:off x="1362075" y="1404938"/>
              <a:ext cx="914719" cy="511805"/>
            </a:xfrm>
            <a:prstGeom prst="rect">
              <a:avLst/>
            </a:prstGeom>
            <a:solidFill>
              <a:srgbClr val="72166B"/>
            </a:solidFill>
            <a:ln w="38100" cap="flat" cmpd="sng" algn="ctr">
              <a:solidFill>
                <a:srgbClr val="72166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hangingPunct="0">
                <a:lnSpc>
                  <a:spcPct val="80000"/>
                </a:lnSpc>
                <a:buClr>
                  <a:srgbClr val="000099"/>
                </a:buClr>
              </a:pPr>
              <a:endParaRPr lang="en-US" sz="1400" b="0" dirty="0" smtClean="0">
                <a:solidFill>
                  <a:schemeClr val="bg1"/>
                </a:solidFill>
              </a:endParaRPr>
            </a:p>
          </p:txBody>
        </p:sp>
      </p:grp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617872" y="3600289"/>
            <a:ext cx="3213138" cy="8811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b="0" i="1" dirty="0" smtClean="0">
                <a:solidFill>
                  <a:schemeClr val="accent2"/>
                </a:solidFill>
              </a:rPr>
              <a:t>Mobile Computing Device: </a:t>
            </a:r>
            <a:br>
              <a:rPr lang="en-GB" b="0" i="1" dirty="0" smtClean="0">
                <a:solidFill>
                  <a:schemeClr val="accent2"/>
                </a:solidFill>
              </a:rPr>
            </a:br>
            <a:r>
              <a:rPr lang="en-GB" b="0" i="1" dirty="0" smtClean="0">
                <a:solidFill>
                  <a:schemeClr val="accent2"/>
                </a:solidFill>
              </a:rPr>
              <a:t>Fast processor, fast </a:t>
            </a:r>
            <a:r>
              <a:rPr lang="en-GB" b="0" i="1" dirty="0" err="1" smtClean="0">
                <a:solidFill>
                  <a:schemeClr val="accent2"/>
                </a:solidFill>
              </a:rPr>
              <a:t>WiFi</a:t>
            </a:r>
            <a:r>
              <a:rPr lang="en-GB" b="0" i="1" dirty="0" smtClean="0">
                <a:solidFill>
                  <a:schemeClr val="accent2"/>
                </a:solidFill>
              </a:rPr>
              <a:t>, large or frequently-charged battery</a:t>
            </a:r>
          </a:p>
        </p:txBody>
      </p:sp>
      <p:cxnSp>
        <p:nvCxnSpPr>
          <p:cNvPr id="18" name="Straight Arrow Connector 17"/>
          <p:cNvCxnSpPr>
            <a:endCxn id="6" idx="2"/>
          </p:cNvCxnSpPr>
          <p:nvPr/>
        </p:nvCxnSpPr>
        <p:spPr bwMode="auto">
          <a:xfrm flipV="1">
            <a:off x="2601158" y="2466034"/>
            <a:ext cx="2435321" cy="22575"/>
          </a:xfrm>
          <a:prstGeom prst="straightConnector1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triangle" w="med" len="med"/>
            <a:tailEnd type="triangle"/>
          </a:ln>
          <a:effectLst/>
        </p:spPr>
      </p:cxnSp>
      <p:cxnSp>
        <p:nvCxnSpPr>
          <p:cNvPr id="19" name="Straight Arrow Connector 18"/>
          <p:cNvCxnSpPr/>
          <p:nvPr/>
        </p:nvCxnSpPr>
        <p:spPr bwMode="auto">
          <a:xfrm flipV="1">
            <a:off x="7315200" y="1457170"/>
            <a:ext cx="1676400" cy="659880"/>
          </a:xfrm>
          <a:prstGeom prst="straightConnector1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triangle" w="med" len="med"/>
            <a:tailEnd type="triangle"/>
          </a:ln>
          <a:effectLst/>
        </p:spPr>
      </p:cxnSp>
      <p:cxnSp>
        <p:nvCxnSpPr>
          <p:cNvPr id="23" name="Straight Arrow Connector 22"/>
          <p:cNvCxnSpPr>
            <a:stCxn id="6" idx="0"/>
          </p:cNvCxnSpPr>
          <p:nvPr/>
        </p:nvCxnSpPr>
        <p:spPr bwMode="auto">
          <a:xfrm>
            <a:off x="7373806" y="2466034"/>
            <a:ext cx="1861541" cy="499503"/>
          </a:xfrm>
          <a:prstGeom prst="straightConnector1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triangle" w="med" len="med"/>
            <a:tailEnd type="triangle"/>
          </a:ln>
          <a:effectLst/>
        </p:spPr>
      </p:cxnSp>
      <p:cxnSp>
        <p:nvCxnSpPr>
          <p:cNvPr id="26" name="Straight Arrow Connector 25"/>
          <p:cNvCxnSpPr/>
          <p:nvPr/>
        </p:nvCxnSpPr>
        <p:spPr bwMode="auto">
          <a:xfrm>
            <a:off x="7010400" y="2906860"/>
            <a:ext cx="584436" cy="562217"/>
          </a:xfrm>
          <a:prstGeom prst="straightConnector1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triangle" w="med" len="med"/>
            <a:tailEnd type="triangle"/>
          </a:ln>
          <a:effectLst/>
        </p:spPr>
      </p:cxnSp>
      <p:sp>
        <p:nvSpPr>
          <p:cNvPr id="29" name="Rectangle 3"/>
          <p:cNvSpPr txBox="1">
            <a:spLocks noChangeArrowheads="1"/>
          </p:cNvSpPr>
          <p:nvPr/>
        </p:nvSpPr>
        <p:spPr bwMode="auto">
          <a:xfrm>
            <a:off x="8854502" y="3603853"/>
            <a:ext cx="3213138" cy="8811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b="0" i="1" dirty="0" smtClean="0">
                <a:solidFill>
                  <a:schemeClr val="accent2"/>
                </a:solidFill>
              </a:rPr>
              <a:t>Other Devices: </a:t>
            </a:r>
            <a:br>
              <a:rPr lang="en-GB" b="0" i="1" dirty="0" smtClean="0">
                <a:solidFill>
                  <a:schemeClr val="accent2"/>
                </a:solidFill>
              </a:rPr>
            </a:br>
            <a:r>
              <a:rPr lang="en-GB" b="0" i="1" dirty="0" smtClean="0">
                <a:solidFill>
                  <a:schemeClr val="accent2"/>
                </a:solidFill>
              </a:rPr>
              <a:t>Fast processor, fast </a:t>
            </a:r>
            <a:r>
              <a:rPr lang="en-GB" b="0" i="1" dirty="0" err="1" smtClean="0">
                <a:solidFill>
                  <a:schemeClr val="accent2"/>
                </a:solidFill>
              </a:rPr>
              <a:t>WiFi</a:t>
            </a:r>
            <a:r>
              <a:rPr lang="en-GB" b="0" i="1" dirty="0" smtClean="0">
                <a:solidFill>
                  <a:schemeClr val="accent2"/>
                </a:solidFill>
              </a:rPr>
              <a:t>, large or frequently-charged battery, or power cord</a:t>
            </a:r>
          </a:p>
        </p:txBody>
      </p:sp>
      <p:sp>
        <p:nvSpPr>
          <p:cNvPr id="31" name="Rectangle 3"/>
          <p:cNvSpPr txBox="1">
            <a:spLocks noChangeArrowheads="1"/>
          </p:cNvSpPr>
          <p:nvPr/>
        </p:nvSpPr>
        <p:spPr bwMode="auto">
          <a:xfrm>
            <a:off x="3164729" y="2686577"/>
            <a:ext cx="1225805" cy="440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b="0" i="1" dirty="0" err="1" smtClean="0">
                <a:solidFill>
                  <a:srgbClr val="FF0000"/>
                </a:solidFill>
              </a:rPr>
              <a:t>WiFi</a:t>
            </a:r>
            <a:r>
              <a:rPr lang="en-GB" b="0" i="1" dirty="0" smtClean="0">
                <a:solidFill>
                  <a:srgbClr val="FF0000"/>
                </a:solidFill>
              </a:rPr>
              <a:t>, Cellular Data</a:t>
            </a:r>
          </a:p>
        </p:txBody>
      </p:sp>
      <p:sp>
        <p:nvSpPr>
          <p:cNvPr id="32" name="Rectangle 3"/>
          <p:cNvSpPr txBox="1">
            <a:spLocks noChangeArrowheads="1"/>
          </p:cNvSpPr>
          <p:nvPr/>
        </p:nvSpPr>
        <p:spPr bwMode="auto">
          <a:xfrm>
            <a:off x="7843381" y="2045331"/>
            <a:ext cx="1065586" cy="440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b="0" i="1" dirty="0" err="1" smtClean="0">
                <a:solidFill>
                  <a:srgbClr val="FF0000"/>
                </a:solidFill>
              </a:rPr>
              <a:t>WiFi</a:t>
            </a:r>
            <a:r>
              <a:rPr lang="en-GB" b="0" i="1" dirty="0" smtClean="0">
                <a:solidFill>
                  <a:srgbClr val="FF0000"/>
                </a:solidFill>
              </a:rPr>
              <a:t>, Cellular Data</a:t>
            </a:r>
          </a:p>
        </p:txBody>
      </p:sp>
      <p:grpSp>
        <p:nvGrpSpPr>
          <p:cNvPr id="35" name="Group 34"/>
          <p:cNvGrpSpPr/>
          <p:nvPr/>
        </p:nvGrpSpPr>
        <p:grpSpPr>
          <a:xfrm>
            <a:off x="3269559" y="2174675"/>
            <a:ext cx="1091240" cy="186781"/>
            <a:chOff x="2871160" y="1718219"/>
            <a:chExt cx="1091240" cy="186781"/>
          </a:xfrm>
        </p:grpSpPr>
        <p:sp>
          <p:nvSpPr>
            <p:cNvPr id="33" name="Rectangle 3"/>
            <p:cNvSpPr txBox="1">
              <a:spLocks noChangeArrowheads="1"/>
            </p:cNvSpPr>
            <p:nvPr/>
          </p:nvSpPr>
          <p:spPr bwMode="auto">
            <a:xfrm>
              <a:off x="2871160" y="1718219"/>
              <a:ext cx="735023" cy="186781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 vert="horz" wrap="square" lIns="0" tIns="0" rIns="0" bIns="0" numCol="1" anchor="b" anchorCtr="0" compatLnSpc="1">
              <a:prstTxWarp prst="textNoShape">
                <a:avLst/>
              </a:prstTxWarp>
            </a:bodyPr>
            <a:lstStyle>
              <a:lvl1pPr marL="180975" indent="-180975" algn="l" rtl="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b="1">
                  <a:solidFill>
                    <a:srgbClr val="000099"/>
                  </a:solidFill>
                  <a:latin typeface="+mn-lt"/>
                  <a:ea typeface="+mn-ea"/>
                  <a:cs typeface="+mn-cs"/>
                </a:defRPr>
              </a:lvl1pPr>
              <a:lvl2pPr marL="541338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2pPr>
              <a:lvl3pPr marL="895350" indent="-17462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3pPr>
              <a:lvl4pPr marL="1257300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4pPr>
              <a:lvl5pPr marL="2557463" indent="-342900" algn="l" rtl="0" eaLnBrk="0" fontAlgn="base" hangingPunct="0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5pPr>
              <a:lvl6pPr marL="30146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6pPr>
              <a:lvl7pPr marL="34718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7pPr>
              <a:lvl8pPr marL="39290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8pPr>
              <a:lvl9pPr marL="43862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9pPr>
            </a:lstStyle>
            <a:p>
              <a:pPr marL="0" indent="0" algn="ctr" eaLnBrk="1" hangingPunct="1">
                <a:lnSpc>
                  <a:spcPct val="70000"/>
                </a:lnSpc>
                <a:buNone/>
                <a:tabLst>
                  <a:tab pos="447675" algn="l"/>
                  <a:tab pos="627063" algn="l"/>
                </a:tabLst>
              </a:pPr>
              <a:r>
                <a:rPr lang="en-GB" sz="1200" b="0" dirty="0" smtClean="0">
                  <a:solidFill>
                    <a:schemeClr val="tx2"/>
                  </a:solidFill>
                </a:rPr>
                <a:t>Overhead</a:t>
              </a:r>
            </a:p>
          </p:txBody>
        </p:sp>
        <p:sp>
          <p:nvSpPr>
            <p:cNvPr id="34" name="Rectangle 3"/>
            <p:cNvSpPr txBox="1">
              <a:spLocks noChangeArrowheads="1"/>
            </p:cNvSpPr>
            <p:nvPr/>
          </p:nvSpPr>
          <p:spPr bwMode="auto">
            <a:xfrm>
              <a:off x="3606183" y="1718219"/>
              <a:ext cx="356217" cy="186781"/>
            </a:xfrm>
            <a:prstGeom prst="rect">
              <a:avLst/>
            </a:prstGeom>
            <a:solidFill>
              <a:schemeClr val="bg1">
                <a:lumMod val="20000"/>
                <a:lumOff val="80000"/>
              </a:schemeClr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 vert="horz" wrap="square" lIns="0" tIns="0" rIns="0" bIns="0" numCol="1" anchor="b" anchorCtr="0" compatLnSpc="1">
              <a:prstTxWarp prst="textNoShape">
                <a:avLst/>
              </a:prstTxWarp>
            </a:bodyPr>
            <a:lstStyle>
              <a:lvl1pPr marL="180975" indent="-180975" algn="l" rtl="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b="1">
                  <a:solidFill>
                    <a:srgbClr val="000099"/>
                  </a:solidFill>
                  <a:latin typeface="+mn-lt"/>
                  <a:ea typeface="+mn-ea"/>
                  <a:cs typeface="+mn-cs"/>
                </a:defRPr>
              </a:lvl1pPr>
              <a:lvl2pPr marL="541338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2pPr>
              <a:lvl3pPr marL="895350" indent="-17462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3pPr>
              <a:lvl4pPr marL="1257300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4pPr>
              <a:lvl5pPr marL="2557463" indent="-342900" algn="l" rtl="0" eaLnBrk="0" fontAlgn="base" hangingPunct="0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5pPr>
              <a:lvl6pPr marL="30146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6pPr>
              <a:lvl7pPr marL="34718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7pPr>
              <a:lvl8pPr marL="39290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8pPr>
              <a:lvl9pPr marL="43862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9pPr>
            </a:lstStyle>
            <a:p>
              <a:pPr marL="0" indent="0" algn="ctr" eaLnBrk="1" hangingPunct="1">
                <a:lnSpc>
                  <a:spcPct val="70000"/>
                </a:lnSpc>
                <a:buNone/>
                <a:tabLst>
                  <a:tab pos="447675" algn="l"/>
                  <a:tab pos="627063" algn="l"/>
                </a:tabLst>
              </a:pPr>
              <a:r>
                <a:rPr lang="en-GB" sz="1200" b="0" dirty="0" smtClean="0">
                  <a:solidFill>
                    <a:schemeClr val="tx2"/>
                  </a:solidFill>
                </a:rPr>
                <a:t>Data</a:t>
              </a:r>
            </a:p>
          </p:txBody>
        </p:sp>
      </p:grpSp>
      <p:grpSp>
        <p:nvGrpSpPr>
          <p:cNvPr id="36" name="Group 35"/>
          <p:cNvGrpSpPr/>
          <p:nvPr/>
        </p:nvGrpSpPr>
        <p:grpSpPr>
          <a:xfrm rot="20356517">
            <a:off x="7498542" y="1476474"/>
            <a:ext cx="1091240" cy="186781"/>
            <a:chOff x="2871160" y="1718219"/>
            <a:chExt cx="1091240" cy="186781"/>
          </a:xfrm>
        </p:grpSpPr>
        <p:sp>
          <p:nvSpPr>
            <p:cNvPr id="37" name="Rectangle 3"/>
            <p:cNvSpPr txBox="1">
              <a:spLocks noChangeArrowheads="1"/>
            </p:cNvSpPr>
            <p:nvPr/>
          </p:nvSpPr>
          <p:spPr bwMode="auto">
            <a:xfrm>
              <a:off x="2871160" y="1718219"/>
              <a:ext cx="735023" cy="186781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 vert="horz" wrap="square" lIns="0" tIns="0" rIns="0" bIns="0" numCol="1" anchor="b" anchorCtr="0" compatLnSpc="1">
              <a:prstTxWarp prst="textNoShape">
                <a:avLst/>
              </a:prstTxWarp>
            </a:bodyPr>
            <a:lstStyle>
              <a:lvl1pPr marL="180975" indent="-180975" algn="l" rtl="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b="1">
                  <a:solidFill>
                    <a:srgbClr val="000099"/>
                  </a:solidFill>
                  <a:latin typeface="+mn-lt"/>
                  <a:ea typeface="+mn-ea"/>
                  <a:cs typeface="+mn-cs"/>
                </a:defRPr>
              </a:lvl1pPr>
              <a:lvl2pPr marL="541338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2pPr>
              <a:lvl3pPr marL="895350" indent="-17462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3pPr>
              <a:lvl4pPr marL="1257300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4pPr>
              <a:lvl5pPr marL="2557463" indent="-342900" algn="l" rtl="0" eaLnBrk="0" fontAlgn="base" hangingPunct="0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5pPr>
              <a:lvl6pPr marL="30146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6pPr>
              <a:lvl7pPr marL="34718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7pPr>
              <a:lvl8pPr marL="39290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8pPr>
              <a:lvl9pPr marL="43862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9pPr>
            </a:lstStyle>
            <a:p>
              <a:pPr marL="0" indent="0" algn="ctr" eaLnBrk="1" hangingPunct="1">
                <a:lnSpc>
                  <a:spcPct val="70000"/>
                </a:lnSpc>
                <a:buNone/>
                <a:tabLst>
                  <a:tab pos="447675" algn="l"/>
                  <a:tab pos="627063" algn="l"/>
                </a:tabLst>
              </a:pPr>
              <a:r>
                <a:rPr lang="en-GB" sz="1200" b="0" dirty="0" smtClean="0">
                  <a:solidFill>
                    <a:schemeClr val="tx2"/>
                  </a:solidFill>
                </a:rPr>
                <a:t>Overhead</a:t>
              </a:r>
            </a:p>
          </p:txBody>
        </p:sp>
        <p:sp>
          <p:nvSpPr>
            <p:cNvPr id="38" name="Rectangle 3"/>
            <p:cNvSpPr txBox="1">
              <a:spLocks noChangeArrowheads="1"/>
            </p:cNvSpPr>
            <p:nvPr/>
          </p:nvSpPr>
          <p:spPr bwMode="auto">
            <a:xfrm>
              <a:off x="3606183" y="1718219"/>
              <a:ext cx="356217" cy="186781"/>
            </a:xfrm>
            <a:prstGeom prst="rect">
              <a:avLst/>
            </a:prstGeom>
            <a:solidFill>
              <a:schemeClr val="bg1">
                <a:lumMod val="20000"/>
                <a:lumOff val="80000"/>
              </a:schemeClr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 vert="horz" wrap="square" lIns="0" tIns="0" rIns="0" bIns="0" numCol="1" anchor="b" anchorCtr="0" compatLnSpc="1">
              <a:prstTxWarp prst="textNoShape">
                <a:avLst/>
              </a:prstTxWarp>
            </a:bodyPr>
            <a:lstStyle>
              <a:lvl1pPr marL="180975" indent="-180975" algn="l" rtl="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b="1">
                  <a:solidFill>
                    <a:srgbClr val="000099"/>
                  </a:solidFill>
                  <a:latin typeface="+mn-lt"/>
                  <a:ea typeface="+mn-ea"/>
                  <a:cs typeface="+mn-cs"/>
                </a:defRPr>
              </a:lvl1pPr>
              <a:lvl2pPr marL="541338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2pPr>
              <a:lvl3pPr marL="895350" indent="-17462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3pPr>
              <a:lvl4pPr marL="1257300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4pPr>
              <a:lvl5pPr marL="2557463" indent="-342900" algn="l" rtl="0" eaLnBrk="0" fontAlgn="base" hangingPunct="0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5pPr>
              <a:lvl6pPr marL="30146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6pPr>
              <a:lvl7pPr marL="34718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7pPr>
              <a:lvl8pPr marL="39290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8pPr>
              <a:lvl9pPr marL="43862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9pPr>
            </a:lstStyle>
            <a:p>
              <a:pPr marL="0" indent="0" algn="ctr" eaLnBrk="1" hangingPunct="1">
                <a:lnSpc>
                  <a:spcPct val="70000"/>
                </a:lnSpc>
                <a:buNone/>
                <a:tabLst>
                  <a:tab pos="447675" algn="l"/>
                  <a:tab pos="627063" algn="l"/>
                </a:tabLst>
              </a:pPr>
              <a:r>
                <a:rPr lang="en-GB" sz="1200" b="0" dirty="0" smtClean="0">
                  <a:solidFill>
                    <a:schemeClr val="tx2"/>
                  </a:solidFill>
                </a:rPr>
                <a:t>Data</a:t>
              </a:r>
            </a:p>
          </p:txBody>
        </p:sp>
      </p:grpSp>
      <p:pic>
        <p:nvPicPr>
          <p:cNvPr id="30" name="Picture 2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0296" y="1604190"/>
            <a:ext cx="1059741" cy="1883985"/>
          </a:xfrm>
          <a:prstGeom prst="rect">
            <a:avLst/>
          </a:prstGeom>
          <a:ln w="44450">
            <a:solidFill>
              <a:schemeClr val="tx2"/>
            </a:solidFill>
          </a:ln>
          <a:effectLst>
            <a:outerShdw blurRad="50800" dist="1397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98632272"/>
      </p:ext>
    </p:extLst>
  </p:cSld>
  <p:clrMapOvr>
    <a:masterClrMapping/>
  </p:clrMapOvr>
  <p:transition spd="slow"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Use </a:t>
            </a:r>
            <a:r>
              <a:rPr lang="en-US" dirty="0" err="1" smtClean="0"/>
              <a:t>IoT</a:t>
            </a:r>
            <a:r>
              <a:rPr lang="en-US" dirty="0" smtClean="0"/>
              <a:t>-Friendly Technologies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4222782"/>
            <a:ext cx="11520000" cy="2305217"/>
          </a:xfrm>
        </p:spPr>
        <p:txBody>
          <a:bodyPr/>
          <a:lstStyle/>
          <a:p>
            <a:r>
              <a:rPr lang="en-US" sz="2000" dirty="0" smtClean="0"/>
              <a:t>Use lean technologies which will work on constrained devices (limited memory, compute power, communication bandwidth, power or energy)</a:t>
            </a:r>
          </a:p>
          <a:p>
            <a:r>
              <a:rPr lang="en-US" sz="2000" dirty="0" smtClean="0"/>
              <a:t>Reduce communication protocol overhead by avoiding TCP-based protocols (HTTP, XMPP, MQTT), inefficient formats (XML)</a:t>
            </a:r>
          </a:p>
          <a:p>
            <a:r>
              <a:rPr lang="en-US" sz="2000" dirty="0" smtClean="0"/>
              <a:t>Targeted toward managing </a:t>
            </a:r>
            <a:r>
              <a:rPr lang="en-US" sz="2000" dirty="0" err="1" smtClean="0"/>
              <a:t>IoT</a:t>
            </a:r>
            <a:r>
              <a:rPr lang="en-US" sz="2000" dirty="0" smtClean="0"/>
              <a:t> devices (e.g. rather than </a:t>
            </a:r>
            <a:r>
              <a:rPr lang="en-US" sz="2000" dirty="0"/>
              <a:t>transferring </a:t>
            </a:r>
            <a:r>
              <a:rPr lang="en-US" sz="2000" dirty="0" smtClean="0"/>
              <a:t>webpages, files)</a:t>
            </a:r>
          </a:p>
          <a:p>
            <a:r>
              <a:rPr lang="en-US" sz="2000" dirty="0" smtClean="0"/>
              <a:t>Support for other communication networks</a:t>
            </a:r>
          </a:p>
          <a:p>
            <a:pPr lvl="1"/>
            <a:endParaRPr lang="en-US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loud 5"/>
          <p:cNvSpPr/>
          <p:nvPr/>
        </p:nvSpPr>
        <p:spPr bwMode="auto">
          <a:xfrm>
            <a:off x="5029200" y="1734366"/>
            <a:ext cx="2346561" cy="1463336"/>
          </a:xfrm>
          <a:prstGeom prst="cloud">
            <a:avLst/>
          </a:prstGeom>
          <a:solidFill>
            <a:schemeClr val="tx1">
              <a:lumMod val="20000"/>
              <a:lumOff val="80000"/>
            </a:schemeClr>
          </a:solidFill>
          <a:ln w="38100" cap="flat" cmpd="sng" algn="ctr">
            <a:solidFill>
              <a:srgbClr val="72166B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r>
              <a:rPr lang="en-US" b="0" dirty="0" smtClean="0">
                <a:solidFill>
                  <a:schemeClr val="tx1">
                    <a:lumMod val="50000"/>
                  </a:schemeClr>
                </a:solidFill>
              </a:rPr>
              <a:t>Internet</a:t>
            </a:r>
          </a:p>
        </p:txBody>
      </p:sp>
      <p:cxnSp>
        <p:nvCxnSpPr>
          <p:cNvPr id="17" name="Straight Arrow Connector 16"/>
          <p:cNvCxnSpPr/>
          <p:nvPr/>
        </p:nvCxnSpPr>
        <p:spPr bwMode="auto">
          <a:xfrm flipV="1">
            <a:off x="2601158" y="2466034"/>
            <a:ext cx="2435321" cy="22575"/>
          </a:xfrm>
          <a:prstGeom prst="straightConnector1">
            <a:avLst/>
          </a:prstGeom>
          <a:noFill/>
          <a:ln w="76200" cap="flat" cmpd="sng" algn="ctr">
            <a:solidFill>
              <a:srgbClr val="FF0000"/>
            </a:solidFill>
            <a:prstDash val="solid"/>
            <a:round/>
            <a:headEnd type="triangle" w="med" len="med"/>
            <a:tailEnd type="triangle"/>
          </a:ln>
          <a:effectLst/>
        </p:spPr>
      </p:cxnSp>
      <p:sp>
        <p:nvSpPr>
          <p:cNvPr id="18" name="Rectangle 3"/>
          <p:cNvSpPr txBox="1">
            <a:spLocks noChangeArrowheads="1"/>
          </p:cNvSpPr>
          <p:nvPr/>
        </p:nvSpPr>
        <p:spPr bwMode="auto">
          <a:xfrm>
            <a:off x="3164729" y="2686577"/>
            <a:ext cx="1225805" cy="440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b="0" i="1" dirty="0" err="1" smtClean="0">
                <a:solidFill>
                  <a:srgbClr val="FF0000"/>
                </a:solidFill>
              </a:rPr>
              <a:t>WiFi</a:t>
            </a:r>
            <a:r>
              <a:rPr lang="en-GB" b="0" i="1" dirty="0" smtClean="0">
                <a:solidFill>
                  <a:srgbClr val="FF0000"/>
                </a:solidFill>
              </a:rPr>
              <a:t>, Cellular Data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772"/>
          <a:stretch/>
        </p:blipFill>
        <p:spPr>
          <a:xfrm>
            <a:off x="8763000" y="1355781"/>
            <a:ext cx="940381" cy="533400"/>
          </a:xfrm>
          <a:prstGeom prst="rect">
            <a:avLst/>
          </a:prstGeom>
        </p:spPr>
      </p:pic>
      <p:cxnSp>
        <p:nvCxnSpPr>
          <p:cNvPr id="20" name="Straight Arrow Connector 19"/>
          <p:cNvCxnSpPr>
            <a:endCxn id="19" idx="1"/>
          </p:cNvCxnSpPr>
          <p:nvPr/>
        </p:nvCxnSpPr>
        <p:spPr bwMode="auto">
          <a:xfrm flipV="1">
            <a:off x="7315200" y="1622481"/>
            <a:ext cx="1447800" cy="505138"/>
          </a:xfrm>
          <a:prstGeom prst="straightConnector1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triangle" w="med" len="med"/>
            <a:tailEnd type="triangle"/>
          </a:ln>
          <a:effectLst/>
        </p:spPr>
      </p:cxnSp>
      <p:grpSp>
        <p:nvGrpSpPr>
          <p:cNvPr id="23" name="Group 22"/>
          <p:cNvGrpSpPr/>
          <p:nvPr/>
        </p:nvGrpSpPr>
        <p:grpSpPr>
          <a:xfrm>
            <a:off x="3288609" y="2183489"/>
            <a:ext cx="1091240" cy="186781"/>
            <a:chOff x="2871160" y="1718219"/>
            <a:chExt cx="1091240" cy="186781"/>
          </a:xfrm>
        </p:grpSpPr>
        <p:sp>
          <p:nvSpPr>
            <p:cNvPr id="24" name="Rectangle 3"/>
            <p:cNvSpPr txBox="1">
              <a:spLocks noChangeArrowheads="1"/>
            </p:cNvSpPr>
            <p:nvPr/>
          </p:nvSpPr>
          <p:spPr bwMode="auto">
            <a:xfrm>
              <a:off x="2871160" y="1718219"/>
              <a:ext cx="735023" cy="186781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 vert="horz" wrap="square" lIns="0" tIns="0" rIns="0" bIns="0" numCol="1" anchor="b" anchorCtr="0" compatLnSpc="1">
              <a:prstTxWarp prst="textNoShape">
                <a:avLst/>
              </a:prstTxWarp>
            </a:bodyPr>
            <a:lstStyle>
              <a:lvl1pPr marL="180975" indent="-180975" algn="l" rtl="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b="1">
                  <a:solidFill>
                    <a:srgbClr val="000099"/>
                  </a:solidFill>
                  <a:latin typeface="+mn-lt"/>
                  <a:ea typeface="+mn-ea"/>
                  <a:cs typeface="+mn-cs"/>
                </a:defRPr>
              </a:lvl1pPr>
              <a:lvl2pPr marL="541338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2pPr>
              <a:lvl3pPr marL="895350" indent="-17462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3pPr>
              <a:lvl4pPr marL="1257300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4pPr>
              <a:lvl5pPr marL="2557463" indent="-342900" algn="l" rtl="0" eaLnBrk="0" fontAlgn="base" hangingPunct="0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5pPr>
              <a:lvl6pPr marL="30146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6pPr>
              <a:lvl7pPr marL="34718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7pPr>
              <a:lvl8pPr marL="39290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8pPr>
              <a:lvl9pPr marL="43862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9pPr>
            </a:lstStyle>
            <a:p>
              <a:pPr marL="0" indent="0" algn="ctr" eaLnBrk="1" hangingPunct="1">
                <a:lnSpc>
                  <a:spcPct val="70000"/>
                </a:lnSpc>
                <a:buNone/>
                <a:tabLst>
                  <a:tab pos="447675" algn="l"/>
                  <a:tab pos="627063" algn="l"/>
                </a:tabLst>
              </a:pPr>
              <a:r>
                <a:rPr lang="en-GB" sz="1200" b="0" dirty="0" smtClean="0">
                  <a:solidFill>
                    <a:schemeClr val="tx2"/>
                  </a:solidFill>
                </a:rPr>
                <a:t>Overhead</a:t>
              </a:r>
            </a:p>
          </p:txBody>
        </p:sp>
        <p:sp>
          <p:nvSpPr>
            <p:cNvPr id="25" name="Rectangle 3"/>
            <p:cNvSpPr txBox="1">
              <a:spLocks noChangeArrowheads="1"/>
            </p:cNvSpPr>
            <p:nvPr/>
          </p:nvSpPr>
          <p:spPr bwMode="auto">
            <a:xfrm>
              <a:off x="3606183" y="1718219"/>
              <a:ext cx="356217" cy="186781"/>
            </a:xfrm>
            <a:prstGeom prst="rect">
              <a:avLst/>
            </a:prstGeom>
            <a:solidFill>
              <a:schemeClr val="bg1">
                <a:lumMod val="20000"/>
                <a:lumOff val="80000"/>
              </a:schemeClr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 vert="horz" wrap="square" lIns="0" tIns="0" rIns="0" bIns="0" numCol="1" anchor="b" anchorCtr="0" compatLnSpc="1">
              <a:prstTxWarp prst="textNoShape">
                <a:avLst/>
              </a:prstTxWarp>
            </a:bodyPr>
            <a:lstStyle>
              <a:lvl1pPr marL="180975" indent="-180975" algn="l" rtl="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b="1">
                  <a:solidFill>
                    <a:srgbClr val="000099"/>
                  </a:solidFill>
                  <a:latin typeface="+mn-lt"/>
                  <a:ea typeface="+mn-ea"/>
                  <a:cs typeface="+mn-cs"/>
                </a:defRPr>
              </a:lvl1pPr>
              <a:lvl2pPr marL="541338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2pPr>
              <a:lvl3pPr marL="895350" indent="-17462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3pPr>
              <a:lvl4pPr marL="1257300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4pPr>
              <a:lvl5pPr marL="2557463" indent="-342900" algn="l" rtl="0" eaLnBrk="0" fontAlgn="base" hangingPunct="0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5pPr>
              <a:lvl6pPr marL="30146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6pPr>
              <a:lvl7pPr marL="34718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7pPr>
              <a:lvl8pPr marL="39290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8pPr>
              <a:lvl9pPr marL="43862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9pPr>
            </a:lstStyle>
            <a:p>
              <a:pPr marL="0" indent="0" algn="ctr" eaLnBrk="1" hangingPunct="1">
                <a:lnSpc>
                  <a:spcPct val="70000"/>
                </a:lnSpc>
                <a:buNone/>
                <a:tabLst>
                  <a:tab pos="447675" algn="l"/>
                  <a:tab pos="627063" algn="l"/>
                </a:tabLst>
              </a:pPr>
              <a:r>
                <a:rPr lang="en-GB" sz="1200" b="0" dirty="0" smtClean="0">
                  <a:solidFill>
                    <a:schemeClr val="tx2"/>
                  </a:solidFill>
                </a:rPr>
                <a:t>Data</a:t>
              </a:r>
            </a:p>
          </p:txBody>
        </p:sp>
      </p:grpSp>
      <p:grpSp>
        <p:nvGrpSpPr>
          <p:cNvPr id="29" name="Group 28"/>
          <p:cNvGrpSpPr/>
          <p:nvPr/>
        </p:nvGrpSpPr>
        <p:grpSpPr>
          <a:xfrm rot="20456347">
            <a:off x="7761169" y="1640975"/>
            <a:ext cx="506513" cy="186781"/>
            <a:chOff x="8958263" y="2661968"/>
            <a:chExt cx="506513" cy="186781"/>
          </a:xfrm>
        </p:grpSpPr>
        <p:sp>
          <p:nvSpPr>
            <p:cNvPr id="27" name="Rectangle 3"/>
            <p:cNvSpPr txBox="1">
              <a:spLocks noChangeArrowheads="1"/>
            </p:cNvSpPr>
            <p:nvPr/>
          </p:nvSpPr>
          <p:spPr bwMode="auto">
            <a:xfrm>
              <a:off x="8958263" y="2661968"/>
              <a:ext cx="150296" cy="186781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>
              <a:lvl1pPr marL="180975" indent="-180975" algn="l" rtl="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b="1">
                  <a:solidFill>
                    <a:srgbClr val="000099"/>
                  </a:solidFill>
                  <a:latin typeface="+mn-lt"/>
                  <a:ea typeface="+mn-ea"/>
                  <a:cs typeface="+mn-cs"/>
                </a:defRPr>
              </a:lvl1pPr>
              <a:lvl2pPr marL="541338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2pPr>
              <a:lvl3pPr marL="895350" indent="-17462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3pPr>
              <a:lvl4pPr marL="1257300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4pPr>
              <a:lvl5pPr marL="2557463" indent="-342900" algn="l" rtl="0" eaLnBrk="0" fontAlgn="base" hangingPunct="0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5pPr>
              <a:lvl6pPr marL="30146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6pPr>
              <a:lvl7pPr marL="34718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7pPr>
              <a:lvl8pPr marL="39290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8pPr>
              <a:lvl9pPr marL="43862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9pPr>
            </a:lstStyle>
            <a:p>
              <a:pPr marL="0" indent="0" algn="ctr" eaLnBrk="1" hangingPunct="1">
                <a:lnSpc>
                  <a:spcPct val="70000"/>
                </a:lnSpc>
                <a:buNone/>
                <a:tabLst>
                  <a:tab pos="447675" algn="l"/>
                  <a:tab pos="627063" algn="l"/>
                </a:tabLst>
              </a:pPr>
              <a:r>
                <a:rPr lang="en-GB" sz="400" b="0" dirty="0" smtClean="0">
                  <a:solidFill>
                    <a:schemeClr val="tx2"/>
                  </a:solidFill>
                </a:rPr>
                <a:t>Over-head</a:t>
              </a:r>
            </a:p>
          </p:txBody>
        </p:sp>
        <p:sp>
          <p:nvSpPr>
            <p:cNvPr id="28" name="Rectangle 3"/>
            <p:cNvSpPr txBox="1">
              <a:spLocks noChangeArrowheads="1"/>
            </p:cNvSpPr>
            <p:nvPr/>
          </p:nvSpPr>
          <p:spPr bwMode="auto">
            <a:xfrm>
              <a:off x="9108559" y="2661968"/>
              <a:ext cx="356217" cy="186781"/>
            </a:xfrm>
            <a:prstGeom prst="rect">
              <a:avLst/>
            </a:prstGeom>
            <a:solidFill>
              <a:schemeClr val="bg1">
                <a:lumMod val="20000"/>
                <a:lumOff val="80000"/>
              </a:schemeClr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 vert="horz" wrap="square" lIns="0" tIns="0" rIns="0" bIns="0" numCol="1" anchor="b" anchorCtr="0" compatLnSpc="1">
              <a:prstTxWarp prst="textNoShape">
                <a:avLst/>
              </a:prstTxWarp>
            </a:bodyPr>
            <a:lstStyle>
              <a:lvl1pPr marL="180975" indent="-180975" algn="l" rtl="0" eaLnBrk="0" fontAlgn="base" hangingPunct="0">
                <a:lnSpc>
                  <a:spcPct val="90000"/>
                </a:lnSpc>
                <a:spcBef>
                  <a:spcPct val="2000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b="1">
                  <a:solidFill>
                    <a:srgbClr val="000099"/>
                  </a:solidFill>
                  <a:latin typeface="+mn-lt"/>
                  <a:ea typeface="+mn-ea"/>
                  <a:cs typeface="+mn-cs"/>
                </a:defRPr>
              </a:lvl1pPr>
              <a:lvl2pPr marL="541338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2pPr>
              <a:lvl3pPr marL="895350" indent="-17462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3pPr>
              <a:lvl4pPr marL="1257300" indent="-180975" algn="l" rtl="0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lr>
                  <a:srgbClr val="000099"/>
                </a:buClr>
                <a:buFont typeface="Wingdings" pitchFamily="2" charset="2"/>
                <a:buChar char="§"/>
                <a:defRPr sz="1600">
                  <a:solidFill>
                    <a:srgbClr val="000099"/>
                  </a:solidFill>
                  <a:latin typeface="+mn-lt"/>
                  <a:cs typeface="+mn-cs"/>
                </a:defRPr>
              </a:lvl4pPr>
              <a:lvl5pPr marL="2557463" indent="-342900" algn="l" rtl="0" eaLnBrk="0" fontAlgn="base" hangingPunct="0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5pPr>
              <a:lvl6pPr marL="30146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6pPr>
              <a:lvl7pPr marL="34718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7pPr>
              <a:lvl8pPr marL="39290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8pPr>
              <a:lvl9pPr marL="4386263" indent="-342900" algn="l" rtl="0" fontAlgn="base">
                <a:lnSpc>
                  <a:spcPct val="11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FFFF00"/>
                </a:buClr>
                <a:buSzPct val="100000"/>
                <a:buFont typeface="ZapfDingbats" pitchFamily="82" charset="2"/>
                <a:buChar char="n"/>
                <a:defRPr sz="1400">
                  <a:solidFill>
                    <a:schemeClr val="tx1"/>
                  </a:solidFill>
                  <a:latin typeface="+mn-lt"/>
                  <a:cs typeface="+mn-cs"/>
                </a:defRPr>
              </a:lvl9pPr>
            </a:lstStyle>
            <a:p>
              <a:pPr marL="0" indent="0" algn="ctr" eaLnBrk="1" hangingPunct="1">
                <a:lnSpc>
                  <a:spcPct val="70000"/>
                </a:lnSpc>
                <a:buNone/>
                <a:tabLst>
                  <a:tab pos="447675" algn="l"/>
                  <a:tab pos="627063" algn="l"/>
                </a:tabLst>
              </a:pPr>
              <a:r>
                <a:rPr lang="en-GB" sz="1200" b="0" dirty="0" smtClean="0">
                  <a:solidFill>
                    <a:schemeClr val="tx2"/>
                  </a:solidFill>
                </a:rPr>
                <a:t>Data</a:t>
              </a:r>
            </a:p>
          </p:txBody>
        </p:sp>
      </p:grpSp>
      <p:cxnSp>
        <p:nvCxnSpPr>
          <p:cNvPr id="30" name="Straight Arrow Connector 29"/>
          <p:cNvCxnSpPr>
            <a:stCxn id="6" idx="0"/>
            <a:endCxn id="36" idx="1"/>
          </p:cNvCxnSpPr>
          <p:nvPr/>
        </p:nvCxnSpPr>
        <p:spPr bwMode="auto">
          <a:xfrm>
            <a:off x="7373806" y="2466034"/>
            <a:ext cx="1465394" cy="559553"/>
          </a:xfrm>
          <a:prstGeom prst="straightConnector1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triangle" w="med" len="med"/>
            <a:tailEnd type="triangle"/>
          </a:ln>
          <a:effectLst/>
        </p:spPr>
      </p:cxnSp>
      <p:pic>
        <p:nvPicPr>
          <p:cNvPr id="36" name="Picture 3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772"/>
          <a:stretch/>
        </p:blipFill>
        <p:spPr>
          <a:xfrm>
            <a:off x="8839200" y="2758887"/>
            <a:ext cx="940381" cy="533400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772"/>
          <a:stretch/>
        </p:blipFill>
        <p:spPr>
          <a:xfrm>
            <a:off x="8153400" y="3453555"/>
            <a:ext cx="940381" cy="533400"/>
          </a:xfrm>
          <a:prstGeom prst="rect">
            <a:avLst/>
          </a:prstGeom>
        </p:spPr>
      </p:pic>
      <p:sp>
        <p:nvSpPr>
          <p:cNvPr id="38" name="Rectangle 3"/>
          <p:cNvSpPr txBox="1">
            <a:spLocks noChangeArrowheads="1"/>
          </p:cNvSpPr>
          <p:nvPr/>
        </p:nvSpPr>
        <p:spPr bwMode="auto">
          <a:xfrm>
            <a:off x="7774255" y="2144375"/>
            <a:ext cx="1225805" cy="440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b="0" i="1" dirty="0" err="1" smtClean="0">
                <a:solidFill>
                  <a:srgbClr val="FF0000"/>
                </a:solidFill>
              </a:rPr>
              <a:t>WiFi</a:t>
            </a:r>
            <a:r>
              <a:rPr lang="en-GB" b="0" i="1" dirty="0" smtClean="0">
                <a:solidFill>
                  <a:srgbClr val="FF0000"/>
                </a:solidFill>
              </a:rPr>
              <a:t>, Cellular Data, SMS, </a:t>
            </a:r>
            <a:r>
              <a:rPr lang="en-GB" b="0" i="1" dirty="0" err="1" smtClean="0">
                <a:solidFill>
                  <a:srgbClr val="FF0000"/>
                </a:solidFill>
              </a:rPr>
              <a:t>CoAP</a:t>
            </a:r>
            <a:endParaRPr lang="en-GB" b="0" i="1" dirty="0" smtClean="0">
              <a:solidFill>
                <a:srgbClr val="FF0000"/>
              </a:solidFill>
            </a:endParaRPr>
          </a:p>
        </p:txBody>
      </p:sp>
      <p:cxnSp>
        <p:nvCxnSpPr>
          <p:cNvPr id="39" name="Straight Arrow Connector 38"/>
          <p:cNvCxnSpPr>
            <a:endCxn id="37" idx="1"/>
          </p:cNvCxnSpPr>
          <p:nvPr/>
        </p:nvCxnSpPr>
        <p:spPr bwMode="auto">
          <a:xfrm>
            <a:off x="7010400" y="2878466"/>
            <a:ext cx="1143000" cy="841789"/>
          </a:xfrm>
          <a:prstGeom prst="straightConnector1">
            <a:avLst/>
          </a:prstGeom>
          <a:noFill/>
          <a:ln w="25400" cap="flat" cmpd="sng" algn="ctr">
            <a:solidFill>
              <a:srgbClr val="00B050"/>
            </a:solidFill>
            <a:prstDash val="solid"/>
            <a:round/>
            <a:headEnd type="triangle" w="med" len="med"/>
            <a:tailEnd type="triangle"/>
          </a:ln>
          <a:effectLst/>
        </p:spPr>
      </p:cxnSp>
      <p:sp>
        <p:nvSpPr>
          <p:cNvPr id="43" name="Rectangle 3"/>
          <p:cNvSpPr txBox="1">
            <a:spLocks noChangeArrowheads="1"/>
          </p:cNvSpPr>
          <p:nvPr/>
        </p:nvSpPr>
        <p:spPr bwMode="auto">
          <a:xfrm>
            <a:off x="6493350" y="3489960"/>
            <a:ext cx="1225805" cy="440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b="0" i="1" dirty="0" smtClean="0">
                <a:solidFill>
                  <a:srgbClr val="00B050"/>
                </a:solidFill>
              </a:rPr>
              <a:t>SMS, other wireless networks</a:t>
            </a: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0296" y="1604190"/>
            <a:ext cx="1059741" cy="1883985"/>
          </a:xfrm>
          <a:prstGeom prst="rect">
            <a:avLst/>
          </a:prstGeom>
          <a:ln w="44450">
            <a:solidFill>
              <a:schemeClr val="tx2"/>
            </a:solidFill>
          </a:ln>
          <a:effectLst>
            <a:outerShdw blurRad="50800" dist="1397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63691940"/>
      </p:ext>
    </p:extLst>
  </p:cSld>
  <p:clrMapOvr>
    <a:masterClrMapping/>
  </p:clrMapOvr>
  <p:transition spd="slow"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the Creator </a:t>
            </a:r>
            <a:r>
              <a:rPr lang="en-US" dirty="0" err="1" smtClean="0"/>
              <a:t>IoT</a:t>
            </a:r>
            <a:r>
              <a:rPr lang="en-US" dirty="0" smtClean="0"/>
              <a:t> Framework?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84000" y="2819400"/>
            <a:ext cx="11520000" cy="3708600"/>
          </a:xfrm>
        </p:spPr>
        <p:txBody>
          <a:bodyPr numCol="2"/>
          <a:lstStyle/>
          <a:p>
            <a:r>
              <a:rPr lang="en-US" sz="2000" dirty="0" smtClean="0"/>
              <a:t>What does it provide for building </a:t>
            </a:r>
            <a:r>
              <a:rPr lang="en-US" sz="2000" dirty="0" err="1" smtClean="0"/>
              <a:t>IoT</a:t>
            </a:r>
            <a:r>
              <a:rPr lang="en-US" sz="2000" dirty="0" smtClean="0"/>
              <a:t> systems?</a:t>
            </a:r>
          </a:p>
          <a:p>
            <a:pPr lvl="1"/>
            <a:r>
              <a:rPr lang="en-US" sz="1800" dirty="0" smtClean="0"/>
              <a:t>Cloud-based device management</a:t>
            </a:r>
          </a:p>
          <a:p>
            <a:pPr lvl="1"/>
            <a:r>
              <a:rPr lang="en-US" sz="1800" dirty="0" smtClean="0"/>
              <a:t>Connectivity among devices, cloud and applications</a:t>
            </a:r>
          </a:p>
          <a:p>
            <a:pPr lvl="1"/>
            <a:r>
              <a:rPr lang="en-US" sz="1800" dirty="0" smtClean="0"/>
              <a:t>Secure provision of devices to the server</a:t>
            </a:r>
          </a:p>
          <a:p>
            <a:pPr lvl="1"/>
            <a:r>
              <a:rPr lang="en-US" sz="1800" dirty="0" smtClean="0"/>
              <a:t>API to interact with the devices</a:t>
            </a:r>
          </a:p>
          <a:p>
            <a:r>
              <a:rPr lang="en-US" sz="2000" dirty="0" smtClean="0"/>
              <a:t>What is in it?</a:t>
            </a:r>
          </a:p>
          <a:p>
            <a:pPr lvl="1"/>
            <a:r>
              <a:rPr lang="en-US" sz="1800" dirty="0" smtClean="0"/>
              <a:t>Devices use Awa</a:t>
            </a:r>
            <a:r>
              <a:rPr lang="en-US" sz="1800" dirty="0"/>
              <a:t>,</a:t>
            </a:r>
            <a:r>
              <a:rPr lang="en-US" sz="1800" dirty="0" smtClean="0"/>
              <a:t> Imagination’s implementation of LWM2M device management specification</a:t>
            </a:r>
          </a:p>
          <a:p>
            <a:pPr lvl="1"/>
            <a:r>
              <a:rPr lang="en-US" sz="1800" dirty="0" smtClean="0"/>
              <a:t>Device servers use server-side platform which provides cloud connectivity</a:t>
            </a:r>
          </a:p>
          <a:p>
            <a:r>
              <a:rPr lang="en-US" sz="2000" dirty="0" smtClean="0"/>
              <a:t>What technologies does it use?</a:t>
            </a:r>
          </a:p>
          <a:p>
            <a:pPr lvl="1"/>
            <a:r>
              <a:rPr lang="en-US" sz="1800" dirty="0" smtClean="0"/>
              <a:t>Data model and communications built on AWA, which implements LWM2M (Light-weight Machine-to-Machine) specification</a:t>
            </a:r>
          </a:p>
          <a:p>
            <a:pPr lvl="1"/>
            <a:r>
              <a:rPr lang="en-US" sz="1800" dirty="0" smtClean="0"/>
              <a:t>LWM2M communicates with Constrained Application Protocol (</a:t>
            </a:r>
            <a:r>
              <a:rPr lang="en-US" sz="1800" dirty="0" err="1" smtClean="0"/>
              <a:t>CoAP</a:t>
            </a:r>
            <a:r>
              <a:rPr lang="en-US" sz="1800" dirty="0" smtClean="0"/>
              <a:t>), which has lower code and message traffic overhead than HTTP</a:t>
            </a:r>
          </a:p>
          <a:p>
            <a:pPr lvl="1"/>
            <a:r>
              <a:rPr lang="en-US" sz="1800" dirty="0" smtClean="0"/>
              <a:t>Resources named according to IP for Smart Objects (IPSO)</a:t>
            </a:r>
          </a:p>
          <a:p>
            <a:r>
              <a:rPr lang="en-US" sz="2067" dirty="0" smtClean="0"/>
              <a:t>Video: </a:t>
            </a:r>
            <a:r>
              <a:rPr lang="en-US" sz="2000" dirty="0">
                <a:hlinkClick r:id="rId2"/>
              </a:rPr>
              <a:t>https://youtu.be/DRD7pijmts8</a:t>
            </a:r>
            <a:r>
              <a:rPr lang="en-US" sz="2000" dirty="0"/>
              <a:t>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t="13445" b="10084"/>
          <a:stretch/>
        </p:blipFill>
        <p:spPr>
          <a:xfrm>
            <a:off x="2286000" y="933450"/>
            <a:ext cx="6905625" cy="17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970613"/>
      </p:ext>
    </p:extLst>
  </p:cSld>
  <p:clrMapOvr>
    <a:masterClrMapping/>
  </p:clrMapOvr>
  <p:transition spd="slow"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Section 3:</a:t>
            </a:r>
            <a:br>
              <a:rPr lang="en-US" dirty="0" smtClean="0"/>
            </a:br>
            <a:r>
              <a:rPr lang="en-US" dirty="0" smtClean="0"/>
              <a:t>Development Environment Introduction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6330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quarter" idx="1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7082" y="1198563"/>
            <a:ext cx="7302792" cy="4691697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Target System Variants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84000" y="1344000"/>
            <a:ext cx="4302300" cy="5184000"/>
          </a:xfrm>
        </p:spPr>
        <p:txBody>
          <a:bodyPr/>
          <a:lstStyle/>
          <a:p>
            <a:r>
              <a:rPr lang="en-US" sz="2200" dirty="0" smtClean="0"/>
              <a:t>Two versions of development board, identified by REV letter</a:t>
            </a:r>
          </a:p>
          <a:p>
            <a:r>
              <a:rPr lang="en-US" sz="2200" dirty="0" smtClean="0"/>
              <a:t>chipKIT Wi-Fire preproduction version (REV B)</a:t>
            </a:r>
          </a:p>
          <a:p>
            <a:pPr lvl="1"/>
            <a:r>
              <a:rPr lang="en-US" sz="2000" dirty="0" smtClean="0"/>
              <a:t>Has PIC32MZ … </a:t>
            </a:r>
            <a:r>
              <a:rPr lang="en-US" sz="2000" b="1" dirty="0" smtClean="0">
                <a:solidFill>
                  <a:schemeClr val="accent2"/>
                </a:solidFill>
              </a:rPr>
              <a:t>EC</a:t>
            </a:r>
            <a:r>
              <a:rPr lang="en-US" sz="2000" dirty="0" smtClean="0"/>
              <a:t> MCU</a:t>
            </a:r>
          </a:p>
          <a:p>
            <a:r>
              <a:rPr lang="en-US" sz="2200" dirty="0" smtClean="0"/>
              <a:t>chipKIT </a:t>
            </a:r>
            <a:r>
              <a:rPr lang="en-US" sz="2200" dirty="0"/>
              <a:t>Wi-Fire </a:t>
            </a:r>
            <a:r>
              <a:rPr lang="en-US" sz="2200" dirty="0" smtClean="0"/>
              <a:t>production </a:t>
            </a:r>
            <a:r>
              <a:rPr lang="en-US" sz="2200" dirty="0"/>
              <a:t>version </a:t>
            </a:r>
            <a:r>
              <a:rPr lang="en-US" sz="2200" dirty="0" smtClean="0"/>
              <a:t>(REV C)</a:t>
            </a:r>
            <a:endParaRPr lang="en-US" sz="2200" dirty="0"/>
          </a:p>
          <a:p>
            <a:pPr lvl="1"/>
            <a:r>
              <a:rPr lang="en-US" sz="2000" dirty="0"/>
              <a:t>Has PIC32MZ … </a:t>
            </a:r>
            <a:r>
              <a:rPr lang="en-US" sz="2000" b="1" dirty="0" smtClean="0">
                <a:solidFill>
                  <a:schemeClr val="accent2"/>
                </a:solidFill>
              </a:rPr>
              <a:t>EF</a:t>
            </a:r>
            <a:r>
              <a:rPr lang="en-US" sz="2000" dirty="0" smtClean="0"/>
              <a:t> MCU</a:t>
            </a:r>
            <a:endParaRPr lang="en-US" sz="2000" dirty="0"/>
          </a:p>
          <a:p>
            <a:r>
              <a:rPr lang="en-US" sz="2200" dirty="0" smtClean="0"/>
              <a:t>Otherwise hardware is identical</a:t>
            </a:r>
          </a:p>
          <a:p>
            <a:r>
              <a:rPr lang="en-US" sz="2200" dirty="0" smtClean="0"/>
              <a:t>Next six slides cover first REV B, then REV C</a:t>
            </a:r>
            <a:endParaRPr lang="en-US" sz="2200" dirty="0"/>
          </a:p>
        </p:txBody>
      </p:sp>
      <p:sp>
        <p:nvSpPr>
          <p:cNvPr id="7" name="Oval 6"/>
          <p:cNvSpPr/>
          <p:nvPr/>
        </p:nvSpPr>
        <p:spPr bwMode="auto">
          <a:xfrm>
            <a:off x="6728244" y="3909060"/>
            <a:ext cx="1006056" cy="464820"/>
          </a:xfrm>
          <a:prstGeom prst="ellipse">
            <a:avLst/>
          </a:prstGeom>
          <a:noFill/>
          <a:ln w="381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endParaRPr lang="en-US" sz="1400" b="0" dirty="0" smtClean="0">
              <a:solidFill>
                <a:schemeClr val="bg1"/>
              </a:solidFill>
            </a:endParaRPr>
          </a:p>
        </p:txBody>
      </p:sp>
      <p:sp>
        <p:nvSpPr>
          <p:cNvPr id="8" name="Freeform 7"/>
          <p:cNvSpPr/>
          <p:nvPr/>
        </p:nvSpPr>
        <p:spPr bwMode="auto">
          <a:xfrm rot="4030707" flipH="1">
            <a:off x="4399343" y="1911660"/>
            <a:ext cx="2968245" cy="1907216"/>
          </a:xfrm>
          <a:custGeom>
            <a:avLst/>
            <a:gdLst>
              <a:gd name="connsiteX0" fmla="*/ 1628775 w 1628775"/>
              <a:gd name="connsiteY0" fmla="*/ 228600 h 228600"/>
              <a:gd name="connsiteX1" fmla="*/ 885825 w 1628775"/>
              <a:gd name="connsiteY1" fmla="*/ 0 h 228600"/>
              <a:gd name="connsiteX2" fmla="*/ 0 w 1628775"/>
              <a:gd name="connsiteY2" fmla="*/ 85725 h 228600"/>
              <a:gd name="connsiteX3" fmla="*/ 0 w 1628775"/>
              <a:gd name="connsiteY3" fmla="*/ 85725 h 228600"/>
              <a:gd name="connsiteX0" fmla="*/ 1628775 w 1628775"/>
              <a:gd name="connsiteY0" fmla="*/ 238125 h 238125"/>
              <a:gd name="connsiteX1" fmla="*/ 742950 w 1628775"/>
              <a:gd name="connsiteY1" fmla="*/ 0 h 238125"/>
              <a:gd name="connsiteX2" fmla="*/ 0 w 1628775"/>
              <a:gd name="connsiteY2" fmla="*/ 95250 h 238125"/>
              <a:gd name="connsiteX3" fmla="*/ 0 w 1628775"/>
              <a:gd name="connsiteY3" fmla="*/ 95250 h 238125"/>
              <a:gd name="connsiteX0" fmla="*/ 1628775 w 1628775"/>
              <a:gd name="connsiteY0" fmla="*/ 238361 h 238361"/>
              <a:gd name="connsiteX1" fmla="*/ 742950 w 1628775"/>
              <a:gd name="connsiteY1" fmla="*/ 236 h 238361"/>
              <a:gd name="connsiteX2" fmla="*/ 0 w 1628775"/>
              <a:gd name="connsiteY2" fmla="*/ 95486 h 238361"/>
              <a:gd name="connsiteX3" fmla="*/ 0 w 1628775"/>
              <a:gd name="connsiteY3" fmla="*/ 95486 h 238361"/>
              <a:gd name="connsiteX0" fmla="*/ 1628775 w 1628775"/>
              <a:gd name="connsiteY0" fmla="*/ 144992 h 144992"/>
              <a:gd name="connsiteX1" fmla="*/ 752475 w 1628775"/>
              <a:gd name="connsiteY1" fmla="*/ 2117 h 144992"/>
              <a:gd name="connsiteX2" fmla="*/ 0 w 1628775"/>
              <a:gd name="connsiteY2" fmla="*/ 2117 h 144992"/>
              <a:gd name="connsiteX3" fmla="*/ 0 w 1628775"/>
              <a:gd name="connsiteY3" fmla="*/ 2117 h 144992"/>
              <a:gd name="connsiteX0" fmla="*/ 2095500 w 2095500"/>
              <a:gd name="connsiteY0" fmla="*/ 378530 h 378530"/>
              <a:gd name="connsiteX1" fmla="*/ 752475 w 2095500"/>
              <a:gd name="connsiteY1" fmla="*/ 26105 h 378530"/>
              <a:gd name="connsiteX2" fmla="*/ 0 w 2095500"/>
              <a:gd name="connsiteY2" fmla="*/ 26105 h 378530"/>
              <a:gd name="connsiteX3" fmla="*/ 0 w 2095500"/>
              <a:gd name="connsiteY3" fmla="*/ 26105 h 378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95500" h="378530">
                <a:moveTo>
                  <a:pt x="2095500" y="378530"/>
                </a:moveTo>
                <a:cubicBezTo>
                  <a:pt x="1859756" y="276136"/>
                  <a:pt x="1101725" y="84842"/>
                  <a:pt x="752475" y="26105"/>
                </a:cubicBezTo>
                <a:cubicBezTo>
                  <a:pt x="403225" y="-32632"/>
                  <a:pt x="125412" y="26105"/>
                  <a:pt x="0" y="26105"/>
                </a:cubicBezTo>
                <a:lnTo>
                  <a:pt x="0" y="26105"/>
                </a:lnTo>
              </a:path>
            </a:pathLst>
          </a:custGeom>
          <a:noFill/>
          <a:ln w="117475" cap="flat" cmpd="sng" algn="ctr">
            <a:solidFill>
              <a:srgbClr val="FFC000">
                <a:alpha val="67000"/>
              </a:srgbClr>
            </a:solidFill>
            <a:prstDash val="solid"/>
            <a:round/>
            <a:headEnd type="none" w="lg" len="med"/>
            <a:tailEnd type="triangle" w="med" len="med"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17241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730" dirty="0" smtClean="0"/>
              <a:t>Target System for Development: PIC32MZ EC</a:t>
            </a:r>
            <a:endParaRPr lang="en-US" sz="3730" dirty="0" smtClean="0">
              <a:effectLst/>
            </a:endParaRPr>
          </a:p>
          <a:p>
            <a:endParaRPr lang="en-US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quarter" idx="1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3260" y="1450190"/>
            <a:ext cx="1935930" cy="1019266"/>
          </a:xfrm>
        </p:spPr>
      </p:pic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0006191" y="6185100"/>
            <a:ext cx="1838397" cy="182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sz="1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Images courtesy of </a:t>
            </a:r>
            <a:r>
              <a:rPr lang="en-GB" sz="1000" b="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Digilent</a:t>
            </a:r>
            <a:r>
              <a:rPr lang="en-GB" sz="1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and Microchip</a:t>
            </a:r>
          </a:p>
        </p:txBody>
      </p:sp>
      <p:pic>
        <p:nvPicPr>
          <p:cNvPr id="8" name="Picture 4" descr="http://www.digilentinc.com/IMG/Digilent-Logo2015-color-370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5841" y="1651100"/>
            <a:ext cx="3482653" cy="65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6" name="Group 15"/>
          <p:cNvGrpSpPr/>
          <p:nvPr/>
        </p:nvGrpSpPr>
        <p:grpSpPr>
          <a:xfrm>
            <a:off x="7662337" y="3461649"/>
            <a:ext cx="4529663" cy="3284007"/>
            <a:chOff x="106415" y="3017162"/>
            <a:chExt cx="4529663" cy="3284007"/>
          </a:xfrm>
        </p:grpSpPr>
        <p:pic>
          <p:nvPicPr>
            <p:cNvPr id="1026" name="Picture 2" descr="https://digilentinc.com/Data/Products/CHIPKIT-WIFIRE/chipKIT-WiFIRE-obl-600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6415" y="3017162"/>
              <a:ext cx="4529663" cy="3284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Oval 4"/>
            <p:cNvSpPr/>
            <p:nvPr/>
          </p:nvSpPr>
          <p:spPr bwMode="auto">
            <a:xfrm>
              <a:off x="2310281" y="3973781"/>
              <a:ext cx="753800" cy="735263"/>
            </a:xfrm>
            <a:prstGeom prst="ellipse">
              <a:avLst/>
            </a:prstGeom>
            <a:noFill/>
            <a:ln w="381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hangingPunct="0">
                <a:lnSpc>
                  <a:spcPct val="80000"/>
                </a:lnSpc>
                <a:buClr>
                  <a:srgbClr val="000099"/>
                </a:buClr>
              </a:pPr>
              <a:endParaRPr lang="en-US" sz="1400" b="0" dirty="0" smtClean="0">
                <a:solidFill>
                  <a:schemeClr val="bg1"/>
                </a:solidFill>
              </a:endParaRPr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8123966" y="2516377"/>
            <a:ext cx="3613332" cy="1002007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accent1"/>
                </a:solidFill>
              </a:rPr>
              <a:t>chipKIT Wi-FIRE development board (REV B) adds inputs, outputs and power supply</a:t>
            </a:r>
            <a:endParaRPr lang="en-US" sz="2000" dirty="0">
              <a:solidFill>
                <a:schemeClr val="accent1"/>
              </a:solidFill>
            </a:endParaRPr>
          </a:p>
        </p:txBody>
      </p:sp>
      <p:grpSp>
        <p:nvGrpSpPr>
          <p:cNvPr id="22" name="Group 21"/>
          <p:cNvGrpSpPr/>
          <p:nvPr/>
        </p:nvGrpSpPr>
        <p:grpSpPr>
          <a:xfrm>
            <a:off x="4458787" y="3479873"/>
            <a:ext cx="3079545" cy="2956363"/>
            <a:chOff x="4781919" y="2819206"/>
            <a:chExt cx="3079545" cy="2956363"/>
          </a:xfrm>
        </p:grpSpPr>
        <p:pic>
          <p:nvPicPr>
            <p:cNvPr id="2050" name="Picture 2" descr="http://www.microchip.com/_images/32bit/PIC32MZECfamilybloc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1919" y="2819206"/>
              <a:ext cx="3079545" cy="29563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Oval 13"/>
            <p:cNvSpPr/>
            <p:nvPr/>
          </p:nvSpPr>
          <p:spPr bwMode="auto">
            <a:xfrm>
              <a:off x="4841980" y="2835791"/>
              <a:ext cx="1285875" cy="1088113"/>
            </a:xfrm>
            <a:prstGeom prst="ellipse">
              <a:avLst/>
            </a:prstGeom>
            <a:noFill/>
            <a:ln w="381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hangingPunct="0">
                <a:lnSpc>
                  <a:spcPct val="80000"/>
                </a:lnSpc>
                <a:buClr>
                  <a:srgbClr val="000099"/>
                </a:buClr>
              </a:pPr>
              <a:endParaRPr lang="en-US" sz="1400" b="0" dirty="0" smtClean="0">
                <a:solidFill>
                  <a:schemeClr val="bg1"/>
                </a:solidFill>
              </a:endParaRP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4033376" y="2516377"/>
            <a:ext cx="3911176" cy="1002007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accent1"/>
                </a:solidFill>
              </a:rPr>
              <a:t>PIC32MZ microcontroller adds memory, control, interfacing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smtClean="0">
                <a:solidFill>
                  <a:schemeClr val="accent1"/>
                </a:solidFill>
              </a:rPr>
              <a:t>and robustness circuits</a:t>
            </a:r>
            <a:endParaRPr lang="en-US" sz="2000" dirty="0">
              <a:solidFill>
                <a:schemeClr val="accent1"/>
              </a:solidFill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7"/>
          <a:srcRect l="3375" t="1801" r="11259" b="5537"/>
          <a:stretch/>
        </p:blipFill>
        <p:spPr>
          <a:xfrm>
            <a:off x="254594" y="3770439"/>
            <a:ext cx="3797973" cy="2516589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421460" y="2516377"/>
            <a:ext cx="3435520" cy="1002007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accent1"/>
                </a:solidFill>
              </a:rPr>
              <a:t>MIPS32 </a:t>
            </a:r>
            <a:r>
              <a:rPr lang="en-US" sz="2000" dirty="0" err="1" smtClean="0">
                <a:solidFill>
                  <a:schemeClr val="accent1"/>
                </a:solidFill>
              </a:rPr>
              <a:t>microAptiv</a:t>
            </a:r>
            <a:r>
              <a:rPr lang="en-US" sz="2000" dirty="0" smtClean="0">
                <a:solidFill>
                  <a:schemeClr val="accent1"/>
                </a:solidFill>
              </a:rPr>
              <a:t> processor core runs the program’s instructions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15" name="Freeform 14"/>
          <p:cNvSpPr/>
          <p:nvPr/>
        </p:nvSpPr>
        <p:spPr bwMode="auto">
          <a:xfrm rot="1073835" flipH="1">
            <a:off x="7613494" y="4100894"/>
            <a:ext cx="2206480" cy="911976"/>
          </a:xfrm>
          <a:custGeom>
            <a:avLst/>
            <a:gdLst>
              <a:gd name="connsiteX0" fmla="*/ 1628775 w 1628775"/>
              <a:gd name="connsiteY0" fmla="*/ 228600 h 228600"/>
              <a:gd name="connsiteX1" fmla="*/ 885825 w 1628775"/>
              <a:gd name="connsiteY1" fmla="*/ 0 h 228600"/>
              <a:gd name="connsiteX2" fmla="*/ 0 w 1628775"/>
              <a:gd name="connsiteY2" fmla="*/ 85725 h 228600"/>
              <a:gd name="connsiteX3" fmla="*/ 0 w 1628775"/>
              <a:gd name="connsiteY3" fmla="*/ 85725 h 228600"/>
              <a:gd name="connsiteX0" fmla="*/ 1628775 w 1628775"/>
              <a:gd name="connsiteY0" fmla="*/ 238125 h 238125"/>
              <a:gd name="connsiteX1" fmla="*/ 742950 w 1628775"/>
              <a:gd name="connsiteY1" fmla="*/ 0 h 238125"/>
              <a:gd name="connsiteX2" fmla="*/ 0 w 1628775"/>
              <a:gd name="connsiteY2" fmla="*/ 95250 h 238125"/>
              <a:gd name="connsiteX3" fmla="*/ 0 w 1628775"/>
              <a:gd name="connsiteY3" fmla="*/ 95250 h 238125"/>
              <a:gd name="connsiteX0" fmla="*/ 1628775 w 1628775"/>
              <a:gd name="connsiteY0" fmla="*/ 238361 h 238361"/>
              <a:gd name="connsiteX1" fmla="*/ 742950 w 1628775"/>
              <a:gd name="connsiteY1" fmla="*/ 236 h 238361"/>
              <a:gd name="connsiteX2" fmla="*/ 0 w 1628775"/>
              <a:gd name="connsiteY2" fmla="*/ 95486 h 238361"/>
              <a:gd name="connsiteX3" fmla="*/ 0 w 1628775"/>
              <a:gd name="connsiteY3" fmla="*/ 95486 h 238361"/>
              <a:gd name="connsiteX0" fmla="*/ 1628775 w 1628775"/>
              <a:gd name="connsiteY0" fmla="*/ 144992 h 144992"/>
              <a:gd name="connsiteX1" fmla="*/ 752475 w 1628775"/>
              <a:gd name="connsiteY1" fmla="*/ 2117 h 144992"/>
              <a:gd name="connsiteX2" fmla="*/ 0 w 1628775"/>
              <a:gd name="connsiteY2" fmla="*/ 2117 h 144992"/>
              <a:gd name="connsiteX3" fmla="*/ 0 w 1628775"/>
              <a:gd name="connsiteY3" fmla="*/ 2117 h 144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28775" h="144992">
                <a:moveTo>
                  <a:pt x="1628775" y="144992"/>
                </a:moveTo>
                <a:cubicBezTo>
                  <a:pt x="1393031" y="42598"/>
                  <a:pt x="814387" y="6879"/>
                  <a:pt x="752475" y="2117"/>
                </a:cubicBezTo>
                <a:cubicBezTo>
                  <a:pt x="690563" y="-2645"/>
                  <a:pt x="125412" y="2117"/>
                  <a:pt x="0" y="2117"/>
                </a:cubicBezTo>
                <a:lnTo>
                  <a:pt x="0" y="2117"/>
                </a:lnTo>
              </a:path>
            </a:pathLst>
          </a:custGeom>
          <a:noFill/>
          <a:ln w="117475" cap="flat" cmpd="sng" algn="ctr">
            <a:solidFill>
              <a:srgbClr val="FFC000">
                <a:alpha val="67000"/>
              </a:srgbClr>
            </a:solidFill>
            <a:prstDash val="solid"/>
            <a:round/>
            <a:headEnd type="none" w="lg" len="med"/>
            <a:tailEnd type="triangle" w="med" len="med"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22"/>
          <p:cNvSpPr/>
          <p:nvPr/>
        </p:nvSpPr>
        <p:spPr bwMode="auto">
          <a:xfrm rot="1665938" flipH="1">
            <a:off x="3852054" y="3720079"/>
            <a:ext cx="688366" cy="378530"/>
          </a:xfrm>
          <a:custGeom>
            <a:avLst/>
            <a:gdLst>
              <a:gd name="connsiteX0" fmla="*/ 1628775 w 1628775"/>
              <a:gd name="connsiteY0" fmla="*/ 228600 h 228600"/>
              <a:gd name="connsiteX1" fmla="*/ 885825 w 1628775"/>
              <a:gd name="connsiteY1" fmla="*/ 0 h 228600"/>
              <a:gd name="connsiteX2" fmla="*/ 0 w 1628775"/>
              <a:gd name="connsiteY2" fmla="*/ 85725 h 228600"/>
              <a:gd name="connsiteX3" fmla="*/ 0 w 1628775"/>
              <a:gd name="connsiteY3" fmla="*/ 85725 h 228600"/>
              <a:gd name="connsiteX0" fmla="*/ 1628775 w 1628775"/>
              <a:gd name="connsiteY0" fmla="*/ 238125 h 238125"/>
              <a:gd name="connsiteX1" fmla="*/ 742950 w 1628775"/>
              <a:gd name="connsiteY1" fmla="*/ 0 h 238125"/>
              <a:gd name="connsiteX2" fmla="*/ 0 w 1628775"/>
              <a:gd name="connsiteY2" fmla="*/ 95250 h 238125"/>
              <a:gd name="connsiteX3" fmla="*/ 0 w 1628775"/>
              <a:gd name="connsiteY3" fmla="*/ 95250 h 238125"/>
              <a:gd name="connsiteX0" fmla="*/ 1628775 w 1628775"/>
              <a:gd name="connsiteY0" fmla="*/ 238361 h 238361"/>
              <a:gd name="connsiteX1" fmla="*/ 742950 w 1628775"/>
              <a:gd name="connsiteY1" fmla="*/ 236 h 238361"/>
              <a:gd name="connsiteX2" fmla="*/ 0 w 1628775"/>
              <a:gd name="connsiteY2" fmla="*/ 95486 h 238361"/>
              <a:gd name="connsiteX3" fmla="*/ 0 w 1628775"/>
              <a:gd name="connsiteY3" fmla="*/ 95486 h 238361"/>
              <a:gd name="connsiteX0" fmla="*/ 1628775 w 1628775"/>
              <a:gd name="connsiteY0" fmla="*/ 144992 h 144992"/>
              <a:gd name="connsiteX1" fmla="*/ 752475 w 1628775"/>
              <a:gd name="connsiteY1" fmla="*/ 2117 h 144992"/>
              <a:gd name="connsiteX2" fmla="*/ 0 w 1628775"/>
              <a:gd name="connsiteY2" fmla="*/ 2117 h 144992"/>
              <a:gd name="connsiteX3" fmla="*/ 0 w 1628775"/>
              <a:gd name="connsiteY3" fmla="*/ 2117 h 144992"/>
              <a:gd name="connsiteX0" fmla="*/ 2095500 w 2095500"/>
              <a:gd name="connsiteY0" fmla="*/ 378530 h 378530"/>
              <a:gd name="connsiteX1" fmla="*/ 752475 w 2095500"/>
              <a:gd name="connsiteY1" fmla="*/ 26105 h 378530"/>
              <a:gd name="connsiteX2" fmla="*/ 0 w 2095500"/>
              <a:gd name="connsiteY2" fmla="*/ 26105 h 378530"/>
              <a:gd name="connsiteX3" fmla="*/ 0 w 2095500"/>
              <a:gd name="connsiteY3" fmla="*/ 26105 h 378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95500" h="378530">
                <a:moveTo>
                  <a:pt x="2095500" y="378530"/>
                </a:moveTo>
                <a:cubicBezTo>
                  <a:pt x="1859756" y="276136"/>
                  <a:pt x="1101725" y="84842"/>
                  <a:pt x="752475" y="26105"/>
                </a:cubicBezTo>
                <a:cubicBezTo>
                  <a:pt x="403225" y="-32632"/>
                  <a:pt x="125412" y="26105"/>
                  <a:pt x="0" y="26105"/>
                </a:cubicBezTo>
                <a:lnTo>
                  <a:pt x="0" y="26105"/>
                </a:lnTo>
              </a:path>
            </a:pathLst>
          </a:custGeom>
          <a:noFill/>
          <a:ln w="117475" cap="flat" cmpd="sng" algn="ctr">
            <a:solidFill>
              <a:srgbClr val="FFC000">
                <a:alpha val="67000"/>
              </a:srgbClr>
            </a:solidFill>
            <a:prstDash val="solid"/>
            <a:round/>
            <a:headEnd type="none" w="lg" len="med"/>
            <a:tailEnd type="triangle" w="med" len="med"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3" descr="\\kldata4\graphics\Press\IMG_Corporate\IMG_logo\Imagination\png_RGB\Imagination_Logo_Primary_RGB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020" y="1333925"/>
            <a:ext cx="2136610" cy="118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17693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MIPS32 </a:t>
            </a:r>
            <a:r>
              <a:rPr lang="en-US" smtClean="0"/>
              <a:t>microAptiv </a:t>
            </a:r>
            <a:r>
              <a:rPr lang="en-US" dirty="0"/>
              <a:t>Processor </a:t>
            </a:r>
            <a:r>
              <a:rPr lang="en-US" dirty="0" smtClean="0"/>
              <a:t>Core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5349907" cy="5184000"/>
          </a:xfrm>
        </p:spPr>
        <p:txBody>
          <a:bodyPr/>
          <a:lstStyle/>
          <a:p>
            <a:r>
              <a:rPr lang="en-US" sz="2000" dirty="0" smtClean="0"/>
              <a:t>Instruction processing core </a:t>
            </a:r>
          </a:p>
          <a:p>
            <a:pPr lvl="1"/>
            <a:r>
              <a:rPr lang="en-US" sz="2000" dirty="0" smtClean="0"/>
              <a:t>Executes up to 200 million instructions per second</a:t>
            </a:r>
          </a:p>
          <a:p>
            <a:pPr lvl="1"/>
            <a:r>
              <a:rPr lang="en-US" sz="2000" dirty="0" smtClean="0"/>
              <a:t>SIMD (single-instruction, multiple-data) enables doing same operation on up to four data items simultaneously</a:t>
            </a:r>
          </a:p>
          <a:p>
            <a:pPr lvl="1"/>
            <a:r>
              <a:rPr lang="en-US" sz="2000" dirty="0"/>
              <a:t>Five-stage pipeline overlaps instruction execution</a:t>
            </a:r>
          </a:p>
          <a:p>
            <a:r>
              <a:rPr lang="en-US" sz="2000" dirty="0" smtClean="0"/>
              <a:t>Memory interface</a:t>
            </a:r>
          </a:p>
          <a:p>
            <a:pPr lvl="1"/>
            <a:r>
              <a:rPr lang="en-US" sz="2000" dirty="0" smtClean="0"/>
              <a:t>Caches speed up access to memory</a:t>
            </a:r>
          </a:p>
          <a:p>
            <a:r>
              <a:rPr lang="en-US" sz="2000" dirty="0" smtClean="0"/>
              <a:t>Fast interrupt system responds in 10 cycles (50 ns), important for embedded systems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375" t="1801" r="11259" b="5537"/>
          <a:stretch/>
        </p:blipFill>
        <p:spPr>
          <a:xfrm>
            <a:off x="5733907" y="1008022"/>
            <a:ext cx="6251325" cy="414221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895396" y="6141547"/>
            <a:ext cx="3515204" cy="386453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accent1"/>
                </a:solidFill>
              </a:rPr>
              <a:t>www.imgtech.com</a:t>
            </a:r>
            <a:endParaRPr lang="en-US" sz="2000" dirty="0">
              <a:solidFill>
                <a:schemeClr val="accent1"/>
              </a:solidFill>
            </a:endParaRPr>
          </a:p>
        </p:txBody>
      </p:sp>
      <p:pic>
        <p:nvPicPr>
          <p:cNvPr id="10" name="Picture 3" descr="\\kldata4\graphics\Press\IMG_Corporate\IMG_logo\Imagination\png_RGB\Imagination_Logo_Primary_RGB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2304" y="5150236"/>
            <a:ext cx="1921388" cy="1063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932911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730" dirty="0" smtClean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Microchip PIC32MZ EC </a:t>
            </a:r>
            <a:r>
              <a:rPr lang="en-US" sz="3730" dirty="0" smtClean="0"/>
              <a:t>Microcontroller</a:t>
            </a:r>
            <a:endParaRPr lang="en-US" sz="3730" dirty="0" smtClean="0">
              <a:effectLst/>
            </a:endParaRPr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7407450" cy="5184000"/>
          </a:xfrm>
        </p:spPr>
        <p:txBody>
          <a:bodyPr numCol="2"/>
          <a:lstStyle/>
          <a:p>
            <a:r>
              <a:rPr lang="en-US" dirty="0" smtClean="0"/>
              <a:t>200 MHz 32-bit MIPS32 </a:t>
            </a:r>
            <a:r>
              <a:rPr lang="en-US" dirty="0" err="1" smtClean="0"/>
              <a:t>microAptiv</a:t>
            </a:r>
            <a:r>
              <a:rPr lang="en-US" dirty="0" smtClean="0"/>
              <a:t> processor core</a:t>
            </a:r>
          </a:p>
          <a:p>
            <a:r>
              <a:rPr lang="en-US" dirty="0" smtClean="0"/>
              <a:t>Memory</a:t>
            </a:r>
          </a:p>
          <a:p>
            <a:pPr lvl="1"/>
            <a:r>
              <a:rPr lang="en-US" dirty="0" smtClean="0"/>
              <a:t>512 KB RAM (read/write)</a:t>
            </a:r>
          </a:p>
          <a:p>
            <a:pPr lvl="1"/>
            <a:r>
              <a:rPr lang="en-US" dirty="0" smtClean="0"/>
              <a:t>2048 KB Flash ROM (read-only)</a:t>
            </a:r>
          </a:p>
          <a:p>
            <a:r>
              <a:rPr lang="en-US" dirty="0"/>
              <a:t>Debugging support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Peripheral hardware</a:t>
            </a:r>
          </a:p>
          <a:p>
            <a:pPr lvl="1"/>
            <a:r>
              <a:rPr lang="en-US" dirty="0" smtClean="0"/>
              <a:t>Digital inputs and outputs</a:t>
            </a:r>
          </a:p>
          <a:p>
            <a:pPr lvl="1"/>
            <a:r>
              <a:rPr lang="en-US" dirty="0" smtClean="0"/>
              <a:t>Communications</a:t>
            </a:r>
          </a:p>
          <a:p>
            <a:pPr lvl="1"/>
            <a:r>
              <a:rPr lang="en-US" dirty="0" smtClean="0"/>
              <a:t>Analog inputs</a:t>
            </a:r>
          </a:p>
          <a:p>
            <a:pPr lvl="1"/>
            <a:r>
              <a:rPr lang="en-US" dirty="0" smtClean="0"/>
              <a:t>Timers</a:t>
            </a:r>
          </a:p>
          <a:p>
            <a:pPr lvl="1"/>
            <a:r>
              <a:rPr lang="en-US" dirty="0"/>
              <a:t>Clock signal generators</a:t>
            </a:r>
          </a:p>
          <a:p>
            <a:pPr lvl="1"/>
            <a:r>
              <a:rPr lang="en-US" dirty="0" smtClean="0"/>
              <a:t>Power management</a:t>
            </a:r>
          </a:p>
          <a:p>
            <a:pPr lvl="1"/>
            <a:r>
              <a:rPr lang="en-US" dirty="0" smtClean="0"/>
              <a:t>Fault detection</a:t>
            </a:r>
          </a:p>
          <a:p>
            <a:pPr lvl="1"/>
            <a:r>
              <a:rPr lang="en-US" dirty="0" smtClean="0"/>
              <a:t>Accelerators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8844" y="4994006"/>
            <a:ext cx="1740415" cy="916328"/>
          </a:xfrm>
        </p:spPr>
      </p:pic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0157785" y="5040225"/>
            <a:ext cx="1838397" cy="182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sz="1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Image courtesy of Microchip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791450" y="5869634"/>
            <a:ext cx="3515204" cy="386453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accent1"/>
                </a:solidFill>
              </a:rPr>
              <a:t>www.microchip.com</a:t>
            </a:r>
            <a:endParaRPr lang="en-US" sz="2000" dirty="0">
              <a:solidFill>
                <a:schemeClr val="accent1"/>
              </a:solidFill>
            </a:endParaRPr>
          </a:p>
        </p:txBody>
      </p:sp>
      <p:pic>
        <p:nvPicPr>
          <p:cNvPr id="10" name="Picture 2" descr="http://www.microchip.com/_images/32bit/PIC32MZECfamilyblo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601" y="936986"/>
            <a:ext cx="4171581" cy="4004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63273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730" dirty="0" smtClean="0"/>
              <a:t>Target System for Development: PIC32MZ EF</a:t>
            </a:r>
            <a:endParaRPr lang="en-US" sz="3730" dirty="0" smtClean="0">
              <a:effectLst/>
            </a:endParaRPr>
          </a:p>
          <a:p>
            <a:endParaRPr lang="en-US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quarter" idx="1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3260" y="1450190"/>
            <a:ext cx="1935930" cy="1019266"/>
          </a:xfrm>
        </p:spPr>
      </p:pic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0006191" y="6185100"/>
            <a:ext cx="1838397" cy="182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sz="1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Images courtesy of </a:t>
            </a:r>
            <a:r>
              <a:rPr lang="en-GB" sz="1000" b="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Digilent</a:t>
            </a:r>
            <a:r>
              <a:rPr lang="en-GB" sz="1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and Microchip</a:t>
            </a:r>
          </a:p>
        </p:txBody>
      </p:sp>
      <p:pic>
        <p:nvPicPr>
          <p:cNvPr id="8" name="Picture 4" descr="http://www.digilentinc.com/IMG/Digilent-Logo2015-color-370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5841" y="1651100"/>
            <a:ext cx="3482653" cy="65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6" name="Group 15"/>
          <p:cNvGrpSpPr/>
          <p:nvPr/>
        </p:nvGrpSpPr>
        <p:grpSpPr>
          <a:xfrm>
            <a:off x="7662337" y="3461649"/>
            <a:ext cx="4529663" cy="3284007"/>
            <a:chOff x="106415" y="3017162"/>
            <a:chExt cx="4529663" cy="3284007"/>
          </a:xfrm>
        </p:grpSpPr>
        <p:pic>
          <p:nvPicPr>
            <p:cNvPr id="1026" name="Picture 2" descr="https://digilentinc.com/Data/Products/CHIPKIT-WIFIRE/chipKIT-WiFIRE-obl-600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6415" y="3017162"/>
              <a:ext cx="4529663" cy="3284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Oval 4"/>
            <p:cNvSpPr/>
            <p:nvPr/>
          </p:nvSpPr>
          <p:spPr bwMode="auto">
            <a:xfrm>
              <a:off x="2310281" y="3973781"/>
              <a:ext cx="753800" cy="735263"/>
            </a:xfrm>
            <a:prstGeom prst="ellipse">
              <a:avLst/>
            </a:prstGeom>
            <a:noFill/>
            <a:ln w="381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hangingPunct="0">
                <a:lnSpc>
                  <a:spcPct val="80000"/>
                </a:lnSpc>
                <a:buClr>
                  <a:srgbClr val="000099"/>
                </a:buClr>
              </a:pPr>
              <a:endParaRPr lang="en-US" sz="1400" b="0" dirty="0" smtClean="0">
                <a:solidFill>
                  <a:schemeClr val="bg1"/>
                </a:solidFill>
              </a:endParaRPr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8123966" y="2516377"/>
            <a:ext cx="3613332" cy="1002007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accent1"/>
                </a:solidFill>
              </a:rPr>
              <a:t>chipKIT Wi-FIRE development board (REV C) adds inputs, outputs and power supply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033376" y="2516377"/>
            <a:ext cx="3911176" cy="1002007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accent1"/>
                </a:solidFill>
              </a:rPr>
              <a:t>PIC32MZ microcontroller adds memory, control, interfacing</a:t>
            </a:r>
            <a:r>
              <a:rPr lang="en-US" sz="2000" dirty="0">
                <a:solidFill>
                  <a:schemeClr val="accent1"/>
                </a:solidFill>
              </a:rPr>
              <a:t> </a:t>
            </a:r>
            <a:r>
              <a:rPr lang="en-US" sz="2000" dirty="0" smtClean="0">
                <a:solidFill>
                  <a:schemeClr val="accent1"/>
                </a:solidFill>
              </a:rPr>
              <a:t>and robustness circuits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21460" y="2516377"/>
            <a:ext cx="3435520" cy="1002007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accent1"/>
                </a:solidFill>
              </a:rPr>
              <a:t>MIPS32 Warrior M-Class processor core runs the program’s instructions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15" name="Freeform 14"/>
          <p:cNvSpPr/>
          <p:nvPr/>
        </p:nvSpPr>
        <p:spPr bwMode="auto">
          <a:xfrm rot="1073835" flipH="1">
            <a:off x="7613494" y="4100894"/>
            <a:ext cx="2206480" cy="911976"/>
          </a:xfrm>
          <a:custGeom>
            <a:avLst/>
            <a:gdLst>
              <a:gd name="connsiteX0" fmla="*/ 1628775 w 1628775"/>
              <a:gd name="connsiteY0" fmla="*/ 228600 h 228600"/>
              <a:gd name="connsiteX1" fmla="*/ 885825 w 1628775"/>
              <a:gd name="connsiteY1" fmla="*/ 0 h 228600"/>
              <a:gd name="connsiteX2" fmla="*/ 0 w 1628775"/>
              <a:gd name="connsiteY2" fmla="*/ 85725 h 228600"/>
              <a:gd name="connsiteX3" fmla="*/ 0 w 1628775"/>
              <a:gd name="connsiteY3" fmla="*/ 85725 h 228600"/>
              <a:gd name="connsiteX0" fmla="*/ 1628775 w 1628775"/>
              <a:gd name="connsiteY0" fmla="*/ 238125 h 238125"/>
              <a:gd name="connsiteX1" fmla="*/ 742950 w 1628775"/>
              <a:gd name="connsiteY1" fmla="*/ 0 h 238125"/>
              <a:gd name="connsiteX2" fmla="*/ 0 w 1628775"/>
              <a:gd name="connsiteY2" fmla="*/ 95250 h 238125"/>
              <a:gd name="connsiteX3" fmla="*/ 0 w 1628775"/>
              <a:gd name="connsiteY3" fmla="*/ 95250 h 238125"/>
              <a:gd name="connsiteX0" fmla="*/ 1628775 w 1628775"/>
              <a:gd name="connsiteY0" fmla="*/ 238361 h 238361"/>
              <a:gd name="connsiteX1" fmla="*/ 742950 w 1628775"/>
              <a:gd name="connsiteY1" fmla="*/ 236 h 238361"/>
              <a:gd name="connsiteX2" fmla="*/ 0 w 1628775"/>
              <a:gd name="connsiteY2" fmla="*/ 95486 h 238361"/>
              <a:gd name="connsiteX3" fmla="*/ 0 w 1628775"/>
              <a:gd name="connsiteY3" fmla="*/ 95486 h 238361"/>
              <a:gd name="connsiteX0" fmla="*/ 1628775 w 1628775"/>
              <a:gd name="connsiteY0" fmla="*/ 144992 h 144992"/>
              <a:gd name="connsiteX1" fmla="*/ 752475 w 1628775"/>
              <a:gd name="connsiteY1" fmla="*/ 2117 h 144992"/>
              <a:gd name="connsiteX2" fmla="*/ 0 w 1628775"/>
              <a:gd name="connsiteY2" fmla="*/ 2117 h 144992"/>
              <a:gd name="connsiteX3" fmla="*/ 0 w 1628775"/>
              <a:gd name="connsiteY3" fmla="*/ 2117 h 144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28775" h="144992">
                <a:moveTo>
                  <a:pt x="1628775" y="144992"/>
                </a:moveTo>
                <a:cubicBezTo>
                  <a:pt x="1393031" y="42598"/>
                  <a:pt x="814387" y="6879"/>
                  <a:pt x="752475" y="2117"/>
                </a:cubicBezTo>
                <a:cubicBezTo>
                  <a:pt x="690563" y="-2645"/>
                  <a:pt x="125412" y="2117"/>
                  <a:pt x="0" y="2117"/>
                </a:cubicBezTo>
                <a:lnTo>
                  <a:pt x="0" y="2117"/>
                </a:lnTo>
              </a:path>
            </a:pathLst>
          </a:custGeom>
          <a:noFill/>
          <a:ln w="117475" cap="flat" cmpd="sng" algn="ctr">
            <a:solidFill>
              <a:srgbClr val="FFC000">
                <a:alpha val="67000"/>
              </a:srgbClr>
            </a:solidFill>
            <a:prstDash val="solid"/>
            <a:round/>
            <a:headEnd type="none" w="lg" len="med"/>
            <a:tailEnd type="triangle" w="med" len="med"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3" descr="\\kldata4\graphics\Press\IMG_Corporate\IMG_logo\Imagination\png_RGB\Imagination_Logo_Primary_RGB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020" y="1333925"/>
            <a:ext cx="2136610" cy="118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mips-m5150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708"/>
          <a:stretch/>
        </p:blipFill>
        <p:spPr bwMode="auto">
          <a:xfrm>
            <a:off x="343129" y="3508863"/>
            <a:ext cx="3548344" cy="2931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http://www.microchip.com/_images/32bit/PIC32MZECfamilybloc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832" y="3508863"/>
            <a:ext cx="3053576" cy="2931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Oval 27"/>
          <p:cNvSpPr/>
          <p:nvPr/>
        </p:nvSpPr>
        <p:spPr bwMode="auto">
          <a:xfrm>
            <a:off x="4594644" y="3530659"/>
            <a:ext cx="1275032" cy="1078937"/>
          </a:xfrm>
          <a:prstGeom prst="ellipse">
            <a:avLst/>
          </a:prstGeom>
          <a:noFill/>
          <a:ln w="381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endParaRPr lang="en-US" sz="1400" b="0" dirty="0" smtClean="0">
              <a:solidFill>
                <a:schemeClr val="bg1"/>
              </a:solidFill>
            </a:endParaRPr>
          </a:p>
        </p:txBody>
      </p:sp>
      <p:sp>
        <p:nvSpPr>
          <p:cNvPr id="23" name="Freeform 22"/>
          <p:cNvSpPr/>
          <p:nvPr/>
        </p:nvSpPr>
        <p:spPr bwMode="auto">
          <a:xfrm rot="1665938" flipH="1">
            <a:off x="3852054" y="3720079"/>
            <a:ext cx="688366" cy="378530"/>
          </a:xfrm>
          <a:custGeom>
            <a:avLst/>
            <a:gdLst>
              <a:gd name="connsiteX0" fmla="*/ 1628775 w 1628775"/>
              <a:gd name="connsiteY0" fmla="*/ 228600 h 228600"/>
              <a:gd name="connsiteX1" fmla="*/ 885825 w 1628775"/>
              <a:gd name="connsiteY1" fmla="*/ 0 h 228600"/>
              <a:gd name="connsiteX2" fmla="*/ 0 w 1628775"/>
              <a:gd name="connsiteY2" fmla="*/ 85725 h 228600"/>
              <a:gd name="connsiteX3" fmla="*/ 0 w 1628775"/>
              <a:gd name="connsiteY3" fmla="*/ 85725 h 228600"/>
              <a:gd name="connsiteX0" fmla="*/ 1628775 w 1628775"/>
              <a:gd name="connsiteY0" fmla="*/ 238125 h 238125"/>
              <a:gd name="connsiteX1" fmla="*/ 742950 w 1628775"/>
              <a:gd name="connsiteY1" fmla="*/ 0 h 238125"/>
              <a:gd name="connsiteX2" fmla="*/ 0 w 1628775"/>
              <a:gd name="connsiteY2" fmla="*/ 95250 h 238125"/>
              <a:gd name="connsiteX3" fmla="*/ 0 w 1628775"/>
              <a:gd name="connsiteY3" fmla="*/ 95250 h 238125"/>
              <a:gd name="connsiteX0" fmla="*/ 1628775 w 1628775"/>
              <a:gd name="connsiteY0" fmla="*/ 238361 h 238361"/>
              <a:gd name="connsiteX1" fmla="*/ 742950 w 1628775"/>
              <a:gd name="connsiteY1" fmla="*/ 236 h 238361"/>
              <a:gd name="connsiteX2" fmla="*/ 0 w 1628775"/>
              <a:gd name="connsiteY2" fmla="*/ 95486 h 238361"/>
              <a:gd name="connsiteX3" fmla="*/ 0 w 1628775"/>
              <a:gd name="connsiteY3" fmla="*/ 95486 h 238361"/>
              <a:gd name="connsiteX0" fmla="*/ 1628775 w 1628775"/>
              <a:gd name="connsiteY0" fmla="*/ 144992 h 144992"/>
              <a:gd name="connsiteX1" fmla="*/ 752475 w 1628775"/>
              <a:gd name="connsiteY1" fmla="*/ 2117 h 144992"/>
              <a:gd name="connsiteX2" fmla="*/ 0 w 1628775"/>
              <a:gd name="connsiteY2" fmla="*/ 2117 h 144992"/>
              <a:gd name="connsiteX3" fmla="*/ 0 w 1628775"/>
              <a:gd name="connsiteY3" fmla="*/ 2117 h 144992"/>
              <a:gd name="connsiteX0" fmla="*/ 2095500 w 2095500"/>
              <a:gd name="connsiteY0" fmla="*/ 378530 h 378530"/>
              <a:gd name="connsiteX1" fmla="*/ 752475 w 2095500"/>
              <a:gd name="connsiteY1" fmla="*/ 26105 h 378530"/>
              <a:gd name="connsiteX2" fmla="*/ 0 w 2095500"/>
              <a:gd name="connsiteY2" fmla="*/ 26105 h 378530"/>
              <a:gd name="connsiteX3" fmla="*/ 0 w 2095500"/>
              <a:gd name="connsiteY3" fmla="*/ 26105 h 378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95500" h="378530">
                <a:moveTo>
                  <a:pt x="2095500" y="378530"/>
                </a:moveTo>
                <a:cubicBezTo>
                  <a:pt x="1859756" y="276136"/>
                  <a:pt x="1101725" y="84842"/>
                  <a:pt x="752475" y="26105"/>
                </a:cubicBezTo>
                <a:cubicBezTo>
                  <a:pt x="403225" y="-32632"/>
                  <a:pt x="125412" y="26105"/>
                  <a:pt x="0" y="26105"/>
                </a:cubicBezTo>
                <a:lnTo>
                  <a:pt x="0" y="26105"/>
                </a:lnTo>
              </a:path>
            </a:pathLst>
          </a:custGeom>
          <a:noFill/>
          <a:ln w="117475" cap="flat" cmpd="sng" algn="ctr">
            <a:solidFill>
              <a:srgbClr val="FFC000">
                <a:alpha val="67000"/>
              </a:srgbClr>
            </a:solidFill>
            <a:prstDash val="solid"/>
            <a:round/>
            <a:headEnd type="none" w="lg" len="med"/>
            <a:tailEnd type="triangle" w="med" len="med"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2788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MIPS32 Warrior M-Class Processor Core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5349907" cy="5184000"/>
          </a:xfrm>
        </p:spPr>
        <p:txBody>
          <a:bodyPr/>
          <a:lstStyle/>
          <a:p>
            <a:r>
              <a:rPr lang="en-US" sz="2000" dirty="0" smtClean="0"/>
              <a:t>Instruction processing core </a:t>
            </a:r>
          </a:p>
          <a:p>
            <a:pPr lvl="1"/>
            <a:r>
              <a:rPr lang="en-US" sz="2000" dirty="0" smtClean="0"/>
              <a:t>Executes up to 200 million instructions per second</a:t>
            </a:r>
          </a:p>
          <a:p>
            <a:pPr lvl="1"/>
            <a:r>
              <a:rPr lang="en-US" sz="2000" dirty="0" smtClean="0"/>
              <a:t>SIMD (single-instruction, multiple-data) enables doing same operation on up to four data items simultaneously</a:t>
            </a:r>
          </a:p>
          <a:p>
            <a:pPr lvl="1"/>
            <a:r>
              <a:rPr lang="en-US" sz="2000" dirty="0"/>
              <a:t>Five-stage pipeline overlaps instruction </a:t>
            </a:r>
            <a:r>
              <a:rPr lang="en-US" sz="2000" dirty="0" smtClean="0"/>
              <a:t>execution</a:t>
            </a:r>
          </a:p>
          <a:p>
            <a:pPr lvl="1"/>
            <a:r>
              <a:rPr lang="en-US" sz="2000" dirty="0" smtClean="0"/>
              <a:t>Floating point math instructions executed in hardware</a:t>
            </a:r>
          </a:p>
          <a:p>
            <a:r>
              <a:rPr lang="en-US" sz="2000" dirty="0" smtClean="0"/>
              <a:t>Memory interface</a:t>
            </a:r>
          </a:p>
          <a:p>
            <a:pPr lvl="1"/>
            <a:r>
              <a:rPr lang="en-US" sz="2000" dirty="0" smtClean="0"/>
              <a:t>Caches speed up access to memory</a:t>
            </a:r>
          </a:p>
          <a:p>
            <a:r>
              <a:rPr lang="en-US" sz="2000" dirty="0" smtClean="0"/>
              <a:t>Fast interrupt system responds in 10 cycles (50 ns), important for embedded systems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6895396" y="6141547"/>
            <a:ext cx="3515204" cy="386453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accent1"/>
                </a:solidFill>
              </a:rPr>
              <a:t>www.imgtech.com</a:t>
            </a:r>
            <a:endParaRPr lang="en-US" sz="2000" dirty="0">
              <a:solidFill>
                <a:schemeClr val="accent1"/>
              </a:solidFill>
            </a:endParaRPr>
          </a:p>
        </p:txBody>
      </p:sp>
      <p:pic>
        <p:nvPicPr>
          <p:cNvPr id="10" name="Picture 3" descr="\\kldata4\graphics\Press\IMG_Corporate\IMG_logo\Imagination\png_RGB\Imagination_Logo_Primary_RGB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2304" y="5150236"/>
            <a:ext cx="1921388" cy="1063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mips-m5150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708"/>
          <a:stretch/>
        </p:blipFill>
        <p:spPr bwMode="auto">
          <a:xfrm>
            <a:off x="6125792" y="1015286"/>
            <a:ext cx="4925990" cy="4069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860618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730" dirty="0" smtClean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Microchip PIC32MZ EF </a:t>
            </a:r>
            <a:r>
              <a:rPr lang="en-US" sz="3730" dirty="0" smtClean="0"/>
              <a:t>Microcontroller</a:t>
            </a:r>
            <a:endParaRPr lang="en-US" sz="3730" dirty="0" smtClean="0">
              <a:effectLst/>
            </a:endParaRPr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7407450" cy="5184000"/>
          </a:xfrm>
        </p:spPr>
        <p:txBody>
          <a:bodyPr numCol="2"/>
          <a:lstStyle/>
          <a:p>
            <a:r>
              <a:rPr lang="en-US" dirty="0" smtClean="0"/>
              <a:t>200 MHz 32-bit MIPS32 Warrior M-Class processor core</a:t>
            </a:r>
          </a:p>
          <a:p>
            <a:r>
              <a:rPr lang="en-US" dirty="0" smtClean="0"/>
              <a:t>Memory</a:t>
            </a:r>
          </a:p>
          <a:p>
            <a:pPr lvl="1"/>
            <a:r>
              <a:rPr lang="en-US" dirty="0" smtClean="0"/>
              <a:t>512 KB RAM (read/write)</a:t>
            </a:r>
          </a:p>
          <a:p>
            <a:pPr lvl="1"/>
            <a:r>
              <a:rPr lang="en-US" dirty="0" smtClean="0"/>
              <a:t>2048 KB Flash ROM (read-only)</a:t>
            </a:r>
          </a:p>
          <a:p>
            <a:r>
              <a:rPr lang="en-US" dirty="0"/>
              <a:t>Debugging support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Peripheral hardware</a:t>
            </a:r>
          </a:p>
          <a:p>
            <a:pPr lvl="1"/>
            <a:r>
              <a:rPr lang="en-US" dirty="0" smtClean="0"/>
              <a:t>Digital inputs and outputs</a:t>
            </a:r>
          </a:p>
          <a:p>
            <a:pPr lvl="1"/>
            <a:r>
              <a:rPr lang="en-US" dirty="0" smtClean="0"/>
              <a:t>Communications</a:t>
            </a:r>
          </a:p>
          <a:p>
            <a:pPr lvl="1"/>
            <a:r>
              <a:rPr lang="en-US" dirty="0" smtClean="0"/>
              <a:t>Analog inputs</a:t>
            </a:r>
          </a:p>
          <a:p>
            <a:pPr lvl="1"/>
            <a:r>
              <a:rPr lang="en-US" dirty="0" smtClean="0"/>
              <a:t>Timers</a:t>
            </a:r>
          </a:p>
          <a:p>
            <a:pPr lvl="1"/>
            <a:r>
              <a:rPr lang="en-US" dirty="0"/>
              <a:t>Clock signal generators</a:t>
            </a:r>
          </a:p>
          <a:p>
            <a:pPr lvl="1"/>
            <a:r>
              <a:rPr lang="en-US" dirty="0" smtClean="0"/>
              <a:t>Power management</a:t>
            </a:r>
          </a:p>
          <a:p>
            <a:pPr lvl="1"/>
            <a:r>
              <a:rPr lang="en-US" dirty="0" smtClean="0"/>
              <a:t>Fault detection</a:t>
            </a:r>
          </a:p>
          <a:p>
            <a:pPr lvl="1"/>
            <a:r>
              <a:rPr lang="en-US" dirty="0" smtClean="0"/>
              <a:t>Accelerators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0101" y="4959630"/>
            <a:ext cx="1740415" cy="916328"/>
          </a:xfrm>
        </p:spPr>
      </p:pic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0157785" y="5040225"/>
            <a:ext cx="1838397" cy="182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sz="1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Image courtesy of Microchip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052707" y="5835258"/>
            <a:ext cx="3515204" cy="386453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accent1"/>
                </a:solidFill>
              </a:rPr>
              <a:t>www.microchip.com</a:t>
            </a:r>
            <a:endParaRPr lang="en-US" sz="2000" dirty="0">
              <a:solidFill>
                <a:schemeClr val="accent1"/>
              </a:solidFill>
            </a:endParaRPr>
          </a:p>
        </p:txBody>
      </p:sp>
      <p:pic>
        <p:nvPicPr>
          <p:cNvPr id="9" name="Picture 2" descr="http://www.microchip.com/_images/32bit/PIC32MZECfamilyblo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2083" y="1059674"/>
            <a:ext cx="3964018" cy="3805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63127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730" dirty="0" err="1" smtClean="0"/>
              <a:t>chipKIT</a:t>
            </a:r>
            <a:r>
              <a:rPr lang="en-US" sz="3730" dirty="0" smtClean="0"/>
              <a:t> Wi-FIRE </a:t>
            </a:r>
            <a:r>
              <a:rPr lang="en-US" sz="3730" dirty="0"/>
              <a:t>Development </a:t>
            </a:r>
            <a:r>
              <a:rPr lang="en-US" sz="3730" dirty="0" smtClean="0"/>
              <a:t>Board</a:t>
            </a:r>
            <a:endParaRPr lang="en-US" sz="3730" dirty="0" smtClean="0">
              <a:effectLst/>
            </a:endParaRPr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8493300" cy="5184000"/>
          </a:xfrm>
        </p:spPr>
        <p:txBody>
          <a:bodyPr numCol="2"/>
          <a:lstStyle/>
          <a:p>
            <a:pPr>
              <a:spcAft>
                <a:spcPts val="400"/>
              </a:spcAft>
            </a:pPr>
            <a:r>
              <a:rPr lang="en-US" dirty="0"/>
              <a:t>Microchip </a:t>
            </a:r>
            <a:r>
              <a:rPr lang="en-US" dirty="0" smtClean="0"/>
              <a:t>PIC32MZ MCU</a:t>
            </a:r>
          </a:p>
          <a:p>
            <a:pPr lvl="1">
              <a:spcAft>
                <a:spcPts val="400"/>
              </a:spcAft>
            </a:pPr>
            <a:r>
              <a:rPr lang="en-US" dirty="0" smtClean="0"/>
              <a:t>Rev. B: PIC32MZ </a:t>
            </a:r>
            <a:r>
              <a:rPr lang="en-US" b="1" dirty="0" smtClean="0">
                <a:solidFill>
                  <a:schemeClr val="accent2"/>
                </a:solidFill>
              </a:rPr>
              <a:t>EC</a:t>
            </a:r>
          </a:p>
          <a:p>
            <a:pPr lvl="1">
              <a:spcAft>
                <a:spcPts val="400"/>
              </a:spcAft>
            </a:pPr>
            <a:r>
              <a:rPr lang="en-US" dirty="0" smtClean="0"/>
              <a:t>Rev. C: PIC32MZ </a:t>
            </a:r>
            <a:r>
              <a:rPr lang="en-US" b="1" dirty="0" smtClean="0">
                <a:solidFill>
                  <a:schemeClr val="accent2"/>
                </a:solidFill>
              </a:rPr>
              <a:t>EF</a:t>
            </a:r>
            <a:endParaRPr lang="en-US" b="1" dirty="0">
              <a:solidFill>
                <a:schemeClr val="accent2"/>
              </a:solidFill>
            </a:endParaRPr>
          </a:p>
          <a:p>
            <a:pPr>
              <a:spcAft>
                <a:spcPts val="400"/>
              </a:spcAft>
            </a:pPr>
            <a:r>
              <a:rPr lang="en-US" dirty="0" smtClean="0"/>
              <a:t>Inputs</a:t>
            </a:r>
          </a:p>
          <a:p>
            <a:pPr lvl="1">
              <a:spcAft>
                <a:spcPts val="400"/>
              </a:spcAft>
            </a:pPr>
            <a:r>
              <a:rPr lang="en-US" dirty="0" smtClean="0"/>
              <a:t>2 pushbutton switches</a:t>
            </a:r>
          </a:p>
          <a:p>
            <a:pPr lvl="1">
              <a:spcAft>
                <a:spcPts val="400"/>
              </a:spcAft>
            </a:pPr>
            <a:r>
              <a:rPr lang="en-US" dirty="0" smtClean="0"/>
              <a:t>Analog potentiometer (knob)</a:t>
            </a:r>
          </a:p>
          <a:p>
            <a:pPr>
              <a:spcAft>
                <a:spcPts val="400"/>
              </a:spcAft>
            </a:pPr>
            <a:r>
              <a:rPr lang="en-US" dirty="0" smtClean="0"/>
              <a:t>Outputs</a:t>
            </a:r>
          </a:p>
          <a:p>
            <a:pPr lvl="1">
              <a:spcAft>
                <a:spcPts val="400"/>
              </a:spcAft>
            </a:pPr>
            <a:r>
              <a:rPr lang="en-US" dirty="0" smtClean="0"/>
              <a:t>4 green LEDs</a:t>
            </a:r>
          </a:p>
          <a:p>
            <a:pPr>
              <a:spcAft>
                <a:spcPts val="400"/>
              </a:spcAft>
            </a:pPr>
            <a:r>
              <a:rPr lang="en-US" dirty="0" smtClean="0"/>
              <a:t>Connectivity</a:t>
            </a:r>
          </a:p>
          <a:p>
            <a:pPr lvl="1">
              <a:spcAft>
                <a:spcPts val="400"/>
              </a:spcAft>
            </a:pPr>
            <a:r>
              <a:rPr lang="en-US" dirty="0" smtClean="0"/>
              <a:t>MRF24G </a:t>
            </a:r>
            <a:r>
              <a:rPr lang="en-US" dirty="0" err="1" smtClean="0"/>
              <a:t>WiFi</a:t>
            </a:r>
            <a:r>
              <a:rPr lang="en-US" dirty="0" smtClean="0"/>
              <a:t> </a:t>
            </a:r>
            <a:r>
              <a:rPr lang="en-US" dirty="0"/>
              <a:t>module</a:t>
            </a:r>
          </a:p>
          <a:p>
            <a:pPr lvl="1">
              <a:spcAft>
                <a:spcPts val="400"/>
              </a:spcAft>
            </a:pPr>
            <a:r>
              <a:rPr lang="en-US" dirty="0"/>
              <a:t>Serial over USB</a:t>
            </a:r>
          </a:p>
          <a:p>
            <a:pPr lvl="1">
              <a:spcAft>
                <a:spcPts val="400"/>
              </a:spcAft>
            </a:pPr>
            <a:r>
              <a:rPr lang="en-US" dirty="0" smtClean="0"/>
              <a:t>USB and </a:t>
            </a:r>
            <a:r>
              <a:rPr lang="en-US" dirty="0" err="1" smtClean="0"/>
              <a:t>MicroUSB</a:t>
            </a:r>
            <a:endParaRPr lang="en-US" dirty="0" smtClean="0"/>
          </a:p>
          <a:p>
            <a:pPr>
              <a:spcAft>
                <a:spcPts val="400"/>
              </a:spcAft>
            </a:pPr>
            <a:r>
              <a:rPr lang="en-US" dirty="0" smtClean="0"/>
              <a:t>Power supply</a:t>
            </a:r>
          </a:p>
          <a:p>
            <a:pPr>
              <a:spcAft>
                <a:spcPts val="400"/>
              </a:spcAft>
            </a:pPr>
            <a:endParaRPr lang="en-US" dirty="0" smtClean="0"/>
          </a:p>
          <a:p>
            <a:pPr>
              <a:spcAft>
                <a:spcPts val="400"/>
              </a:spcAft>
            </a:pPr>
            <a:endParaRPr lang="en-US" dirty="0"/>
          </a:p>
          <a:p>
            <a:pPr>
              <a:spcAft>
                <a:spcPts val="400"/>
              </a:spcAft>
            </a:pPr>
            <a:endParaRPr lang="en-US" dirty="0" smtClean="0"/>
          </a:p>
          <a:p>
            <a:pPr>
              <a:spcAft>
                <a:spcPts val="400"/>
              </a:spcAft>
            </a:pPr>
            <a:r>
              <a:rPr lang="en-US" dirty="0" smtClean="0"/>
              <a:t>Debugger </a:t>
            </a:r>
            <a:br>
              <a:rPr lang="en-US" dirty="0" smtClean="0"/>
            </a:br>
            <a:r>
              <a:rPr lang="en-US" dirty="0" smtClean="0"/>
              <a:t>interface</a:t>
            </a:r>
          </a:p>
          <a:p>
            <a:pPr>
              <a:spcAft>
                <a:spcPts val="400"/>
              </a:spcAft>
            </a:pPr>
            <a:r>
              <a:rPr lang="en-US" dirty="0" smtClean="0"/>
              <a:t>Mass data </a:t>
            </a:r>
            <a:br>
              <a:rPr lang="en-US" dirty="0" smtClean="0"/>
            </a:br>
            <a:r>
              <a:rPr lang="en-US" dirty="0" smtClean="0"/>
              <a:t>storage</a:t>
            </a:r>
          </a:p>
          <a:p>
            <a:pPr lvl="1">
              <a:spcAft>
                <a:spcPts val="400"/>
              </a:spcAft>
            </a:pPr>
            <a:r>
              <a:rPr lang="en-US" dirty="0" smtClean="0"/>
              <a:t>MicroSD card </a:t>
            </a:r>
            <a:br>
              <a:rPr lang="en-US" dirty="0" smtClean="0"/>
            </a:br>
            <a:r>
              <a:rPr lang="en-US" dirty="0" smtClean="0"/>
              <a:t>socket</a:t>
            </a:r>
          </a:p>
          <a:p>
            <a:pPr>
              <a:spcAft>
                <a:spcPts val="400"/>
              </a:spcAft>
            </a:pPr>
            <a:r>
              <a:rPr lang="en-US" dirty="0" smtClean="0"/>
              <a:t>Expansion </a:t>
            </a:r>
            <a:r>
              <a:rPr lang="en-US" dirty="0"/>
              <a:t>h</a:t>
            </a:r>
            <a:r>
              <a:rPr lang="en-US" dirty="0" smtClean="0"/>
              <a:t>eaders</a:t>
            </a:r>
          </a:p>
          <a:p>
            <a:pPr lvl="1">
              <a:spcAft>
                <a:spcPts val="400"/>
              </a:spcAft>
            </a:pPr>
            <a:r>
              <a:rPr lang="en-US" dirty="0" smtClean="0"/>
              <a:t>Arduino-compatible</a:t>
            </a:r>
          </a:p>
          <a:p>
            <a:pPr lvl="1">
              <a:spcAft>
                <a:spcPts val="400"/>
              </a:spcAft>
            </a:pPr>
            <a:r>
              <a:rPr lang="en-US" dirty="0" err="1" smtClean="0"/>
              <a:t>Digilent</a:t>
            </a:r>
            <a:r>
              <a:rPr lang="en-US" dirty="0" smtClean="0"/>
              <a:t> </a:t>
            </a:r>
            <a:r>
              <a:rPr lang="en-US" dirty="0" err="1" smtClean="0"/>
              <a:t>chipKIT</a:t>
            </a:r>
            <a:r>
              <a:rPr lang="en-US" dirty="0" smtClean="0"/>
              <a:t> boards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 descr="https://digilentinc.com/Data/Products/CHIPKIT-WIFIRE/chipKIT-WiFIRE-obl-60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450" y="662720"/>
            <a:ext cx="5715000" cy="414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0138256" y="4237219"/>
            <a:ext cx="1838397" cy="182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sz="1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Image courtesy of </a:t>
            </a:r>
            <a:r>
              <a:rPr lang="en-GB" sz="1000" b="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Digilent</a:t>
            </a:r>
            <a:endParaRPr lang="en-GB" sz="1000" b="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2" name="Picture 4" descr="http://www.digilentinc.com/IMG/Digilent-Logo2015-color-37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823" y="4806096"/>
            <a:ext cx="2805232" cy="53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7791450" y="5595154"/>
            <a:ext cx="3515204" cy="386453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accent1"/>
                </a:solidFill>
              </a:rPr>
              <a:t>www.digilentinc.com</a:t>
            </a:r>
            <a:endParaRPr lang="en-US" sz="2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86051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digilentinc.com/Data/Products/CHIPKIT-BASIC-IO-SHIELD/chipKIT-BasicIOShield-obl-6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654" y="932581"/>
            <a:ext cx="5715000" cy="4676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Expansion Option: </a:t>
            </a:r>
            <a:r>
              <a:rPr lang="en-US" dirty="0" err="1"/>
              <a:t>c</a:t>
            </a:r>
            <a:r>
              <a:rPr lang="en-US" dirty="0" err="1" smtClean="0"/>
              <a:t>hipKIT</a:t>
            </a:r>
            <a:r>
              <a:rPr lang="en-US" dirty="0" smtClean="0"/>
              <a:t> Basic I/O Shield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OLED graphical display (128x32 pixels)</a:t>
            </a:r>
          </a:p>
          <a:p>
            <a:r>
              <a:rPr lang="en-US" dirty="0" smtClean="0"/>
              <a:t>Analog potentiometer (knob)</a:t>
            </a:r>
          </a:p>
          <a:p>
            <a:r>
              <a:rPr lang="en-US" dirty="0" smtClean="0"/>
              <a:t>4 slide switches</a:t>
            </a:r>
          </a:p>
          <a:p>
            <a:r>
              <a:rPr lang="en-US" dirty="0" smtClean="0"/>
              <a:t>4 pushbutton switches</a:t>
            </a:r>
          </a:p>
          <a:p>
            <a:r>
              <a:rPr lang="en-US" dirty="0" smtClean="0"/>
              <a:t>8 LEDs</a:t>
            </a:r>
          </a:p>
          <a:p>
            <a:r>
              <a:rPr lang="en-US" dirty="0" smtClean="0"/>
              <a:t>Temperature sensor (I</a:t>
            </a:r>
            <a:r>
              <a:rPr lang="en-US" baseline="30000" dirty="0" smtClean="0"/>
              <a:t>2</a:t>
            </a:r>
            <a:r>
              <a:rPr lang="en-US" dirty="0" smtClean="0"/>
              <a:t>C)</a:t>
            </a:r>
          </a:p>
          <a:p>
            <a:r>
              <a:rPr lang="en-US" dirty="0" smtClean="0"/>
              <a:t>32 KB non-volatile memory (EEPROM)</a:t>
            </a:r>
          </a:p>
          <a:p>
            <a:r>
              <a:rPr lang="en-US" dirty="0" smtClean="0"/>
              <a:t>4 open drain FET drivers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7791450" y="5595154"/>
            <a:ext cx="3515204" cy="386453"/>
          </a:xfrm>
          <a:prstGeom prst="rect">
            <a:avLst/>
          </a:prstGeom>
          <a:noFill/>
          <a:ln w="28575">
            <a:noFill/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accent1"/>
                </a:solidFill>
              </a:rPr>
              <a:t>www.digilentinc.com</a:t>
            </a:r>
            <a:endParaRPr lang="en-US" sz="2000" dirty="0">
              <a:solidFill>
                <a:schemeClr val="accent1"/>
              </a:solidFill>
            </a:endParaRPr>
          </a:p>
        </p:txBody>
      </p:sp>
      <p:pic>
        <p:nvPicPr>
          <p:cNvPr id="9" name="Picture 4" descr="http://www.digilentinc.com/IMG/Digilent-Logo2015-color-37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822" y="4677936"/>
            <a:ext cx="3482653" cy="65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10138256" y="4525025"/>
            <a:ext cx="1838397" cy="182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sz="1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Image courtesy of </a:t>
            </a:r>
            <a:r>
              <a:rPr lang="en-GB" sz="1000" b="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Digilent</a:t>
            </a:r>
            <a:endParaRPr lang="en-GB" sz="1000" b="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65175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sz="quarter" idx="1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64696">
            <a:off x="7313588" y="1637006"/>
            <a:ext cx="1655833" cy="2422252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Development Environment Overview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12" y="1339962"/>
            <a:ext cx="5410200" cy="4000500"/>
          </a:xfrm>
        </p:spPr>
      </p:pic>
      <p:pic>
        <p:nvPicPr>
          <p:cNvPr id="7" name="Picture 2" descr="https://digilentinc.com/Data/Products/CHIPKIT-WIFIRE/chipKIT-WiFIRE-obl-600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707" y="3858177"/>
            <a:ext cx="3860854" cy="279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1310414" y="1734857"/>
            <a:ext cx="3773396" cy="2222781"/>
            <a:chOff x="1310414" y="1734857"/>
            <a:chExt cx="3773396" cy="2222781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310414" y="1734857"/>
              <a:ext cx="3773396" cy="2086029"/>
            </a:xfrm>
            <a:prstGeom prst="rect">
              <a:avLst/>
            </a:prstGeom>
          </p:spPr>
        </p:pic>
        <p:sp>
          <p:nvSpPr>
            <p:cNvPr id="10" name="Oval 9"/>
            <p:cNvSpPr/>
            <p:nvPr/>
          </p:nvSpPr>
          <p:spPr bwMode="auto">
            <a:xfrm>
              <a:off x="3159011" y="3852864"/>
              <a:ext cx="100920" cy="104774"/>
            </a:xfrm>
            <a:prstGeom prst="ellipse">
              <a:avLst/>
            </a:prstGeom>
            <a:solidFill>
              <a:schemeClr val="bg2">
                <a:lumMod val="10000"/>
              </a:schemeClr>
            </a:solidFill>
            <a:ln w="38100" cap="flat" cmpd="sng" algn="ctr">
              <a:solidFill>
                <a:schemeClr val="bg2">
                  <a:lumMod val="1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hangingPunct="0">
                <a:lnSpc>
                  <a:spcPct val="80000"/>
                </a:lnSpc>
                <a:buClr>
                  <a:srgbClr val="000099"/>
                </a:buClr>
              </a:pPr>
              <a:endParaRPr lang="en-US" sz="1400" b="0" dirty="0" smtClean="0">
                <a:solidFill>
                  <a:schemeClr val="bg1"/>
                </a:solidFill>
              </a:endParaRPr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950640" y="5237305"/>
            <a:ext cx="4422945" cy="1309783"/>
          </a:xfrm>
          <a:prstGeom prst="rect">
            <a:avLst/>
          </a:prstGeom>
          <a:noFill/>
          <a:ln w="28575">
            <a:solidFill>
              <a:srgbClr val="882C94"/>
            </a:solidFill>
          </a:ln>
        </p:spPr>
        <p:txBody>
          <a:bodyPr wrap="none" lIns="77916" tIns="38958" rIns="77916" bIns="38958" rtlCol="0">
            <a:spAutoFit/>
          </a:bodyPr>
          <a:lstStyle/>
          <a:p>
            <a:pPr algn="ctr"/>
            <a:r>
              <a:rPr lang="en-US" sz="16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MPLAB X IDE on Development PC </a:t>
            </a:r>
            <a:br>
              <a:rPr lang="en-US" sz="16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</a:br>
            <a:r>
              <a:rPr lang="en-US" sz="1600" i="1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Create and debug programs here. </a:t>
            </a:r>
            <a:br>
              <a:rPr lang="en-US" sz="1600" i="1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</a:br>
            <a:r>
              <a:rPr lang="en-US" sz="1600" i="1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Windows/Mac/Linux versions available. </a:t>
            </a:r>
            <a:br>
              <a:rPr lang="en-US" sz="1600" i="1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</a:br>
            <a:r>
              <a:rPr lang="en-US" sz="1600" i="1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Recommend using Intel Core Duo or later with </a:t>
            </a:r>
            <a:br>
              <a:rPr lang="en-US" sz="1600" i="1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</a:br>
            <a:r>
              <a:rPr lang="en-US" sz="1600" i="1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2-4 GB RAM, 1.5 GB free disk space.</a:t>
            </a:r>
            <a:endParaRPr lang="en-US" sz="1600" b="0" i="1" dirty="0" smtClean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670499" y="1266767"/>
            <a:ext cx="3021660" cy="817341"/>
          </a:xfrm>
          <a:prstGeom prst="rect">
            <a:avLst/>
          </a:prstGeom>
          <a:noFill/>
          <a:ln w="28575">
            <a:solidFill>
              <a:srgbClr val="882C94"/>
            </a:solidFill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1600" dirty="0" err="1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PICkit</a:t>
            </a:r>
            <a:r>
              <a:rPr lang="en-US" sz="16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 3 Debugger/Programmer</a:t>
            </a:r>
            <a:br>
              <a:rPr lang="en-US" sz="16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</a:br>
            <a:r>
              <a:rPr lang="en-US" sz="1600" i="1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Downloads programs and </a:t>
            </a:r>
            <a:br>
              <a:rPr lang="en-US" sz="1600" i="1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</a:br>
            <a:r>
              <a:rPr lang="en-US" sz="1600" i="1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enables remote debugging</a:t>
            </a:r>
            <a:endParaRPr lang="en-US" sz="1600" b="0" dirty="0" smtClean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645031" y="3036102"/>
            <a:ext cx="1968747" cy="817341"/>
          </a:xfrm>
          <a:prstGeom prst="rect">
            <a:avLst/>
          </a:prstGeom>
          <a:noFill/>
          <a:ln w="28575">
            <a:solidFill>
              <a:srgbClr val="882C94"/>
            </a:solidFill>
          </a:ln>
        </p:spPr>
        <p:txBody>
          <a:bodyPr wrap="none" lIns="77916" tIns="38958" rIns="77916" bIns="38958" rtlCol="0">
            <a:spAutoFit/>
          </a:bodyPr>
          <a:lstStyle/>
          <a:p>
            <a:pPr algn="ctr"/>
            <a:r>
              <a:rPr lang="en-US" sz="1600" dirty="0" err="1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chipKIT</a:t>
            </a:r>
            <a:r>
              <a:rPr lang="en-US" sz="16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 Wi-FIRE </a:t>
            </a:r>
          </a:p>
          <a:p>
            <a:pPr algn="ctr"/>
            <a:r>
              <a:rPr lang="en-US" sz="16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Development Board</a:t>
            </a:r>
            <a:br>
              <a:rPr lang="en-US" sz="16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</a:br>
            <a:r>
              <a:rPr lang="en-US" sz="1600" i="1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Programs run here</a:t>
            </a:r>
            <a:endParaRPr lang="en-US" sz="1600" b="0" dirty="0" smtClean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6" name="Freeform 15"/>
          <p:cNvSpPr/>
          <p:nvPr/>
        </p:nvSpPr>
        <p:spPr bwMode="auto">
          <a:xfrm>
            <a:off x="5373585" y="1657350"/>
            <a:ext cx="2694090" cy="2570266"/>
          </a:xfrm>
          <a:custGeom>
            <a:avLst/>
            <a:gdLst>
              <a:gd name="connsiteX0" fmla="*/ 0 w 2149433"/>
              <a:gd name="connsiteY0" fmla="*/ 2285632 h 2285632"/>
              <a:gd name="connsiteX1" fmla="*/ 718457 w 2149433"/>
              <a:gd name="connsiteY1" fmla="*/ 1774993 h 2285632"/>
              <a:gd name="connsiteX2" fmla="*/ 997527 w 2149433"/>
              <a:gd name="connsiteY2" fmla="*/ 504333 h 2285632"/>
              <a:gd name="connsiteX3" fmla="*/ 1389413 w 2149433"/>
              <a:gd name="connsiteY3" fmla="*/ 47133 h 2285632"/>
              <a:gd name="connsiteX4" fmla="*/ 2000992 w 2149433"/>
              <a:gd name="connsiteY4" fmla="*/ 23382 h 2285632"/>
              <a:gd name="connsiteX5" fmla="*/ 2149433 w 2149433"/>
              <a:gd name="connsiteY5" fmla="*/ 124322 h 2285632"/>
              <a:gd name="connsiteX6" fmla="*/ 2149433 w 2149433"/>
              <a:gd name="connsiteY6" fmla="*/ 124322 h 22856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49433" h="2285632">
                <a:moveTo>
                  <a:pt x="0" y="2285632"/>
                </a:moveTo>
                <a:cubicBezTo>
                  <a:pt x="276101" y="2178754"/>
                  <a:pt x="552203" y="2071876"/>
                  <a:pt x="718457" y="1774993"/>
                </a:cubicBezTo>
                <a:cubicBezTo>
                  <a:pt x="884712" y="1478110"/>
                  <a:pt x="885701" y="792310"/>
                  <a:pt x="997527" y="504333"/>
                </a:cubicBezTo>
                <a:cubicBezTo>
                  <a:pt x="1109353" y="216356"/>
                  <a:pt x="1222169" y="127291"/>
                  <a:pt x="1389413" y="47133"/>
                </a:cubicBezTo>
                <a:cubicBezTo>
                  <a:pt x="1556657" y="-33025"/>
                  <a:pt x="1874322" y="10517"/>
                  <a:pt x="2000992" y="23382"/>
                </a:cubicBezTo>
                <a:cubicBezTo>
                  <a:pt x="2127662" y="36247"/>
                  <a:pt x="2149433" y="124322"/>
                  <a:pt x="2149433" y="124322"/>
                </a:cubicBezTo>
                <a:lnTo>
                  <a:pt x="2149433" y="124322"/>
                </a:lnTo>
              </a:path>
            </a:pathLst>
          </a:custGeom>
          <a:noFill/>
          <a:ln w="76200" cap="flat" cmpd="sng" algn="ctr">
            <a:solidFill>
              <a:schemeClr val="accent3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3"/>
          <p:cNvSpPr txBox="1">
            <a:spLocks noChangeArrowheads="1"/>
          </p:cNvSpPr>
          <p:nvPr/>
        </p:nvSpPr>
        <p:spPr bwMode="auto">
          <a:xfrm>
            <a:off x="6067647" y="1888217"/>
            <a:ext cx="652967" cy="27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sz="2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USB</a:t>
            </a:r>
          </a:p>
        </p:txBody>
      </p:sp>
      <p:sp>
        <p:nvSpPr>
          <p:cNvPr id="22" name="Freeform 21"/>
          <p:cNvSpPr/>
          <p:nvPr/>
        </p:nvSpPr>
        <p:spPr bwMode="auto">
          <a:xfrm>
            <a:off x="7974281" y="3948545"/>
            <a:ext cx="1104405" cy="1151907"/>
          </a:xfrm>
          <a:custGeom>
            <a:avLst/>
            <a:gdLst>
              <a:gd name="connsiteX0" fmla="*/ 0 w 1104405"/>
              <a:gd name="connsiteY0" fmla="*/ 100941 h 1151907"/>
              <a:gd name="connsiteX1" fmla="*/ 89064 w 1104405"/>
              <a:gd name="connsiteY1" fmla="*/ 308759 h 1151907"/>
              <a:gd name="connsiteX2" fmla="*/ 332509 w 1104405"/>
              <a:gd name="connsiteY2" fmla="*/ 504702 h 1151907"/>
              <a:gd name="connsiteX3" fmla="*/ 682831 w 1104405"/>
              <a:gd name="connsiteY3" fmla="*/ 611580 h 1151907"/>
              <a:gd name="connsiteX4" fmla="*/ 1045028 w 1104405"/>
              <a:gd name="connsiteY4" fmla="*/ 1151907 h 1151907"/>
              <a:gd name="connsiteX5" fmla="*/ 1098467 w 1104405"/>
              <a:gd name="connsiteY5" fmla="*/ 1140032 h 1151907"/>
              <a:gd name="connsiteX6" fmla="*/ 1104405 w 1104405"/>
              <a:gd name="connsiteY6" fmla="*/ 1116281 h 1151907"/>
              <a:gd name="connsiteX7" fmla="*/ 807522 w 1104405"/>
              <a:gd name="connsiteY7" fmla="*/ 504702 h 1151907"/>
              <a:gd name="connsiteX8" fmla="*/ 700644 w 1104405"/>
              <a:gd name="connsiteY8" fmla="*/ 403761 h 1151907"/>
              <a:gd name="connsiteX9" fmla="*/ 391885 w 1104405"/>
              <a:gd name="connsiteY9" fmla="*/ 190006 h 1151907"/>
              <a:gd name="connsiteX10" fmla="*/ 285007 w 1104405"/>
              <a:gd name="connsiteY10" fmla="*/ 0 h 1151907"/>
              <a:gd name="connsiteX11" fmla="*/ 0 w 1104405"/>
              <a:gd name="connsiteY11" fmla="*/ 100941 h 11519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405" h="1151907">
                <a:moveTo>
                  <a:pt x="0" y="100941"/>
                </a:moveTo>
                <a:lnTo>
                  <a:pt x="89064" y="308759"/>
                </a:lnTo>
                <a:lnTo>
                  <a:pt x="332509" y="504702"/>
                </a:lnTo>
                <a:lnTo>
                  <a:pt x="682831" y="611580"/>
                </a:lnTo>
                <a:lnTo>
                  <a:pt x="1045028" y="1151907"/>
                </a:lnTo>
                <a:lnTo>
                  <a:pt x="1098467" y="1140032"/>
                </a:lnTo>
                <a:lnTo>
                  <a:pt x="1104405" y="1116281"/>
                </a:lnTo>
                <a:lnTo>
                  <a:pt x="807522" y="504702"/>
                </a:lnTo>
                <a:lnTo>
                  <a:pt x="700644" y="403761"/>
                </a:lnTo>
                <a:lnTo>
                  <a:pt x="391885" y="190006"/>
                </a:lnTo>
                <a:lnTo>
                  <a:pt x="285007" y="0"/>
                </a:lnTo>
                <a:lnTo>
                  <a:pt x="0" y="100941"/>
                </a:lnTo>
                <a:close/>
              </a:path>
            </a:pathLst>
          </a:custGeom>
          <a:solidFill>
            <a:schemeClr val="tx2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endParaRPr lang="en-US" sz="1400" b="0" dirty="0" smtClean="0">
              <a:solidFill>
                <a:schemeClr val="bg1"/>
              </a:solidFill>
            </a:endParaRPr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 bwMode="auto">
          <a:xfrm>
            <a:off x="5769202" y="4980308"/>
            <a:ext cx="1852649" cy="91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180975" indent="-180975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b="1">
                <a:solidFill>
                  <a:srgbClr val="000099"/>
                </a:solidFill>
                <a:latin typeface="+mn-lt"/>
                <a:ea typeface="+mn-ea"/>
                <a:cs typeface="+mn-cs"/>
              </a:defRPr>
            </a:lvl1pPr>
            <a:lvl2pPr marL="541338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2pPr>
            <a:lvl3pPr marL="895350" indent="-17462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3pPr>
            <a:lvl4pPr marL="1257300" indent="-180975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lr>
                <a:srgbClr val="000099"/>
              </a:buClr>
              <a:buFont typeface="Wingdings" pitchFamily="2" charset="2"/>
              <a:buChar char="§"/>
              <a:defRPr sz="1600">
                <a:solidFill>
                  <a:srgbClr val="000099"/>
                </a:solidFill>
                <a:latin typeface="+mn-lt"/>
                <a:cs typeface="+mn-cs"/>
              </a:defRPr>
            </a:lvl4pPr>
            <a:lvl5pPr marL="2557463" indent="-342900" algn="l" rtl="0" eaLnBrk="0" fontAlgn="base" hangingPunct="0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5pPr>
            <a:lvl6pPr marL="30146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6pPr>
            <a:lvl7pPr marL="34718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7pPr>
            <a:lvl8pPr marL="39290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8pPr>
            <a:lvl9pPr marL="4386263" indent="-342900" algn="l" rtl="0" fontAlgn="base">
              <a:lnSpc>
                <a:spcPct val="110000"/>
              </a:lnSpc>
              <a:spcBef>
                <a:spcPct val="30000"/>
              </a:spcBef>
              <a:spcAft>
                <a:spcPct val="0"/>
              </a:spcAft>
              <a:buClr>
                <a:srgbClr val="FFFF00"/>
              </a:buClr>
              <a:buSzPct val="100000"/>
              <a:buFont typeface="ZapfDingbats" pitchFamily="82" charset="2"/>
              <a:buChar char="n"/>
              <a:defRPr sz="14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indent="0" algn="ctr" eaLnBrk="1" hangingPunct="1">
              <a:lnSpc>
                <a:spcPct val="70000"/>
              </a:lnSpc>
              <a:buNone/>
              <a:tabLst>
                <a:tab pos="447675" algn="l"/>
                <a:tab pos="627063" algn="l"/>
              </a:tabLst>
            </a:pPr>
            <a:r>
              <a:rPr lang="en-GB" sz="2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USB for </a:t>
            </a:r>
            <a:br>
              <a:rPr lang="en-GB" sz="2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2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power and </a:t>
            </a:r>
            <a:br>
              <a:rPr lang="en-GB" sz="2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2000" b="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user program communication</a:t>
            </a:r>
          </a:p>
        </p:txBody>
      </p:sp>
      <p:sp>
        <p:nvSpPr>
          <p:cNvPr id="17" name="Freeform 16"/>
          <p:cNvSpPr/>
          <p:nvPr/>
        </p:nvSpPr>
        <p:spPr bwMode="auto">
          <a:xfrm flipV="1">
            <a:off x="5553814" y="4387945"/>
            <a:ext cx="2420467" cy="1351309"/>
          </a:xfrm>
          <a:custGeom>
            <a:avLst/>
            <a:gdLst>
              <a:gd name="connsiteX0" fmla="*/ 0 w 2149433"/>
              <a:gd name="connsiteY0" fmla="*/ 2285632 h 2285632"/>
              <a:gd name="connsiteX1" fmla="*/ 718457 w 2149433"/>
              <a:gd name="connsiteY1" fmla="*/ 1774993 h 2285632"/>
              <a:gd name="connsiteX2" fmla="*/ 997527 w 2149433"/>
              <a:gd name="connsiteY2" fmla="*/ 504333 h 2285632"/>
              <a:gd name="connsiteX3" fmla="*/ 1389413 w 2149433"/>
              <a:gd name="connsiteY3" fmla="*/ 47133 h 2285632"/>
              <a:gd name="connsiteX4" fmla="*/ 2000992 w 2149433"/>
              <a:gd name="connsiteY4" fmla="*/ 23382 h 2285632"/>
              <a:gd name="connsiteX5" fmla="*/ 2149433 w 2149433"/>
              <a:gd name="connsiteY5" fmla="*/ 124322 h 2285632"/>
              <a:gd name="connsiteX6" fmla="*/ 2149433 w 2149433"/>
              <a:gd name="connsiteY6" fmla="*/ 124322 h 2285632"/>
              <a:gd name="connsiteX0" fmla="*/ 0 w 2307959"/>
              <a:gd name="connsiteY0" fmla="*/ 2157273 h 2157273"/>
              <a:gd name="connsiteX1" fmla="*/ 876983 w 2307959"/>
              <a:gd name="connsiteY1" fmla="*/ 1774993 h 2157273"/>
              <a:gd name="connsiteX2" fmla="*/ 1156053 w 2307959"/>
              <a:gd name="connsiteY2" fmla="*/ 504333 h 2157273"/>
              <a:gd name="connsiteX3" fmla="*/ 1547939 w 2307959"/>
              <a:gd name="connsiteY3" fmla="*/ 47133 h 2157273"/>
              <a:gd name="connsiteX4" fmla="*/ 2159518 w 2307959"/>
              <a:gd name="connsiteY4" fmla="*/ 23382 h 2157273"/>
              <a:gd name="connsiteX5" fmla="*/ 2307959 w 2307959"/>
              <a:gd name="connsiteY5" fmla="*/ 124322 h 2157273"/>
              <a:gd name="connsiteX6" fmla="*/ 2307959 w 2307959"/>
              <a:gd name="connsiteY6" fmla="*/ 124322 h 2157273"/>
              <a:gd name="connsiteX0" fmla="*/ 0 w 2307959"/>
              <a:gd name="connsiteY0" fmla="*/ 2157273 h 2193329"/>
              <a:gd name="connsiteX1" fmla="*/ 876983 w 2307959"/>
              <a:gd name="connsiteY1" fmla="*/ 1774993 h 2193329"/>
              <a:gd name="connsiteX2" fmla="*/ 1156053 w 2307959"/>
              <a:gd name="connsiteY2" fmla="*/ 504333 h 2193329"/>
              <a:gd name="connsiteX3" fmla="*/ 1547939 w 2307959"/>
              <a:gd name="connsiteY3" fmla="*/ 47133 h 2193329"/>
              <a:gd name="connsiteX4" fmla="*/ 2159518 w 2307959"/>
              <a:gd name="connsiteY4" fmla="*/ 23382 h 2193329"/>
              <a:gd name="connsiteX5" fmla="*/ 2307959 w 2307959"/>
              <a:gd name="connsiteY5" fmla="*/ 124322 h 2193329"/>
              <a:gd name="connsiteX6" fmla="*/ 2307959 w 2307959"/>
              <a:gd name="connsiteY6" fmla="*/ 124322 h 2193329"/>
              <a:gd name="connsiteX0" fmla="*/ 0 w 2307959"/>
              <a:gd name="connsiteY0" fmla="*/ 2157273 h 2244763"/>
              <a:gd name="connsiteX1" fmla="*/ 876983 w 2307959"/>
              <a:gd name="connsiteY1" fmla="*/ 1774993 h 2244763"/>
              <a:gd name="connsiteX2" fmla="*/ 1156053 w 2307959"/>
              <a:gd name="connsiteY2" fmla="*/ 504333 h 2244763"/>
              <a:gd name="connsiteX3" fmla="*/ 1547939 w 2307959"/>
              <a:gd name="connsiteY3" fmla="*/ 47133 h 2244763"/>
              <a:gd name="connsiteX4" fmla="*/ 2159518 w 2307959"/>
              <a:gd name="connsiteY4" fmla="*/ 23382 h 2244763"/>
              <a:gd name="connsiteX5" fmla="*/ 2307959 w 2307959"/>
              <a:gd name="connsiteY5" fmla="*/ 124322 h 2244763"/>
              <a:gd name="connsiteX6" fmla="*/ 2307959 w 2307959"/>
              <a:gd name="connsiteY6" fmla="*/ 124322 h 2244763"/>
              <a:gd name="connsiteX0" fmla="*/ 0 w 2307959"/>
              <a:gd name="connsiteY0" fmla="*/ 2157273 h 2294475"/>
              <a:gd name="connsiteX1" fmla="*/ 876983 w 2307959"/>
              <a:gd name="connsiteY1" fmla="*/ 1774993 h 2294475"/>
              <a:gd name="connsiteX2" fmla="*/ 1156053 w 2307959"/>
              <a:gd name="connsiteY2" fmla="*/ 504333 h 2294475"/>
              <a:gd name="connsiteX3" fmla="*/ 1547939 w 2307959"/>
              <a:gd name="connsiteY3" fmla="*/ 47133 h 2294475"/>
              <a:gd name="connsiteX4" fmla="*/ 2159518 w 2307959"/>
              <a:gd name="connsiteY4" fmla="*/ 23382 h 2294475"/>
              <a:gd name="connsiteX5" fmla="*/ 2307959 w 2307959"/>
              <a:gd name="connsiteY5" fmla="*/ 124322 h 2294475"/>
              <a:gd name="connsiteX6" fmla="*/ 2307959 w 2307959"/>
              <a:gd name="connsiteY6" fmla="*/ 124322 h 2294475"/>
              <a:gd name="connsiteX0" fmla="*/ 0 w 2307959"/>
              <a:gd name="connsiteY0" fmla="*/ 2157273 h 2267187"/>
              <a:gd name="connsiteX1" fmla="*/ 876983 w 2307959"/>
              <a:gd name="connsiteY1" fmla="*/ 1774993 h 2267187"/>
              <a:gd name="connsiteX2" fmla="*/ 1156053 w 2307959"/>
              <a:gd name="connsiteY2" fmla="*/ 504333 h 2267187"/>
              <a:gd name="connsiteX3" fmla="*/ 1547939 w 2307959"/>
              <a:gd name="connsiteY3" fmla="*/ 47133 h 2267187"/>
              <a:gd name="connsiteX4" fmla="*/ 2159518 w 2307959"/>
              <a:gd name="connsiteY4" fmla="*/ 23382 h 2267187"/>
              <a:gd name="connsiteX5" fmla="*/ 2307959 w 2307959"/>
              <a:gd name="connsiteY5" fmla="*/ 124322 h 2267187"/>
              <a:gd name="connsiteX6" fmla="*/ 2307959 w 2307959"/>
              <a:gd name="connsiteY6" fmla="*/ 124322 h 2267187"/>
              <a:gd name="connsiteX0" fmla="*/ 0 w 2307959"/>
              <a:gd name="connsiteY0" fmla="*/ 2157273 h 2157274"/>
              <a:gd name="connsiteX1" fmla="*/ 1156053 w 2307959"/>
              <a:gd name="connsiteY1" fmla="*/ 504333 h 2157274"/>
              <a:gd name="connsiteX2" fmla="*/ 1547939 w 2307959"/>
              <a:gd name="connsiteY2" fmla="*/ 47133 h 2157274"/>
              <a:gd name="connsiteX3" fmla="*/ 2159518 w 2307959"/>
              <a:gd name="connsiteY3" fmla="*/ 23382 h 2157274"/>
              <a:gd name="connsiteX4" fmla="*/ 2307959 w 2307959"/>
              <a:gd name="connsiteY4" fmla="*/ 124322 h 2157274"/>
              <a:gd name="connsiteX5" fmla="*/ 2307959 w 2307959"/>
              <a:gd name="connsiteY5" fmla="*/ 124322 h 2157274"/>
              <a:gd name="connsiteX0" fmla="*/ 0 w 2307959"/>
              <a:gd name="connsiteY0" fmla="*/ 2280448 h 2415719"/>
              <a:gd name="connsiteX1" fmla="*/ 1332870 w 2307959"/>
              <a:gd name="connsiteY1" fmla="*/ 2317569 h 2415719"/>
              <a:gd name="connsiteX2" fmla="*/ 1547939 w 2307959"/>
              <a:gd name="connsiteY2" fmla="*/ 170308 h 2415719"/>
              <a:gd name="connsiteX3" fmla="*/ 2159518 w 2307959"/>
              <a:gd name="connsiteY3" fmla="*/ 146557 h 2415719"/>
              <a:gd name="connsiteX4" fmla="*/ 2307959 w 2307959"/>
              <a:gd name="connsiteY4" fmla="*/ 247497 h 2415719"/>
              <a:gd name="connsiteX5" fmla="*/ 2307959 w 2307959"/>
              <a:gd name="connsiteY5" fmla="*/ 247497 h 2415719"/>
              <a:gd name="connsiteX0" fmla="*/ 0 w 2307959"/>
              <a:gd name="connsiteY0" fmla="*/ 2133890 h 2270695"/>
              <a:gd name="connsiteX1" fmla="*/ 1332870 w 2307959"/>
              <a:gd name="connsiteY1" fmla="*/ 2171011 h 2270695"/>
              <a:gd name="connsiteX2" fmla="*/ 2159518 w 2307959"/>
              <a:gd name="connsiteY2" fmla="*/ -1 h 2270695"/>
              <a:gd name="connsiteX3" fmla="*/ 2307959 w 2307959"/>
              <a:gd name="connsiteY3" fmla="*/ 100939 h 2270695"/>
              <a:gd name="connsiteX4" fmla="*/ 2307959 w 2307959"/>
              <a:gd name="connsiteY4" fmla="*/ 100939 h 2270695"/>
              <a:gd name="connsiteX0" fmla="*/ 0 w 2453216"/>
              <a:gd name="connsiteY0" fmla="*/ 2153433 h 2290238"/>
              <a:gd name="connsiteX1" fmla="*/ 1332870 w 2453216"/>
              <a:gd name="connsiteY1" fmla="*/ 2190554 h 2290238"/>
              <a:gd name="connsiteX2" fmla="*/ 2159518 w 2453216"/>
              <a:gd name="connsiteY2" fmla="*/ 19542 h 2290238"/>
              <a:gd name="connsiteX3" fmla="*/ 2307959 w 2453216"/>
              <a:gd name="connsiteY3" fmla="*/ 120482 h 2290238"/>
              <a:gd name="connsiteX4" fmla="*/ 2307959 w 2453216"/>
              <a:gd name="connsiteY4" fmla="*/ 120482 h 2290238"/>
              <a:gd name="connsiteX0" fmla="*/ 0 w 2307959"/>
              <a:gd name="connsiteY0" fmla="*/ 2263269 h 2381049"/>
              <a:gd name="connsiteX1" fmla="*/ 1485300 w 2307959"/>
              <a:gd name="connsiteY1" fmla="*/ 2278997 h 2381049"/>
              <a:gd name="connsiteX2" fmla="*/ 2159518 w 2307959"/>
              <a:gd name="connsiteY2" fmla="*/ 129378 h 2381049"/>
              <a:gd name="connsiteX3" fmla="*/ 2307959 w 2307959"/>
              <a:gd name="connsiteY3" fmla="*/ 230318 h 2381049"/>
              <a:gd name="connsiteX4" fmla="*/ 2307959 w 2307959"/>
              <a:gd name="connsiteY4" fmla="*/ 230318 h 2381049"/>
              <a:gd name="connsiteX0" fmla="*/ 0 w 2307959"/>
              <a:gd name="connsiteY0" fmla="*/ 2062611 h 2161062"/>
              <a:gd name="connsiteX1" fmla="*/ 1485300 w 2307959"/>
              <a:gd name="connsiteY1" fmla="*/ 2078339 h 2161062"/>
              <a:gd name="connsiteX2" fmla="*/ 1940019 w 2307959"/>
              <a:gd name="connsiteY2" fmla="*/ 228224 h 2161062"/>
              <a:gd name="connsiteX3" fmla="*/ 2307959 w 2307959"/>
              <a:gd name="connsiteY3" fmla="*/ 29660 h 2161062"/>
              <a:gd name="connsiteX4" fmla="*/ 2307959 w 2307959"/>
              <a:gd name="connsiteY4" fmla="*/ 29660 h 2161062"/>
              <a:gd name="connsiteX0" fmla="*/ 0 w 2307959"/>
              <a:gd name="connsiteY0" fmla="*/ 2062611 h 2260473"/>
              <a:gd name="connsiteX1" fmla="*/ 1485300 w 2307959"/>
              <a:gd name="connsiteY1" fmla="*/ 2078339 h 2260473"/>
              <a:gd name="connsiteX2" fmla="*/ 1940019 w 2307959"/>
              <a:gd name="connsiteY2" fmla="*/ 228224 h 2260473"/>
              <a:gd name="connsiteX3" fmla="*/ 2307959 w 2307959"/>
              <a:gd name="connsiteY3" fmla="*/ 29660 h 2260473"/>
              <a:gd name="connsiteX4" fmla="*/ 2307959 w 2307959"/>
              <a:gd name="connsiteY4" fmla="*/ 29660 h 2260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7959" h="2260473">
                <a:moveTo>
                  <a:pt x="0" y="2062611"/>
                </a:moveTo>
                <a:cubicBezTo>
                  <a:pt x="374983" y="2253076"/>
                  <a:pt x="1161964" y="2384070"/>
                  <a:pt x="1485300" y="2078339"/>
                </a:cubicBezTo>
                <a:cubicBezTo>
                  <a:pt x="1808636" y="1772608"/>
                  <a:pt x="1802909" y="569670"/>
                  <a:pt x="1940019" y="228224"/>
                </a:cubicBezTo>
                <a:cubicBezTo>
                  <a:pt x="2077129" y="-113222"/>
                  <a:pt x="2307959" y="29660"/>
                  <a:pt x="2307959" y="29660"/>
                </a:cubicBezTo>
                <a:lnTo>
                  <a:pt x="2307959" y="29660"/>
                </a:lnTo>
              </a:path>
            </a:pathLst>
          </a:custGeom>
          <a:noFill/>
          <a:ln w="76200" cap="flat" cmpd="sng" algn="ctr">
            <a:solidFill>
              <a:schemeClr val="accent3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7691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75851">
            <a:off x="8272304" y="4815413"/>
            <a:ext cx="1079175" cy="1578678"/>
          </a:xfrm>
          <a:prstGeom prst="rect">
            <a:avLst/>
          </a:prstGeom>
        </p:spPr>
      </p:pic>
      <p:sp>
        <p:nvSpPr>
          <p:cNvPr id="75" name="Freeform 74"/>
          <p:cNvSpPr/>
          <p:nvPr/>
        </p:nvSpPr>
        <p:spPr bwMode="auto">
          <a:xfrm>
            <a:off x="5907475" y="849086"/>
            <a:ext cx="6187543" cy="3978233"/>
          </a:xfrm>
          <a:custGeom>
            <a:avLst/>
            <a:gdLst>
              <a:gd name="connsiteX0" fmla="*/ 71252 w 6187044"/>
              <a:gd name="connsiteY0" fmla="*/ 0 h 3978233"/>
              <a:gd name="connsiteX1" fmla="*/ 6187044 w 6187044"/>
              <a:gd name="connsiteY1" fmla="*/ 0 h 3978233"/>
              <a:gd name="connsiteX2" fmla="*/ 6187044 w 6187044"/>
              <a:gd name="connsiteY2" fmla="*/ 3978233 h 3978233"/>
              <a:gd name="connsiteX3" fmla="*/ 59377 w 6187044"/>
              <a:gd name="connsiteY3" fmla="*/ 3978233 h 3978233"/>
              <a:gd name="connsiteX4" fmla="*/ 59377 w 6187044"/>
              <a:gd name="connsiteY4" fmla="*/ 3004457 h 3978233"/>
              <a:gd name="connsiteX5" fmla="*/ 2107870 w 6187044"/>
              <a:gd name="connsiteY5" fmla="*/ 3004457 h 3978233"/>
              <a:gd name="connsiteX6" fmla="*/ 2107870 w 6187044"/>
              <a:gd name="connsiteY6" fmla="*/ 2357252 h 3978233"/>
              <a:gd name="connsiteX7" fmla="*/ 5938 w 6187044"/>
              <a:gd name="connsiteY7" fmla="*/ 2357252 h 3978233"/>
              <a:gd name="connsiteX8" fmla="*/ 5938 w 6187044"/>
              <a:gd name="connsiteY8" fmla="*/ 1353787 h 3978233"/>
              <a:gd name="connsiteX9" fmla="*/ 2119745 w 6187044"/>
              <a:gd name="connsiteY9" fmla="*/ 1353787 h 3978233"/>
              <a:gd name="connsiteX10" fmla="*/ 2119745 w 6187044"/>
              <a:gd name="connsiteY10" fmla="*/ 682831 h 3978233"/>
              <a:gd name="connsiteX11" fmla="*/ 0 w 6187044"/>
              <a:gd name="connsiteY11" fmla="*/ 682831 h 3978233"/>
              <a:gd name="connsiteX12" fmla="*/ 71252 w 6187044"/>
              <a:gd name="connsiteY12" fmla="*/ 0 h 3978233"/>
              <a:gd name="connsiteX0" fmla="*/ 0 w 6191992"/>
              <a:gd name="connsiteY0" fmla="*/ 0 h 3978233"/>
              <a:gd name="connsiteX1" fmla="*/ 6191992 w 6191992"/>
              <a:gd name="connsiteY1" fmla="*/ 0 h 3978233"/>
              <a:gd name="connsiteX2" fmla="*/ 6191992 w 6191992"/>
              <a:gd name="connsiteY2" fmla="*/ 3978233 h 3978233"/>
              <a:gd name="connsiteX3" fmla="*/ 64325 w 6191992"/>
              <a:gd name="connsiteY3" fmla="*/ 3978233 h 3978233"/>
              <a:gd name="connsiteX4" fmla="*/ 64325 w 6191992"/>
              <a:gd name="connsiteY4" fmla="*/ 3004457 h 3978233"/>
              <a:gd name="connsiteX5" fmla="*/ 2112818 w 6191992"/>
              <a:gd name="connsiteY5" fmla="*/ 3004457 h 3978233"/>
              <a:gd name="connsiteX6" fmla="*/ 2112818 w 6191992"/>
              <a:gd name="connsiteY6" fmla="*/ 2357252 h 3978233"/>
              <a:gd name="connsiteX7" fmla="*/ 10886 w 6191992"/>
              <a:gd name="connsiteY7" fmla="*/ 2357252 h 3978233"/>
              <a:gd name="connsiteX8" fmla="*/ 10886 w 6191992"/>
              <a:gd name="connsiteY8" fmla="*/ 1353787 h 3978233"/>
              <a:gd name="connsiteX9" fmla="*/ 2124693 w 6191992"/>
              <a:gd name="connsiteY9" fmla="*/ 1353787 h 3978233"/>
              <a:gd name="connsiteX10" fmla="*/ 2124693 w 6191992"/>
              <a:gd name="connsiteY10" fmla="*/ 682831 h 3978233"/>
              <a:gd name="connsiteX11" fmla="*/ 4948 w 6191992"/>
              <a:gd name="connsiteY11" fmla="*/ 682831 h 3978233"/>
              <a:gd name="connsiteX12" fmla="*/ 0 w 6191992"/>
              <a:gd name="connsiteY12" fmla="*/ 0 h 3978233"/>
              <a:gd name="connsiteX0" fmla="*/ 314 w 6187543"/>
              <a:gd name="connsiteY0" fmla="*/ 0 h 3978233"/>
              <a:gd name="connsiteX1" fmla="*/ 6187543 w 6187543"/>
              <a:gd name="connsiteY1" fmla="*/ 0 h 3978233"/>
              <a:gd name="connsiteX2" fmla="*/ 6187543 w 6187543"/>
              <a:gd name="connsiteY2" fmla="*/ 3978233 h 3978233"/>
              <a:gd name="connsiteX3" fmla="*/ 59876 w 6187543"/>
              <a:gd name="connsiteY3" fmla="*/ 3978233 h 3978233"/>
              <a:gd name="connsiteX4" fmla="*/ 59876 w 6187543"/>
              <a:gd name="connsiteY4" fmla="*/ 3004457 h 3978233"/>
              <a:gd name="connsiteX5" fmla="*/ 2108369 w 6187543"/>
              <a:gd name="connsiteY5" fmla="*/ 3004457 h 3978233"/>
              <a:gd name="connsiteX6" fmla="*/ 2108369 w 6187543"/>
              <a:gd name="connsiteY6" fmla="*/ 2357252 h 3978233"/>
              <a:gd name="connsiteX7" fmla="*/ 6437 w 6187543"/>
              <a:gd name="connsiteY7" fmla="*/ 2357252 h 3978233"/>
              <a:gd name="connsiteX8" fmla="*/ 6437 w 6187543"/>
              <a:gd name="connsiteY8" fmla="*/ 1353787 h 3978233"/>
              <a:gd name="connsiteX9" fmla="*/ 2120244 w 6187543"/>
              <a:gd name="connsiteY9" fmla="*/ 1353787 h 3978233"/>
              <a:gd name="connsiteX10" fmla="*/ 2120244 w 6187543"/>
              <a:gd name="connsiteY10" fmla="*/ 682831 h 3978233"/>
              <a:gd name="connsiteX11" fmla="*/ 499 w 6187543"/>
              <a:gd name="connsiteY11" fmla="*/ 682831 h 3978233"/>
              <a:gd name="connsiteX12" fmla="*/ 314 w 6187543"/>
              <a:gd name="connsiteY12" fmla="*/ 0 h 3978233"/>
              <a:gd name="connsiteX0" fmla="*/ 314 w 6187543"/>
              <a:gd name="connsiteY0" fmla="*/ 0 h 3978233"/>
              <a:gd name="connsiteX1" fmla="*/ 6187543 w 6187543"/>
              <a:gd name="connsiteY1" fmla="*/ 0 h 3978233"/>
              <a:gd name="connsiteX2" fmla="*/ 6187543 w 6187543"/>
              <a:gd name="connsiteY2" fmla="*/ 3978233 h 3978233"/>
              <a:gd name="connsiteX3" fmla="*/ 59876 w 6187543"/>
              <a:gd name="connsiteY3" fmla="*/ 3978233 h 3978233"/>
              <a:gd name="connsiteX4" fmla="*/ 59876 w 6187543"/>
              <a:gd name="connsiteY4" fmla="*/ 3004457 h 3978233"/>
              <a:gd name="connsiteX5" fmla="*/ 2108369 w 6187543"/>
              <a:gd name="connsiteY5" fmla="*/ 3004457 h 3978233"/>
              <a:gd name="connsiteX6" fmla="*/ 2108369 w 6187543"/>
              <a:gd name="connsiteY6" fmla="*/ 2357252 h 3978233"/>
              <a:gd name="connsiteX7" fmla="*/ 6437 w 6187543"/>
              <a:gd name="connsiteY7" fmla="*/ 2357252 h 3978233"/>
              <a:gd name="connsiteX8" fmla="*/ 6437 w 6187543"/>
              <a:gd name="connsiteY8" fmla="*/ 1353787 h 3978233"/>
              <a:gd name="connsiteX9" fmla="*/ 2120244 w 6187543"/>
              <a:gd name="connsiteY9" fmla="*/ 1353787 h 3978233"/>
              <a:gd name="connsiteX10" fmla="*/ 2120244 w 6187543"/>
              <a:gd name="connsiteY10" fmla="*/ 682831 h 3978233"/>
              <a:gd name="connsiteX11" fmla="*/ 499 w 6187543"/>
              <a:gd name="connsiteY11" fmla="*/ 682831 h 3978233"/>
              <a:gd name="connsiteX12" fmla="*/ 314 w 6187543"/>
              <a:gd name="connsiteY12" fmla="*/ 0 h 39782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187543" h="3978233">
                <a:moveTo>
                  <a:pt x="314" y="0"/>
                </a:moveTo>
                <a:lnTo>
                  <a:pt x="6187543" y="0"/>
                </a:lnTo>
                <a:lnTo>
                  <a:pt x="6187543" y="3978233"/>
                </a:lnTo>
                <a:lnTo>
                  <a:pt x="59876" y="3978233"/>
                </a:lnTo>
                <a:lnTo>
                  <a:pt x="59876" y="3004457"/>
                </a:lnTo>
                <a:lnTo>
                  <a:pt x="2108369" y="3004457"/>
                </a:lnTo>
                <a:lnTo>
                  <a:pt x="2108369" y="2357252"/>
                </a:lnTo>
                <a:lnTo>
                  <a:pt x="6437" y="2357252"/>
                </a:lnTo>
                <a:lnTo>
                  <a:pt x="6437" y="1353787"/>
                </a:lnTo>
                <a:lnTo>
                  <a:pt x="2120244" y="1353787"/>
                </a:lnTo>
                <a:lnTo>
                  <a:pt x="2120244" y="682831"/>
                </a:lnTo>
                <a:lnTo>
                  <a:pt x="499" y="682831"/>
                </a:lnTo>
                <a:cubicBezTo>
                  <a:pt x="-1150" y="455221"/>
                  <a:pt x="1963" y="227610"/>
                  <a:pt x="314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38100" cap="flat" cmpd="sng" algn="ctr">
            <a:solidFill>
              <a:srgbClr val="72166B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72000" rIns="72000" bIns="72000" numCol="1" rtlCol="0" anchor="ctr" anchorCtr="0" compatLnSpc="1">
            <a:prstTxWarp prst="textNoShape">
              <a:avLst/>
            </a:prstTxWarp>
          </a:bodyPr>
          <a:lstStyle/>
          <a:p>
            <a:pPr algn="ctr" eaLnBrk="0" hangingPunct="0">
              <a:lnSpc>
                <a:spcPct val="80000"/>
              </a:lnSpc>
              <a:buClr>
                <a:srgbClr val="000099"/>
              </a:buClr>
            </a:pPr>
            <a:endParaRPr lang="en-US" sz="1400" b="0" dirty="0" smtClean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Software Development Environment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5541787" cy="5184000"/>
          </a:xfrm>
        </p:spPr>
        <p:txBody>
          <a:bodyPr/>
          <a:lstStyle/>
          <a:p>
            <a:r>
              <a:rPr lang="en-US" dirty="0" smtClean="0"/>
              <a:t>Tools for creating programs</a:t>
            </a:r>
          </a:p>
          <a:p>
            <a:pPr lvl="1"/>
            <a:r>
              <a:rPr lang="en-US" dirty="0" smtClean="0"/>
              <a:t>Editor for creating, modifying source code</a:t>
            </a:r>
          </a:p>
          <a:p>
            <a:pPr lvl="1"/>
            <a:r>
              <a:rPr lang="en-US" dirty="0" smtClean="0"/>
              <a:t>Translators from source code (human-readable) to object code (MCU-readable)</a:t>
            </a:r>
          </a:p>
          <a:p>
            <a:r>
              <a:rPr lang="en-US" dirty="0" smtClean="0"/>
              <a:t>Tools for running and debugging programs using </a:t>
            </a:r>
            <a:r>
              <a:rPr lang="en-US" dirty="0" err="1" smtClean="0"/>
              <a:t>PICkit</a:t>
            </a:r>
            <a:r>
              <a:rPr lang="en-US" dirty="0" smtClean="0"/>
              <a:t> 3 programmer</a:t>
            </a:r>
          </a:p>
          <a:p>
            <a:pPr lvl="1"/>
            <a:r>
              <a:rPr lang="en-US" dirty="0" smtClean="0"/>
              <a:t>Load object code into MCU memory</a:t>
            </a:r>
          </a:p>
          <a:p>
            <a:pPr lvl="1"/>
            <a:r>
              <a:rPr lang="en-US" dirty="0" smtClean="0"/>
              <a:t>Show and control the program as it runs inside the MCU</a:t>
            </a:r>
          </a:p>
          <a:p>
            <a:r>
              <a:rPr lang="en-US" dirty="0" smtClean="0"/>
              <a:t>Other tools</a:t>
            </a:r>
          </a:p>
          <a:p>
            <a:pPr lvl="1"/>
            <a:r>
              <a:rPr lang="en-US" dirty="0"/>
              <a:t>H</a:t>
            </a:r>
            <a:r>
              <a:rPr lang="en-US" dirty="0" smtClean="0"/>
              <a:t>elp </a:t>
            </a:r>
            <a:r>
              <a:rPr lang="en-US" dirty="0"/>
              <a:t>you write </a:t>
            </a:r>
            <a:r>
              <a:rPr lang="en-US" dirty="0" smtClean="0"/>
              <a:t>programs</a:t>
            </a:r>
          </a:p>
          <a:p>
            <a:pPr lvl="1"/>
            <a:r>
              <a:rPr lang="en-US" dirty="0" smtClean="0"/>
              <a:t>Reference and help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smtClean="0"/>
              <a:t>What is in the MPLAB X IDE?</a:t>
            </a:r>
            <a:endParaRPr lang="en-US" dirty="0"/>
          </a:p>
        </p:txBody>
      </p:sp>
      <p:pic>
        <p:nvPicPr>
          <p:cNvPr id="12" name="Picture 2" descr="https://digilentinc.com/Data/Products/CHIPKIT-WIFIRE/chipKIT-WiFIRE-obl-60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923" y="5402189"/>
            <a:ext cx="1673687" cy="1213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188680" y="1660362"/>
            <a:ext cx="1654559" cy="386453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 w="28575">
            <a:solidFill>
              <a:srgbClr val="882C94"/>
            </a:solidFill>
          </a:ln>
        </p:spPr>
        <p:txBody>
          <a:bodyPr wrap="non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Source Code</a:t>
            </a:r>
            <a:endParaRPr lang="en-US" sz="2000" b="0" dirty="0" smtClean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63792" y="2367875"/>
            <a:ext cx="1904336" cy="694230"/>
          </a:xfrm>
          <a:prstGeom prst="rect">
            <a:avLst/>
          </a:prstGeom>
          <a:solidFill>
            <a:schemeClr val="bg2"/>
          </a:solidFill>
          <a:ln w="28575">
            <a:solidFill>
              <a:schemeClr val="accent2"/>
            </a:solidFill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Translators </a:t>
            </a:r>
            <a:br>
              <a:rPr lang="en-US" sz="20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</a:br>
            <a:r>
              <a:rPr lang="en-US" sz="20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(Compiler, etc.)</a:t>
            </a:r>
            <a:endParaRPr lang="en-US" sz="2000" b="0" dirty="0" smtClean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224747" y="3332506"/>
            <a:ext cx="1582424" cy="386453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 w="28575">
            <a:solidFill>
              <a:srgbClr val="882C94"/>
            </a:solidFill>
          </a:ln>
        </p:spPr>
        <p:txBody>
          <a:bodyPr wrap="non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Object Code</a:t>
            </a:r>
            <a:endParaRPr lang="en-US" sz="2000" b="0" dirty="0" smtClean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119937" y="952849"/>
            <a:ext cx="1792045" cy="386453"/>
          </a:xfrm>
          <a:prstGeom prst="rect">
            <a:avLst/>
          </a:prstGeom>
          <a:solidFill>
            <a:schemeClr val="bg2"/>
          </a:solidFill>
          <a:ln w="28575">
            <a:solidFill>
              <a:schemeClr val="accent2"/>
            </a:solidFill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Editor</a:t>
            </a:r>
            <a:endParaRPr lang="en-US" sz="2000" b="0" dirty="0" smtClean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17" name="Straight Arrow Connector 16"/>
          <p:cNvCxnSpPr/>
          <p:nvPr/>
        </p:nvCxnSpPr>
        <p:spPr bwMode="auto">
          <a:xfrm>
            <a:off x="7015959" y="1339302"/>
            <a:ext cx="0" cy="321060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8" name="Straight Arrow Connector 17"/>
          <p:cNvCxnSpPr>
            <a:stCxn id="6" idx="2"/>
            <a:endCxn id="7" idx="0"/>
          </p:cNvCxnSpPr>
          <p:nvPr/>
        </p:nvCxnSpPr>
        <p:spPr bwMode="auto">
          <a:xfrm>
            <a:off x="7015960" y="2046815"/>
            <a:ext cx="0" cy="321060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cxnSp>
        <p:nvCxnSpPr>
          <p:cNvPr id="19" name="Straight Arrow Connector 18"/>
          <p:cNvCxnSpPr>
            <a:stCxn id="7" idx="2"/>
            <a:endCxn id="9" idx="0"/>
          </p:cNvCxnSpPr>
          <p:nvPr/>
        </p:nvCxnSpPr>
        <p:spPr bwMode="auto">
          <a:xfrm flipH="1">
            <a:off x="7015959" y="3062105"/>
            <a:ext cx="1" cy="270401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  <p:grpSp>
        <p:nvGrpSpPr>
          <p:cNvPr id="50" name="Group 49"/>
          <p:cNvGrpSpPr/>
          <p:nvPr/>
        </p:nvGrpSpPr>
        <p:grpSpPr>
          <a:xfrm>
            <a:off x="8414969" y="1636393"/>
            <a:ext cx="3602141" cy="2171178"/>
            <a:chOff x="8414969" y="1482013"/>
            <a:chExt cx="3602141" cy="2171178"/>
          </a:xfrm>
        </p:grpSpPr>
        <p:grpSp>
          <p:nvGrpSpPr>
            <p:cNvPr id="26" name="Group 25"/>
            <p:cNvGrpSpPr/>
            <p:nvPr/>
          </p:nvGrpSpPr>
          <p:grpSpPr>
            <a:xfrm>
              <a:off x="8414969" y="1482013"/>
              <a:ext cx="3602141" cy="1002008"/>
              <a:chOff x="8589859" y="2030886"/>
              <a:chExt cx="3602141" cy="1002008"/>
            </a:xfrm>
          </p:grpSpPr>
          <p:sp>
            <p:nvSpPr>
              <p:cNvPr id="11" name="TextBox 10"/>
              <p:cNvSpPr txBox="1"/>
              <p:nvPr/>
            </p:nvSpPr>
            <p:spPr>
              <a:xfrm>
                <a:off x="9917336" y="2030886"/>
                <a:ext cx="996664" cy="1002007"/>
              </a:xfrm>
              <a:prstGeom prst="rect">
                <a:avLst/>
              </a:prstGeom>
              <a:solidFill>
                <a:schemeClr val="bg2"/>
              </a:solidFill>
              <a:ln w="28575">
                <a:solidFill>
                  <a:schemeClr val="accent2"/>
                </a:solidFill>
              </a:ln>
            </p:spPr>
            <p:txBody>
              <a:bodyPr wrap="square" lIns="77916" tIns="38958" rIns="77916" bIns="38958" rtlCol="0">
                <a:spAutoFit/>
              </a:bodyPr>
              <a:lstStyle/>
              <a:p>
                <a:pPr algn="ctr"/>
                <a:r>
                  <a:rPr lang="en-US" sz="2000" dirty="0" smtClean="0">
                    <a:solidFill>
                      <a:schemeClr val="tx1">
                        <a:lumMod val="90000"/>
                        <a:lumOff val="10000"/>
                      </a:schemeClr>
                    </a:solidFill>
                  </a:rPr>
                  <a:t>Source Code</a:t>
                </a:r>
                <a:br>
                  <a:rPr lang="en-US" sz="2000" dirty="0" smtClean="0">
                    <a:solidFill>
                      <a:schemeClr val="tx1">
                        <a:lumMod val="90000"/>
                        <a:lumOff val="10000"/>
                      </a:schemeClr>
                    </a:solidFill>
                  </a:rPr>
                </a:br>
                <a:r>
                  <a:rPr lang="en-US" sz="2000" dirty="0" smtClean="0">
                    <a:solidFill>
                      <a:schemeClr val="tx1">
                        <a:lumMod val="90000"/>
                        <a:lumOff val="10000"/>
                      </a:schemeClr>
                    </a:solidFill>
                  </a:rPr>
                  <a:t>Display</a:t>
                </a:r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11052005" y="2030887"/>
                <a:ext cx="1139995" cy="1002007"/>
              </a:xfrm>
              <a:prstGeom prst="rect">
                <a:avLst/>
              </a:prstGeom>
              <a:solidFill>
                <a:schemeClr val="bg2"/>
              </a:solidFill>
              <a:ln w="28575">
                <a:solidFill>
                  <a:schemeClr val="accent2"/>
                </a:solidFill>
              </a:ln>
            </p:spPr>
            <p:txBody>
              <a:bodyPr wrap="none" lIns="77916" tIns="38958" rIns="77916" bIns="38958" rtlCol="0">
                <a:spAutoFit/>
              </a:bodyPr>
              <a:lstStyle/>
              <a:p>
                <a:pPr algn="ctr"/>
                <a:r>
                  <a:rPr lang="en-US" sz="2000" dirty="0" smtClean="0">
                    <a:solidFill>
                      <a:schemeClr val="tx1">
                        <a:lumMod val="90000"/>
                        <a:lumOff val="10000"/>
                      </a:schemeClr>
                    </a:solidFill>
                  </a:rPr>
                  <a:t>Program</a:t>
                </a:r>
                <a:br>
                  <a:rPr lang="en-US" sz="2000" dirty="0" smtClean="0">
                    <a:solidFill>
                      <a:schemeClr val="tx1">
                        <a:lumMod val="90000"/>
                        <a:lumOff val="10000"/>
                      </a:schemeClr>
                    </a:solidFill>
                  </a:rPr>
                </a:br>
                <a:r>
                  <a:rPr lang="en-US" sz="2000" dirty="0" smtClean="0">
                    <a:solidFill>
                      <a:schemeClr val="tx1">
                        <a:lumMod val="90000"/>
                        <a:lumOff val="10000"/>
                      </a:schemeClr>
                    </a:solidFill>
                  </a:rPr>
                  <a:t>Run</a:t>
                </a:r>
                <a:br>
                  <a:rPr lang="en-US" sz="2000" dirty="0" smtClean="0">
                    <a:solidFill>
                      <a:schemeClr val="tx1">
                        <a:lumMod val="90000"/>
                        <a:lumOff val="10000"/>
                      </a:schemeClr>
                    </a:solidFill>
                  </a:rPr>
                </a:br>
                <a:r>
                  <a:rPr lang="en-US" sz="2000" dirty="0" smtClean="0">
                    <a:solidFill>
                      <a:schemeClr val="tx1">
                        <a:lumMod val="90000"/>
                        <a:lumOff val="10000"/>
                      </a:schemeClr>
                    </a:solidFill>
                  </a:rPr>
                  <a:t>Control</a:t>
                </a:r>
              </a:p>
            </p:txBody>
          </p:sp>
          <p:sp>
            <p:nvSpPr>
              <p:cNvPr id="14" name="TextBox 13"/>
              <p:cNvSpPr txBox="1"/>
              <p:nvPr/>
            </p:nvSpPr>
            <p:spPr>
              <a:xfrm>
                <a:off x="8589859" y="2030887"/>
                <a:ext cx="1189472" cy="1002007"/>
              </a:xfrm>
              <a:prstGeom prst="rect">
                <a:avLst/>
              </a:prstGeom>
              <a:solidFill>
                <a:schemeClr val="bg2"/>
              </a:solidFill>
              <a:ln w="28575">
                <a:solidFill>
                  <a:schemeClr val="accent2"/>
                </a:solidFill>
              </a:ln>
            </p:spPr>
            <p:txBody>
              <a:bodyPr wrap="square" lIns="77916" tIns="38958" rIns="77916" bIns="38958" rtlCol="0">
                <a:spAutoFit/>
              </a:bodyPr>
              <a:lstStyle/>
              <a:p>
                <a:pPr algn="ctr"/>
                <a:r>
                  <a:rPr lang="en-US" sz="2000" dirty="0" smtClean="0">
                    <a:solidFill>
                      <a:schemeClr val="tx1">
                        <a:lumMod val="90000"/>
                        <a:lumOff val="10000"/>
                      </a:schemeClr>
                    </a:solidFill>
                  </a:rPr>
                  <a:t>Data &amp;</a:t>
                </a:r>
                <a:br>
                  <a:rPr lang="en-US" sz="2000" dirty="0" smtClean="0">
                    <a:solidFill>
                      <a:schemeClr val="tx1">
                        <a:lumMod val="90000"/>
                        <a:lumOff val="10000"/>
                      </a:schemeClr>
                    </a:solidFill>
                  </a:rPr>
                </a:br>
                <a:r>
                  <a:rPr lang="en-US" sz="2000" dirty="0" smtClean="0">
                    <a:solidFill>
                      <a:schemeClr val="tx1">
                        <a:lumMod val="90000"/>
                        <a:lumOff val="10000"/>
                      </a:schemeClr>
                    </a:solidFill>
                  </a:rPr>
                  <a:t>Memory Displays</a:t>
                </a:r>
              </a:p>
            </p:txBody>
          </p:sp>
        </p:grpSp>
        <p:sp>
          <p:nvSpPr>
            <p:cNvPr id="25" name="TextBox 24"/>
            <p:cNvSpPr txBox="1"/>
            <p:nvPr/>
          </p:nvSpPr>
          <p:spPr>
            <a:xfrm>
              <a:off x="9300484" y="2958961"/>
              <a:ext cx="1880588" cy="694230"/>
            </a:xfrm>
            <a:prstGeom prst="rect">
              <a:avLst/>
            </a:prstGeom>
            <a:solidFill>
              <a:schemeClr val="bg2"/>
            </a:solidFill>
            <a:ln w="28575">
              <a:solidFill>
                <a:schemeClr val="accent2"/>
              </a:solidFill>
            </a:ln>
          </p:spPr>
          <p:txBody>
            <a:bodyPr wrap="square" lIns="77916" tIns="38958" rIns="77916" bIns="38958" rtlCol="0">
              <a:spAutoFit/>
            </a:bodyPr>
            <a:lstStyle/>
            <a:p>
              <a:pPr algn="ctr"/>
              <a:r>
                <a:rPr lang="en-US" sz="2000" dirty="0" smtClean="0">
                  <a:solidFill>
                    <a:schemeClr val="tx1">
                      <a:lumMod val="90000"/>
                      <a:lumOff val="10000"/>
                    </a:schemeClr>
                  </a:solidFill>
                </a:rPr>
                <a:t>Debugger Controller</a:t>
              </a:r>
            </a:p>
          </p:txBody>
        </p:sp>
        <p:cxnSp>
          <p:nvCxnSpPr>
            <p:cNvPr id="27" name="Straight Arrow Connector 26"/>
            <p:cNvCxnSpPr>
              <a:stCxn id="14" idx="2"/>
              <a:endCxn id="25" idx="0"/>
            </p:cNvCxnSpPr>
            <p:nvPr/>
          </p:nvCxnSpPr>
          <p:spPr bwMode="auto">
            <a:xfrm>
              <a:off x="9009705" y="2484021"/>
              <a:ext cx="1231073" cy="474940"/>
            </a:xfrm>
            <a:prstGeom prst="straightConnector1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triangle" w="lg" len="lg"/>
              <a:tailEnd type="triangle" w="lg" len="lg"/>
            </a:ln>
            <a:effectLst/>
          </p:spPr>
        </p:cxnSp>
        <p:cxnSp>
          <p:nvCxnSpPr>
            <p:cNvPr id="29" name="Straight Arrow Connector 28"/>
            <p:cNvCxnSpPr>
              <a:stCxn id="11" idx="2"/>
              <a:endCxn id="25" idx="0"/>
            </p:cNvCxnSpPr>
            <p:nvPr/>
          </p:nvCxnSpPr>
          <p:spPr bwMode="auto">
            <a:xfrm>
              <a:off x="10240778" y="2484020"/>
              <a:ext cx="0" cy="474941"/>
            </a:xfrm>
            <a:prstGeom prst="straightConnector1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triangle" w="lg" len="lg"/>
              <a:tailEnd type="triangle" w="lg" len="lg"/>
            </a:ln>
            <a:effectLst/>
          </p:spPr>
        </p:cxnSp>
        <p:cxnSp>
          <p:nvCxnSpPr>
            <p:cNvPr id="32" name="Straight Arrow Connector 31"/>
            <p:cNvCxnSpPr>
              <a:stCxn id="13" idx="2"/>
              <a:endCxn id="25" idx="0"/>
            </p:cNvCxnSpPr>
            <p:nvPr/>
          </p:nvCxnSpPr>
          <p:spPr bwMode="auto">
            <a:xfrm flipH="1">
              <a:off x="10240778" y="2484021"/>
              <a:ext cx="1206335" cy="474940"/>
            </a:xfrm>
            <a:prstGeom prst="straightConnector1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triangle" w="lg" len="lg"/>
              <a:tailEnd type="triangle" w="lg" len="lg"/>
            </a:ln>
            <a:effectLst/>
          </p:spPr>
        </p:cxnSp>
      </p:grpSp>
      <p:cxnSp>
        <p:nvCxnSpPr>
          <p:cNvPr id="41" name="Straight Arrow Connector 40"/>
          <p:cNvCxnSpPr>
            <a:stCxn id="53" idx="2"/>
          </p:cNvCxnSpPr>
          <p:nvPr/>
        </p:nvCxnSpPr>
        <p:spPr bwMode="auto">
          <a:xfrm>
            <a:off x="7010506" y="4679307"/>
            <a:ext cx="1866794" cy="516662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lg" len="lg"/>
            <a:tailEnd type="triangle" w="lg" len="lg"/>
          </a:ln>
          <a:effectLst/>
        </p:spPr>
      </p:cxnSp>
      <p:cxnSp>
        <p:nvCxnSpPr>
          <p:cNvPr id="44" name="Straight Arrow Connector 43"/>
          <p:cNvCxnSpPr>
            <a:endCxn id="25" idx="2"/>
          </p:cNvCxnSpPr>
          <p:nvPr/>
        </p:nvCxnSpPr>
        <p:spPr bwMode="auto">
          <a:xfrm flipV="1">
            <a:off x="9300483" y="3807571"/>
            <a:ext cx="940295" cy="1305449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triangle" w="lg" len="lg"/>
            <a:tailEnd type="triangle" w="lg" len="lg"/>
          </a:ln>
          <a:effectLst/>
        </p:spPr>
      </p:cxnSp>
      <p:cxnSp>
        <p:nvCxnSpPr>
          <p:cNvPr id="47" name="Straight Arrow Connector 46"/>
          <p:cNvCxnSpPr>
            <a:endCxn id="12" idx="3"/>
          </p:cNvCxnSpPr>
          <p:nvPr/>
        </p:nvCxnSpPr>
        <p:spPr bwMode="auto">
          <a:xfrm flipH="1">
            <a:off x="7496610" y="5989229"/>
            <a:ext cx="664323" cy="19672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triangle" w="lg" len="lg"/>
            <a:tailEnd type="triangle" w="lg" len="lg"/>
          </a:ln>
          <a:effectLst/>
        </p:spPr>
      </p:cxnSp>
      <p:sp>
        <p:nvSpPr>
          <p:cNvPr id="53" name="TextBox 52"/>
          <p:cNvSpPr txBox="1"/>
          <p:nvPr/>
        </p:nvSpPr>
        <p:spPr>
          <a:xfrm>
            <a:off x="6119937" y="3985077"/>
            <a:ext cx="1781138" cy="694230"/>
          </a:xfrm>
          <a:prstGeom prst="rect">
            <a:avLst/>
          </a:prstGeom>
          <a:solidFill>
            <a:schemeClr val="bg2"/>
          </a:solidFill>
          <a:ln w="28575">
            <a:solidFill>
              <a:schemeClr val="accent2"/>
            </a:solidFill>
          </a:ln>
        </p:spPr>
        <p:txBody>
          <a:bodyPr wrap="square" lIns="77916" tIns="38958" rIns="77916" bIns="38958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Programmer Controller</a:t>
            </a:r>
          </a:p>
        </p:txBody>
      </p:sp>
      <p:cxnSp>
        <p:nvCxnSpPr>
          <p:cNvPr id="63" name="Straight Arrow Connector 62"/>
          <p:cNvCxnSpPr>
            <a:stCxn id="9" idx="2"/>
            <a:endCxn id="53" idx="0"/>
          </p:cNvCxnSpPr>
          <p:nvPr/>
        </p:nvCxnSpPr>
        <p:spPr bwMode="auto">
          <a:xfrm flipH="1">
            <a:off x="7010506" y="3718959"/>
            <a:ext cx="5453" cy="266118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lg" len="lg"/>
          </a:ln>
          <a:effectLst/>
        </p:spPr>
      </p:cxnSp>
    </p:spTree>
    <p:extLst>
      <p:ext uri="{BB962C8B-B14F-4D97-AF65-F5344CB8AC3E}">
        <p14:creationId xmlns:p14="http://schemas.microsoft.com/office/powerpoint/2010/main" val="382779896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Supplementary Textbook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6998933" cy="5184000"/>
          </a:xfrm>
        </p:spPr>
        <p:txBody>
          <a:bodyPr numCol="1"/>
          <a:lstStyle/>
          <a:p>
            <a:r>
              <a:rPr lang="en-US" i="1" dirty="0">
                <a:solidFill>
                  <a:srgbClr val="3C3C3C"/>
                </a:solidFill>
                <a:latin typeface="Arial" panose="020B0604020202020204" pitchFamily="34" charset="0"/>
              </a:rPr>
              <a:t>Digital Design &amp; Computer Architecture</a:t>
            </a:r>
            <a:r>
              <a:rPr lang="en-US" dirty="0">
                <a:solidFill>
                  <a:srgbClr val="3C3C3C"/>
                </a:solidFill>
                <a:latin typeface="Arial" panose="020B0604020202020204" pitchFamily="34" charset="0"/>
              </a:rPr>
              <a:t>, 2</a:t>
            </a:r>
            <a:r>
              <a:rPr lang="en-US" baseline="30000" dirty="0">
                <a:solidFill>
                  <a:srgbClr val="3C3C3C"/>
                </a:solidFill>
                <a:latin typeface="Arial" panose="020B0604020202020204" pitchFamily="34" charset="0"/>
              </a:rPr>
              <a:t>nd</a:t>
            </a:r>
            <a:r>
              <a:rPr lang="en-US" dirty="0">
                <a:solidFill>
                  <a:srgbClr val="3C3C3C"/>
                </a:solidFill>
                <a:latin typeface="Arial" panose="020B0604020202020204" pitchFamily="34" charset="0"/>
              </a:rPr>
              <a:t> Edition, 2012, David Money Harris &amp; Sarah L. Harris, Morgan </a:t>
            </a:r>
            <a:r>
              <a:rPr lang="en-US" dirty="0" smtClean="0">
                <a:solidFill>
                  <a:srgbClr val="3C3C3C"/>
                </a:solidFill>
                <a:latin typeface="Arial" panose="020B0604020202020204" pitchFamily="34" charset="0"/>
              </a:rPr>
              <a:t>Kaufmann. ISBN 9780123944245</a:t>
            </a:r>
          </a:p>
          <a:p>
            <a:endParaRPr lang="en-US" dirty="0">
              <a:solidFill>
                <a:srgbClr val="3C3C3C"/>
              </a:solidFill>
              <a:latin typeface="Arial" panose="020B0604020202020204" pitchFamily="34" charset="0"/>
            </a:endParaRPr>
          </a:p>
          <a:p>
            <a:r>
              <a:rPr lang="en-US" dirty="0" smtClean="0"/>
              <a:t>Provides background and depth on:</a:t>
            </a:r>
          </a:p>
          <a:p>
            <a:pPr lvl="1"/>
            <a:r>
              <a:rPr lang="en-US" dirty="0"/>
              <a:t>C programming</a:t>
            </a:r>
          </a:p>
          <a:p>
            <a:pPr lvl="1"/>
            <a:r>
              <a:rPr lang="en-US" dirty="0" smtClean="0"/>
              <a:t>MIPS architecture and assembly language</a:t>
            </a:r>
          </a:p>
          <a:p>
            <a:pPr lvl="1"/>
            <a:r>
              <a:rPr lang="en-US" dirty="0" smtClean="0"/>
              <a:t>Interrupts</a:t>
            </a:r>
          </a:p>
          <a:p>
            <a:pPr lvl="1"/>
            <a:r>
              <a:rPr lang="en-US" dirty="0" smtClean="0"/>
              <a:t>Embedded I/O</a:t>
            </a:r>
          </a:p>
          <a:p>
            <a:pPr lvl="1"/>
            <a:r>
              <a:rPr lang="en-US" dirty="0"/>
              <a:t>Fixed and floating-point number systems</a:t>
            </a:r>
          </a:p>
          <a:p>
            <a:pPr lvl="1"/>
            <a:r>
              <a:rPr lang="en-US" dirty="0" smtClean="0"/>
              <a:t>Caches and memory systems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2" descr="http://ecx.images-amazon.com/images/I/51W0N9SRedL._SX398_BO1,204,203,200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933" y="516664"/>
            <a:ext cx="4809067" cy="6011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46448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Section 4:</a:t>
            </a:r>
            <a:br>
              <a:rPr lang="en-US" dirty="0" smtClean="0"/>
            </a:br>
            <a:r>
              <a:rPr lang="en-US" dirty="0" smtClean="0"/>
              <a:t>Lab 1: Flashing a Light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10162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Lab 1: Flashing a Light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3740325" cy="5184000"/>
          </a:xfrm>
        </p:spPr>
        <p:txBody>
          <a:bodyPr/>
          <a:lstStyle/>
          <a:p>
            <a:r>
              <a:rPr lang="en-US" dirty="0" smtClean="0"/>
              <a:t>Let’s look at a simple program to flash an LED on the Wi-Fire board</a:t>
            </a:r>
          </a:p>
          <a:p>
            <a:pPr lvl="1"/>
            <a:r>
              <a:rPr lang="en-US" dirty="0" smtClean="0"/>
              <a:t>Embedded system’s version of “Hello, World” program</a:t>
            </a:r>
          </a:p>
          <a:p>
            <a:endParaRPr lang="en-US" dirty="0"/>
          </a:p>
          <a:p>
            <a:r>
              <a:rPr lang="en-US" dirty="0" smtClean="0"/>
              <a:t>Follow instructions for Lab 1</a:t>
            </a:r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5" name="Group 4"/>
          <p:cNvGrpSpPr/>
          <p:nvPr/>
        </p:nvGrpSpPr>
        <p:grpSpPr>
          <a:xfrm>
            <a:off x="4629150" y="1151978"/>
            <a:ext cx="7157003" cy="5188828"/>
            <a:chOff x="4629150" y="1151978"/>
            <a:chExt cx="7157003" cy="5188828"/>
          </a:xfrm>
        </p:grpSpPr>
        <p:pic>
          <p:nvPicPr>
            <p:cNvPr id="10" name="Picture 2" descr="https://digilentinc.com/Data/Products/CHIPKIT-WIFIRE/chipKIT-WiFIRE-obl-600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9150" y="1151978"/>
              <a:ext cx="7157003" cy="51888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Line Callout 2 11"/>
            <p:cNvSpPr/>
            <p:nvPr/>
          </p:nvSpPr>
          <p:spPr bwMode="auto">
            <a:xfrm flipH="1">
              <a:off x="7943850" y="1526056"/>
              <a:ext cx="1202014" cy="456736"/>
            </a:xfrm>
            <a:prstGeom prst="borderCallout2">
              <a:avLst>
                <a:gd name="adj1" fmla="val 18750"/>
                <a:gd name="adj2" fmla="val -8333"/>
                <a:gd name="adj3" fmla="val 18750"/>
                <a:gd name="adj4" fmla="val -16667"/>
                <a:gd name="adj5" fmla="val 129184"/>
                <a:gd name="adj6" fmla="val -43399"/>
              </a:avLst>
            </a:prstGeom>
            <a:solidFill>
              <a:schemeClr val="bg1">
                <a:lumMod val="20000"/>
                <a:lumOff val="80000"/>
              </a:schemeClr>
            </a:solidFill>
            <a:ln w="38100" cap="flat" cmpd="sng" algn="ctr">
              <a:solidFill>
                <a:srgbClr val="FFFF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</a:bodyPr>
            <a:lstStyle/>
            <a:p>
              <a:r>
                <a:rPr lang="en-US" dirty="0" smtClean="0">
                  <a:solidFill>
                    <a:schemeClr val="tx2"/>
                  </a:solidFill>
                </a:rPr>
                <a:t>LED LD1</a:t>
              </a:r>
              <a:endParaRPr lang="en-US" dirty="0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0688947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 Program: Flashing Light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7465591" cy="5184000"/>
          </a:xfrm>
        </p:spPr>
        <p:txBody>
          <a:bodyPr/>
          <a:lstStyle/>
          <a:p>
            <a:r>
              <a:rPr lang="en-US" dirty="0" smtClean="0"/>
              <a:t>Program starts executing the </a:t>
            </a:r>
            <a:r>
              <a:rPr lang="en-US" b="1" dirty="0" smtClean="0"/>
              <a:t>main </a:t>
            </a:r>
            <a:r>
              <a:rPr lang="en-US" dirty="0" smtClean="0"/>
              <a:t>function</a:t>
            </a:r>
          </a:p>
          <a:p>
            <a:pPr lvl="1"/>
            <a:r>
              <a:rPr lang="en-US" b="1" dirty="0" smtClean="0"/>
              <a:t>main </a:t>
            </a:r>
            <a:r>
              <a:rPr lang="en-US" dirty="0" smtClean="0"/>
              <a:t>function calls </a:t>
            </a:r>
            <a:r>
              <a:rPr lang="en-US" b="1" dirty="0" err="1" smtClean="0"/>
              <a:t>InitApp</a:t>
            </a:r>
            <a:r>
              <a:rPr lang="en-US" b="1" dirty="0" smtClean="0"/>
              <a:t> </a:t>
            </a:r>
            <a:r>
              <a:rPr lang="en-US" dirty="0" smtClean="0"/>
              <a:t>as a subroutine </a:t>
            </a:r>
          </a:p>
          <a:p>
            <a:pPr lvl="2"/>
            <a:r>
              <a:rPr lang="en-US" b="1" dirty="0" err="1" smtClean="0"/>
              <a:t>InitApp</a:t>
            </a:r>
            <a:r>
              <a:rPr lang="en-US" b="1" dirty="0" smtClean="0"/>
              <a:t> </a:t>
            </a:r>
            <a:r>
              <a:rPr lang="en-US" dirty="0" smtClean="0"/>
              <a:t>initializes hardware</a:t>
            </a:r>
            <a:br>
              <a:rPr lang="en-US" dirty="0" smtClean="0"/>
            </a:br>
            <a:r>
              <a:rPr lang="en-US" dirty="0" smtClean="0"/>
              <a:t>for this program</a:t>
            </a:r>
          </a:p>
          <a:p>
            <a:pPr lvl="2"/>
            <a:r>
              <a:rPr lang="en-US" dirty="0" smtClean="0"/>
              <a:t>When </a:t>
            </a:r>
            <a:r>
              <a:rPr lang="en-US" b="1" dirty="0" err="1" smtClean="0"/>
              <a:t>InitApp</a:t>
            </a:r>
            <a:r>
              <a:rPr lang="en-US" b="1" dirty="0" smtClean="0"/>
              <a:t> </a:t>
            </a:r>
            <a:r>
              <a:rPr lang="en-US" dirty="0" smtClean="0"/>
              <a:t>finishes, </a:t>
            </a:r>
            <a:r>
              <a:rPr lang="en-US" b="1" dirty="0" smtClean="0"/>
              <a:t>main </a:t>
            </a:r>
            <a:br>
              <a:rPr lang="en-US" b="1" dirty="0" smtClean="0"/>
            </a:br>
            <a:r>
              <a:rPr lang="en-US" dirty="0" smtClean="0"/>
              <a:t>resumes executing next line</a:t>
            </a:r>
          </a:p>
          <a:p>
            <a:pPr lvl="1"/>
            <a:r>
              <a:rPr lang="en-US" b="1" dirty="0" smtClean="0"/>
              <a:t>main </a:t>
            </a:r>
            <a:r>
              <a:rPr lang="en-US" dirty="0" smtClean="0"/>
              <a:t>calls </a:t>
            </a:r>
            <a:r>
              <a:rPr lang="en-US" b="1" dirty="0" err="1" smtClean="0"/>
              <a:t>Flash_LED</a:t>
            </a:r>
            <a:r>
              <a:rPr lang="en-US" b="1" dirty="0" smtClean="0"/>
              <a:t> </a:t>
            </a:r>
            <a:br>
              <a:rPr lang="en-US" b="1" dirty="0" smtClean="0"/>
            </a:br>
            <a:r>
              <a:rPr lang="en-US" dirty="0" smtClean="0"/>
              <a:t>function next</a:t>
            </a:r>
          </a:p>
          <a:p>
            <a:r>
              <a:rPr lang="en-US" dirty="0" smtClean="0"/>
              <a:t>Program is written </a:t>
            </a:r>
            <a:r>
              <a:rPr lang="en-US" dirty="0"/>
              <a:t>in the </a:t>
            </a:r>
            <a:r>
              <a:rPr lang="en-US" b="1" i="1" dirty="0"/>
              <a:t>C </a:t>
            </a:r>
            <a:r>
              <a:rPr lang="en-US" dirty="0"/>
              <a:t>programming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	language </a:t>
            </a:r>
            <a:r>
              <a:rPr lang="en-US" dirty="0"/>
              <a:t>– typical for embedded systems</a:t>
            </a:r>
          </a:p>
          <a:p>
            <a:r>
              <a:rPr lang="en-US" dirty="0" smtClean="0"/>
              <a:t>Comments help explain code, shown in gray here</a:t>
            </a:r>
          </a:p>
          <a:p>
            <a:pPr lvl="1"/>
            <a:r>
              <a:rPr lang="en-US" dirty="0"/>
              <a:t>Comments don’t get turned into code</a:t>
            </a:r>
          </a:p>
          <a:p>
            <a:pPr lvl="1"/>
            <a:r>
              <a:rPr lang="en-US" dirty="0" smtClean="0"/>
              <a:t>Marked by /* (start) and */ (end), or </a:t>
            </a:r>
            <a:r>
              <a:rPr lang="en-US" dirty="0"/>
              <a:t>// (until end of line</a:t>
            </a:r>
            <a:r>
              <a:rPr lang="en-US" dirty="0" smtClean="0"/>
              <a:t>)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smtClean="0"/>
              <a:t>Getting Started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4983" y="863301"/>
            <a:ext cx="3059906" cy="332184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9972" y="2152957"/>
            <a:ext cx="2643188" cy="1893094"/>
          </a:xfrm>
          <a:prstGeom prst="rect">
            <a:avLst/>
          </a:prstGeom>
        </p:spPr>
      </p:pic>
      <p:cxnSp>
        <p:nvCxnSpPr>
          <p:cNvPr id="13" name="Straight Arrow Connector 12"/>
          <p:cNvCxnSpPr/>
          <p:nvPr/>
        </p:nvCxnSpPr>
        <p:spPr bwMode="auto">
          <a:xfrm>
            <a:off x="5231081" y="2651908"/>
            <a:ext cx="0" cy="813460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5" name="Straight Arrow Connector 14"/>
          <p:cNvCxnSpPr/>
          <p:nvPr/>
        </p:nvCxnSpPr>
        <p:spPr bwMode="auto">
          <a:xfrm flipV="1">
            <a:off x="6371112" y="1042802"/>
            <a:ext cx="1583871" cy="2422566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8" name="Straight Arrow Connector 17"/>
          <p:cNvCxnSpPr/>
          <p:nvPr/>
        </p:nvCxnSpPr>
        <p:spPr bwMode="auto">
          <a:xfrm>
            <a:off x="7954983" y="1440625"/>
            <a:ext cx="0" cy="2357252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20" name="Straight Arrow Connector 19"/>
          <p:cNvCxnSpPr/>
          <p:nvPr/>
        </p:nvCxnSpPr>
        <p:spPr bwMode="auto">
          <a:xfrm flipH="1" flipV="1">
            <a:off x="6371112" y="3595997"/>
            <a:ext cx="1478479" cy="391885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23" name="Straight Arrow Connector 22"/>
          <p:cNvCxnSpPr/>
          <p:nvPr/>
        </p:nvCxnSpPr>
        <p:spPr bwMode="auto">
          <a:xfrm>
            <a:off x="6423808" y="3825257"/>
            <a:ext cx="1531174" cy="910771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pic>
        <p:nvPicPr>
          <p:cNvPr id="25" name="Picture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3375" y="4677179"/>
            <a:ext cx="4238625" cy="1297781"/>
          </a:xfrm>
          <a:prstGeom prst="rect">
            <a:avLst/>
          </a:prstGeom>
        </p:spPr>
      </p:pic>
      <p:cxnSp>
        <p:nvCxnSpPr>
          <p:cNvPr id="26" name="Straight Arrow Connector 25"/>
          <p:cNvCxnSpPr/>
          <p:nvPr/>
        </p:nvCxnSpPr>
        <p:spPr bwMode="auto">
          <a:xfrm>
            <a:off x="5231081" y="3535950"/>
            <a:ext cx="0" cy="143559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29" name="Straight Arrow Connector 28"/>
          <p:cNvCxnSpPr/>
          <p:nvPr/>
        </p:nvCxnSpPr>
        <p:spPr bwMode="auto">
          <a:xfrm>
            <a:off x="8336231" y="4915538"/>
            <a:ext cx="7669" cy="706761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31" name="Straight Arrow Connector 30"/>
          <p:cNvCxnSpPr/>
          <p:nvPr/>
        </p:nvCxnSpPr>
        <p:spPr bwMode="auto">
          <a:xfrm>
            <a:off x="8247331" y="4915537"/>
            <a:ext cx="7669" cy="706761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32" name="Straight Arrow Connector 31"/>
          <p:cNvCxnSpPr/>
          <p:nvPr/>
        </p:nvCxnSpPr>
        <p:spPr bwMode="auto">
          <a:xfrm>
            <a:off x="8158431" y="4915537"/>
            <a:ext cx="7669" cy="706761"/>
          </a:xfrm>
          <a:prstGeom prst="straightConnector1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5426720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 Program: Flashing Light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999" y="1344000"/>
            <a:ext cx="6483525" cy="5184000"/>
          </a:xfrm>
        </p:spPr>
        <p:txBody>
          <a:bodyPr/>
          <a:lstStyle/>
          <a:p>
            <a:r>
              <a:rPr lang="en-US" b="1" dirty="0" err="1" smtClean="0"/>
              <a:t>Flash_LED</a:t>
            </a:r>
            <a:r>
              <a:rPr lang="en-US" b="1" dirty="0" smtClean="0"/>
              <a:t> </a:t>
            </a:r>
            <a:r>
              <a:rPr lang="en-US" dirty="0" smtClean="0"/>
              <a:t>function is located in file </a:t>
            </a:r>
            <a:r>
              <a:rPr lang="en-US" dirty="0" err="1" smtClean="0"/>
              <a:t>user.c</a:t>
            </a:r>
            <a:endParaRPr lang="en-US" dirty="0" smtClean="0"/>
          </a:p>
          <a:p>
            <a:r>
              <a:rPr lang="en-US" dirty="0" smtClean="0"/>
              <a:t>while (1) is a loop which executes if the argument in parentheses is not equal to zero</a:t>
            </a:r>
          </a:p>
          <a:p>
            <a:pPr lvl="1"/>
            <a:r>
              <a:rPr lang="en-US" dirty="0" smtClean="0"/>
              <a:t>1 is never equal to 0, so this is an infinite loop </a:t>
            </a:r>
          </a:p>
          <a:p>
            <a:pPr lvl="1"/>
            <a:r>
              <a:rPr lang="en-US" dirty="0" smtClean="0"/>
              <a:t>Loop repeats forever, unless the power goes out or the processor is reset or interrupted</a:t>
            </a:r>
          </a:p>
          <a:p>
            <a:r>
              <a:rPr lang="en-US" dirty="0" smtClean="0"/>
              <a:t>LED </a:t>
            </a:r>
            <a:r>
              <a:rPr lang="en-US" dirty="0"/>
              <a:t>LD1 </a:t>
            </a:r>
            <a:r>
              <a:rPr lang="en-US" dirty="0" smtClean="0"/>
              <a:t>driver circuit is connected to MCU pin </a:t>
            </a:r>
            <a:r>
              <a:rPr lang="en-US" b="1" dirty="0" smtClean="0"/>
              <a:t>RG6</a:t>
            </a:r>
          </a:p>
          <a:p>
            <a:pPr lvl="1"/>
            <a:r>
              <a:rPr lang="en-US" dirty="0" smtClean="0"/>
              <a:t>Can access RG6 with software structure </a:t>
            </a:r>
            <a:r>
              <a:rPr lang="en-US" b="1" dirty="0" smtClean="0"/>
              <a:t>PORTGbits.RG6</a:t>
            </a:r>
            <a:endParaRPr lang="en-US" b="1" dirty="0"/>
          </a:p>
          <a:p>
            <a:pPr lvl="1"/>
            <a:r>
              <a:rPr lang="en-US" dirty="0" smtClean="0"/>
              <a:t>Pin RG6 is configured as an output in </a:t>
            </a:r>
            <a:r>
              <a:rPr lang="en-US" b="1" dirty="0" err="1" smtClean="0"/>
              <a:t>InitApp</a:t>
            </a:r>
            <a:endParaRPr lang="en-US" dirty="0"/>
          </a:p>
          <a:p>
            <a:pPr lvl="1"/>
            <a:r>
              <a:rPr lang="en-US" dirty="0" smtClean="0"/>
              <a:t>Writing 1 turns transistor Q2B and LED LD1 on</a:t>
            </a:r>
            <a:r>
              <a:rPr lang="en-US" dirty="0"/>
              <a:t>, </a:t>
            </a:r>
            <a:r>
              <a:rPr lang="en-US" dirty="0" smtClean="0"/>
              <a:t>writing 0 </a:t>
            </a:r>
            <a:r>
              <a:rPr lang="en-US" dirty="0"/>
              <a:t>turns </a:t>
            </a:r>
            <a:r>
              <a:rPr lang="en-US" dirty="0" smtClean="0"/>
              <a:t>them off</a:t>
            </a:r>
            <a:endParaRPr lang="en-US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err="1" smtClean="0"/>
              <a:t>Flash_LED</a:t>
            </a:r>
            <a:r>
              <a:rPr lang="en-US" dirty="0" smtClean="0"/>
              <a:t> function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6775" y="1344000"/>
            <a:ext cx="4238625" cy="1297781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8064500" y="2573336"/>
            <a:ext cx="3448051" cy="3760367"/>
            <a:chOff x="8064500" y="2573336"/>
            <a:chExt cx="3448051" cy="3760367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3"/>
            <a:srcRect l="42382" r="1"/>
            <a:stretch/>
          </p:blipFill>
          <p:spPr>
            <a:xfrm>
              <a:off x="8128001" y="2641781"/>
              <a:ext cx="3384550" cy="3691922"/>
            </a:xfrm>
            <a:prstGeom prst="rect">
              <a:avLst/>
            </a:prstGeom>
          </p:spPr>
        </p:pic>
        <p:sp>
          <p:nvSpPr>
            <p:cNvPr id="11" name="Freeform 10"/>
            <p:cNvSpPr/>
            <p:nvPr/>
          </p:nvSpPr>
          <p:spPr bwMode="auto">
            <a:xfrm>
              <a:off x="8064500" y="2573336"/>
              <a:ext cx="3390900" cy="3522663"/>
            </a:xfrm>
            <a:custGeom>
              <a:avLst/>
              <a:gdLst>
                <a:gd name="connsiteX0" fmla="*/ 2908300 w 3390900"/>
                <a:gd name="connsiteY0" fmla="*/ 31750 h 3378200"/>
                <a:gd name="connsiteX1" fmla="*/ 2908300 w 3390900"/>
                <a:gd name="connsiteY1" fmla="*/ 2940050 h 3378200"/>
                <a:gd name="connsiteX2" fmla="*/ 0 w 3390900"/>
                <a:gd name="connsiteY2" fmla="*/ 2940050 h 3378200"/>
                <a:gd name="connsiteX3" fmla="*/ 0 w 3390900"/>
                <a:gd name="connsiteY3" fmla="*/ 3378200 h 3378200"/>
                <a:gd name="connsiteX4" fmla="*/ 3390900 w 3390900"/>
                <a:gd name="connsiteY4" fmla="*/ 3378200 h 3378200"/>
                <a:gd name="connsiteX5" fmla="*/ 3390900 w 3390900"/>
                <a:gd name="connsiteY5" fmla="*/ 0 h 3378200"/>
                <a:gd name="connsiteX6" fmla="*/ 2908300 w 3390900"/>
                <a:gd name="connsiteY6" fmla="*/ 31750 h 3378200"/>
                <a:gd name="connsiteX0" fmla="*/ 2908300 w 3390900"/>
                <a:gd name="connsiteY0" fmla="*/ 0 h 3379788"/>
                <a:gd name="connsiteX1" fmla="*/ 2908300 w 3390900"/>
                <a:gd name="connsiteY1" fmla="*/ 2941638 h 3379788"/>
                <a:gd name="connsiteX2" fmla="*/ 0 w 3390900"/>
                <a:gd name="connsiteY2" fmla="*/ 2941638 h 3379788"/>
                <a:gd name="connsiteX3" fmla="*/ 0 w 3390900"/>
                <a:gd name="connsiteY3" fmla="*/ 3379788 h 3379788"/>
                <a:gd name="connsiteX4" fmla="*/ 3390900 w 3390900"/>
                <a:gd name="connsiteY4" fmla="*/ 3379788 h 3379788"/>
                <a:gd name="connsiteX5" fmla="*/ 3390900 w 3390900"/>
                <a:gd name="connsiteY5" fmla="*/ 1588 h 3379788"/>
                <a:gd name="connsiteX6" fmla="*/ 2908300 w 3390900"/>
                <a:gd name="connsiteY6" fmla="*/ 0 h 337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90900" h="3379788">
                  <a:moveTo>
                    <a:pt x="2908300" y="0"/>
                  </a:moveTo>
                  <a:lnTo>
                    <a:pt x="2908300" y="2941638"/>
                  </a:lnTo>
                  <a:lnTo>
                    <a:pt x="0" y="2941638"/>
                  </a:lnTo>
                  <a:lnTo>
                    <a:pt x="0" y="3379788"/>
                  </a:lnTo>
                  <a:lnTo>
                    <a:pt x="3390900" y="3379788"/>
                  </a:lnTo>
                  <a:lnTo>
                    <a:pt x="3390900" y="1588"/>
                  </a:lnTo>
                  <a:lnTo>
                    <a:pt x="2908300" y="0"/>
                  </a:lnTo>
                  <a:close/>
                </a:path>
              </a:pathLst>
            </a:custGeom>
            <a:noFill/>
            <a:ln w="38100" cap="flat" cmpd="sng" algn="ctr">
              <a:solidFill>
                <a:srgbClr val="FFFF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</a:bodyPr>
            <a:lstStyle/>
            <a:p>
              <a:pPr algn="ctr" eaLnBrk="0" hangingPunct="0">
                <a:lnSpc>
                  <a:spcPct val="80000"/>
                </a:lnSpc>
                <a:buClr>
                  <a:srgbClr val="000099"/>
                </a:buClr>
              </a:pPr>
              <a:endParaRPr lang="en-US" sz="1400" b="0" dirty="0" smtClean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561977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can’t we see the LED Flashing?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6519241" cy="5184000"/>
          </a:xfrm>
        </p:spPr>
        <p:txBody>
          <a:bodyPr/>
          <a:lstStyle/>
          <a:p>
            <a:r>
              <a:rPr lang="en-US" sz="2000" dirty="0" smtClean="0"/>
              <a:t>Program is too fast!</a:t>
            </a:r>
          </a:p>
          <a:p>
            <a:pPr lvl="1"/>
            <a:r>
              <a:rPr lang="en-US" sz="2000" dirty="0" smtClean="0"/>
              <a:t>Trying </a:t>
            </a:r>
            <a:r>
              <a:rPr lang="en-US" sz="2000" dirty="0"/>
              <a:t>to flash LED </a:t>
            </a:r>
            <a:r>
              <a:rPr lang="en-US" sz="2000" dirty="0" smtClean="0"/>
              <a:t>six </a:t>
            </a:r>
            <a:r>
              <a:rPr lang="en-US" sz="2000" dirty="0"/>
              <a:t>million times per second</a:t>
            </a:r>
          </a:p>
          <a:p>
            <a:pPr lvl="1"/>
            <a:r>
              <a:rPr lang="en-US" sz="2000" dirty="0" smtClean="0"/>
              <a:t>The LED drive circuit can’t keep up</a:t>
            </a:r>
          </a:p>
          <a:p>
            <a:pPr lvl="1"/>
            <a:r>
              <a:rPr lang="en-US" sz="2000" dirty="0" smtClean="0"/>
              <a:t>Even if it could, it’s still too fast for our eyes, which are limited to about 10 times per second</a:t>
            </a:r>
          </a:p>
          <a:p>
            <a:r>
              <a:rPr lang="en-US" sz="2000" dirty="0" smtClean="0"/>
              <a:t>Let’s change the program so that it doesn’t flash the LED as quickly</a:t>
            </a:r>
          </a:p>
          <a:p>
            <a:pPr lvl="1"/>
            <a:r>
              <a:rPr lang="en-US" sz="2000" dirty="0" smtClean="0"/>
              <a:t>Add a delay by making the program count to one million before changing the LED should divide flashing frequency</a:t>
            </a:r>
          </a:p>
          <a:p>
            <a:r>
              <a:rPr lang="en-US" sz="2000" dirty="0" smtClean="0"/>
              <a:t>Change the code to look like this</a:t>
            </a:r>
          </a:p>
          <a:p>
            <a:pPr lvl="1"/>
            <a:r>
              <a:rPr lang="en-US" sz="2000" b="1" dirty="0" smtClean="0"/>
              <a:t>Delay </a:t>
            </a:r>
            <a:r>
              <a:rPr lang="en-US" sz="2000" dirty="0" smtClean="0"/>
              <a:t>function counts up to input argument </a:t>
            </a:r>
            <a:r>
              <a:rPr lang="en-US" sz="2000" b="1" dirty="0" smtClean="0"/>
              <a:t>n</a:t>
            </a:r>
          </a:p>
          <a:p>
            <a:pPr lvl="1"/>
            <a:r>
              <a:rPr lang="en-US" sz="2000" b="1" dirty="0" err="1" smtClean="0"/>
              <a:t>Flash_LED</a:t>
            </a:r>
            <a:r>
              <a:rPr lang="en-US" sz="2000" dirty="0" smtClean="0"/>
              <a:t> calls </a:t>
            </a:r>
            <a:r>
              <a:rPr lang="en-US" sz="2000" b="1" dirty="0" smtClean="0"/>
              <a:t>Delay </a:t>
            </a:r>
            <a:r>
              <a:rPr lang="en-US" sz="2000" dirty="0" smtClean="0"/>
              <a:t>function with argument of 1 million </a:t>
            </a:r>
            <a:endParaRPr lang="en-US" sz="2000" b="1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3241" y="1344000"/>
            <a:ext cx="3043238" cy="14001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3241" y="3300412"/>
            <a:ext cx="4929188" cy="204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9047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Making Flashing Rate Adjustable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4407075" cy="5184000"/>
          </a:xfrm>
        </p:spPr>
        <p:txBody>
          <a:bodyPr/>
          <a:lstStyle/>
          <a:p>
            <a:r>
              <a:rPr lang="en-US" dirty="0" smtClean="0"/>
              <a:t>Let’s add code to flash faster while a switch is pressed, slower when released</a:t>
            </a:r>
          </a:p>
          <a:p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5" name="Group 4"/>
          <p:cNvGrpSpPr/>
          <p:nvPr/>
        </p:nvGrpSpPr>
        <p:grpSpPr>
          <a:xfrm>
            <a:off x="2362200" y="1151978"/>
            <a:ext cx="9443003" cy="5188828"/>
            <a:chOff x="2362200" y="1151978"/>
            <a:chExt cx="9443003" cy="5188828"/>
          </a:xfrm>
        </p:grpSpPr>
        <p:pic>
          <p:nvPicPr>
            <p:cNvPr id="10" name="Picture 2" descr="https://digilentinc.com/Data/Products/CHIPKIT-WIFIRE/chipKIT-WiFIRE-obl-600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8200" y="1151978"/>
              <a:ext cx="7157003" cy="51888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Line Callout 2 11"/>
            <p:cNvSpPr/>
            <p:nvPr/>
          </p:nvSpPr>
          <p:spPr bwMode="auto">
            <a:xfrm flipH="1">
              <a:off x="2362200" y="3381839"/>
              <a:ext cx="2914650" cy="456736"/>
            </a:xfrm>
            <a:prstGeom prst="borderCallout2">
              <a:avLst/>
            </a:prstGeom>
            <a:solidFill>
              <a:schemeClr val="bg1">
                <a:lumMod val="20000"/>
                <a:lumOff val="80000"/>
              </a:schemeClr>
            </a:solidFill>
            <a:ln w="38100" cap="flat" cmpd="sng" algn="ctr">
              <a:solidFill>
                <a:srgbClr val="FFFF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2000" tIns="72000" rIns="72000" bIns="72000" numCol="1" rtlCol="0" anchor="ctr" anchorCtr="0" compatLnSpc="1">
              <a:prstTxWarp prst="textNoShape">
                <a:avLst/>
              </a:prstTxWarp>
            </a:bodyPr>
            <a:lstStyle/>
            <a:p>
              <a:r>
                <a:rPr lang="en-US" dirty="0">
                  <a:solidFill>
                    <a:schemeClr val="tx2"/>
                  </a:solidFill>
                </a:rPr>
                <a:t>Pushbutton switch </a:t>
              </a:r>
              <a:r>
                <a:rPr lang="en-US" dirty="0" smtClean="0">
                  <a:solidFill>
                    <a:schemeClr val="tx2"/>
                  </a:solidFill>
                </a:rPr>
                <a:t>BTN1</a:t>
              </a:r>
              <a:endParaRPr lang="en-US" dirty="0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0217125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Making Flashing Rate Adjustable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6626400" cy="5184000"/>
          </a:xfrm>
        </p:spPr>
        <p:txBody>
          <a:bodyPr/>
          <a:lstStyle/>
          <a:p>
            <a:r>
              <a:rPr lang="en-US" dirty="0" smtClean="0"/>
              <a:t>Switch BTN1 is </a:t>
            </a:r>
            <a:r>
              <a:rPr lang="en-US" dirty="0"/>
              <a:t>connected to MCU </a:t>
            </a:r>
            <a:r>
              <a:rPr lang="en-US"/>
              <a:t>pin </a:t>
            </a:r>
            <a:r>
              <a:rPr lang="en-US" b="1" smtClean="0"/>
              <a:t>RA5</a:t>
            </a:r>
            <a:endParaRPr lang="en-US" b="1" dirty="0"/>
          </a:p>
          <a:p>
            <a:pPr lvl="1"/>
            <a:r>
              <a:rPr lang="en-US" dirty="0"/>
              <a:t>Pin </a:t>
            </a:r>
            <a:r>
              <a:rPr lang="en-US" dirty="0" smtClean="0"/>
              <a:t>RA5 </a:t>
            </a:r>
            <a:r>
              <a:rPr lang="en-US" dirty="0"/>
              <a:t>is configured as an </a:t>
            </a:r>
            <a:r>
              <a:rPr lang="en-US" dirty="0" smtClean="0"/>
              <a:t>input in </a:t>
            </a:r>
            <a:r>
              <a:rPr lang="en-US" b="1" dirty="0" err="1"/>
              <a:t>InitApp</a:t>
            </a:r>
            <a:endParaRPr lang="en-US" dirty="0"/>
          </a:p>
          <a:p>
            <a:pPr lvl="1"/>
            <a:r>
              <a:rPr lang="en-US" dirty="0" smtClean="0"/>
              <a:t>Access RA5 as </a:t>
            </a:r>
            <a:r>
              <a:rPr lang="en-US" b="1" dirty="0" smtClean="0"/>
              <a:t>PORTAbits.RA5</a:t>
            </a:r>
            <a:endParaRPr lang="en-US" b="1" dirty="0"/>
          </a:p>
          <a:p>
            <a:pPr lvl="1"/>
            <a:r>
              <a:rPr lang="en-US" dirty="0" smtClean="0"/>
              <a:t>Has value of 1 if switch is pressed, 0 if not</a:t>
            </a:r>
          </a:p>
          <a:p>
            <a:r>
              <a:rPr lang="en-US" dirty="0" smtClean="0"/>
              <a:t>Now we can set the delay count value based on whether switch is pressed or not</a:t>
            </a:r>
          </a:p>
          <a:p>
            <a:r>
              <a:rPr lang="en-US" dirty="0" smtClean="0"/>
              <a:t>if-else code structure executes code in </a:t>
            </a:r>
            <a:r>
              <a:rPr lang="en-US" b="1" dirty="0" smtClean="0"/>
              <a:t>if </a:t>
            </a:r>
            <a:r>
              <a:rPr lang="en-US" dirty="0" smtClean="0"/>
              <a:t>case if expression in parentheses is true, </a:t>
            </a:r>
            <a:r>
              <a:rPr lang="en-US" b="1" dirty="0" smtClean="0"/>
              <a:t>else </a:t>
            </a:r>
            <a:r>
              <a:rPr lang="en-US" dirty="0" smtClean="0"/>
              <a:t>case otherwise</a:t>
            </a:r>
          </a:p>
          <a:p>
            <a:r>
              <a:rPr lang="en-US" dirty="0" smtClean="0"/>
              <a:t>Note difference</a:t>
            </a:r>
          </a:p>
          <a:p>
            <a:pPr lvl="1"/>
            <a:r>
              <a:rPr lang="en-US" b="1" dirty="0" smtClean="0"/>
              <a:t>== compares </a:t>
            </a:r>
            <a:r>
              <a:rPr lang="en-US" dirty="0" smtClean="0"/>
              <a:t>values on left and right sides</a:t>
            </a:r>
          </a:p>
          <a:p>
            <a:pPr lvl="1"/>
            <a:r>
              <a:rPr lang="en-US" b="1" dirty="0" smtClean="0"/>
              <a:t>= assigns </a:t>
            </a:r>
            <a:r>
              <a:rPr lang="en-US" dirty="0" smtClean="0"/>
              <a:t>value on right side to variable on left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US" dirty="0" smtClean="0"/>
              <a:t>How do we read the switch?</a:t>
            </a:r>
            <a:endParaRPr lang="en-US" dirty="0"/>
          </a:p>
        </p:txBody>
      </p:sp>
      <p:grpSp>
        <p:nvGrpSpPr>
          <p:cNvPr id="5" name="Group 4"/>
          <p:cNvGrpSpPr/>
          <p:nvPr/>
        </p:nvGrpSpPr>
        <p:grpSpPr>
          <a:xfrm>
            <a:off x="6886206" y="1344000"/>
            <a:ext cx="5200650" cy="2559406"/>
            <a:chOff x="6886206" y="1344000"/>
            <a:chExt cx="5200650" cy="2559406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10400" y="1344000"/>
              <a:ext cx="4952263" cy="2559406"/>
            </a:xfrm>
            <a:prstGeom prst="rect">
              <a:avLst/>
            </a:prstGeom>
          </p:spPr>
        </p:pic>
        <p:sp>
          <p:nvSpPr>
            <p:cNvPr id="8" name="Freeform 7"/>
            <p:cNvSpPr/>
            <p:nvPr/>
          </p:nvSpPr>
          <p:spPr bwMode="auto">
            <a:xfrm>
              <a:off x="6886206" y="2505075"/>
              <a:ext cx="5200650" cy="1341181"/>
            </a:xfrm>
            <a:custGeom>
              <a:avLst/>
              <a:gdLst>
                <a:gd name="connsiteX0" fmla="*/ 104775 w 5200650"/>
                <a:gd name="connsiteY0" fmla="*/ 0 h 1457325"/>
                <a:gd name="connsiteX1" fmla="*/ 5200650 w 5200650"/>
                <a:gd name="connsiteY1" fmla="*/ 0 h 1457325"/>
                <a:gd name="connsiteX2" fmla="*/ 5200650 w 5200650"/>
                <a:gd name="connsiteY2" fmla="*/ 657225 h 1457325"/>
                <a:gd name="connsiteX3" fmla="*/ 3457575 w 5200650"/>
                <a:gd name="connsiteY3" fmla="*/ 657225 h 1457325"/>
                <a:gd name="connsiteX4" fmla="*/ 3457575 w 5200650"/>
                <a:gd name="connsiteY4" fmla="*/ 1457325 h 1457325"/>
                <a:gd name="connsiteX5" fmla="*/ 2590800 w 5200650"/>
                <a:gd name="connsiteY5" fmla="*/ 1457325 h 1457325"/>
                <a:gd name="connsiteX6" fmla="*/ 2590800 w 5200650"/>
                <a:gd name="connsiteY6" fmla="*/ 704850 h 1457325"/>
                <a:gd name="connsiteX7" fmla="*/ 0 w 5200650"/>
                <a:gd name="connsiteY7" fmla="*/ 704850 h 1457325"/>
                <a:gd name="connsiteX8" fmla="*/ 0 w 5200650"/>
                <a:gd name="connsiteY8" fmla="*/ 0 h 1457325"/>
                <a:gd name="connsiteX9" fmla="*/ 161925 w 5200650"/>
                <a:gd name="connsiteY9" fmla="*/ 0 h 1457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200650" h="1457325">
                  <a:moveTo>
                    <a:pt x="104775" y="0"/>
                  </a:moveTo>
                  <a:lnTo>
                    <a:pt x="5200650" y="0"/>
                  </a:lnTo>
                  <a:lnTo>
                    <a:pt x="5200650" y="657225"/>
                  </a:lnTo>
                  <a:lnTo>
                    <a:pt x="3457575" y="657225"/>
                  </a:lnTo>
                  <a:lnTo>
                    <a:pt x="3457575" y="1457325"/>
                  </a:lnTo>
                  <a:lnTo>
                    <a:pt x="2590800" y="1457325"/>
                  </a:lnTo>
                  <a:lnTo>
                    <a:pt x="2590800" y="704850"/>
                  </a:lnTo>
                  <a:lnTo>
                    <a:pt x="0" y="704850"/>
                  </a:lnTo>
                  <a:lnTo>
                    <a:pt x="0" y="0"/>
                  </a:lnTo>
                  <a:lnTo>
                    <a:pt x="161925" y="0"/>
                  </a:lnTo>
                </a:path>
              </a:pathLst>
            </a:custGeom>
            <a:noFill/>
            <a:ln w="38100" cap="flat" cmpd="sng" algn="ctr">
              <a:solidFill>
                <a:srgbClr val="FFFF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15556" t="18235" r="13913" b="38327"/>
          <a:stretch/>
        </p:blipFill>
        <p:spPr>
          <a:xfrm>
            <a:off x="7482185" y="4106330"/>
            <a:ext cx="3476625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07184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Putting the Code Together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00" y="1344000"/>
            <a:ext cx="6169200" cy="5184000"/>
          </a:xfrm>
        </p:spPr>
        <p:txBody>
          <a:bodyPr/>
          <a:lstStyle/>
          <a:p>
            <a:r>
              <a:rPr lang="en-US" dirty="0" smtClean="0"/>
              <a:t>Use a local integer (</a:t>
            </a:r>
            <a:r>
              <a:rPr lang="en-US" dirty="0" err="1" smtClean="0"/>
              <a:t>int</a:t>
            </a:r>
            <a:r>
              <a:rPr lang="en-US" dirty="0" smtClean="0"/>
              <a:t>) variable </a:t>
            </a:r>
            <a:r>
              <a:rPr lang="en-US" b="1" dirty="0" err="1"/>
              <a:t>delay_count</a:t>
            </a:r>
            <a:r>
              <a:rPr lang="en-US" b="1" dirty="0"/>
              <a:t> </a:t>
            </a:r>
            <a:r>
              <a:rPr lang="en-US" dirty="0" smtClean="0"/>
              <a:t>to hold the counts for the delay</a:t>
            </a:r>
          </a:p>
          <a:p>
            <a:r>
              <a:rPr lang="en-US" dirty="0" smtClean="0"/>
              <a:t>Set </a:t>
            </a:r>
            <a:r>
              <a:rPr lang="en-US" b="1" dirty="0" err="1" smtClean="0"/>
              <a:t>delay_count</a:t>
            </a:r>
            <a:r>
              <a:rPr lang="en-US" b="1" dirty="0" smtClean="0"/>
              <a:t> </a:t>
            </a:r>
            <a:r>
              <a:rPr lang="en-US" dirty="0" smtClean="0"/>
              <a:t>based on whether switch is pressed</a:t>
            </a:r>
          </a:p>
          <a:p>
            <a:endParaRPr lang="en-US" dirty="0"/>
          </a:p>
          <a:p>
            <a:r>
              <a:rPr lang="en-US" dirty="0" smtClean="0"/>
              <a:t>When calling </a:t>
            </a:r>
            <a:r>
              <a:rPr lang="en-US" b="1" dirty="0" smtClean="0"/>
              <a:t>Delay</a:t>
            </a:r>
            <a:r>
              <a:rPr lang="en-US" dirty="0" smtClean="0"/>
              <a:t>, use variable </a:t>
            </a:r>
            <a:r>
              <a:rPr lang="en-US" b="1" dirty="0" err="1" smtClean="0"/>
              <a:t>delay_count</a:t>
            </a:r>
            <a:r>
              <a:rPr lang="en-US" b="1" dirty="0" smtClean="0"/>
              <a:t> </a:t>
            </a:r>
            <a:r>
              <a:rPr lang="en-US" dirty="0" smtClean="0"/>
              <a:t>instead of fixed numerical value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1162"/>
          <a:stretch/>
        </p:blipFill>
        <p:spPr>
          <a:xfrm>
            <a:off x="6777036" y="1500188"/>
            <a:ext cx="4929188" cy="4052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6679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7760812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Imagination Powerpoint Master Template V2.3 14may2013">
  <a:themeElements>
    <a:clrScheme name="Imagination New Branding">
      <a:dk1>
        <a:srgbClr val="5A5A5A"/>
      </a:dk1>
      <a:lt1>
        <a:srgbClr val="BEBEBE"/>
      </a:lt1>
      <a:dk2>
        <a:srgbClr val="262626"/>
      </a:dk2>
      <a:lt2>
        <a:srgbClr val="F8F8F8"/>
      </a:lt2>
      <a:accent1>
        <a:srgbClr val="72166B"/>
      </a:accent1>
      <a:accent2>
        <a:srgbClr val="B71A8B"/>
      </a:accent2>
      <a:accent3>
        <a:srgbClr val="5A5A5A"/>
      </a:accent3>
      <a:accent4>
        <a:srgbClr val="BEBEBE"/>
      </a:accent4>
      <a:accent5>
        <a:srgbClr val="262626"/>
      </a:accent5>
      <a:accent6>
        <a:srgbClr val="72166B"/>
      </a:accent6>
      <a:hlink>
        <a:srgbClr val="BEBEBE"/>
      </a:hlink>
      <a:folHlink>
        <a:srgbClr val="B71A8B"/>
      </a:folHlink>
    </a:clrScheme>
    <a:fontScheme name="Imagination New Branding 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rgbClr val="72166B"/>
        </a:solidFill>
        <a:ln w="38100" cap="flat" cmpd="sng" algn="ctr">
          <a:solidFill>
            <a:srgbClr val="72166B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72000" tIns="72000" rIns="72000" bIns="72000" numCol="1" rtlCol="0" anchor="ctr" anchorCtr="0" compatLnSpc="1">
        <a:prstTxWarp prst="textNoShape">
          <a:avLst/>
        </a:prstTxWarp>
      </a:bodyPr>
      <a:lstStyle>
        <a:defPPr algn="ctr" eaLnBrk="0" hangingPunct="0">
          <a:lnSpc>
            <a:spcPct val="80000"/>
          </a:lnSpc>
          <a:buClr>
            <a:srgbClr val="000099"/>
          </a:buClr>
          <a:defRPr sz="1400" b="0" dirty="0" smtClean="0">
            <a:solidFill>
              <a:schemeClr val="bg1"/>
            </a:solidFill>
          </a:defRPr>
        </a:defPPr>
      </a:lstStyle>
    </a:spDef>
    <a:lnDef>
      <a:spPr bwMode="auto">
        <a:noFill/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/>
      <a:lstStyle/>
    </a:lnDef>
    <a:txDef>
      <a:spPr>
        <a:noFill/>
        <a:ln w="28575">
          <a:solidFill>
            <a:srgbClr val="882C94"/>
          </a:solidFill>
        </a:ln>
      </a:spPr>
      <a:bodyPr wrap="none" lIns="77916" tIns="38958" rIns="77916" bIns="38958" rtlCol="0">
        <a:spAutoFit/>
      </a:bodyPr>
      <a:lstStyle>
        <a:defPPr>
          <a:defRPr sz="1600" b="0" dirty="0" smtClean="0">
            <a:solidFill>
              <a:schemeClr val="tx1">
                <a:lumMod val="90000"/>
                <a:lumOff val="10000"/>
              </a:schemeClr>
            </a:solidFill>
          </a:defRPr>
        </a:defPPr>
      </a:lstStyle>
    </a:txDef>
  </a:objectDefaults>
  <a:extraClrSchemeLst>
    <a:extraClrScheme>
      <a:clrScheme name="ImagTechTemplate 1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magTechTemplat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33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magTechTemplate 3">
        <a:dk1>
          <a:srgbClr val="000000"/>
        </a:dk1>
        <a:lt1>
          <a:srgbClr val="FFFFCC"/>
        </a:lt1>
        <a:dk2>
          <a:srgbClr val="9999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magTechTemplate 4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magTechTemplate 5">
        <a:dk1>
          <a:srgbClr val="000000"/>
        </a:dk1>
        <a:lt1>
          <a:srgbClr val="FFFFFF"/>
        </a:lt1>
        <a:dk2>
          <a:srgbClr val="000000"/>
        </a:dk2>
        <a:lt2>
          <a:srgbClr val="9F9F9F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magTechTemplate 6">
        <a:dk1>
          <a:srgbClr val="000000"/>
        </a:dk1>
        <a:lt1>
          <a:srgbClr val="FFFFFF"/>
        </a:lt1>
        <a:dk2>
          <a:srgbClr val="000000"/>
        </a:dk2>
        <a:lt2>
          <a:srgbClr val="868686"/>
        </a:lt2>
        <a:accent1>
          <a:srgbClr val="CBCBCB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005CE7"/>
        </a:accent6>
        <a:hlink>
          <a:srgbClr val="FF0033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magTechTemplate 7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Imagination Technologies Powerpoint Templates.pptx" id="{8D64BB0A-1385-402B-8E89-91F45C8EDBE6}" vid="{5248EC59-C7B3-40E0-B210-292FB83AC1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Imagination Technologies Powerpoint Templates</Template>
  <TotalTime>10851</TotalTime>
  <Words>2583</Words>
  <Application>Microsoft Office PowerPoint</Application>
  <PresentationFormat>Widescreen</PresentationFormat>
  <Paragraphs>533</Paragraphs>
  <Slides>46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3" baseType="lpstr">
      <vt:lpstr>Arial</vt:lpstr>
      <vt:lpstr>Calibri</vt:lpstr>
      <vt:lpstr>Cambria Math</vt:lpstr>
      <vt:lpstr>Verdana</vt:lpstr>
      <vt:lpstr>Wingdings</vt:lpstr>
      <vt:lpstr>Wingdings 3</vt:lpstr>
      <vt:lpstr>Imagination Powerpoint Master Template V2.3 14may2013</vt:lpstr>
      <vt:lpstr>The Connected MCU Lab Module 1: Introduction</vt:lpstr>
      <vt:lpstr>PowerPoint Presentation</vt:lpstr>
      <vt:lpstr>Module Overview</vt:lpstr>
      <vt:lpstr>Section 1: Why and How to  Embed a Computer</vt:lpstr>
      <vt:lpstr>Embedding a computer in a system: What and Why?</vt:lpstr>
      <vt:lpstr>Embedded System Example: LED Flashlight</vt:lpstr>
      <vt:lpstr>What Makes One Flashlight Better than Another?</vt:lpstr>
      <vt:lpstr>Controller Options</vt:lpstr>
      <vt:lpstr>What Kind of Computer to Use?</vt:lpstr>
      <vt:lpstr>LED Behavior Details</vt:lpstr>
      <vt:lpstr>Why Embed a Computer in the Flashlight?</vt:lpstr>
      <vt:lpstr>How to Embed a Computer in a Flashlight?</vt:lpstr>
      <vt:lpstr>Switch-Mode Driver Operation</vt:lpstr>
      <vt:lpstr>How to Embed a Computer in a Flashlight?</vt:lpstr>
      <vt:lpstr>Why Else Embed a Computer in the Flashlight?</vt:lpstr>
      <vt:lpstr>How are Embedded Systems Different?</vt:lpstr>
      <vt:lpstr>Costs and Other Drawbacks</vt:lpstr>
      <vt:lpstr>Sales Volumes Affect Design Decisions</vt:lpstr>
      <vt:lpstr>Section 2: Connected Embedded Systems</vt:lpstr>
      <vt:lpstr>Why Connect Embedded Systems?</vt:lpstr>
      <vt:lpstr>Internet of Things</vt:lpstr>
      <vt:lpstr>How to Connect IoT Devices?</vt:lpstr>
      <vt:lpstr>Use IoT-Friendly Technologies</vt:lpstr>
      <vt:lpstr>What is the Creator IoT Framework?</vt:lpstr>
      <vt:lpstr>Section 3: Development Environment Introduction</vt:lpstr>
      <vt:lpstr>Target System Variants</vt:lpstr>
      <vt:lpstr>Target System for Development: PIC32MZ EC </vt:lpstr>
      <vt:lpstr>MIPS32 microAptiv Processor Core</vt:lpstr>
      <vt:lpstr>Microchip PIC32MZ EC Microcontroller </vt:lpstr>
      <vt:lpstr>Target System for Development: PIC32MZ EF </vt:lpstr>
      <vt:lpstr>MIPS32 Warrior M-Class Processor Core</vt:lpstr>
      <vt:lpstr>Microchip PIC32MZ EF Microcontroller </vt:lpstr>
      <vt:lpstr>chipKIT Wi-FIRE Development Board </vt:lpstr>
      <vt:lpstr>Expansion Option: chipKIT Basic I/O Shield</vt:lpstr>
      <vt:lpstr>Development Environment Overview</vt:lpstr>
      <vt:lpstr>Software Development Environment</vt:lpstr>
      <vt:lpstr>Supplementary Textbook</vt:lpstr>
      <vt:lpstr>Section 4: Lab 1: Flashing a Light</vt:lpstr>
      <vt:lpstr>Lab 1: Flashing a Light</vt:lpstr>
      <vt:lpstr>Example Program: Flashing Light</vt:lpstr>
      <vt:lpstr>Example Program: Flashing Light</vt:lpstr>
      <vt:lpstr>Why can’t we see the LED Flashing?</vt:lpstr>
      <vt:lpstr>Making Flashing Rate Adjustable</vt:lpstr>
      <vt:lpstr>Making Flashing Rate Adjustable</vt:lpstr>
      <vt:lpstr>Putting the Code Together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Alex Dean</dc:creator>
  <cp:lastModifiedBy>Alex Dean</cp:lastModifiedBy>
  <cp:revision>216</cp:revision>
  <dcterms:created xsi:type="dcterms:W3CDTF">2015-05-22T16:34:09Z</dcterms:created>
  <dcterms:modified xsi:type="dcterms:W3CDTF">2016-08-10T18:16:29Z</dcterms:modified>
</cp:coreProperties>
</file>