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4"/>
  </p:notesMasterIdLst>
  <p:sldIdLst>
    <p:sldId id="269" r:id="rId2"/>
    <p:sldId id="256" r:id="rId3"/>
    <p:sldId id="257" r:id="rId4"/>
    <p:sldId id="258" r:id="rId5"/>
    <p:sldId id="259" r:id="rId6"/>
    <p:sldId id="260" r:id="rId7"/>
    <p:sldId id="261" r:id="rId8"/>
    <p:sldId id="262" r:id="rId9"/>
    <p:sldId id="263" r:id="rId10"/>
    <p:sldId id="264" r:id="rId11"/>
    <p:sldId id="265" r:id="rId12"/>
    <p:sldId id="266" r:id="rId13"/>
  </p:sldIdLst>
  <p:sldSz cx="14630400" cy="8229600"/>
  <p:notesSz cx="8229600" cy="14630400"/>
  <p:embeddedFontLst>
    <p:embeddedFont>
      <p:font typeface="Barlow Bold" panose="020B0604020202020204" charset="0"/>
      <p:bold r:id="rId15"/>
    </p:embeddedFont>
    <p:embeddedFont>
      <p:font typeface="Montserrat" panose="00000500000000000000" pitchFamily="2" charset="0"/>
      <p:regular r:id="rId16"/>
      <p:bold r:id="rId17"/>
      <p:italic r:id="rId18"/>
      <p:boldItalic r:id="rId19"/>
    </p:embeddedFont>
  </p:embeddedFontLst>
  <p:defaultText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4610"/>
  </p:normalViewPr>
  <p:slideViewPr>
    <p:cSldViewPr snapToGrid="0" snapToObjects="1">
      <p:cViewPr varScale="1">
        <p:scale>
          <a:sx n="136" d="100"/>
          <a:sy n="136" d="100"/>
        </p:scale>
        <p:origin x="174" y="1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42100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30.png"/><Relationship Id="rId5" Type="http://schemas.openxmlformats.org/officeDocument/2006/relationships/image" Target="../media/image29.png"/><Relationship Id="rId10" Type="http://schemas.openxmlformats.org/officeDocument/2006/relationships/image" Target="../media/image34.png"/><Relationship Id="rId4" Type="http://schemas.openxmlformats.org/officeDocument/2006/relationships/image" Target="../media/image28.png"/><Relationship Id="rId9" Type="http://schemas.openxmlformats.org/officeDocument/2006/relationships/image" Target="../media/image33.png"/></Relationships>
</file>

<file path=ppt/slides/_rels/slide12.xml.rels><?xml version="1.0" encoding="UTF-8" standalone="yes"?>
<Relationships xmlns="http://schemas.openxmlformats.org/package/2006/relationships"><Relationship Id="rId8" Type="http://schemas.openxmlformats.org/officeDocument/2006/relationships/hyperlink" Target="https://eryri.gov.wales/visit/plan-your-visit/" TargetMode="External"/><Relationship Id="rId13" Type="http://schemas.openxmlformats.org/officeDocument/2006/relationships/hyperlink" Target="https://beacons-npa.gov.uk/the-authority/who-we-are/our-policies-and-procedures/" TargetMode="External"/><Relationship Id="rId18" Type="http://schemas.openxmlformats.org/officeDocument/2006/relationships/hyperlink" Target="https://www.visitwales.com/info/advice/national-park-safety-information" TargetMode="External"/><Relationship Id="rId26" Type="http://schemas.openxmlformats.org/officeDocument/2006/relationships/hyperlink" Target="https://www.ukfolkfestivals.co.uk/wales.php" TargetMode="External"/><Relationship Id="rId3" Type="http://schemas.openxmlformats.org/officeDocument/2006/relationships/image" Target="../media/image35.png"/><Relationship Id="rId21" Type="http://schemas.openxmlformats.org/officeDocument/2006/relationships/hyperlink" Target="https://www.wales.com/culture-and-sport/music-and-performance/dydd-miwsig-cymru-celebrating-welsh-music" TargetMode="External"/><Relationship Id="rId7" Type="http://schemas.openxmlformats.org/officeDocument/2006/relationships/hyperlink" Target="https://www.breconbeacons.org/discover/visitor-information" TargetMode="External"/><Relationship Id="rId12" Type="http://schemas.openxmlformats.org/officeDocument/2006/relationships/hyperlink" Target="https://industry.visitwales.com/get-involved/visit-wales-themed-year-campaigns/year-croeso" TargetMode="External"/><Relationship Id="rId17" Type="http://schemas.openxmlformats.org/officeDocument/2006/relationships/hyperlink" Target="https://www.visitwales.com/things-do/events/festivals/music-and-culture-festivals-wales" TargetMode="External"/><Relationship Id="rId25" Type="http://schemas.openxmlformats.org/officeDocument/2006/relationships/hyperlink" Target="https://www.fir-view.co.uk/blog/events-in-wales-2025/" TargetMode="External"/><Relationship Id="rId2" Type="http://schemas.openxmlformats.org/officeDocument/2006/relationships/notesSlide" Target="../notesSlides/notesSlide11.xml"/><Relationship Id="rId16" Type="http://schemas.openxmlformats.org/officeDocument/2006/relationships/hyperlink" Target="https://www.tripsavvy.com/guide-to-snowdonia-national-park-1662552" TargetMode="External"/><Relationship Id="rId20" Type="http://schemas.openxmlformats.org/officeDocument/2006/relationships/hyperlink" Target="https://traveltrade.visitwales.com/useful-information/toolkit/year-of-croeso" TargetMode="External"/><Relationship Id="rId29" Type="http://schemas.openxmlformats.org/officeDocument/2006/relationships/hyperlink" Target="https://www.gov.wales/set-jetting-latest-trend-showcasing-wales-world" TargetMode="External"/><Relationship Id="rId1" Type="http://schemas.openxmlformats.org/officeDocument/2006/relationships/slideLayout" Target="../slideLayouts/slideLayout12.xml"/><Relationship Id="rId6" Type="http://schemas.openxmlformats.org/officeDocument/2006/relationships/image" Target="../media/image38.png"/><Relationship Id="rId11" Type="http://schemas.openxmlformats.org/officeDocument/2006/relationships/hyperlink" Target="https://www.gov.wales/croeso-i-bawb-warm-welsh-welcome" TargetMode="External"/><Relationship Id="rId24" Type="http://schemas.openxmlformats.org/officeDocument/2006/relationships/hyperlink" Target="https://www.buzzmag.co.uk/the-buzz-festival-guide-2025-whats-on-in-wales-across-the-year/" TargetMode="External"/><Relationship Id="rId5" Type="http://schemas.openxmlformats.org/officeDocument/2006/relationships/image" Target="../media/image37.png"/><Relationship Id="rId15" Type="http://schemas.openxmlformats.org/officeDocument/2006/relationships/hyperlink" Target="https://resource.download.wjec.co.uk/vtc/2010-11/vocational/atebol/h-and-s/en/snowdonia/visitors.html" TargetMode="External"/><Relationship Id="rId23" Type="http://schemas.openxmlformats.org/officeDocument/2006/relationships/hyperlink" Target="https://www.wales.com/visit/visiting-wales/celebrated-dates-welsh-calendar" TargetMode="External"/><Relationship Id="rId28" Type="http://schemas.openxmlformats.org/officeDocument/2006/relationships/hyperlink" Target="https://www.visitsnowdonia.info/" TargetMode="External"/><Relationship Id="rId10" Type="http://schemas.openxmlformats.org/officeDocument/2006/relationships/hyperlink" Target="https://www.gov.wales/visit-wales-invites-world-feel-hwyl-2025" TargetMode="External"/><Relationship Id="rId19" Type="http://schemas.openxmlformats.org/officeDocument/2006/relationships/hyperlink" Target="https://www.visitwales.com/things-do/events/festivals/welsh-food-festivals" TargetMode="External"/><Relationship Id="rId4" Type="http://schemas.openxmlformats.org/officeDocument/2006/relationships/image" Target="../media/image36.png"/><Relationship Id="rId9" Type="http://schemas.openxmlformats.org/officeDocument/2006/relationships/hyperlink" Target="https://eryri.gov.wales/visit/plan-your-visit/safety-advice/" TargetMode="External"/><Relationship Id="rId14" Type="http://schemas.openxmlformats.org/officeDocument/2006/relationships/hyperlink" Target="https://www.ricksteves.com/europe/wales/festivals" TargetMode="External"/><Relationship Id="rId22" Type="http://schemas.openxmlformats.org/officeDocument/2006/relationships/hyperlink" Target="https://www.wales.com/news/united-kingdom/year-croeso-campaign-wants-welsh-visitors-feel-hwyl" TargetMode="External"/><Relationship Id="rId27" Type="http://schemas.openxmlformats.org/officeDocument/2006/relationships/hyperlink" Target="https://walkingincirclesuk.com/hiking-guides/snowdonia-national-park-7s9td" TargetMode="External"/><Relationship Id="rId30" Type="http://schemas.openxmlformats.org/officeDocument/2006/relationships/hyperlink" Target="https://industry.visitwales.com/supporting-you/growing-tourism-good-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oom with tables and chairs and a large screen&#10;&#10;AI-generated content may be incorrect.">
            <a:extLst>
              <a:ext uri="{FF2B5EF4-FFF2-40B4-BE49-F238E27FC236}">
                <a16:creationId xmlns:a16="http://schemas.microsoft.com/office/drawing/2014/main" id="{F12C2A44-FE20-22FA-DC41-3FDCC63DAB39}"/>
              </a:ext>
            </a:extLst>
          </p:cNvPr>
          <p:cNvPicPr>
            <a:picLocks noChangeAspect="1"/>
          </p:cNvPicPr>
          <p:nvPr/>
        </p:nvPicPr>
        <p:blipFill>
          <a:blip r:embed="rId2"/>
          <a:stretch>
            <a:fillRect/>
          </a:stretch>
        </p:blipFill>
        <p:spPr>
          <a:xfrm>
            <a:off x="5057902" y="588907"/>
            <a:ext cx="3670533" cy="2189359"/>
          </a:xfrm>
          <a:prstGeom prst="rect">
            <a:avLst/>
          </a:prstGeom>
        </p:spPr>
      </p:pic>
      <p:sp>
        <p:nvSpPr>
          <p:cNvPr id="8" name="Rectangle 1">
            <a:extLst>
              <a:ext uri="{FF2B5EF4-FFF2-40B4-BE49-F238E27FC236}">
                <a16:creationId xmlns:a16="http://schemas.microsoft.com/office/drawing/2014/main" id="{FB3D7BAF-CF8C-95EE-E733-399B14453DBA}"/>
              </a:ext>
            </a:extLst>
          </p:cNvPr>
          <p:cNvSpPr>
            <a:spLocks noChangeArrowheads="1"/>
          </p:cNvSpPr>
          <p:nvPr/>
        </p:nvSpPr>
        <p:spPr bwMode="auto">
          <a:xfrm>
            <a:off x="9312813" y="6294331"/>
            <a:ext cx="4958862" cy="1169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lang="en-GB" sz="1400" dirty="0">
                <a:latin typeface="Arial" panose="020B0604020202020204" pitchFamily="34" charset="0"/>
                <a:cs typeface="Arial" panose="020B0604020202020204" pitchFamily="34" charset="0"/>
              </a:rPr>
              <a:t>International Meetings Management for the Hotel Industry </a:t>
            </a:r>
            <a:r>
              <a:rPr kumimoji="0" lang="en-US" altLang="en-US" sz="14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BMIH6007                                                </a:t>
            </a:r>
            <a:endParaRPr lang="en-US" altLang="en-US" sz="1400" dirty="0">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Lecturer: </a:t>
            </a:r>
            <a:r>
              <a:rPr lang="en-GB" sz="1400" dirty="0">
                <a:latin typeface="Arial" panose="020B0604020202020204" pitchFamily="34" charset="0"/>
                <a:cs typeface="Arial" panose="020B0604020202020204" pitchFamily="34" charset="0"/>
              </a:rPr>
              <a:t>Kathryn Flynn</a:t>
            </a:r>
            <a:endParaRPr kumimoji="0" lang="en-US" altLang="en-US" sz="14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Student name: Razvan Cristian Nicolae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Student ID: 2222787</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9" name="Rectangle 1">
            <a:extLst>
              <a:ext uri="{FF2B5EF4-FFF2-40B4-BE49-F238E27FC236}">
                <a16:creationId xmlns:a16="http://schemas.microsoft.com/office/drawing/2014/main" id="{7F13482B-5E2C-211C-4C48-B5AC8E2677D5}"/>
              </a:ext>
            </a:extLst>
          </p:cNvPr>
          <p:cNvSpPr>
            <a:spLocks noChangeArrowheads="1"/>
          </p:cNvSpPr>
          <p:nvPr/>
        </p:nvSpPr>
        <p:spPr bwMode="auto">
          <a:xfrm>
            <a:off x="1573373" y="3453080"/>
            <a:ext cx="11483654"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GB" sz="4000" b="1" dirty="0"/>
              <a:t>Assignment 1: Feasibility Plan for an International Meeting / Event. Individual Presentation (50%)</a:t>
            </a:r>
            <a:endParaRPr kumimoji="0" lang="en-US" altLang="en-US" sz="40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10" name="Rectangle 1">
            <a:extLst>
              <a:ext uri="{FF2B5EF4-FFF2-40B4-BE49-F238E27FC236}">
                <a16:creationId xmlns:a16="http://schemas.microsoft.com/office/drawing/2014/main" id="{BAC6DDE5-C12F-52F0-452D-AD10AFE91C20}"/>
              </a:ext>
            </a:extLst>
          </p:cNvPr>
          <p:cNvSpPr>
            <a:spLocks noChangeArrowheads="1"/>
          </p:cNvSpPr>
          <p:nvPr/>
        </p:nvSpPr>
        <p:spPr bwMode="auto">
          <a:xfrm>
            <a:off x="490025" y="6402052"/>
            <a:ext cx="6403144"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lang="en-GB" sz="1400"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3677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58309" y="697706"/>
            <a:ext cx="7627382" cy="1353979"/>
          </a:xfrm>
          <a:prstGeom prst="rect">
            <a:avLst/>
          </a:prstGeom>
          <a:noFill/>
          <a:ln/>
        </p:spPr>
        <p:txBody>
          <a:bodyPr wrap="square" lIns="0" tIns="0" rIns="0" bIns="0" rtlCol="0" anchor="t"/>
          <a:lstStyle/>
          <a:p>
            <a:pPr marL="0" indent="0" algn="l">
              <a:lnSpc>
                <a:spcPts val="5300"/>
              </a:lnSpc>
              <a:buNone/>
            </a:pPr>
            <a:r>
              <a:rPr lang="en-US" sz="4250" b="1" dirty="0">
                <a:solidFill>
                  <a:srgbClr val="2E3C4E"/>
                </a:solidFill>
                <a:latin typeface="Barlow Bold" pitchFamily="34" charset="0"/>
                <a:ea typeface="Barlow Bold" pitchFamily="34" charset="-122"/>
                <a:cs typeface="Barlow Bold" pitchFamily="34" charset="-120"/>
              </a:rPr>
              <a:t>Discover Wales - Nature and Culture Walk</a:t>
            </a:r>
            <a:endParaRPr lang="en-US" sz="4250" dirty="0"/>
          </a:p>
        </p:txBody>
      </p:sp>
      <p:sp>
        <p:nvSpPr>
          <p:cNvPr id="4" name="Text 1"/>
          <p:cNvSpPr/>
          <p:nvPr/>
        </p:nvSpPr>
        <p:spPr>
          <a:xfrm>
            <a:off x="758309" y="2360414"/>
            <a:ext cx="7627382" cy="2963942"/>
          </a:xfrm>
          <a:prstGeom prst="rect">
            <a:avLst/>
          </a:prstGeom>
          <a:noFill/>
          <a:ln/>
        </p:spPr>
        <p:txBody>
          <a:bodyPr wrap="square" lIns="0" tIns="0" rIns="0" bIns="0" rtlCol="0" anchor="t"/>
          <a:lstStyle/>
          <a:p>
            <a:pPr marL="0" indent="0" algn="l">
              <a:lnSpc>
                <a:spcPts val="2550"/>
              </a:lnSpc>
              <a:buNone/>
            </a:pPr>
            <a:r>
              <a:rPr lang="en-US" sz="1600" dirty="0">
                <a:solidFill>
                  <a:srgbClr val="384653"/>
                </a:solidFill>
                <a:latin typeface="Montserrat" pitchFamily="34" charset="0"/>
                <a:ea typeface="Montserrat" pitchFamily="34" charset="-122"/>
                <a:cs typeface="Montserrat" pitchFamily="34" charset="-120"/>
              </a:rPr>
              <a:t>In conjunction with Wales' Year of Croeso 2025, "Discover Wales - Nature and Culture Walk" aims to welcome international visitors warmly (Wales.com, 2021). The immersive walking event promotes Welsh culture, language, and nature (WJEC, 2025). The event is centred on a 25-km guided walk in a scenic national park like the Brecon Beacons or Snowdonia (Visit Wales, 2021). Stories, brief Welsh phrases, and traditional delicacies increase cultural understanding during the walk (UK Folk Festivals, 2021). Local food is purchased for the closing picnic to support local communities, artists, and businesses (Wales.com, 2022).</a:t>
            </a:r>
            <a:endParaRPr lang="en-US" sz="1600" dirty="0"/>
          </a:p>
        </p:txBody>
      </p:sp>
      <p:sp>
        <p:nvSpPr>
          <p:cNvPr id="5" name="Text 2"/>
          <p:cNvSpPr/>
          <p:nvPr/>
        </p:nvSpPr>
        <p:spPr>
          <a:xfrm>
            <a:off x="758309" y="5555813"/>
            <a:ext cx="7627382" cy="1975961"/>
          </a:xfrm>
          <a:prstGeom prst="rect">
            <a:avLst/>
          </a:prstGeom>
          <a:noFill/>
          <a:ln/>
        </p:spPr>
        <p:txBody>
          <a:bodyPr wrap="square" lIns="0" tIns="0" rIns="0" bIns="0" rtlCol="0" anchor="t"/>
          <a:lstStyle/>
          <a:p>
            <a:pPr marL="0" indent="0" algn="l">
              <a:lnSpc>
                <a:spcPts val="2550"/>
              </a:lnSpc>
              <a:buNone/>
            </a:pPr>
            <a:r>
              <a:rPr lang="en-US" sz="1600" dirty="0">
                <a:solidFill>
                  <a:srgbClr val="384653"/>
                </a:solidFill>
                <a:latin typeface="Montserrat" pitchFamily="34" charset="0"/>
                <a:ea typeface="Montserrat" pitchFamily="34" charset="-122"/>
                <a:cs typeface="Montserrat" pitchFamily="34" charset="-120"/>
              </a:rPr>
              <a:t>Walking in Circles UK (2025) promotes group mobility and eco-friendly travel as part of its sustainability efforts. One goal is to attract international visitors, especially 20–35-year-olds who value distinctive culture and natural experiences (Wales.com, 2021). Brecon Beacons National Park Authority, 2025 The event's major purpose is to promote Wales as a welcoming, scenic, and culturally rich destination.</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49975" y="590074"/>
            <a:ext cx="4511159" cy="563880"/>
          </a:xfrm>
          <a:prstGeom prst="rect">
            <a:avLst/>
          </a:prstGeom>
          <a:noFill/>
          <a:ln/>
        </p:spPr>
        <p:txBody>
          <a:bodyPr wrap="none" lIns="0" tIns="0" rIns="0" bIns="0" rtlCol="0" anchor="t"/>
          <a:lstStyle/>
          <a:p>
            <a:pPr marL="0" indent="0" algn="l">
              <a:lnSpc>
                <a:spcPts val="4400"/>
              </a:lnSpc>
              <a:buNone/>
            </a:pPr>
            <a:r>
              <a:rPr lang="en-US" sz="3550" b="1" dirty="0">
                <a:solidFill>
                  <a:srgbClr val="2E3C4E"/>
                </a:solidFill>
                <a:latin typeface="Barlow Bold" pitchFamily="34" charset="0"/>
                <a:ea typeface="Barlow Bold" pitchFamily="34" charset="-122"/>
                <a:cs typeface="Barlow Bold" pitchFamily="34" charset="-120"/>
              </a:rPr>
              <a:t>Event Budgeting</a:t>
            </a:r>
            <a:endParaRPr lang="en-US" sz="3550" dirty="0"/>
          </a:p>
        </p:txBody>
      </p:sp>
      <p:sp>
        <p:nvSpPr>
          <p:cNvPr id="3" name="Text 1"/>
          <p:cNvSpPr/>
          <p:nvPr/>
        </p:nvSpPr>
        <p:spPr>
          <a:xfrm>
            <a:off x="749975" y="1582341"/>
            <a:ext cx="6436638" cy="565666"/>
          </a:xfrm>
          <a:prstGeom prst="rect">
            <a:avLst/>
          </a:prstGeom>
          <a:noFill/>
          <a:ln/>
        </p:spPr>
        <p:txBody>
          <a:bodyPr wrap="none" lIns="0" tIns="0" rIns="0" bIns="0" rtlCol="0" anchor="t"/>
          <a:lstStyle/>
          <a:p>
            <a:pPr marL="0" indent="0" algn="ctr">
              <a:lnSpc>
                <a:spcPts val="4450"/>
              </a:lnSpc>
              <a:buNone/>
            </a:pPr>
            <a:r>
              <a:rPr lang="en-US" sz="4450" b="1" dirty="0">
                <a:solidFill>
                  <a:srgbClr val="384653"/>
                </a:solidFill>
                <a:latin typeface="Barlow Bold" pitchFamily="34" charset="0"/>
                <a:ea typeface="Barlow Bold" pitchFamily="34" charset="-122"/>
                <a:cs typeface="Barlow Bold" pitchFamily="34" charset="-120"/>
              </a:rPr>
              <a:t>10-15%</a:t>
            </a:r>
            <a:endParaRPr lang="en-US" sz="4450" dirty="0"/>
          </a:p>
        </p:txBody>
      </p:sp>
      <p:sp>
        <p:nvSpPr>
          <p:cNvPr id="4" name="Text 2"/>
          <p:cNvSpPr/>
          <p:nvPr/>
        </p:nvSpPr>
        <p:spPr>
          <a:xfrm>
            <a:off x="2840474" y="2362081"/>
            <a:ext cx="2255520" cy="281821"/>
          </a:xfrm>
          <a:prstGeom prst="rect">
            <a:avLst/>
          </a:prstGeom>
          <a:noFill/>
          <a:ln/>
        </p:spPr>
        <p:txBody>
          <a:bodyPr wrap="none" lIns="0" tIns="0" rIns="0" bIns="0" rtlCol="0" anchor="t"/>
          <a:lstStyle/>
          <a:p>
            <a:pPr marL="0" indent="0" algn="ctr">
              <a:lnSpc>
                <a:spcPts val="2200"/>
              </a:lnSpc>
              <a:buNone/>
            </a:pPr>
            <a:r>
              <a:rPr lang="en-US" sz="1750" b="1" dirty="0">
                <a:solidFill>
                  <a:srgbClr val="384653"/>
                </a:solidFill>
                <a:latin typeface="Barlow Bold" pitchFamily="34" charset="0"/>
                <a:ea typeface="Barlow Bold" pitchFamily="34" charset="-122"/>
                <a:cs typeface="Barlow Bold" pitchFamily="34" charset="-120"/>
              </a:rPr>
              <a:t>Backup Fund</a:t>
            </a:r>
            <a:endParaRPr lang="en-US" sz="1750" dirty="0"/>
          </a:p>
        </p:txBody>
      </p:sp>
      <p:sp>
        <p:nvSpPr>
          <p:cNvPr id="5" name="Text 3"/>
          <p:cNvSpPr/>
          <p:nvPr/>
        </p:nvSpPr>
        <p:spPr>
          <a:xfrm>
            <a:off x="749975" y="2746653"/>
            <a:ext cx="6436638" cy="274320"/>
          </a:xfrm>
          <a:prstGeom prst="rect">
            <a:avLst/>
          </a:prstGeom>
          <a:noFill/>
          <a:ln/>
        </p:spPr>
        <p:txBody>
          <a:bodyPr wrap="none" lIns="0" tIns="0" rIns="0" bIns="0" rtlCol="0" anchor="t"/>
          <a:lstStyle/>
          <a:p>
            <a:pPr marL="0" indent="0" algn="ctr">
              <a:lnSpc>
                <a:spcPts val="2150"/>
              </a:lnSpc>
              <a:buNone/>
            </a:pPr>
            <a:r>
              <a:rPr lang="en-US" sz="1300" dirty="0">
                <a:solidFill>
                  <a:srgbClr val="384653"/>
                </a:solidFill>
                <a:latin typeface="Montserrat" pitchFamily="34" charset="0"/>
                <a:ea typeface="Montserrat" pitchFamily="34" charset="-122"/>
                <a:cs typeface="Montserrat" pitchFamily="34" charset="-120"/>
              </a:rPr>
              <a:t>Set aside for weather delays or tool purchases (TripSavvy, 2025)</a:t>
            </a:r>
            <a:endParaRPr lang="en-US" sz="1300" dirty="0"/>
          </a:p>
        </p:txBody>
      </p:sp>
      <p:sp>
        <p:nvSpPr>
          <p:cNvPr id="6" name="Text 4"/>
          <p:cNvSpPr/>
          <p:nvPr/>
        </p:nvSpPr>
        <p:spPr>
          <a:xfrm>
            <a:off x="7443668" y="1582341"/>
            <a:ext cx="6436757" cy="565666"/>
          </a:xfrm>
          <a:prstGeom prst="rect">
            <a:avLst/>
          </a:prstGeom>
          <a:noFill/>
          <a:ln/>
        </p:spPr>
        <p:txBody>
          <a:bodyPr wrap="none" lIns="0" tIns="0" rIns="0" bIns="0" rtlCol="0" anchor="t"/>
          <a:lstStyle/>
          <a:p>
            <a:pPr marL="0" indent="0" algn="ctr">
              <a:lnSpc>
                <a:spcPts val="4450"/>
              </a:lnSpc>
              <a:buNone/>
            </a:pPr>
            <a:r>
              <a:rPr lang="en-US" sz="4450" b="1" dirty="0">
                <a:solidFill>
                  <a:srgbClr val="384653"/>
                </a:solidFill>
                <a:latin typeface="Barlow Bold" pitchFamily="34" charset="0"/>
                <a:ea typeface="Barlow Bold" pitchFamily="34" charset="-122"/>
                <a:cs typeface="Barlow Bold" pitchFamily="34" charset="-120"/>
              </a:rPr>
              <a:t>35%</a:t>
            </a:r>
            <a:endParaRPr lang="en-US" sz="4450" dirty="0"/>
          </a:p>
        </p:txBody>
      </p:sp>
      <p:sp>
        <p:nvSpPr>
          <p:cNvPr id="7" name="Text 5"/>
          <p:cNvSpPr/>
          <p:nvPr/>
        </p:nvSpPr>
        <p:spPr>
          <a:xfrm>
            <a:off x="9534287" y="2362081"/>
            <a:ext cx="2255520" cy="281821"/>
          </a:xfrm>
          <a:prstGeom prst="rect">
            <a:avLst/>
          </a:prstGeom>
          <a:noFill/>
          <a:ln/>
        </p:spPr>
        <p:txBody>
          <a:bodyPr wrap="none" lIns="0" tIns="0" rIns="0" bIns="0" rtlCol="0" anchor="t"/>
          <a:lstStyle/>
          <a:p>
            <a:pPr marL="0" indent="0" algn="ctr">
              <a:lnSpc>
                <a:spcPts val="2200"/>
              </a:lnSpc>
              <a:buNone/>
            </a:pPr>
            <a:r>
              <a:rPr lang="en-US" sz="1750" b="1" dirty="0">
                <a:solidFill>
                  <a:srgbClr val="384653"/>
                </a:solidFill>
                <a:latin typeface="Barlow Bold" pitchFamily="34" charset="0"/>
                <a:ea typeface="Barlow Bold" pitchFamily="34" charset="-122"/>
                <a:cs typeface="Barlow Bold" pitchFamily="34" charset="-120"/>
              </a:rPr>
              <a:t>Direct Costs</a:t>
            </a:r>
            <a:endParaRPr lang="en-US" sz="1750" dirty="0"/>
          </a:p>
        </p:txBody>
      </p:sp>
      <p:sp>
        <p:nvSpPr>
          <p:cNvPr id="8" name="Text 6"/>
          <p:cNvSpPr/>
          <p:nvPr/>
        </p:nvSpPr>
        <p:spPr>
          <a:xfrm>
            <a:off x="7443668" y="2746653"/>
            <a:ext cx="6436757" cy="274320"/>
          </a:xfrm>
          <a:prstGeom prst="rect">
            <a:avLst/>
          </a:prstGeom>
          <a:noFill/>
          <a:ln/>
        </p:spPr>
        <p:txBody>
          <a:bodyPr wrap="none" lIns="0" tIns="0" rIns="0" bIns="0" rtlCol="0" anchor="t"/>
          <a:lstStyle/>
          <a:p>
            <a:pPr marL="0" indent="0" algn="ctr">
              <a:lnSpc>
                <a:spcPts val="2150"/>
              </a:lnSpc>
              <a:buNone/>
            </a:pPr>
            <a:r>
              <a:rPr lang="en-US" sz="1300" dirty="0">
                <a:solidFill>
                  <a:srgbClr val="384653"/>
                </a:solidFill>
                <a:latin typeface="Montserrat" pitchFamily="34" charset="0"/>
                <a:ea typeface="Montserrat" pitchFamily="34" charset="-122"/>
                <a:cs typeface="Montserrat" pitchFamily="34" charset="-120"/>
              </a:rPr>
              <a:t>Hiring guides, safety measures, and licenses</a:t>
            </a:r>
            <a:endParaRPr lang="en-US" sz="1300" dirty="0"/>
          </a:p>
        </p:txBody>
      </p:sp>
      <p:sp>
        <p:nvSpPr>
          <p:cNvPr id="9" name="Text 7"/>
          <p:cNvSpPr/>
          <p:nvPr/>
        </p:nvSpPr>
        <p:spPr>
          <a:xfrm>
            <a:off x="749975" y="3620810"/>
            <a:ext cx="6436638" cy="565666"/>
          </a:xfrm>
          <a:prstGeom prst="rect">
            <a:avLst/>
          </a:prstGeom>
          <a:noFill/>
          <a:ln/>
        </p:spPr>
        <p:txBody>
          <a:bodyPr wrap="none" lIns="0" tIns="0" rIns="0" bIns="0" rtlCol="0" anchor="t"/>
          <a:lstStyle/>
          <a:p>
            <a:pPr marL="0" indent="0" algn="ctr">
              <a:lnSpc>
                <a:spcPts val="4450"/>
              </a:lnSpc>
              <a:buNone/>
            </a:pPr>
            <a:r>
              <a:rPr lang="en-US" sz="4450" b="1" dirty="0">
                <a:solidFill>
                  <a:srgbClr val="384653"/>
                </a:solidFill>
                <a:latin typeface="Barlow Bold" pitchFamily="34" charset="0"/>
                <a:ea typeface="Barlow Bold" pitchFamily="34" charset="-122"/>
                <a:cs typeface="Barlow Bold" pitchFamily="34" charset="-120"/>
              </a:rPr>
              <a:t>40%</a:t>
            </a:r>
            <a:endParaRPr lang="en-US" sz="4450" dirty="0"/>
          </a:p>
        </p:txBody>
      </p:sp>
      <p:sp>
        <p:nvSpPr>
          <p:cNvPr id="10" name="Text 8"/>
          <p:cNvSpPr/>
          <p:nvPr/>
        </p:nvSpPr>
        <p:spPr>
          <a:xfrm>
            <a:off x="2840474" y="4400550"/>
            <a:ext cx="2255520" cy="281821"/>
          </a:xfrm>
          <a:prstGeom prst="rect">
            <a:avLst/>
          </a:prstGeom>
          <a:noFill/>
          <a:ln/>
        </p:spPr>
        <p:txBody>
          <a:bodyPr wrap="none" lIns="0" tIns="0" rIns="0" bIns="0" rtlCol="0" anchor="t"/>
          <a:lstStyle/>
          <a:p>
            <a:pPr marL="0" indent="0" algn="ctr">
              <a:lnSpc>
                <a:spcPts val="2200"/>
              </a:lnSpc>
              <a:buNone/>
            </a:pPr>
            <a:r>
              <a:rPr lang="en-US" sz="1750" b="1" dirty="0">
                <a:solidFill>
                  <a:srgbClr val="384653"/>
                </a:solidFill>
                <a:latin typeface="Barlow Bold" pitchFamily="34" charset="0"/>
                <a:ea typeface="Barlow Bold" pitchFamily="34" charset="-122"/>
                <a:cs typeface="Barlow Bold" pitchFamily="34" charset="-120"/>
              </a:rPr>
              <a:t>Revenue from Tickets</a:t>
            </a:r>
            <a:endParaRPr lang="en-US" sz="1750" dirty="0"/>
          </a:p>
        </p:txBody>
      </p:sp>
      <p:sp>
        <p:nvSpPr>
          <p:cNvPr id="11" name="Text 9"/>
          <p:cNvSpPr/>
          <p:nvPr/>
        </p:nvSpPr>
        <p:spPr>
          <a:xfrm>
            <a:off x="749975" y="4785122"/>
            <a:ext cx="6436638" cy="274320"/>
          </a:xfrm>
          <a:prstGeom prst="rect">
            <a:avLst/>
          </a:prstGeom>
          <a:noFill/>
          <a:ln/>
        </p:spPr>
        <p:txBody>
          <a:bodyPr wrap="none" lIns="0" tIns="0" rIns="0" bIns="0" rtlCol="0" anchor="t"/>
          <a:lstStyle/>
          <a:p>
            <a:pPr marL="0" indent="0" algn="ctr">
              <a:lnSpc>
                <a:spcPts val="2150"/>
              </a:lnSpc>
              <a:buNone/>
            </a:pPr>
            <a:r>
              <a:rPr lang="en-US" sz="1300" dirty="0">
                <a:solidFill>
                  <a:srgbClr val="384653"/>
                </a:solidFill>
                <a:latin typeface="Montserrat" pitchFamily="34" charset="0"/>
                <a:ea typeface="Montserrat" pitchFamily="34" charset="-122"/>
                <a:cs typeface="Montserrat" pitchFamily="34" charset="-120"/>
              </a:rPr>
              <a:t>Primary source of income with early bird and student discounts</a:t>
            </a:r>
            <a:endParaRPr lang="en-US" sz="1300" dirty="0"/>
          </a:p>
        </p:txBody>
      </p:sp>
      <p:sp>
        <p:nvSpPr>
          <p:cNvPr id="12" name="Text 10"/>
          <p:cNvSpPr/>
          <p:nvPr/>
        </p:nvSpPr>
        <p:spPr>
          <a:xfrm>
            <a:off x="7443668" y="3620810"/>
            <a:ext cx="6436757" cy="565666"/>
          </a:xfrm>
          <a:prstGeom prst="rect">
            <a:avLst/>
          </a:prstGeom>
          <a:noFill/>
          <a:ln/>
        </p:spPr>
        <p:txBody>
          <a:bodyPr wrap="none" lIns="0" tIns="0" rIns="0" bIns="0" rtlCol="0" anchor="t"/>
          <a:lstStyle/>
          <a:p>
            <a:pPr marL="0" indent="0" algn="ctr">
              <a:lnSpc>
                <a:spcPts val="4450"/>
              </a:lnSpc>
              <a:buNone/>
            </a:pPr>
            <a:r>
              <a:rPr lang="en-US" sz="4450" b="1" dirty="0">
                <a:solidFill>
                  <a:srgbClr val="384653"/>
                </a:solidFill>
                <a:latin typeface="Barlow Bold" pitchFamily="34" charset="0"/>
                <a:ea typeface="Barlow Bold" pitchFamily="34" charset="-122"/>
                <a:cs typeface="Barlow Bold" pitchFamily="34" charset="-120"/>
              </a:rPr>
              <a:t>25%</a:t>
            </a:r>
            <a:endParaRPr lang="en-US" sz="4450" dirty="0"/>
          </a:p>
        </p:txBody>
      </p:sp>
      <p:sp>
        <p:nvSpPr>
          <p:cNvPr id="13" name="Text 11"/>
          <p:cNvSpPr/>
          <p:nvPr/>
        </p:nvSpPr>
        <p:spPr>
          <a:xfrm>
            <a:off x="9534287" y="4400550"/>
            <a:ext cx="2255520" cy="281821"/>
          </a:xfrm>
          <a:prstGeom prst="rect">
            <a:avLst/>
          </a:prstGeom>
          <a:noFill/>
          <a:ln/>
        </p:spPr>
        <p:txBody>
          <a:bodyPr wrap="none" lIns="0" tIns="0" rIns="0" bIns="0" rtlCol="0" anchor="t"/>
          <a:lstStyle/>
          <a:p>
            <a:pPr marL="0" indent="0" algn="ctr">
              <a:lnSpc>
                <a:spcPts val="2200"/>
              </a:lnSpc>
              <a:buNone/>
            </a:pPr>
            <a:r>
              <a:rPr lang="en-US" sz="1750" b="1" dirty="0">
                <a:solidFill>
                  <a:srgbClr val="384653"/>
                </a:solidFill>
                <a:latin typeface="Barlow Bold" pitchFamily="34" charset="0"/>
                <a:ea typeface="Barlow Bold" pitchFamily="34" charset="-122"/>
                <a:cs typeface="Barlow Bold" pitchFamily="34" charset="-120"/>
              </a:rPr>
              <a:t>Sponsorships</a:t>
            </a:r>
            <a:endParaRPr lang="en-US" sz="1750" dirty="0"/>
          </a:p>
        </p:txBody>
      </p:sp>
      <p:sp>
        <p:nvSpPr>
          <p:cNvPr id="14" name="Text 12"/>
          <p:cNvSpPr/>
          <p:nvPr/>
        </p:nvSpPr>
        <p:spPr>
          <a:xfrm>
            <a:off x="7443668" y="4785122"/>
            <a:ext cx="6436757" cy="274320"/>
          </a:xfrm>
          <a:prstGeom prst="rect">
            <a:avLst/>
          </a:prstGeom>
          <a:noFill/>
          <a:ln/>
        </p:spPr>
        <p:txBody>
          <a:bodyPr wrap="none" lIns="0" tIns="0" rIns="0" bIns="0" rtlCol="0" anchor="t"/>
          <a:lstStyle/>
          <a:p>
            <a:pPr marL="0" indent="0" algn="ctr">
              <a:lnSpc>
                <a:spcPts val="2150"/>
              </a:lnSpc>
              <a:buNone/>
            </a:pPr>
            <a:r>
              <a:rPr lang="en-US" sz="1300" dirty="0">
                <a:solidFill>
                  <a:srgbClr val="384653"/>
                </a:solidFill>
                <a:latin typeface="Montserrat" pitchFamily="34" charset="0"/>
                <a:ea typeface="Montserrat" pitchFamily="34" charset="-122"/>
                <a:cs typeface="Montserrat" pitchFamily="34" charset="-120"/>
              </a:rPr>
              <a:t>Local businesses, Welsh historical associations, and grants</a:t>
            </a:r>
            <a:endParaRPr lang="en-US" sz="1300" dirty="0"/>
          </a:p>
        </p:txBody>
      </p:sp>
      <p:sp>
        <p:nvSpPr>
          <p:cNvPr id="15" name="Text 13"/>
          <p:cNvSpPr/>
          <p:nvPr/>
        </p:nvSpPr>
        <p:spPr>
          <a:xfrm>
            <a:off x="749975" y="5252204"/>
            <a:ext cx="13130451" cy="1097280"/>
          </a:xfrm>
          <a:prstGeom prst="rect">
            <a:avLst/>
          </a:prstGeom>
          <a:noFill/>
          <a:ln/>
        </p:spPr>
        <p:txBody>
          <a:bodyPr wrap="square" lIns="0" tIns="0" rIns="0" bIns="0" rtlCol="0" anchor="t"/>
          <a:lstStyle/>
          <a:p>
            <a:pPr marL="0" indent="0" algn="l">
              <a:lnSpc>
                <a:spcPts val="2150"/>
              </a:lnSpc>
              <a:buNone/>
            </a:pPr>
            <a:r>
              <a:rPr lang="en-US" sz="1300" dirty="0">
                <a:solidFill>
                  <a:srgbClr val="384653"/>
                </a:solidFill>
                <a:latin typeface="Montserrat" pitchFamily="34" charset="0"/>
                <a:ea typeface="Montserrat" pitchFamily="34" charset="-122"/>
                <a:cs typeface="Montserrat" pitchFamily="34" charset="-120"/>
              </a:rPr>
              <a:t>Venue permits, transport, advertising, and hiring will be estimated to provide an initial budget (Wales.com, 2021). Direct expenditures include hiring local guides, ensuring safety, and obtaining licenses for large group walks (National Park Authority, 2021). Indirect costs include marketing, social media, and influencer collaborations (Visit Wales, 2021). Most of the money comes from ticket sales, sponsorship packages, Visit Wales grants, and possible tourist board agreements (TripSavvy, 2025).</a:t>
            </a:r>
            <a:endParaRPr lang="en-US" sz="1300" dirty="0"/>
          </a:p>
        </p:txBody>
      </p:sp>
      <p:sp>
        <p:nvSpPr>
          <p:cNvPr id="16" name="Text 14"/>
          <p:cNvSpPr/>
          <p:nvPr/>
        </p:nvSpPr>
        <p:spPr>
          <a:xfrm>
            <a:off x="749975" y="6542246"/>
            <a:ext cx="13130451" cy="1097280"/>
          </a:xfrm>
          <a:prstGeom prst="rect">
            <a:avLst/>
          </a:prstGeom>
          <a:noFill/>
          <a:ln/>
        </p:spPr>
        <p:txBody>
          <a:bodyPr wrap="square" lIns="0" tIns="0" rIns="0" bIns="0" rtlCol="0" anchor="t"/>
          <a:lstStyle/>
          <a:p>
            <a:pPr marL="0" indent="0" algn="l">
              <a:lnSpc>
                <a:spcPts val="2150"/>
              </a:lnSpc>
              <a:buNone/>
            </a:pPr>
            <a:r>
              <a:rPr lang="en-US" sz="1300" dirty="0">
                <a:solidFill>
                  <a:srgbClr val="384653"/>
                </a:solidFill>
                <a:latin typeface="Montserrat" pitchFamily="34" charset="0"/>
                <a:ea typeface="Montserrat" pitchFamily="34" charset="-122"/>
                <a:cs typeface="Montserrat" pitchFamily="34" charset="-120"/>
              </a:rPr>
              <a:t>Early bird and student discounts are available to make tickets affordable for a large audience (Visit Wales, 2021). A backup fund of 10–15% of the budget is set aside for weather delays or tool purchases (TripSavvy, 2025). Local business sponsorships, Welsh historical associations, and sustainability grants are collaborative financing approaches (Wales.com, 2021). Generate enough money to break even or generate a profit and reinvest in community-based tourism projects (Walking in Circles UK, 2021).</a:t>
            </a: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47236" y="587812"/>
            <a:ext cx="5337453" cy="667107"/>
          </a:xfrm>
          <a:prstGeom prst="rect">
            <a:avLst/>
          </a:prstGeom>
          <a:noFill/>
          <a:ln/>
        </p:spPr>
        <p:txBody>
          <a:bodyPr wrap="none" lIns="0" tIns="0" rIns="0" bIns="0" rtlCol="0" anchor="t"/>
          <a:lstStyle/>
          <a:p>
            <a:pPr marL="0" indent="0" algn="l">
              <a:lnSpc>
                <a:spcPts val="5250"/>
              </a:lnSpc>
              <a:buNone/>
            </a:pPr>
            <a:r>
              <a:rPr lang="en-US" sz="4200" b="1" dirty="0">
                <a:solidFill>
                  <a:srgbClr val="2E3C4E"/>
                </a:solidFill>
                <a:latin typeface="Barlow Bold" pitchFamily="34" charset="0"/>
                <a:ea typeface="Barlow Bold" pitchFamily="34" charset="-122"/>
                <a:cs typeface="Barlow Bold" pitchFamily="34" charset="-120"/>
              </a:rPr>
              <a:t>Place Selection</a:t>
            </a:r>
            <a:endParaRPr lang="en-US" sz="4200" dirty="0"/>
          </a:p>
        </p:txBody>
      </p:sp>
      <p:sp>
        <p:nvSpPr>
          <p:cNvPr id="3" name="Shape 1"/>
          <p:cNvSpPr/>
          <p:nvPr/>
        </p:nvSpPr>
        <p:spPr>
          <a:xfrm>
            <a:off x="747236" y="1660565"/>
            <a:ext cx="6466642" cy="1849636"/>
          </a:xfrm>
          <a:prstGeom prst="roundRect">
            <a:avLst>
              <a:gd name="adj" fmla="val 16448"/>
            </a:avLst>
          </a:prstGeom>
          <a:solidFill>
            <a:srgbClr val="D4E9F7"/>
          </a:solidFill>
          <a:ln w="7620">
            <a:solidFill>
              <a:srgbClr val="BACFDD"/>
            </a:solidFill>
            <a:prstDash val="solid"/>
          </a:ln>
        </p:spPr>
        <p:txBody>
          <a:bodyPr/>
          <a:lstStyle/>
          <a:p>
            <a:endParaRPr lang="en-RO"/>
          </a:p>
        </p:txBody>
      </p:sp>
      <p:sp>
        <p:nvSpPr>
          <p:cNvPr id="4" name="Text 2"/>
          <p:cNvSpPr/>
          <p:nvPr/>
        </p:nvSpPr>
        <p:spPr>
          <a:xfrm>
            <a:off x="957620" y="1870948"/>
            <a:ext cx="2668667" cy="333494"/>
          </a:xfrm>
          <a:prstGeom prst="rect">
            <a:avLst/>
          </a:prstGeom>
          <a:noFill/>
          <a:ln/>
        </p:spPr>
        <p:txBody>
          <a:bodyPr wrap="none" lIns="0" tIns="0" rIns="0" bIns="0" rtlCol="0" anchor="t"/>
          <a:lstStyle/>
          <a:p>
            <a:pPr marL="0" indent="0" algn="l">
              <a:lnSpc>
                <a:spcPts val="2600"/>
              </a:lnSpc>
              <a:buNone/>
            </a:pPr>
            <a:r>
              <a:rPr lang="en-US" sz="2100" b="1" dirty="0">
                <a:solidFill>
                  <a:srgbClr val="384653"/>
                </a:solidFill>
                <a:latin typeface="Barlow Bold" pitchFamily="34" charset="0"/>
                <a:ea typeface="Barlow Bold" pitchFamily="34" charset="-122"/>
                <a:cs typeface="Barlow Bold" pitchFamily="34" charset="-120"/>
              </a:rPr>
              <a:t>Venue Criteria</a:t>
            </a:r>
            <a:endParaRPr lang="en-US" sz="2100" dirty="0"/>
          </a:p>
        </p:txBody>
      </p:sp>
      <p:sp>
        <p:nvSpPr>
          <p:cNvPr id="5" name="Text 3"/>
          <p:cNvSpPr/>
          <p:nvPr/>
        </p:nvSpPr>
        <p:spPr>
          <a:xfrm>
            <a:off x="957620" y="2326124"/>
            <a:ext cx="6045875" cy="649129"/>
          </a:xfrm>
          <a:prstGeom prst="rect">
            <a:avLst/>
          </a:prstGeom>
          <a:noFill/>
          <a:ln/>
        </p:spPr>
        <p:txBody>
          <a:bodyPr wrap="square" lIns="0" tIns="0" rIns="0" bIns="0" rtlCol="0" anchor="t"/>
          <a:lstStyle/>
          <a:p>
            <a:pPr marL="0" indent="0" algn="l">
              <a:lnSpc>
                <a:spcPts val="2550"/>
              </a:lnSpc>
              <a:buNone/>
            </a:pPr>
            <a:r>
              <a:rPr lang="en-US" sz="1550" dirty="0">
                <a:solidFill>
                  <a:srgbClr val="384653"/>
                </a:solidFill>
                <a:latin typeface="Montserrat" pitchFamily="34" charset="0"/>
                <a:ea typeface="Montserrat" pitchFamily="34" charset="-122"/>
                <a:cs typeface="Montserrat" pitchFamily="34" charset="-120"/>
              </a:rPr>
              <a:t>Each venue is evaluated based on route suitability, capacity, facilities and parking (Walking in Circles UK, 2021).</a:t>
            </a:r>
            <a:endParaRPr lang="en-US" sz="1550" dirty="0"/>
          </a:p>
        </p:txBody>
      </p:sp>
      <p:sp>
        <p:nvSpPr>
          <p:cNvPr id="6" name="Shape 4"/>
          <p:cNvSpPr/>
          <p:nvPr/>
        </p:nvSpPr>
        <p:spPr>
          <a:xfrm>
            <a:off x="7416641" y="1660565"/>
            <a:ext cx="6466642" cy="1849636"/>
          </a:xfrm>
          <a:prstGeom prst="roundRect">
            <a:avLst>
              <a:gd name="adj" fmla="val 16448"/>
            </a:avLst>
          </a:prstGeom>
          <a:solidFill>
            <a:srgbClr val="D4E9F7"/>
          </a:solidFill>
          <a:ln w="7620">
            <a:solidFill>
              <a:srgbClr val="BACFDD"/>
            </a:solidFill>
            <a:prstDash val="solid"/>
          </a:ln>
        </p:spPr>
        <p:txBody>
          <a:bodyPr/>
          <a:lstStyle/>
          <a:p>
            <a:endParaRPr lang="en-RO"/>
          </a:p>
        </p:txBody>
      </p:sp>
      <p:sp>
        <p:nvSpPr>
          <p:cNvPr id="7" name="Text 5"/>
          <p:cNvSpPr/>
          <p:nvPr/>
        </p:nvSpPr>
        <p:spPr>
          <a:xfrm>
            <a:off x="7627025" y="1870948"/>
            <a:ext cx="2668667" cy="333494"/>
          </a:xfrm>
          <a:prstGeom prst="rect">
            <a:avLst/>
          </a:prstGeom>
          <a:noFill/>
          <a:ln/>
        </p:spPr>
        <p:txBody>
          <a:bodyPr wrap="none" lIns="0" tIns="0" rIns="0" bIns="0" rtlCol="0" anchor="t"/>
          <a:lstStyle/>
          <a:p>
            <a:pPr marL="0" indent="0" algn="l">
              <a:lnSpc>
                <a:spcPts val="2600"/>
              </a:lnSpc>
              <a:buNone/>
            </a:pPr>
            <a:r>
              <a:rPr lang="en-US" sz="2100" b="1" dirty="0">
                <a:solidFill>
                  <a:srgbClr val="384653"/>
                </a:solidFill>
                <a:latin typeface="Barlow Bold" pitchFamily="34" charset="0"/>
                <a:ea typeface="Barlow Bold" pitchFamily="34" charset="-122"/>
                <a:cs typeface="Barlow Bold" pitchFamily="34" charset="-120"/>
              </a:rPr>
              <a:t>Transportation</a:t>
            </a:r>
            <a:endParaRPr lang="en-US" sz="2100" dirty="0"/>
          </a:p>
        </p:txBody>
      </p:sp>
      <p:sp>
        <p:nvSpPr>
          <p:cNvPr id="8" name="Text 6"/>
          <p:cNvSpPr/>
          <p:nvPr/>
        </p:nvSpPr>
        <p:spPr>
          <a:xfrm>
            <a:off x="7627025" y="2326124"/>
            <a:ext cx="6045875" cy="973693"/>
          </a:xfrm>
          <a:prstGeom prst="rect">
            <a:avLst/>
          </a:prstGeom>
          <a:noFill/>
          <a:ln/>
        </p:spPr>
        <p:txBody>
          <a:bodyPr wrap="square" lIns="0" tIns="0" rIns="0" bIns="0" rtlCol="0" anchor="t"/>
          <a:lstStyle/>
          <a:p>
            <a:pPr marL="0" indent="0" algn="l">
              <a:lnSpc>
                <a:spcPts val="2550"/>
              </a:lnSpc>
              <a:buNone/>
            </a:pPr>
            <a:r>
              <a:rPr lang="en-US" sz="1550" dirty="0">
                <a:solidFill>
                  <a:srgbClr val="384653"/>
                </a:solidFill>
                <a:latin typeface="Montserrat" pitchFamily="34" charset="0"/>
                <a:ea typeface="Montserrat" pitchFamily="34" charset="-122"/>
                <a:cs typeface="Montserrat" pitchFamily="34" charset="-120"/>
              </a:rPr>
              <a:t>Coaches and shuttle buses must be accessible to lessen environmental impact and accommodate participants (Wales.com, 2021).</a:t>
            </a:r>
            <a:endParaRPr lang="en-US" sz="1550" dirty="0"/>
          </a:p>
        </p:txBody>
      </p:sp>
      <p:sp>
        <p:nvSpPr>
          <p:cNvPr id="9" name="Shape 7"/>
          <p:cNvSpPr/>
          <p:nvPr/>
        </p:nvSpPr>
        <p:spPr>
          <a:xfrm>
            <a:off x="747236" y="3712964"/>
            <a:ext cx="6466642" cy="1849636"/>
          </a:xfrm>
          <a:prstGeom prst="roundRect">
            <a:avLst>
              <a:gd name="adj" fmla="val 16448"/>
            </a:avLst>
          </a:prstGeom>
          <a:solidFill>
            <a:srgbClr val="D4E9F7"/>
          </a:solidFill>
          <a:ln w="7620">
            <a:solidFill>
              <a:srgbClr val="BACFDD"/>
            </a:solidFill>
            <a:prstDash val="solid"/>
          </a:ln>
        </p:spPr>
        <p:txBody>
          <a:bodyPr/>
          <a:lstStyle/>
          <a:p>
            <a:endParaRPr lang="en-RO"/>
          </a:p>
        </p:txBody>
      </p:sp>
      <p:sp>
        <p:nvSpPr>
          <p:cNvPr id="10" name="Text 8"/>
          <p:cNvSpPr/>
          <p:nvPr/>
        </p:nvSpPr>
        <p:spPr>
          <a:xfrm>
            <a:off x="957620" y="3923348"/>
            <a:ext cx="2668667" cy="333494"/>
          </a:xfrm>
          <a:prstGeom prst="rect">
            <a:avLst/>
          </a:prstGeom>
          <a:noFill/>
          <a:ln/>
        </p:spPr>
        <p:txBody>
          <a:bodyPr wrap="none" lIns="0" tIns="0" rIns="0" bIns="0" rtlCol="0" anchor="t"/>
          <a:lstStyle/>
          <a:p>
            <a:pPr marL="0" indent="0" algn="l">
              <a:lnSpc>
                <a:spcPts val="2600"/>
              </a:lnSpc>
              <a:buNone/>
            </a:pPr>
            <a:r>
              <a:rPr lang="en-US" sz="2100" b="1" dirty="0">
                <a:solidFill>
                  <a:srgbClr val="384653"/>
                </a:solidFill>
                <a:latin typeface="Barlow Bold" pitchFamily="34" charset="0"/>
                <a:ea typeface="Barlow Bold" pitchFamily="34" charset="-122"/>
                <a:cs typeface="Barlow Bold" pitchFamily="34" charset="-120"/>
              </a:rPr>
              <a:t>Logistics</a:t>
            </a:r>
            <a:endParaRPr lang="en-US" sz="2100" dirty="0"/>
          </a:p>
        </p:txBody>
      </p:sp>
      <p:sp>
        <p:nvSpPr>
          <p:cNvPr id="11" name="Text 9"/>
          <p:cNvSpPr/>
          <p:nvPr/>
        </p:nvSpPr>
        <p:spPr>
          <a:xfrm>
            <a:off x="957620" y="4378523"/>
            <a:ext cx="6045875" cy="649129"/>
          </a:xfrm>
          <a:prstGeom prst="rect">
            <a:avLst/>
          </a:prstGeom>
          <a:noFill/>
          <a:ln/>
        </p:spPr>
        <p:txBody>
          <a:bodyPr wrap="square" lIns="0" tIns="0" rIns="0" bIns="0" rtlCol="0" anchor="t"/>
          <a:lstStyle/>
          <a:p>
            <a:pPr marL="0" indent="0" algn="l">
              <a:lnSpc>
                <a:spcPts val="2550"/>
              </a:lnSpc>
              <a:buNone/>
            </a:pPr>
            <a:r>
              <a:rPr lang="en-US" sz="1550" dirty="0">
                <a:solidFill>
                  <a:srgbClr val="384653"/>
                </a:solidFill>
                <a:latin typeface="Montserrat" pitchFamily="34" charset="0"/>
                <a:ea typeface="Montserrat" pitchFamily="34" charset="-122"/>
                <a:cs typeface="Montserrat" pitchFamily="34" charset="-120"/>
              </a:rPr>
              <a:t>A park gathering area or visitor hub will serve as the start and end locations to simplify things (Wales.com, 2021).</a:t>
            </a:r>
            <a:endParaRPr lang="en-US" sz="1550" dirty="0"/>
          </a:p>
        </p:txBody>
      </p:sp>
      <p:sp>
        <p:nvSpPr>
          <p:cNvPr id="12" name="Shape 10"/>
          <p:cNvSpPr/>
          <p:nvPr/>
        </p:nvSpPr>
        <p:spPr>
          <a:xfrm>
            <a:off x="7416641" y="3712964"/>
            <a:ext cx="6466642" cy="1849636"/>
          </a:xfrm>
          <a:prstGeom prst="roundRect">
            <a:avLst>
              <a:gd name="adj" fmla="val 16448"/>
            </a:avLst>
          </a:prstGeom>
          <a:solidFill>
            <a:srgbClr val="D4E9F7"/>
          </a:solidFill>
          <a:ln w="7620">
            <a:solidFill>
              <a:srgbClr val="BACFDD"/>
            </a:solidFill>
            <a:prstDash val="solid"/>
          </a:ln>
        </p:spPr>
        <p:txBody>
          <a:bodyPr/>
          <a:lstStyle/>
          <a:p>
            <a:endParaRPr lang="en-RO"/>
          </a:p>
        </p:txBody>
      </p:sp>
      <p:sp>
        <p:nvSpPr>
          <p:cNvPr id="13" name="Text 11"/>
          <p:cNvSpPr/>
          <p:nvPr/>
        </p:nvSpPr>
        <p:spPr>
          <a:xfrm>
            <a:off x="7627025" y="3923348"/>
            <a:ext cx="2668667" cy="333494"/>
          </a:xfrm>
          <a:prstGeom prst="rect">
            <a:avLst/>
          </a:prstGeom>
          <a:noFill/>
          <a:ln/>
        </p:spPr>
        <p:txBody>
          <a:bodyPr wrap="none" lIns="0" tIns="0" rIns="0" bIns="0" rtlCol="0" anchor="t"/>
          <a:lstStyle/>
          <a:p>
            <a:pPr marL="0" indent="0" algn="l">
              <a:lnSpc>
                <a:spcPts val="2600"/>
              </a:lnSpc>
              <a:buNone/>
            </a:pPr>
            <a:r>
              <a:rPr lang="en-US" sz="2100" b="1" dirty="0">
                <a:solidFill>
                  <a:srgbClr val="384653"/>
                </a:solidFill>
                <a:latin typeface="Barlow Bold" pitchFamily="34" charset="0"/>
                <a:ea typeface="Barlow Bold" pitchFamily="34" charset="-122"/>
                <a:cs typeface="Barlow Bold" pitchFamily="34" charset="-120"/>
              </a:rPr>
              <a:t>Compliance</a:t>
            </a:r>
            <a:endParaRPr lang="en-US" sz="2100" dirty="0"/>
          </a:p>
        </p:txBody>
      </p:sp>
      <p:sp>
        <p:nvSpPr>
          <p:cNvPr id="14" name="Text 12"/>
          <p:cNvSpPr/>
          <p:nvPr/>
        </p:nvSpPr>
        <p:spPr>
          <a:xfrm>
            <a:off x="7627025" y="4378523"/>
            <a:ext cx="6045875" cy="973693"/>
          </a:xfrm>
          <a:prstGeom prst="rect">
            <a:avLst/>
          </a:prstGeom>
          <a:noFill/>
          <a:ln/>
        </p:spPr>
        <p:txBody>
          <a:bodyPr wrap="square" lIns="0" tIns="0" rIns="0" bIns="0" rtlCol="0" anchor="t"/>
          <a:lstStyle/>
          <a:p>
            <a:pPr marL="0" indent="0" algn="l">
              <a:lnSpc>
                <a:spcPts val="2550"/>
              </a:lnSpc>
              <a:buNone/>
            </a:pPr>
            <a:r>
              <a:rPr lang="en-US" sz="1550" dirty="0">
                <a:solidFill>
                  <a:srgbClr val="384653"/>
                </a:solidFill>
                <a:latin typeface="Montserrat" pitchFamily="34" charset="0"/>
                <a:ea typeface="Montserrat" pitchFamily="34" charset="-122"/>
                <a:cs typeface="Montserrat" pitchFamily="34" charset="-120"/>
              </a:rPr>
              <a:t>Venue licenses and collaborating with the local park authorities for safety and environmental compliance (Snowdonia National Park authorities, 2021).</a:t>
            </a:r>
            <a:endParaRPr lang="en-US" sz="1550" dirty="0"/>
          </a:p>
        </p:txBody>
      </p:sp>
      <p:sp>
        <p:nvSpPr>
          <p:cNvPr id="15" name="Text 13"/>
          <p:cNvSpPr/>
          <p:nvPr/>
        </p:nvSpPr>
        <p:spPr>
          <a:xfrm>
            <a:off x="747236" y="5790724"/>
            <a:ext cx="13135928" cy="973693"/>
          </a:xfrm>
          <a:prstGeom prst="rect">
            <a:avLst/>
          </a:prstGeom>
          <a:noFill/>
          <a:ln/>
        </p:spPr>
        <p:txBody>
          <a:bodyPr wrap="square" lIns="0" tIns="0" rIns="0" bIns="0" rtlCol="0" anchor="t"/>
          <a:lstStyle/>
          <a:p>
            <a:pPr marL="0" indent="0" algn="l">
              <a:lnSpc>
                <a:spcPts val="2550"/>
              </a:lnSpc>
              <a:buNone/>
            </a:pPr>
            <a:r>
              <a:rPr lang="en-US" sz="1550" dirty="0">
                <a:solidFill>
                  <a:srgbClr val="384653"/>
                </a:solidFill>
                <a:latin typeface="Montserrat" pitchFamily="34" charset="0"/>
                <a:ea typeface="Montserrat" pitchFamily="34" charset="-122"/>
                <a:cs typeface="Montserrat" pitchFamily="34" charset="-120"/>
              </a:rPr>
              <a:t>The event will be held in a Welsh national park like the Brecon Beacons or Snowdonia, famed for its magnificent trails and vibrant culture (Visit Snowdonia, 2021). Along the trip, you can engage local artists, farmers, and storytellers (Gov.Wales, 2021). (WJEC, 2025) The webpage must highlight Wales' natural and historical features to convey its identity.</a:t>
            </a:r>
            <a:endParaRPr lang="en-US" sz="1550" dirty="0"/>
          </a:p>
        </p:txBody>
      </p:sp>
      <p:sp>
        <p:nvSpPr>
          <p:cNvPr id="16" name="Text 14"/>
          <p:cNvSpPr/>
          <p:nvPr/>
        </p:nvSpPr>
        <p:spPr>
          <a:xfrm>
            <a:off x="747236" y="6992541"/>
            <a:ext cx="13135928" cy="649129"/>
          </a:xfrm>
          <a:prstGeom prst="rect">
            <a:avLst/>
          </a:prstGeom>
          <a:noFill/>
          <a:ln/>
        </p:spPr>
        <p:txBody>
          <a:bodyPr wrap="square" lIns="0" tIns="0" rIns="0" bIns="0" rtlCol="0" anchor="t"/>
          <a:lstStyle/>
          <a:p>
            <a:pPr marL="0" indent="0" algn="l">
              <a:lnSpc>
                <a:spcPts val="2550"/>
              </a:lnSpc>
              <a:buNone/>
            </a:pPr>
            <a:r>
              <a:rPr lang="en-US" sz="1550" dirty="0">
                <a:solidFill>
                  <a:srgbClr val="384653"/>
                </a:solidFill>
                <a:latin typeface="Montserrat" pitchFamily="34" charset="0"/>
                <a:ea typeface="Montserrat" pitchFamily="34" charset="-122"/>
                <a:cs typeface="Montserrat" pitchFamily="34" charset="-120"/>
              </a:rPr>
              <a:t>Brecon Beacons and Snowdonia are ideal for experiencing Welsh culture due to their well-kept paths and rich cultural past (Brecon Beacons National Park Authority, 2025).</a:t>
            </a:r>
            <a:endParaRPr lang="en-US" sz="15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58309" y="739259"/>
            <a:ext cx="5701546" cy="712708"/>
          </a:xfrm>
          <a:prstGeom prst="rect">
            <a:avLst/>
          </a:prstGeom>
          <a:noFill/>
          <a:ln/>
        </p:spPr>
        <p:txBody>
          <a:bodyPr wrap="none" lIns="0" tIns="0" rIns="0" bIns="0" rtlCol="0" anchor="t"/>
          <a:lstStyle/>
          <a:p>
            <a:pPr marL="0" indent="0" algn="l">
              <a:lnSpc>
                <a:spcPts val="5600"/>
              </a:lnSpc>
              <a:buNone/>
            </a:pPr>
            <a:r>
              <a:rPr lang="en-US" sz="4450" b="1" dirty="0">
                <a:solidFill>
                  <a:srgbClr val="2E3C4E"/>
                </a:solidFill>
                <a:latin typeface="Barlow Bold" pitchFamily="34" charset="0"/>
                <a:ea typeface="Barlow Bold" pitchFamily="34" charset="-122"/>
                <a:cs typeface="Barlow Bold" pitchFamily="34" charset="-120"/>
              </a:rPr>
              <a:t>Hello Public</a:t>
            </a:r>
            <a:endParaRPr lang="en-US" sz="4450" dirty="0"/>
          </a:p>
        </p:txBody>
      </p:sp>
      <p:pic>
        <p:nvPicPr>
          <p:cNvPr id="3" name="Image 0" descr="preencoded.png"/>
          <p:cNvPicPr>
            <a:picLocks noChangeAspect="1"/>
          </p:cNvPicPr>
          <p:nvPr/>
        </p:nvPicPr>
        <p:blipFill>
          <a:blip r:embed="rId3"/>
          <a:stretch>
            <a:fillRect/>
          </a:stretch>
        </p:blipFill>
        <p:spPr>
          <a:xfrm>
            <a:off x="758309" y="1885236"/>
            <a:ext cx="3278386" cy="866537"/>
          </a:xfrm>
          <a:prstGeom prst="rect">
            <a:avLst/>
          </a:prstGeom>
        </p:spPr>
      </p:pic>
      <p:sp>
        <p:nvSpPr>
          <p:cNvPr id="4" name="Text 1"/>
          <p:cNvSpPr/>
          <p:nvPr/>
        </p:nvSpPr>
        <p:spPr>
          <a:xfrm>
            <a:off x="974884" y="3076694"/>
            <a:ext cx="2845237" cy="356235"/>
          </a:xfrm>
          <a:prstGeom prst="rect">
            <a:avLst/>
          </a:prstGeom>
          <a:noFill/>
          <a:ln/>
        </p:spPr>
        <p:txBody>
          <a:bodyPr wrap="none" lIns="0" tIns="0" rIns="0" bIns="0" rtlCol="0" anchor="t"/>
          <a:lstStyle/>
          <a:p>
            <a:pPr marL="0" indent="0" algn="l">
              <a:lnSpc>
                <a:spcPts val="2800"/>
              </a:lnSpc>
              <a:buNone/>
            </a:pPr>
            <a:r>
              <a:rPr lang="en-US" sz="2200" b="1" dirty="0">
                <a:solidFill>
                  <a:srgbClr val="384653"/>
                </a:solidFill>
                <a:latin typeface="Barlow Bold" pitchFamily="34" charset="0"/>
                <a:ea typeface="Barlow Bold" pitchFamily="34" charset="-122"/>
                <a:cs typeface="Barlow Bold" pitchFamily="34" charset="-120"/>
              </a:rPr>
              <a:t>Target Audience</a:t>
            </a:r>
            <a:endParaRPr lang="en-US" sz="2200" dirty="0"/>
          </a:p>
        </p:txBody>
      </p:sp>
      <p:sp>
        <p:nvSpPr>
          <p:cNvPr id="5" name="Text 2"/>
          <p:cNvSpPr/>
          <p:nvPr/>
        </p:nvSpPr>
        <p:spPr>
          <a:xfrm>
            <a:off x="974884" y="3562826"/>
            <a:ext cx="2845237" cy="2080260"/>
          </a:xfrm>
          <a:prstGeom prst="rect">
            <a:avLst/>
          </a:prstGeom>
          <a:noFill/>
          <a:ln/>
        </p:spPr>
        <p:txBody>
          <a:bodyPr wrap="square" lIns="0" tIns="0" rIns="0" bIns="0" rtlCol="0" anchor="t"/>
          <a:lstStyle/>
          <a:p>
            <a:pPr marL="0" indent="0" algn="l">
              <a:lnSpc>
                <a:spcPts val="2700"/>
              </a:lnSpc>
              <a:buNone/>
            </a:pPr>
            <a:r>
              <a:rPr lang="en-US" sz="1700" dirty="0">
                <a:solidFill>
                  <a:srgbClr val="384653"/>
                </a:solidFill>
                <a:latin typeface="Montserrat" pitchFamily="34" charset="0"/>
                <a:ea typeface="Montserrat" pitchFamily="34" charset="-122"/>
                <a:cs typeface="Montserrat" pitchFamily="34" charset="-120"/>
              </a:rPr>
              <a:t>International visitors and young adventurers (20–35 years old) who prefer ecotourism, culture, and outdoor activities (Buzz Magazine, 2021)</a:t>
            </a:r>
            <a:endParaRPr lang="en-US" sz="1700" dirty="0"/>
          </a:p>
        </p:txBody>
      </p:sp>
      <p:pic>
        <p:nvPicPr>
          <p:cNvPr id="6" name="Image 1" descr="preencoded.png"/>
          <p:cNvPicPr>
            <a:picLocks noChangeAspect="1"/>
          </p:cNvPicPr>
          <p:nvPr/>
        </p:nvPicPr>
        <p:blipFill>
          <a:blip r:embed="rId4"/>
          <a:stretch>
            <a:fillRect/>
          </a:stretch>
        </p:blipFill>
        <p:spPr>
          <a:xfrm>
            <a:off x="4036695" y="1885236"/>
            <a:ext cx="3278505" cy="866537"/>
          </a:xfrm>
          <a:prstGeom prst="rect">
            <a:avLst/>
          </a:prstGeom>
        </p:spPr>
      </p:pic>
      <p:sp>
        <p:nvSpPr>
          <p:cNvPr id="7" name="Text 3"/>
          <p:cNvSpPr/>
          <p:nvPr/>
        </p:nvSpPr>
        <p:spPr>
          <a:xfrm>
            <a:off x="4253270" y="3076694"/>
            <a:ext cx="2845356" cy="356235"/>
          </a:xfrm>
          <a:prstGeom prst="rect">
            <a:avLst/>
          </a:prstGeom>
          <a:noFill/>
          <a:ln/>
        </p:spPr>
        <p:txBody>
          <a:bodyPr wrap="none" lIns="0" tIns="0" rIns="0" bIns="0" rtlCol="0" anchor="t"/>
          <a:lstStyle/>
          <a:p>
            <a:pPr marL="0" indent="0" algn="l">
              <a:lnSpc>
                <a:spcPts val="2800"/>
              </a:lnSpc>
              <a:buNone/>
            </a:pPr>
            <a:r>
              <a:rPr lang="en-US" sz="2200" b="1" dirty="0">
                <a:solidFill>
                  <a:srgbClr val="384653"/>
                </a:solidFill>
                <a:latin typeface="Barlow Bold" pitchFamily="34" charset="0"/>
                <a:ea typeface="Barlow Bold" pitchFamily="34" charset="-122"/>
                <a:cs typeface="Barlow Bold" pitchFamily="34" charset="-120"/>
              </a:rPr>
              <a:t>Digital Marketing</a:t>
            </a:r>
            <a:endParaRPr lang="en-US" sz="2200" dirty="0"/>
          </a:p>
        </p:txBody>
      </p:sp>
      <p:sp>
        <p:nvSpPr>
          <p:cNvPr id="8" name="Text 4"/>
          <p:cNvSpPr/>
          <p:nvPr/>
        </p:nvSpPr>
        <p:spPr>
          <a:xfrm>
            <a:off x="4253270" y="3562826"/>
            <a:ext cx="2845356" cy="1733550"/>
          </a:xfrm>
          <a:prstGeom prst="rect">
            <a:avLst/>
          </a:prstGeom>
          <a:noFill/>
          <a:ln/>
        </p:spPr>
        <p:txBody>
          <a:bodyPr wrap="square" lIns="0" tIns="0" rIns="0" bIns="0" rtlCol="0" anchor="t"/>
          <a:lstStyle/>
          <a:p>
            <a:pPr marL="0" indent="0" algn="l">
              <a:lnSpc>
                <a:spcPts val="2700"/>
              </a:lnSpc>
              <a:buNone/>
            </a:pPr>
            <a:r>
              <a:rPr lang="en-US" sz="1700" dirty="0">
                <a:solidFill>
                  <a:srgbClr val="384653"/>
                </a:solidFill>
                <a:latin typeface="Montserrat" pitchFamily="34" charset="0"/>
                <a:ea typeface="Montserrat" pitchFamily="34" charset="-122"/>
                <a:cs typeface="Montserrat" pitchFamily="34" charset="-120"/>
              </a:rPr>
              <a:t>Marketing will target internet users on Instagram, TikTok, and Facebook (TripSavvy, 2025)</a:t>
            </a:r>
            <a:endParaRPr lang="en-US" sz="1700" dirty="0"/>
          </a:p>
        </p:txBody>
      </p:sp>
      <p:pic>
        <p:nvPicPr>
          <p:cNvPr id="9" name="Image 2" descr="preencoded.png"/>
          <p:cNvPicPr>
            <a:picLocks noChangeAspect="1"/>
          </p:cNvPicPr>
          <p:nvPr/>
        </p:nvPicPr>
        <p:blipFill>
          <a:blip r:embed="rId5"/>
          <a:stretch>
            <a:fillRect/>
          </a:stretch>
        </p:blipFill>
        <p:spPr>
          <a:xfrm>
            <a:off x="7315200" y="1885236"/>
            <a:ext cx="3278386" cy="866537"/>
          </a:xfrm>
          <a:prstGeom prst="rect">
            <a:avLst/>
          </a:prstGeom>
        </p:spPr>
      </p:pic>
      <p:sp>
        <p:nvSpPr>
          <p:cNvPr id="10" name="Text 5"/>
          <p:cNvSpPr/>
          <p:nvPr/>
        </p:nvSpPr>
        <p:spPr>
          <a:xfrm>
            <a:off x="7531775" y="3076694"/>
            <a:ext cx="2845237" cy="356235"/>
          </a:xfrm>
          <a:prstGeom prst="rect">
            <a:avLst/>
          </a:prstGeom>
          <a:noFill/>
          <a:ln/>
        </p:spPr>
        <p:txBody>
          <a:bodyPr wrap="none" lIns="0" tIns="0" rIns="0" bIns="0" rtlCol="0" anchor="t"/>
          <a:lstStyle/>
          <a:p>
            <a:pPr marL="0" indent="0" algn="l">
              <a:lnSpc>
                <a:spcPts val="2800"/>
              </a:lnSpc>
              <a:buNone/>
            </a:pPr>
            <a:r>
              <a:rPr lang="en-US" sz="2200" b="1" dirty="0">
                <a:solidFill>
                  <a:srgbClr val="384653"/>
                </a:solidFill>
                <a:latin typeface="Barlow Bold" pitchFamily="34" charset="0"/>
                <a:ea typeface="Barlow Bold" pitchFamily="34" charset="-122"/>
                <a:cs typeface="Barlow Bold" pitchFamily="34" charset="-120"/>
              </a:rPr>
              <a:t>Partnerships</a:t>
            </a:r>
            <a:endParaRPr lang="en-US" sz="2200" dirty="0"/>
          </a:p>
        </p:txBody>
      </p:sp>
      <p:sp>
        <p:nvSpPr>
          <p:cNvPr id="11" name="Text 6"/>
          <p:cNvSpPr/>
          <p:nvPr/>
        </p:nvSpPr>
        <p:spPr>
          <a:xfrm>
            <a:off x="7531775" y="3562826"/>
            <a:ext cx="2845237" cy="2080260"/>
          </a:xfrm>
          <a:prstGeom prst="rect">
            <a:avLst/>
          </a:prstGeom>
          <a:noFill/>
          <a:ln/>
        </p:spPr>
        <p:txBody>
          <a:bodyPr wrap="square" lIns="0" tIns="0" rIns="0" bIns="0" rtlCol="0" anchor="t"/>
          <a:lstStyle/>
          <a:p>
            <a:pPr marL="0" indent="0" algn="l">
              <a:lnSpc>
                <a:spcPts val="2700"/>
              </a:lnSpc>
              <a:buNone/>
            </a:pPr>
            <a:r>
              <a:rPr lang="en-US" sz="1700" dirty="0">
                <a:solidFill>
                  <a:srgbClr val="384653"/>
                </a:solidFill>
                <a:latin typeface="Montserrat" pitchFamily="34" charset="0"/>
                <a:ea typeface="Montserrat" pitchFamily="34" charset="-122"/>
                <a:cs typeface="Montserrat" pitchFamily="34" charset="-120"/>
              </a:rPr>
              <a:t>Travel influencer and blogger partnerships can promote Welsh landscapes and customs (Fir View Tan Y Ffridd, 2025)</a:t>
            </a:r>
            <a:endParaRPr lang="en-US" sz="1700" dirty="0"/>
          </a:p>
        </p:txBody>
      </p:sp>
      <p:pic>
        <p:nvPicPr>
          <p:cNvPr id="12" name="Image 3" descr="preencoded.png"/>
          <p:cNvPicPr>
            <a:picLocks noChangeAspect="1"/>
          </p:cNvPicPr>
          <p:nvPr/>
        </p:nvPicPr>
        <p:blipFill>
          <a:blip r:embed="rId6"/>
          <a:stretch>
            <a:fillRect/>
          </a:stretch>
        </p:blipFill>
        <p:spPr>
          <a:xfrm>
            <a:off x="10593586" y="1885236"/>
            <a:ext cx="3278505" cy="866537"/>
          </a:xfrm>
          <a:prstGeom prst="rect">
            <a:avLst/>
          </a:prstGeom>
        </p:spPr>
      </p:pic>
      <p:sp>
        <p:nvSpPr>
          <p:cNvPr id="13" name="Text 7"/>
          <p:cNvSpPr/>
          <p:nvPr/>
        </p:nvSpPr>
        <p:spPr>
          <a:xfrm>
            <a:off x="10810161" y="3076694"/>
            <a:ext cx="2845356" cy="356235"/>
          </a:xfrm>
          <a:prstGeom prst="rect">
            <a:avLst/>
          </a:prstGeom>
          <a:noFill/>
          <a:ln/>
        </p:spPr>
        <p:txBody>
          <a:bodyPr wrap="none" lIns="0" tIns="0" rIns="0" bIns="0" rtlCol="0" anchor="t"/>
          <a:lstStyle/>
          <a:p>
            <a:pPr marL="0" indent="0" algn="l">
              <a:lnSpc>
                <a:spcPts val="2800"/>
              </a:lnSpc>
              <a:buNone/>
            </a:pPr>
            <a:r>
              <a:rPr lang="en-US" sz="2200" b="1" dirty="0">
                <a:solidFill>
                  <a:srgbClr val="384653"/>
                </a:solidFill>
                <a:latin typeface="Barlow Bold" pitchFamily="34" charset="0"/>
                <a:ea typeface="Barlow Bold" pitchFamily="34" charset="-122"/>
                <a:cs typeface="Barlow Bold" pitchFamily="34" charset="-120"/>
              </a:rPr>
              <a:t>Student Outreach</a:t>
            </a:r>
            <a:endParaRPr lang="en-US" sz="2200" dirty="0"/>
          </a:p>
        </p:txBody>
      </p:sp>
      <p:sp>
        <p:nvSpPr>
          <p:cNvPr id="14" name="Text 8"/>
          <p:cNvSpPr/>
          <p:nvPr/>
        </p:nvSpPr>
        <p:spPr>
          <a:xfrm>
            <a:off x="10810161" y="3562826"/>
            <a:ext cx="2845356" cy="1733550"/>
          </a:xfrm>
          <a:prstGeom prst="rect">
            <a:avLst/>
          </a:prstGeom>
          <a:noFill/>
          <a:ln/>
        </p:spPr>
        <p:txBody>
          <a:bodyPr wrap="square" lIns="0" tIns="0" rIns="0" bIns="0" rtlCol="0" anchor="t"/>
          <a:lstStyle/>
          <a:p>
            <a:pPr marL="0" indent="0" algn="l">
              <a:lnSpc>
                <a:spcPts val="2700"/>
              </a:lnSpc>
              <a:buNone/>
            </a:pPr>
            <a:r>
              <a:rPr lang="en-US" sz="1700" dirty="0">
                <a:solidFill>
                  <a:srgbClr val="384653"/>
                </a:solidFill>
                <a:latin typeface="Montserrat" pitchFamily="34" charset="0"/>
                <a:ea typeface="Montserrat" pitchFamily="34" charset="-122"/>
                <a:cs typeface="Montserrat" pitchFamily="34" charset="-120"/>
              </a:rPr>
              <a:t>Collaborating with universities and overseas student groups to attract young, affordable cultural visitors (Visit Wales, 2025)</a:t>
            </a:r>
            <a:endParaRPr lang="en-US" sz="1700" dirty="0"/>
          </a:p>
        </p:txBody>
      </p:sp>
      <p:sp>
        <p:nvSpPr>
          <p:cNvPr id="15" name="Text 9"/>
          <p:cNvSpPr/>
          <p:nvPr/>
        </p:nvSpPr>
        <p:spPr>
          <a:xfrm>
            <a:off x="758309" y="6103382"/>
            <a:ext cx="13113782" cy="1386840"/>
          </a:xfrm>
          <a:prstGeom prst="rect">
            <a:avLst/>
          </a:prstGeom>
          <a:noFill/>
          <a:ln/>
        </p:spPr>
        <p:txBody>
          <a:bodyPr wrap="square" lIns="0" tIns="0" rIns="0" bIns="0" rtlCol="0" anchor="t"/>
          <a:lstStyle/>
          <a:p>
            <a:pPr marL="0" indent="0" algn="l">
              <a:lnSpc>
                <a:spcPts val="2700"/>
              </a:lnSpc>
              <a:buNone/>
            </a:pPr>
            <a:r>
              <a:rPr lang="en-US" sz="1700" dirty="0">
                <a:solidFill>
                  <a:srgbClr val="384653"/>
                </a:solidFill>
                <a:latin typeface="Montserrat" pitchFamily="34" charset="0"/>
                <a:ea typeface="Montserrat" pitchFamily="34" charset="-122"/>
                <a:cs typeface="Montserrat" pitchFamily="34" charset="-120"/>
              </a:rPr>
              <a:t>Local tourism organisations will distribute promotional materials via websites, tourist centres, and national tourism fairs (Visit Wales, 2021). Multilingual marketing activities will spread "Croeso"'s welcoming ambiance worldwide (TripSavvy, 2026). Community groups and past attendees will promote the event's friendliness (Visit Wales, 2025). The National Park Authority (2025) believes early bird discounts and group booking bonuses will boost attendance and registration.</a:t>
            </a:r>
            <a:endParaRPr lang="en-US" sz="17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50570" y="591383"/>
            <a:ext cx="4515207" cy="564356"/>
          </a:xfrm>
          <a:prstGeom prst="rect">
            <a:avLst/>
          </a:prstGeom>
          <a:noFill/>
          <a:ln/>
        </p:spPr>
        <p:txBody>
          <a:bodyPr wrap="none" lIns="0" tIns="0" rIns="0" bIns="0" rtlCol="0" anchor="t"/>
          <a:lstStyle/>
          <a:p>
            <a:pPr marL="0" indent="0" algn="l">
              <a:lnSpc>
                <a:spcPts val="4400"/>
              </a:lnSpc>
              <a:buNone/>
            </a:pPr>
            <a:r>
              <a:rPr lang="en-US" sz="3550" b="1" dirty="0">
                <a:solidFill>
                  <a:srgbClr val="2E3C4E"/>
                </a:solidFill>
                <a:latin typeface="Barlow Bold" pitchFamily="34" charset="0"/>
                <a:ea typeface="Barlow Bold" pitchFamily="34" charset="-122"/>
                <a:cs typeface="Barlow Bold" pitchFamily="34" charset="-120"/>
              </a:rPr>
              <a:t>Schedule Making</a:t>
            </a:r>
            <a:endParaRPr lang="en-US" sz="3550" dirty="0"/>
          </a:p>
        </p:txBody>
      </p:sp>
      <p:sp>
        <p:nvSpPr>
          <p:cNvPr id="3" name="Shape 1"/>
          <p:cNvSpPr/>
          <p:nvPr/>
        </p:nvSpPr>
        <p:spPr>
          <a:xfrm>
            <a:off x="7303770" y="1498878"/>
            <a:ext cx="22860" cy="5123021"/>
          </a:xfrm>
          <a:prstGeom prst="roundRect">
            <a:avLst>
              <a:gd name="adj" fmla="val 1125868"/>
            </a:avLst>
          </a:prstGeom>
          <a:solidFill>
            <a:srgbClr val="BACFDD"/>
          </a:solidFill>
          <a:ln/>
        </p:spPr>
        <p:txBody>
          <a:bodyPr/>
          <a:lstStyle/>
          <a:p>
            <a:endParaRPr lang="en-RO"/>
          </a:p>
        </p:txBody>
      </p:sp>
      <p:sp>
        <p:nvSpPr>
          <p:cNvPr id="4" name="Shape 2"/>
          <p:cNvSpPr/>
          <p:nvPr/>
        </p:nvSpPr>
        <p:spPr>
          <a:xfrm>
            <a:off x="6630353" y="1680448"/>
            <a:ext cx="514707" cy="22860"/>
          </a:xfrm>
          <a:prstGeom prst="roundRect">
            <a:avLst>
              <a:gd name="adj" fmla="val 1125868"/>
            </a:avLst>
          </a:prstGeom>
          <a:solidFill>
            <a:srgbClr val="BACFDD"/>
          </a:solidFill>
          <a:ln/>
        </p:spPr>
        <p:txBody>
          <a:bodyPr/>
          <a:lstStyle/>
          <a:p>
            <a:endParaRPr lang="en-RO"/>
          </a:p>
        </p:txBody>
      </p:sp>
      <p:sp>
        <p:nvSpPr>
          <p:cNvPr id="5" name="Shape 3"/>
          <p:cNvSpPr/>
          <p:nvPr/>
        </p:nvSpPr>
        <p:spPr>
          <a:xfrm>
            <a:off x="7122200" y="1498878"/>
            <a:ext cx="386001" cy="386001"/>
          </a:xfrm>
          <a:prstGeom prst="roundRect">
            <a:avLst>
              <a:gd name="adj" fmla="val 66677"/>
            </a:avLst>
          </a:prstGeom>
          <a:solidFill>
            <a:srgbClr val="D4E9F7"/>
          </a:solidFill>
          <a:ln w="7620">
            <a:solidFill>
              <a:srgbClr val="BACFDD"/>
            </a:solidFill>
            <a:prstDash val="solid"/>
          </a:ln>
        </p:spPr>
        <p:txBody>
          <a:bodyPr/>
          <a:lstStyle/>
          <a:p>
            <a:endParaRPr lang="en-RO"/>
          </a:p>
        </p:txBody>
      </p:sp>
      <p:pic>
        <p:nvPicPr>
          <p:cNvPr id="6" name="Image 0" descr="preencoded.png"/>
          <p:cNvPicPr>
            <a:picLocks noChangeAspect="1"/>
          </p:cNvPicPr>
          <p:nvPr/>
        </p:nvPicPr>
        <p:blipFill>
          <a:blip r:embed="rId3"/>
          <a:stretch>
            <a:fillRect/>
          </a:stretch>
        </p:blipFill>
        <p:spPr>
          <a:xfrm>
            <a:off x="7179766" y="1522571"/>
            <a:ext cx="270867" cy="338614"/>
          </a:xfrm>
          <a:prstGeom prst="rect">
            <a:avLst/>
          </a:prstGeom>
        </p:spPr>
      </p:pic>
      <p:sp>
        <p:nvSpPr>
          <p:cNvPr id="7" name="Text 4"/>
          <p:cNvSpPr/>
          <p:nvPr/>
        </p:nvSpPr>
        <p:spPr>
          <a:xfrm>
            <a:off x="4199811" y="1557814"/>
            <a:ext cx="2257544" cy="282178"/>
          </a:xfrm>
          <a:prstGeom prst="rect">
            <a:avLst/>
          </a:prstGeom>
          <a:noFill/>
          <a:ln/>
        </p:spPr>
        <p:txBody>
          <a:bodyPr wrap="none" lIns="0" tIns="0" rIns="0" bIns="0" rtlCol="0" anchor="t"/>
          <a:lstStyle/>
          <a:p>
            <a:pPr marL="0" indent="0" algn="r">
              <a:lnSpc>
                <a:spcPts val="2200"/>
              </a:lnSpc>
              <a:buNone/>
            </a:pPr>
            <a:r>
              <a:rPr lang="en-US" sz="1750" b="1" dirty="0">
                <a:solidFill>
                  <a:srgbClr val="384653"/>
                </a:solidFill>
                <a:latin typeface="Barlow Bold" pitchFamily="34" charset="0"/>
                <a:ea typeface="Barlow Bold" pitchFamily="34" charset="-122"/>
                <a:cs typeface="Barlow Bold" pitchFamily="34" charset="-120"/>
              </a:rPr>
              <a:t>Cultural Stations</a:t>
            </a:r>
            <a:endParaRPr lang="en-US" sz="1750" dirty="0"/>
          </a:p>
        </p:txBody>
      </p:sp>
      <p:sp>
        <p:nvSpPr>
          <p:cNvPr id="8" name="Text 5"/>
          <p:cNvSpPr/>
          <p:nvPr/>
        </p:nvSpPr>
        <p:spPr>
          <a:xfrm>
            <a:off x="750570" y="1942862"/>
            <a:ext cx="5706785" cy="548878"/>
          </a:xfrm>
          <a:prstGeom prst="rect">
            <a:avLst/>
          </a:prstGeom>
          <a:noFill/>
          <a:ln/>
        </p:spPr>
        <p:txBody>
          <a:bodyPr wrap="square" lIns="0" tIns="0" rIns="0" bIns="0" rtlCol="0" anchor="t"/>
          <a:lstStyle/>
          <a:p>
            <a:pPr marL="0" indent="0" algn="r">
              <a:lnSpc>
                <a:spcPts val="2150"/>
              </a:lnSpc>
              <a:buNone/>
            </a:pPr>
            <a:r>
              <a:rPr lang="en-US" sz="1350" dirty="0">
                <a:solidFill>
                  <a:srgbClr val="384653"/>
                </a:solidFill>
                <a:latin typeface="Montserrat" pitchFamily="34" charset="0"/>
                <a:ea typeface="Montserrat" pitchFamily="34" charset="-122"/>
                <a:cs typeface="Montserrat" pitchFamily="34" charset="-120"/>
              </a:rPr>
              <a:t>Brief Welsh lessons, stories, and live performances along the 25 km route (Brecon Beacons National Park Authority, 2021)</a:t>
            </a:r>
            <a:endParaRPr lang="en-US" sz="1350" dirty="0"/>
          </a:p>
        </p:txBody>
      </p:sp>
      <p:sp>
        <p:nvSpPr>
          <p:cNvPr id="9" name="Shape 6"/>
          <p:cNvSpPr/>
          <p:nvPr/>
        </p:nvSpPr>
        <p:spPr>
          <a:xfrm>
            <a:off x="7485340" y="2709863"/>
            <a:ext cx="514707" cy="22860"/>
          </a:xfrm>
          <a:prstGeom prst="roundRect">
            <a:avLst>
              <a:gd name="adj" fmla="val 1125868"/>
            </a:avLst>
          </a:prstGeom>
          <a:solidFill>
            <a:srgbClr val="BACFDD"/>
          </a:solidFill>
          <a:ln/>
        </p:spPr>
        <p:txBody>
          <a:bodyPr/>
          <a:lstStyle/>
          <a:p>
            <a:endParaRPr lang="en-RO"/>
          </a:p>
        </p:txBody>
      </p:sp>
      <p:sp>
        <p:nvSpPr>
          <p:cNvPr id="10" name="Shape 7"/>
          <p:cNvSpPr/>
          <p:nvPr/>
        </p:nvSpPr>
        <p:spPr>
          <a:xfrm>
            <a:off x="7122200" y="2528292"/>
            <a:ext cx="386001" cy="386001"/>
          </a:xfrm>
          <a:prstGeom prst="roundRect">
            <a:avLst>
              <a:gd name="adj" fmla="val 66677"/>
            </a:avLst>
          </a:prstGeom>
          <a:solidFill>
            <a:srgbClr val="D4E9F7"/>
          </a:solidFill>
          <a:ln w="7620">
            <a:solidFill>
              <a:srgbClr val="BACFDD"/>
            </a:solidFill>
            <a:prstDash val="solid"/>
          </a:ln>
        </p:spPr>
        <p:txBody>
          <a:bodyPr/>
          <a:lstStyle/>
          <a:p>
            <a:endParaRPr lang="en-RO"/>
          </a:p>
        </p:txBody>
      </p:sp>
      <p:pic>
        <p:nvPicPr>
          <p:cNvPr id="11" name="Image 1" descr="preencoded.png"/>
          <p:cNvPicPr>
            <a:picLocks noChangeAspect="1"/>
          </p:cNvPicPr>
          <p:nvPr/>
        </p:nvPicPr>
        <p:blipFill>
          <a:blip r:embed="rId4"/>
          <a:stretch>
            <a:fillRect/>
          </a:stretch>
        </p:blipFill>
        <p:spPr>
          <a:xfrm>
            <a:off x="7179766" y="2551986"/>
            <a:ext cx="270867" cy="338614"/>
          </a:xfrm>
          <a:prstGeom prst="rect">
            <a:avLst/>
          </a:prstGeom>
        </p:spPr>
      </p:pic>
      <p:sp>
        <p:nvSpPr>
          <p:cNvPr id="12" name="Text 8"/>
          <p:cNvSpPr/>
          <p:nvPr/>
        </p:nvSpPr>
        <p:spPr>
          <a:xfrm>
            <a:off x="8173045" y="2587228"/>
            <a:ext cx="2257544" cy="282178"/>
          </a:xfrm>
          <a:prstGeom prst="rect">
            <a:avLst/>
          </a:prstGeom>
          <a:noFill/>
          <a:ln/>
        </p:spPr>
        <p:txBody>
          <a:bodyPr wrap="none" lIns="0" tIns="0" rIns="0" bIns="0" rtlCol="0" anchor="t"/>
          <a:lstStyle/>
          <a:p>
            <a:pPr marL="0" indent="0" algn="l">
              <a:lnSpc>
                <a:spcPts val="2200"/>
              </a:lnSpc>
              <a:buNone/>
            </a:pPr>
            <a:r>
              <a:rPr lang="en-US" sz="1750" b="1" dirty="0">
                <a:solidFill>
                  <a:srgbClr val="384653"/>
                </a:solidFill>
                <a:latin typeface="Barlow Bold" pitchFamily="34" charset="0"/>
                <a:ea typeface="Barlow Bold" pitchFamily="34" charset="-122"/>
                <a:cs typeface="Barlow Bold" pitchFamily="34" charset="-120"/>
              </a:rPr>
              <a:t>Scenic Viewpoints</a:t>
            </a:r>
            <a:endParaRPr lang="en-US" sz="1750" dirty="0"/>
          </a:p>
        </p:txBody>
      </p:sp>
      <p:sp>
        <p:nvSpPr>
          <p:cNvPr id="13" name="Text 9"/>
          <p:cNvSpPr/>
          <p:nvPr/>
        </p:nvSpPr>
        <p:spPr>
          <a:xfrm>
            <a:off x="8173045" y="2972276"/>
            <a:ext cx="5706785" cy="548878"/>
          </a:xfrm>
          <a:prstGeom prst="rect">
            <a:avLst/>
          </a:prstGeom>
          <a:noFill/>
          <a:ln/>
        </p:spPr>
        <p:txBody>
          <a:bodyPr wrap="square" lIns="0" tIns="0" rIns="0" bIns="0" rtlCol="0" anchor="t"/>
          <a:lstStyle/>
          <a:p>
            <a:pPr marL="0" indent="0" algn="l">
              <a:lnSpc>
                <a:spcPts val="2150"/>
              </a:lnSpc>
              <a:buNone/>
            </a:pPr>
            <a:r>
              <a:rPr lang="en-US" sz="1350" dirty="0">
                <a:solidFill>
                  <a:srgbClr val="384653"/>
                </a:solidFill>
                <a:latin typeface="Montserrat" pitchFamily="34" charset="0"/>
                <a:ea typeface="Montserrat" pitchFamily="34" charset="-122"/>
                <a:cs typeface="Montserrat" pitchFamily="34" charset="-120"/>
              </a:rPr>
              <a:t>The walkway will provide scenic vantage locations for photos and nature (Visit Wales, 2025)</a:t>
            </a:r>
            <a:endParaRPr lang="en-US" sz="1350" dirty="0"/>
          </a:p>
        </p:txBody>
      </p:sp>
      <p:sp>
        <p:nvSpPr>
          <p:cNvPr id="14" name="Shape 10"/>
          <p:cNvSpPr/>
          <p:nvPr/>
        </p:nvSpPr>
        <p:spPr>
          <a:xfrm>
            <a:off x="6630353" y="3597116"/>
            <a:ext cx="514707" cy="22860"/>
          </a:xfrm>
          <a:prstGeom prst="roundRect">
            <a:avLst>
              <a:gd name="adj" fmla="val 1125868"/>
            </a:avLst>
          </a:prstGeom>
          <a:solidFill>
            <a:srgbClr val="BACFDD"/>
          </a:solidFill>
          <a:ln/>
        </p:spPr>
        <p:txBody>
          <a:bodyPr/>
          <a:lstStyle/>
          <a:p>
            <a:endParaRPr lang="en-RO"/>
          </a:p>
        </p:txBody>
      </p:sp>
      <p:sp>
        <p:nvSpPr>
          <p:cNvPr id="15" name="Shape 11"/>
          <p:cNvSpPr/>
          <p:nvPr/>
        </p:nvSpPr>
        <p:spPr>
          <a:xfrm>
            <a:off x="7122200" y="3415546"/>
            <a:ext cx="386001" cy="386001"/>
          </a:xfrm>
          <a:prstGeom prst="roundRect">
            <a:avLst>
              <a:gd name="adj" fmla="val 66677"/>
            </a:avLst>
          </a:prstGeom>
          <a:solidFill>
            <a:srgbClr val="D4E9F7"/>
          </a:solidFill>
          <a:ln w="7620">
            <a:solidFill>
              <a:srgbClr val="BACFDD"/>
            </a:solidFill>
            <a:prstDash val="solid"/>
          </a:ln>
        </p:spPr>
        <p:txBody>
          <a:bodyPr/>
          <a:lstStyle/>
          <a:p>
            <a:endParaRPr lang="en-RO"/>
          </a:p>
        </p:txBody>
      </p:sp>
      <p:pic>
        <p:nvPicPr>
          <p:cNvPr id="16" name="Image 2" descr="preencoded.png"/>
          <p:cNvPicPr>
            <a:picLocks noChangeAspect="1"/>
          </p:cNvPicPr>
          <p:nvPr/>
        </p:nvPicPr>
        <p:blipFill>
          <a:blip r:embed="rId5"/>
          <a:stretch>
            <a:fillRect/>
          </a:stretch>
        </p:blipFill>
        <p:spPr>
          <a:xfrm>
            <a:off x="7179766" y="3439239"/>
            <a:ext cx="270867" cy="338614"/>
          </a:xfrm>
          <a:prstGeom prst="rect">
            <a:avLst/>
          </a:prstGeom>
        </p:spPr>
      </p:pic>
      <p:sp>
        <p:nvSpPr>
          <p:cNvPr id="17" name="Text 12"/>
          <p:cNvSpPr/>
          <p:nvPr/>
        </p:nvSpPr>
        <p:spPr>
          <a:xfrm>
            <a:off x="4199811" y="3474482"/>
            <a:ext cx="2257544" cy="282178"/>
          </a:xfrm>
          <a:prstGeom prst="rect">
            <a:avLst/>
          </a:prstGeom>
          <a:noFill/>
          <a:ln/>
        </p:spPr>
        <p:txBody>
          <a:bodyPr wrap="none" lIns="0" tIns="0" rIns="0" bIns="0" rtlCol="0" anchor="t"/>
          <a:lstStyle/>
          <a:p>
            <a:pPr marL="0" indent="0" algn="r">
              <a:lnSpc>
                <a:spcPts val="2200"/>
              </a:lnSpc>
              <a:buNone/>
            </a:pPr>
            <a:r>
              <a:rPr lang="en-US" sz="1750" b="1" dirty="0">
                <a:solidFill>
                  <a:srgbClr val="384653"/>
                </a:solidFill>
                <a:latin typeface="Barlow Bold" pitchFamily="34" charset="0"/>
                <a:ea typeface="Barlow Bold" pitchFamily="34" charset="-122"/>
                <a:cs typeface="Barlow Bold" pitchFamily="34" charset="-120"/>
              </a:rPr>
              <a:t>Ecological Workshops</a:t>
            </a:r>
            <a:endParaRPr lang="en-US" sz="1750" dirty="0"/>
          </a:p>
        </p:txBody>
      </p:sp>
      <p:sp>
        <p:nvSpPr>
          <p:cNvPr id="18" name="Text 13"/>
          <p:cNvSpPr/>
          <p:nvPr/>
        </p:nvSpPr>
        <p:spPr>
          <a:xfrm>
            <a:off x="750570" y="3859530"/>
            <a:ext cx="5706785" cy="548878"/>
          </a:xfrm>
          <a:prstGeom prst="rect">
            <a:avLst/>
          </a:prstGeom>
          <a:noFill/>
          <a:ln/>
        </p:spPr>
        <p:txBody>
          <a:bodyPr wrap="square" lIns="0" tIns="0" rIns="0" bIns="0" rtlCol="0" anchor="t"/>
          <a:lstStyle/>
          <a:p>
            <a:pPr marL="0" indent="0" algn="r">
              <a:lnSpc>
                <a:spcPts val="2150"/>
              </a:lnSpc>
              <a:buNone/>
            </a:pPr>
            <a:r>
              <a:rPr lang="en-US" sz="1350" dirty="0">
                <a:solidFill>
                  <a:srgbClr val="384653"/>
                </a:solidFill>
                <a:latin typeface="Montserrat" pitchFamily="34" charset="0"/>
                <a:ea typeface="Montserrat" pitchFamily="34" charset="-122"/>
                <a:cs typeface="Montserrat" pitchFamily="34" charset="-120"/>
              </a:rPr>
              <a:t>Interactive seminars on ecology and why protecting the environment is crucial (Eryri National Park, 2021)</a:t>
            </a:r>
            <a:endParaRPr lang="en-US" sz="1350" dirty="0"/>
          </a:p>
        </p:txBody>
      </p:sp>
      <p:sp>
        <p:nvSpPr>
          <p:cNvPr id="19" name="Shape 14"/>
          <p:cNvSpPr/>
          <p:nvPr/>
        </p:nvSpPr>
        <p:spPr>
          <a:xfrm>
            <a:off x="7485340" y="4484489"/>
            <a:ext cx="514707" cy="22860"/>
          </a:xfrm>
          <a:prstGeom prst="roundRect">
            <a:avLst>
              <a:gd name="adj" fmla="val 1125868"/>
            </a:avLst>
          </a:prstGeom>
          <a:solidFill>
            <a:srgbClr val="BACFDD"/>
          </a:solidFill>
          <a:ln/>
        </p:spPr>
        <p:txBody>
          <a:bodyPr/>
          <a:lstStyle/>
          <a:p>
            <a:endParaRPr lang="en-RO"/>
          </a:p>
        </p:txBody>
      </p:sp>
      <p:sp>
        <p:nvSpPr>
          <p:cNvPr id="20" name="Shape 15"/>
          <p:cNvSpPr/>
          <p:nvPr/>
        </p:nvSpPr>
        <p:spPr>
          <a:xfrm>
            <a:off x="7122200" y="4302919"/>
            <a:ext cx="386001" cy="386001"/>
          </a:xfrm>
          <a:prstGeom prst="roundRect">
            <a:avLst>
              <a:gd name="adj" fmla="val 66677"/>
            </a:avLst>
          </a:prstGeom>
          <a:solidFill>
            <a:srgbClr val="D4E9F7"/>
          </a:solidFill>
          <a:ln w="7620">
            <a:solidFill>
              <a:srgbClr val="BACFDD"/>
            </a:solidFill>
            <a:prstDash val="solid"/>
          </a:ln>
        </p:spPr>
        <p:txBody>
          <a:bodyPr/>
          <a:lstStyle/>
          <a:p>
            <a:endParaRPr lang="en-RO"/>
          </a:p>
        </p:txBody>
      </p:sp>
      <p:pic>
        <p:nvPicPr>
          <p:cNvPr id="21" name="Image 3" descr="preencoded.png"/>
          <p:cNvPicPr>
            <a:picLocks noChangeAspect="1"/>
          </p:cNvPicPr>
          <p:nvPr/>
        </p:nvPicPr>
        <p:blipFill>
          <a:blip r:embed="rId6"/>
          <a:stretch>
            <a:fillRect/>
          </a:stretch>
        </p:blipFill>
        <p:spPr>
          <a:xfrm>
            <a:off x="7179766" y="4326612"/>
            <a:ext cx="270867" cy="338614"/>
          </a:xfrm>
          <a:prstGeom prst="rect">
            <a:avLst/>
          </a:prstGeom>
        </p:spPr>
      </p:pic>
      <p:sp>
        <p:nvSpPr>
          <p:cNvPr id="22" name="Text 16"/>
          <p:cNvSpPr/>
          <p:nvPr/>
        </p:nvSpPr>
        <p:spPr>
          <a:xfrm>
            <a:off x="8173045" y="4361855"/>
            <a:ext cx="2257544" cy="282178"/>
          </a:xfrm>
          <a:prstGeom prst="rect">
            <a:avLst/>
          </a:prstGeom>
          <a:noFill/>
          <a:ln/>
        </p:spPr>
        <p:txBody>
          <a:bodyPr wrap="none" lIns="0" tIns="0" rIns="0" bIns="0" rtlCol="0" anchor="t"/>
          <a:lstStyle/>
          <a:p>
            <a:pPr marL="0" indent="0" algn="l">
              <a:lnSpc>
                <a:spcPts val="2200"/>
              </a:lnSpc>
              <a:buNone/>
            </a:pPr>
            <a:r>
              <a:rPr lang="en-US" sz="1750" b="1" dirty="0">
                <a:solidFill>
                  <a:srgbClr val="384653"/>
                </a:solidFill>
                <a:latin typeface="Barlow Bold" pitchFamily="34" charset="0"/>
                <a:ea typeface="Barlow Bold" pitchFamily="34" charset="-122"/>
                <a:cs typeface="Barlow Bold" pitchFamily="34" charset="-120"/>
              </a:rPr>
              <a:t>Refreshment Breaks</a:t>
            </a:r>
            <a:endParaRPr lang="en-US" sz="1750" dirty="0"/>
          </a:p>
        </p:txBody>
      </p:sp>
      <p:sp>
        <p:nvSpPr>
          <p:cNvPr id="23" name="Text 17"/>
          <p:cNvSpPr/>
          <p:nvPr/>
        </p:nvSpPr>
        <p:spPr>
          <a:xfrm>
            <a:off x="8173045" y="4746903"/>
            <a:ext cx="5706785" cy="548878"/>
          </a:xfrm>
          <a:prstGeom prst="rect">
            <a:avLst/>
          </a:prstGeom>
          <a:noFill/>
          <a:ln/>
        </p:spPr>
        <p:txBody>
          <a:bodyPr wrap="square" lIns="0" tIns="0" rIns="0" bIns="0" rtlCol="0" anchor="t"/>
          <a:lstStyle/>
          <a:p>
            <a:pPr marL="0" indent="0" algn="l">
              <a:lnSpc>
                <a:spcPts val="2150"/>
              </a:lnSpc>
              <a:buNone/>
            </a:pPr>
            <a:r>
              <a:rPr lang="en-US" sz="1350" dirty="0">
                <a:solidFill>
                  <a:srgbClr val="384653"/>
                </a:solidFill>
                <a:latin typeface="Montserrat" pitchFamily="34" charset="0"/>
                <a:ea typeface="Montserrat" pitchFamily="34" charset="-122"/>
                <a:cs typeface="Montserrat" pitchFamily="34" charset="-120"/>
              </a:rPr>
              <a:t>Stops in the middle may serve Bara Brith or beverages to keep people going (Wales.com, 2021)</a:t>
            </a:r>
            <a:endParaRPr lang="en-US" sz="1350" dirty="0"/>
          </a:p>
        </p:txBody>
      </p:sp>
      <p:sp>
        <p:nvSpPr>
          <p:cNvPr id="24" name="Shape 18"/>
          <p:cNvSpPr/>
          <p:nvPr/>
        </p:nvSpPr>
        <p:spPr>
          <a:xfrm>
            <a:off x="6630353" y="5371862"/>
            <a:ext cx="514707" cy="22860"/>
          </a:xfrm>
          <a:prstGeom prst="roundRect">
            <a:avLst>
              <a:gd name="adj" fmla="val 1125868"/>
            </a:avLst>
          </a:prstGeom>
          <a:solidFill>
            <a:srgbClr val="BACFDD"/>
          </a:solidFill>
          <a:ln/>
        </p:spPr>
        <p:txBody>
          <a:bodyPr/>
          <a:lstStyle/>
          <a:p>
            <a:endParaRPr lang="en-RO"/>
          </a:p>
        </p:txBody>
      </p:sp>
      <p:sp>
        <p:nvSpPr>
          <p:cNvPr id="25" name="Shape 19"/>
          <p:cNvSpPr/>
          <p:nvPr/>
        </p:nvSpPr>
        <p:spPr>
          <a:xfrm>
            <a:off x="7122200" y="5190292"/>
            <a:ext cx="386001" cy="386001"/>
          </a:xfrm>
          <a:prstGeom prst="roundRect">
            <a:avLst>
              <a:gd name="adj" fmla="val 66677"/>
            </a:avLst>
          </a:prstGeom>
          <a:solidFill>
            <a:srgbClr val="D4E9F7"/>
          </a:solidFill>
          <a:ln w="7620">
            <a:solidFill>
              <a:srgbClr val="BACFDD"/>
            </a:solidFill>
            <a:prstDash val="solid"/>
          </a:ln>
        </p:spPr>
        <p:txBody>
          <a:bodyPr/>
          <a:lstStyle/>
          <a:p>
            <a:endParaRPr lang="en-RO"/>
          </a:p>
        </p:txBody>
      </p:sp>
      <p:pic>
        <p:nvPicPr>
          <p:cNvPr id="26" name="Image 4" descr="preencoded.png"/>
          <p:cNvPicPr>
            <a:picLocks noChangeAspect="1"/>
          </p:cNvPicPr>
          <p:nvPr/>
        </p:nvPicPr>
        <p:blipFill>
          <a:blip r:embed="rId7"/>
          <a:stretch>
            <a:fillRect/>
          </a:stretch>
        </p:blipFill>
        <p:spPr>
          <a:xfrm>
            <a:off x="7179766" y="5213985"/>
            <a:ext cx="270867" cy="338614"/>
          </a:xfrm>
          <a:prstGeom prst="rect">
            <a:avLst/>
          </a:prstGeom>
        </p:spPr>
      </p:pic>
      <p:sp>
        <p:nvSpPr>
          <p:cNvPr id="27" name="Text 20"/>
          <p:cNvSpPr/>
          <p:nvPr/>
        </p:nvSpPr>
        <p:spPr>
          <a:xfrm>
            <a:off x="4199811" y="5249228"/>
            <a:ext cx="2257544" cy="282178"/>
          </a:xfrm>
          <a:prstGeom prst="rect">
            <a:avLst/>
          </a:prstGeom>
          <a:noFill/>
          <a:ln/>
        </p:spPr>
        <p:txBody>
          <a:bodyPr wrap="none" lIns="0" tIns="0" rIns="0" bIns="0" rtlCol="0" anchor="t"/>
          <a:lstStyle/>
          <a:p>
            <a:pPr marL="0" indent="0" algn="r">
              <a:lnSpc>
                <a:spcPts val="2200"/>
              </a:lnSpc>
              <a:buNone/>
            </a:pPr>
            <a:r>
              <a:rPr lang="en-US" sz="1750" b="1" dirty="0">
                <a:solidFill>
                  <a:srgbClr val="384653"/>
                </a:solidFill>
                <a:latin typeface="Barlow Bold" pitchFamily="34" charset="0"/>
                <a:ea typeface="Barlow Bold" pitchFamily="34" charset="-122"/>
                <a:cs typeface="Barlow Bold" pitchFamily="34" charset="-120"/>
              </a:rPr>
              <a:t>Closing Picnic</a:t>
            </a:r>
            <a:endParaRPr lang="en-US" sz="1750" dirty="0"/>
          </a:p>
        </p:txBody>
      </p:sp>
      <p:sp>
        <p:nvSpPr>
          <p:cNvPr id="28" name="Text 21"/>
          <p:cNvSpPr/>
          <p:nvPr/>
        </p:nvSpPr>
        <p:spPr>
          <a:xfrm>
            <a:off x="750570" y="5634276"/>
            <a:ext cx="5706785" cy="548878"/>
          </a:xfrm>
          <a:prstGeom prst="rect">
            <a:avLst/>
          </a:prstGeom>
          <a:noFill/>
          <a:ln/>
        </p:spPr>
        <p:txBody>
          <a:bodyPr wrap="square" lIns="0" tIns="0" rIns="0" bIns="0" rtlCol="0" anchor="t"/>
          <a:lstStyle/>
          <a:p>
            <a:pPr marL="0" indent="0" algn="r">
              <a:lnSpc>
                <a:spcPts val="2150"/>
              </a:lnSpc>
              <a:buNone/>
            </a:pPr>
            <a:r>
              <a:rPr lang="en-US" sz="1350" dirty="0">
                <a:solidFill>
                  <a:srgbClr val="384653"/>
                </a:solidFill>
                <a:latin typeface="Montserrat" pitchFamily="34" charset="0"/>
                <a:ea typeface="Montserrat" pitchFamily="34" charset="-122"/>
                <a:cs typeface="Montserrat" pitchFamily="34" charset="-120"/>
              </a:rPr>
              <a:t>Everyone will enjoy a picnic with local Welsh dishes like rarebit and lamb cawl (UK Folk Festivals, 2025)</a:t>
            </a:r>
            <a:endParaRPr lang="en-US" sz="1350" dirty="0"/>
          </a:p>
        </p:txBody>
      </p:sp>
      <p:sp>
        <p:nvSpPr>
          <p:cNvPr id="29" name="Text 22"/>
          <p:cNvSpPr/>
          <p:nvPr/>
        </p:nvSpPr>
        <p:spPr>
          <a:xfrm>
            <a:off x="750570" y="6814899"/>
            <a:ext cx="13129260" cy="823317"/>
          </a:xfrm>
          <a:prstGeom prst="rect">
            <a:avLst/>
          </a:prstGeom>
          <a:noFill/>
          <a:ln/>
        </p:spPr>
        <p:txBody>
          <a:bodyPr wrap="square" lIns="0" tIns="0" rIns="0" bIns="0" rtlCol="0" anchor="t"/>
          <a:lstStyle/>
          <a:p>
            <a:pPr marL="0" indent="0" algn="l">
              <a:lnSpc>
                <a:spcPts val="2150"/>
              </a:lnSpc>
              <a:buNone/>
            </a:pPr>
            <a:r>
              <a:rPr lang="en-US" sz="1350" dirty="0">
                <a:solidFill>
                  <a:srgbClr val="384653"/>
                </a:solidFill>
                <a:latin typeface="Montserrat" pitchFamily="34" charset="0"/>
                <a:ea typeface="Montserrat" pitchFamily="34" charset="-122"/>
                <a:cs typeface="Montserrat" pitchFamily="34" charset="-120"/>
              </a:rPr>
              <a:t>Each station will focus on Welsh myths and tales, folk music, local crafts, or significant historical events (Eryri National Park, 2025). Local folk musicians will perform during the occasion, adding cultural value (Wales.com, 2025). Visit Wales (2025) notes the program's cadence balances educational programs, cultural immersion, and relaxation to make everyone's visit unforgettable.</a:t>
            </a:r>
            <a:endParaRPr lang="en-US" sz="13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755452" y="593527"/>
            <a:ext cx="9528096" cy="568047"/>
          </a:xfrm>
          <a:prstGeom prst="rect">
            <a:avLst/>
          </a:prstGeom>
          <a:noFill/>
          <a:ln/>
        </p:spPr>
        <p:txBody>
          <a:bodyPr wrap="none" lIns="0" tIns="0" rIns="0" bIns="0" rtlCol="0" anchor="t"/>
          <a:lstStyle/>
          <a:p>
            <a:pPr marL="0" indent="0" algn="l">
              <a:lnSpc>
                <a:spcPts val="4450"/>
              </a:lnSpc>
              <a:buNone/>
            </a:pPr>
            <a:r>
              <a:rPr lang="en-US" sz="3550" b="1" dirty="0">
                <a:solidFill>
                  <a:srgbClr val="2E3C4E"/>
                </a:solidFill>
                <a:latin typeface="Barlow Bold" pitchFamily="34" charset="0"/>
                <a:ea typeface="Barlow Bold" pitchFamily="34" charset="-122"/>
                <a:cs typeface="Barlow Bold" pitchFamily="34" charset="-120"/>
              </a:rPr>
              <a:t>Food, Entertainment, and Audiovisual Selection</a:t>
            </a:r>
            <a:endParaRPr lang="en-US" sz="3550" dirty="0"/>
          </a:p>
        </p:txBody>
      </p:sp>
      <p:pic>
        <p:nvPicPr>
          <p:cNvPr id="3" name="Image 0" descr="preencoded.png"/>
          <p:cNvPicPr>
            <a:picLocks noChangeAspect="1"/>
          </p:cNvPicPr>
          <p:nvPr/>
        </p:nvPicPr>
        <p:blipFill>
          <a:blip r:embed="rId3"/>
          <a:stretch>
            <a:fillRect/>
          </a:stretch>
        </p:blipFill>
        <p:spPr>
          <a:xfrm>
            <a:off x="4166473" y="3200876"/>
            <a:ext cx="6297335" cy="6297335"/>
          </a:xfrm>
          <a:prstGeom prst="rect">
            <a:avLst/>
          </a:prstGeom>
        </p:spPr>
      </p:pic>
      <p:pic>
        <p:nvPicPr>
          <p:cNvPr id="4" name="Image 1" descr="preencoded.png"/>
          <p:cNvPicPr>
            <a:picLocks noChangeAspect="1"/>
          </p:cNvPicPr>
          <p:nvPr/>
        </p:nvPicPr>
        <p:blipFill>
          <a:blip r:embed="rId4"/>
          <a:stretch>
            <a:fillRect/>
          </a:stretch>
        </p:blipFill>
        <p:spPr>
          <a:xfrm>
            <a:off x="4987647" y="5263515"/>
            <a:ext cx="291346" cy="364212"/>
          </a:xfrm>
          <a:prstGeom prst="rect">
            <a:avLst/>
          </a:prstGeom>
        </p:spPr>
      </p:pic>
      <p:pic>
        <p:nvPicPr>
          <p:cNvPr id="5" name="Image 2" descr="preencoded.png"/>
          <p:cNvPicPr>
            <a:picLocks noChangeAspect="1"/>
          </p:cNvPicPr>
          <p:nvPr/>
        </p:nvPicPr>
        <p:blipFill>
          <a:blip r:embed="rId5"/>
          <a:stretch>
            <a:fillRect/>
          </a:stretch>
        </p:blipFill>
        <p:spPr>
          <a:xfrm>
            <a:off x="4166473" y="3200876"/>
            <a:ext cx="6297335" cy="6297335"/>
          </a:xfrm>
          <a:prstGeom prst="rect">
            <a:avLst/>
          </a:prstGeom>
        </p:spPr>
      </p:pic>
      <p:pic>
        <p:nvPicPr>
          <p:cNvPr id="6" name="Image 3" descr="preencoded.png"/>
          <p:cNvPicPr>
            <a:picLocks noChangeAspect="1"/>
          </p:cNvPicPr>
          <p:nvPr/>
        </p:nvPicPr>
        <p:blipFill>
          <a:blip r:embed="rId6"/>
          <a:stretch>
            <a:fillRect/>
          </a:stretch>
        </p:blipFill>
        <p:spPr>
          <a:xfrm>
            <a:off x="6265545" y="3985617"/>
            <a:ext cx="291346" cy="364212"/>
          </a:xfrm>
          <a:prstGeom prst="rect">
            <a:avLst/>
          </a:prstGeom>
        </p:spPr>
      </p:pic>
      <p:pic>
        <p:nvPicPr>
          <p:cNvPr id="7" name="Image 4" descr="preencoded.png"/>
          <p:cNvPicPr>
            <a:picLocks noChangeAspect="1"/>
          </p:cNvPicPr>
          <p:nvPr/>
        </p:nvPicPr>
        <p:blipFill>
          <a:blip r:embed="rId7"/>
          <a:stretch>
            <a:fillRect/>
          </a:stretch>
        </p:blipFill>
        <p:spPr>
          <a:xfrm>
            <a:off x="4166473" y="3200876"/>
            <a:ext cx="6297335" cy="6297335"/>
          </a:xfrm>
          <a:prstGeom prst="rect">
            <a:avLst/>
          </a:prstGeom>
        </p:spPr>
      </p:pic>
      <p:pic>
        <p:nvPicPr>
          <p:cNvPr id="8" name="Image 5" descr="preencoded.png"/>
          <p:cNvPicPr>
            <a:picLocks noChangeAspect="1"/>
          </p:cNvPicPr>
          <p:nvPr/>
        </p:nvPicPr>
        <p:blipFill>
          <a:blip r:embed="rId8"/>
          <a:stretch>
            <a:fillRect/>
          </a:stretch>
        </p:blipFill>
        <p:spPr>
          <a:xfrm>
            <a:off x="8073033" y="3985617"/>
            <a:ext cx="291346" cy="364212"/>
          </a:xfrm>
          <a:prstGeom prst="rect">
            <a:avLst/>
          </a:prstGeom>
        </p:spPr>
      </p:pic>
      <p:pic>
        <p:nvPicPr>
          <p:cNvPr id="9" name="Image 6" descr="preencoded.png"/>
          <p:cNvPicPr>
            <a:picLocks noChangeAspect="1"/>
          </p:cNvPicPr>
          <p:nvPr/>
        </p:nvPicPr>
        <p:blipFill>
          <a:blip r:embed="rId9"/>
          <a:stretch>
            <a:fillRect/>
          </a:stretch>
        </p:blipFill>
        <p:spPr>
          <a:xfrm>
            <a:off x="4166473" y="3200876"/>
            <a:ext cx="6297335" cy="6297335"/>
          </a:xfrm>
          <a:prstGeom prst="rect">
            <a:avLst/>
          </a:prstGeom>
        </p:spPr>
      </p:pic>
      <p:pic>
        <p:nvPicPr>
          <p:cNvPr id="10" name="Image 7" descr="preencoded.png"/>
          <p:cNvPicPr>
            <a:picLocks noChangeAspect="1"/>
          </p:cNvPicPr>
          <p:nvPr/>
        </p:nvPicPr>
        <p:blipFill>
          <a:blip r:embed="rId10"/>
          <a:stretch>
            <a:fillRect/>
          </a:stretch>
        </p:blipFill>
        <p:spPr>
          <a:xfrm>
            <a:off x="9350931" y="5263515"/>
            <a:ext cx="291346" cy="364212"/>
          </a:xfrm>
          <a:prstGeom prst="rect">
            <a:avLst/>
          </a:prstGeom>
        </p:spPr>
      </p:pic>
      <p:sp>
        <p:nvSpPr>
          <p:cNvPr id="11" name="Text 1"/>
          <p:cNvSpPr/>
          <p:nvPr/>
        </p:nvSpPr>
        <p:spPr>
          <a:xfrm>
            <a:off x="755452" y="6543675"/>
            <a:ext cx="13119497" cy="1104900"/>
          </a:xfrm>
          <a:prstGeom prst="rect">
            <a:avLst/>
          </a:prstGeom>
          <a:noFill/>
          <a:ln/>
        </p:spPr>
        <p:txBody>
          <a:bodyPr wrap="square" lIns="0" tIns="0" rIns="0" bIns="0" rtlCol="0" anchor="t"/>
          <a:lstStyle/>
          <a:p>
            <a:pPr marL="0" indent="0" algn="l">
              <a:lnSpc>
                <a:spcPts val="2150"/>
              </a:lnSpc>
              <a:buNone/>
            </a:pPr>
            <a:r>
              <a:rPr lang="en-US" sz="1350" dirty="0">
                <a:solidFill>
                  <a:srgbClr val="384653"/>
                </a:solidFill>
                <a:latin typeface="Montserrat" pitchFamily="34" charset="0"/>
                <a:ea typeface="Montserrat" pitchFamily="34" charset="-122"/>
                <a:cs typeface="Montserrat" pitchFamily="34" charset="-120"/>
              </a:rPr>
              <a:t>The path doesn't need much audiovisual gear, but cultural stops and the final picnic place will have portable sound systems (Wales.com, 2021). Welsh Government (2025) Acoustic acts, announcements, and formal events will be held on a tiny stage at the last picnic spot. The Government of Wales (2025) states that dining logistics must consider food safety and health and safety, especially for outdoor events. The UK Folk Festivals (2025) will need recycling facilities and no-mark restrictions to manage waste.</a:t>
            </a:r>
            <a:endParaRPr lang="en-US" sz="1350" dirty="0"/>
          </a:p>
        </p:txBody>
      </p:sp>
      <p:sp>
        <p:nvSpPr>
          <p:cNvPr id="12" name="Text 2"/>
          <p:cNvSpPr/>
          <p:nvPr/>
        </p:nvSpPr>
        <p:spPr>
          <a:xfrm>
            <a:off x="1162169" y="2529245"/>
            <a:ext cx="2272189" cy="283964"/>
          </a:xfrm>
          <a:prstGeom prst="rect">
            <a:avLst/>
          </a:prstGeom>
          <a:noFill/>
          <a:ln/>
        </p:spPr>
        <p:txBody>
          <a:bodyPr wrap="none" lIns="0" tIns="0" rIns="0" bIns="0" rtlCol="0" anchor="t"/>
          <a:lstStyle/>
          <a:p>
            <a:pPr marL="0" indent="0" algn="ctr">
              <a:lnSpc>
                <a:spcPts val="2200"/>
              </a:lnSpc>
              <a:buNone/>
            </a:pPr>
            <a:r>
              <a:rPr lang="en-US" sz="1750" b="1" dirty="0">
                <a:solidFill>
                  <a:srgbClr val="2E3C4E"/>
                </a:solidFill>
                <a:latin typeface="Barlow Bold" pitchFamily="34" charset="0"/>
                <a:ea typeface="Barlow Bold" pitchFamily="34" charset="-122"/>
                <a:cs typeface="Barlow Bold" pitchFamily="34" charset="-120"/>
              </a:rPr>
              <a:t>Local Catering</a:t>
            </a:r>
            <a:endParaRPr lang="en-US" sz="1750" dirty="0"/>
          </a:p>
        </p:txBody>
      </p:sp>
      <p:sp>
        <p:nvSpPr>
          <p:cNvPr id="13" name="Text 3"/>
          <p:cNvSpPr/>
          <p:nvPr/>
        </p:nvSpPr>
        <p:spPr>
          <a:xfrm>
            <a:off x="755452" y="2916793"/>
            <a:ext cx="3085624" cy="1104900"/>
          </a:xfrm>
          <a:prstGeom prst="rect">
            <a:avLst/>
          </a:prstGeom>
          <a:noFill/>
          <a:ln/>
        </p:spPr>
        <p:txBody>
          <a:bodyPr wrap="square" lIns="0" tIns="0" rIns="0" bIns="0" rtlCol="0" anchor="t"/>
          <a:lstStyle/>
          <a:p>
            <a:pPr marL="0" indent="0" algn="ctr">
              <a:lnSpc>
                <a:spcPts val="2150"/>
              </a:lnSpc>
              <a:buNone/>
            </a:pPr>
            <a:r>
              <a:rPr lang="en-US" sz="1350" dirty="0">
                <a:solidFill>
                  <a:srgbClr val="384653"/>
                </a:solidFill>
                <a:latin typeface="Montserrat" pitchFamily="34" charset="0"/>
                <a:ea typeface="Montserrat" pitchFamily="34" charset="-122"/>
                <a:cs typeface="Montserrat" pitchFamily="34" charset="-120"/>
              </a:rPr>
              <a:t>Locally sourced food to support Welsh farmers and showcase regional cuisines (Buzz Magazine, 2025)</a:t>
            </a:r>
            <a:endParaRPr lang="en-US" sz="1350" dirty="0"/>
          </a:p>
        </p:txBody>
      </p:sp>
      <p:sp>
        <p:nvSpPr>
          <p:cNvPr id="14" name="Text 4"/>
          <p:cNvSpPr/>
          <p:nvPr/>
        </p:nvSpPr>
        <p:spPr>
          <a:xfrm>
            <a:off x="4496157" y="1506855"/>
            <a:ext cx="2293263" cy="283964"/>
          </a:xfrm>
          <a:prstGeom prst="rect">
            <a:avLst/>
          </a:prstGeom>
          <a:noFill/>
          <a:ln/>
        </p:spPr>
        <p:txBody>
          <a:bodyPr wrap="none" lIns="0" tIns="0" rIns="0" bIns="0" rtlCol="0" anchor="t"/>
          <a:lstStyle/>
          <a:p>
            <a:pPr marL="0" indent="0" algn="ctr">
              <a:lnSpc>
                <a:spcPts val="2200"/>
              </a:lnSpc>
              <a:buNone/>
            </a:pPr>
            <a:r>
              <a:rPr lang="en-US" sz="1750" b="1" dirty="0">
                <a:solidFill>
                  <a:srgbClr val="2E3C4E"/>
                </a:solidFill>
                <a:latin typeface="Barlow Bold" pitchFamily="34" charset="0"/>
                <a:ea typeface="Barlow Bold" pitchFamily="34" charset="-122"/>
                <a:cs typeface="Barlow Bold" pitchFamily="34" charset="-120"/>
              </a:rPr>
              <a:t>Eco-Friendly Practices</a:t>
            </a:r>
            <a:endParaRPr lang="en-US" sz="1750" dirty="0"/>
          </a:p>
        </p:txBody>
      </p:sp>
      <p:sp>
        <p:nvSpPr>
          <p:cNvPr id="15" name="Text 5"/>
          <p:cNvSpPr/>
          <p:nvPr/>
        </p:nvSpPr>
        <p:spPr>
          <a:xfrm>
            <a:off x="4100036" y="1894403"/>
            <a:ext cx="3085624" cy="1104900"/>
          </a:xfrm>
          <a:prstGeom prst="rect">
            <a:avLst/>
          </a:prstGeom>
          <a:noFill/>
          <a:ln/>
        </p:spPr>
        <p:txBody>
          <a:bodyPr wrap="square" lIns="0" tIns="0" rIns="0" bIns="0" rtlCol="0" anchor="t"/>
          <a:lstStyle/>
          <a:p>
            <a:pPr marL="0" indent="0" algn="ctr">
              <a:lnSpc>
                <a:spcPts val="2150"/>
              </a:lnSpc>
              <a:buNone/>
            </a:pPr>
            <a:r>
              <a:rPr lang="en-US" sz="1350" dirty="0">
                <a:solidFill>
                  <a:srgbClr val="384653"/>
                </a:solidFill>
                <a:latin typeface="Montserrat" pitchFamily="34" charset="0"/>
                <a:ea typeface="Montserrat" pitchFamily="34" charset="-122"/>
                <a:cs typeface="Montserrat" pitchFamily="34" charset="-120"/>
              </a:rPr>
              <a:t>Environmentally friendly caterers with minimal plastic use and biodegradable serving items (Rick Steves' Europe, 2021)</a:t>
            </a:r>
            <a:endParaRPr lang="en-US" sz="1350" dirty="0"/>
          </a:p>
        </p:txBody>
      </p:sp>
      <p:sp>
        <p:nvSpPr>
          <p:cNvPr id="16" name="Text 6"/>
          <p:cNvSpPr/>
          <p:nvPr/>
        </p:nvSpPr>
        <p:spPr>
          <a:xfrm>
            <a:off x="7851338" y="1783080"/>
            <a:ext cx="2272189" cy="283964"/>
          </a:xfrm>
          <a:prstGeom prst="rect">
            <a:avLst/>
          </a:prstGeom>
          <a:noFill/>
          <a:ln/>
        </p:spPr>
        <p:txBody>
          <a:bodyPr wrap="none" lIns="0" tIns="0" rIns="0" bIns="0" rtlCol="0" anchor="t"/>
          <a:lstStyle/>
          <a:p>
            <a:pPr marL="0" indent="0" algn="ctr">
              <a:lnSpc>
                <a:spcPts val="2200"/>
              </a:lnSpc>
              <a:buNone/>
            </a:pPr>
            <a:r>
              <a:rPr lang="en-US" sz="1750" b="1" dirty="0">
                <a:solidFill>
                  <a:srgbClr val="2E3C4E"/>
                </a:solidFill>
                <a:latin typeface="Barlow Bold" pitchFamily="34" charset="0"/>
                <a:ea typeface="Barlow Bold" pitchFamily="34" charset="-122"/>
                <a:cs typeface="Barlow Bold" pitchFamily="34" charset="-120"/>
              </a:rPr>
              <a:t>Welsh Folk Music</a:t>
            </a:r>
            <a:endParaRPr lang="en-US" sz="1750" dirty="0"/>
          </a:p>
        </p:txBody>
      </p:sp>
      <p:sp>
        <p:nvSpPr>
          <p:cNvPr id="17" name="Text 7"/>
          <p:cNvSpPr/>
          <p:nvPr/>
        </p:nvSpPr>
        <p:spPr>
          <a:xfrm>
            <a:off x="7444621" y="2170628"/>
            <a:ext cx="3085624" cy="828675"/>
          </a:xfrm>
          <a:prstGeom prst="rect">
            <a:avLst/>
          </a:prstGeom>
          <a:noFill/>
          <a:ln/>
        </p:spPr>
        <p:txBody>
          <a:bodyPr wrap="square" lIns="0" tIns="0" rIns="0" bIns="0" rtlCol="0" anchor="t"/>
          <a:lstStyle/>
          <a:p>
            <a:pPr marL="0" indent="0" algn="ctr">
              <a:lnSpc>
                <a:spcPts val="2150"/>
              </a:lnSpc>
              <a:buNone/>
            </a:pPr>
            <a:r>
              <a:rPr lang="en-US" sz="1350" dirty="0">
                <a:solidFill>
                  <a:srgbClr val="384653"/>
                </a:solidFill>
                <a:latin typeface="Montserrat" pitchFamily="34" charset="0"/>
                <a:ea typeface="Montserrat" pitchFamily="34" charset="-122"/>
                <a:cs typeface="Montserrat" pitchFamily="34" charset="-120"/>
              </a:rPr>
              <a:t>Live Welsh folk music and harp plays showcase the area's culture (Fir View Tan Y Ffridd, 2025)</a:t>
            </a:r>
            <a:endParaRPr lang="en-US" sz="1350" dirty="0"/>
          </a:p>
        </p:txBody>
      </p:sp>
      <p:sp>
        <p:nvSpPr>
          <p:cNvPr id="18" name="Text 8"/>
          <p:cNvSpPr/>
          <p:nvPr/>
        </p:nvSpPr>
        <p:spPr>
          <a:xfrm>
            <a:off x="11195923" y="2805470"/>
            <a:ext cx="2272189" cy="283964"/>
          </a:xfrm>
          <a:prstGeom prst="rect">
            <a:avLst/>
          </a:prstGeom>
          <a:noFill/>
          <a:ln/>
        </p:spPr>
        <p:txBody>
          <a:bodyPr wrap="none" lIns="0" tIns="0" rIns="0" bIns="0" rtlCol="0" anchor="t"/>
          <a:lstStyle/>
          <a:p>
            <a:pPr marL="0" indent="0" algn="ctr">
              <a:lnSpc>
                <a:spcPts val="2200"/>
              </a:lnSpc>
              <a:buNone/>
            </a:pPr>
            <a:r>
              <a:rPr lang="en-US" sz="1750" b="1" dirty="0">
                <a:solidFill>
                  <a:srgbClr val="2E3C4E"/>
                </a:solidFill>
                <a:latin typeface="Barlow Bold" pitchFamily="34" charset="0"/>
                <a:ea typeface="Barlow Bold" pitchFamily="34" charset="-122"/>
                <a:cs typeface="Barlow Bold" pitchFamily="34" charset="-120"/>
              </a:rPr>
              <a:t>Local Beverages</a:t>
            </a:r>
            <a:endParaRPr lang="en-US" sz="1750" dirty="0"/>
          </a:p>
        </p:txBody>
      </p:sp>
      <p:sp>
        <p:nvSpPr>
          <p:cNvPr id="19" name="Text 9"/>
          <p:cNvSpPr/>
          <p:nvPr/>
        </p:nvSpPr>
        <p:spPr>
          <a:xfrm>
            <a:off x="10789206" y="3193018"/>
            <a:ext cx="3085743" cy="828675"/>
          </a:xfrm>
          <a:prstGeom prst="rect">
            <a:avLst/>
          </a:prstGeom>
          <a:noFill/>
          <a:ln/>
        </p:spPr>
        <p:txBody>
          <a:bodyPr wrap="square" lIns="0" tIns="0" rIns="0" bIns="0" rtlCol="0" anchor="t"/>
          <a:lstStyle/>
          <a:p>
            <a:pPr marL="0" indent="0" algn="ctr">
              <a:lnSpc>
                <a:spcPts val="2150"/>
              </a:lnSpc>
              <a:buNone/>
            </a:pPr>
            <a:r>
              <a:rPr lang="en-US" sz="1350" dirty="0">
                <a:solidFill>
                  <a:srgbClr val="384653"/>
                </a:solidFill>
                <a:latin typeface="Montserrat" pitchFamily="34" charset="0"/>
                <a:ea typeface="Montserrat" pitchFamily="34" charset="-122"/>
                <a:cs typeface="Montserrat" pitchFamily="34" charset="-120"/>
              </a:rPr>
              <a:t>Local breweries or cider manufacturers might host small sampling sessions (WJEC, 2021)</a:t>
            </a:r>
            <a:endParaRPr lang="en-US" sz="13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58309" y="1032272"/>
            <a:ext cx="6091833" cy="712708"/>
          </a:xfrm>
          <a:prstGeom prst="rect">
            <a:avLst/>
          </a:prstGeom>
          <a:noFill/>
          <a:ln/>
        </p:spPr>
        <p:txBody>
          <a:bodyPr wrap="none" lIns="0" tIns="0" rIns="0" bIns="0" rtlCol="0" anchor="t"/>
          <a:lstStyle/>
          <a:p>
            <a:pPr marL="0" indent="0" algn="l">
              <a:lnSpc>
                <a:spcPts val="5600"/>
              </a:lnSpc>
              <a:buNone/>
            </a:pPr>
            <a:r>
              <a:rPr lang="en-US" sz="4450" b="1" dirty="0">
                <a:solidFill>
                  <a:srgbClr val="2E3C4E"/>
                </a:solidFill>
                <a:latin typeface="Barlow Bold" pitchFamily="34" charset="0"/>
                <a:ea typeface="Barlow Bold" pitchFamily="34" charset="-122"/>
                <a:cs typeface="Barlow Bold" pitchFamily="34" charset="-120"/>
              </a:rPr>
              <a:t>Selection of Event Team</a:t>
            </a:r>
            <a:endParaRPr lang="en-US" sz="4450" dirty="0"/>
          </a:p>
        </p:txBody>
      </p:sp>
      <p:pic>
        <p:nvPicPr>
          <p:cNvPr id="3" name="Image 0" descr="preencoded.png"/>
          <p:cNvPicPr>
            <a:picLocks noChangeAspect="1"/>
          </p:cNvPicPr>
          <p:nvPr/>
        </p:nvPicPr>
        <p:blipFill>
          <a:blip r:embed="rId3"/>
          <a:stretch>
            <a:fillRect/>
          </a:stretch>
        </p:blipFill>
        <p:spPr>
          <a:xfrm>
            <a:off x="758309" y="2216110"/>
            <a:ext cx="541615" cy="541615"/>
          </a:xfrm>
          <a:prstGeom prst="rect">
            <a:avLst/>
          </a:prstGeom>
        </p:spPr>
      </p:pic>
      <p:sp>
        <p:nvSpPr>
          <p:cNvPr id="4" name="Text 1"/>
          <p:cNvSpPr/>
          <p:nvPr/>
        </p:nvSpPr>
        <p:spPr>
          <a:xfrm>
            <a:off x="1516499" y="2306836"/>
            <a:ext cx="2317194" cy="356235"/>
          </a:xfrm>
          <a:prstGeom prst="rect">
            <a:avLst/>
          </a:prstGeom>
          <a:noFill/>
          <a:ln/>
        </p:spPr>
        <p:txBody>
          <a:bodyPr wrap="none" lIns="0" tIns="0" rIns="0" bIns="0" rtlCol="0" anchor="t"/>
          <a:lstStyle/>
          <a:p>
            <a:pPr marL="0" indent="0" algn="l">
              <a:lnSpc>
                <a:spcPts val="2800"/>
              </a:lnSpc>
              <a:buNone/>
            </a:pPr>
            <a:r>
              <a:rPr lang="en-US" sz="2200" b="1" dirty="0">
                <a:solidFill>
                  <a:srgbClr val="384653"/>
                </a:solidFill>
                <a:latin typeface="Barlow Bold" pitchFamily="34" charset="0"/>
                <a:ea typeface="Barlow Bold" pitchFamily="34" charset="-122"/>
                <a:cs typeface="Barlow Bold" pitchFamily="34" charset="-120"/>
              </a:rPr>
              <a:t>Core Team</a:t>
            </a:r>
            <a:endParaRPr lang="en-US" sz="2200" dirty="0"/>
          </a:p>
        </p:txBody>
      </p:sp>
      <p:sp>
        <p:nvSpPr>
          <p:cNvPr id="5" name="Text 2"/>
          <p:cNvSpPr/>
          <p:nvPr/>
        </p:nvSpPr>
        <p:spPr>
          <a:xfrm>
            <a:off x="1516499" y="2792968"/>
            <a:ext cx="2317194" cy="2426970"/>
          </a:xfrm>
          <a:prstGeom prst="rect">
            <a:avLst/>
          </a:prstGeom>
          <a:noFill/>
          <a:ln/>
        </p:spPr>
        <p:txBody>
          <a:bodyPr wrap="square" lIns="0" tIns="0" rIns="0" bIns="0" rtlCol="0" anchor="t"/>
          <a:lstStyle/>
          <a:p>
            <a:pPr marL="0" indent="0" algn="l">
              <a:lnSpc>
                <a:spcPts val="2700"/>
              </a:lnSpc>
              <a:buNone/>
            </a:pPr>
            <a:r>
              <a:rPr lang="en-US" sz="1700" dirty="0">
                <a:solidFill>
                  <a:srgbClr val="384653"/>
                </a:solidFill>
                <a:latin typeface="Montserrat" pitchFamily="34" charset="0"/>
                <a:ea typeface="Montserrat" pitchFamily="34" charset="-122"/>
                <a:cs typeface="Montserrat" pitchFamily="34" charset="-120"/>
              </a:rPr>
              <a:t>Event Manager, Logistics Coordinator, Marketing Specialist, and Community Liaison (Industry Visit Wales, 2021)</a:t>
            </a:r>
            <a:endParaRPr lang="en-US" sz="1700" dirty="0"/>
          </a:p>
        </p:txBody>
      </p:sp>
      <p:pic>
        <p:nvPicPr>
          <p:cNvPr id="6" name="Image 1" descr="preencoded.png"/>
          <p:cNvPicPr>
            <a:picLocks noChangeAspect="1"/>
          </p:cNvPicPr>
          <p:nvPr/>
        </p:nvPicPr>
        <p:blipFill>
          <a:blip r:embed="rId4"/>
          <a:stretch>
            <a:fillRect/>
          </a:stretch>
        </p:blipFill>
        <p:spPr>
          <a:xfrm>
            <a:off x="4104442" y="2216110"/>
            <a:ext cx="541615" cy="541615"/>
          </a:xfrm>
          <a:prstGeom prst="rect">
            <a:avLst/>
          </a:prstGeom>
        </p:spPr>
      </p:pic>
      <p:sp>
        <p:nvSpPr>
          <p:cNvPr id="7" name="Text 3"/>
          <p:cNvSpPr/>
          <p:nvPr/>
        </p:nvSpPr>
        <p:spPr>
          <a:xfrm>
            <a:off x="4862632" y="2306836"/>
            <a:ext cx="2317194" cy="356235"/>
          </a:xfrm>
          <a:prstGeom prst="rect">
            <a:avLst/>
          </a:prstGeom>
          <a:noFill/>
          <a:ln/>
        </p:spPr>
        <p:txBody>
          <a:bodyPr wrap="none" lIns="0" tIns="0" rIns="0" bIns="0" rtlCol="0" anchor="t"/>
          <a:lstStyle/>
          <a:p>
            <a:pPr marL="0" indent="0" algn="l">
              <a:lnSpc>
                <a:spcPts val="2800"/>
              </a:lnSpc>
              <a:buNone/>
            </a:pPr>
            <a:r>
              <a:rPr lang="en-US" sz="2200" b="1" dirty="0">
                <a:solidFill>
                  <a:srgbClr val="384653"/>
                </a:solidFill>
                <a:latin typeface="Barlow Bold" pitchFamily="34" charset="0"/>
                <a:ea typeface="Barlow Bold" pitchFamily="34" charset="-122"/>
                <a:cs typeface="Barlow Bold" pitchFamily="34" charset="-120"/>
              </a:rPr>
              <a:t>Support Staff</a:t>
            </a:r>
            <a:endParaRPr lang="en-US" sz="2200" dirty="0"/>
          </a:p>
        </p:txBody>
      </p:sp>
      <p:sp>
        <p:nvSpPr>
          <p:cNvPr id="8" name="Text 4"/>
          <p:cNvSpPr/>
          <p:nvPr/>
        </p:nvSpPr>
        <p:spPr>
          <a:xfrm>
            <a:off x="4862632" y="2792968"/>
            <a:ext cx="2317194" cy="2426970"/>
          </a:xfrm>
          <a:prstGeom prst="rect">
            <a:avLst/>
          </a:prstGeom>
          <a:noFill/>
          <a:ln/>
        </p:spPr>
        <p:txBody>
          <a:bodyPr wrap="square" lIns="0" tIns="0" rIns="0" bIns="0" rtlCol="0" anchor="t"/>
          <a:lstStyle/>
          <a:p>
            <a:pPr marL="0" indent="0" algn="l">
              <a:lnSpc>
                <a:spcPts val="2700"/>
              </a:lnSpc>
              <a:buNone/>
            </a:pPr>
            <a:r>
              <a:rPr lang="en-US" sz="1700" dirty="0">
                <a:solidFill>
                  <a:srgbClr val="384653"/>
                </a:solidFill>
                <a:latin typeface="Montserrat" pitchFamily="34" charset="0"/>
                <a:ea typeface="Montserrat" pitchFamily="34" charset="-122"/>
                <a:cs typeface="Montserrat" pitchFamily="34" charset="-120"/>
              </a:rPr>
              <a:t>Trail marshalling, culture station hosts, first aid, and food service will be staffed by more people or volunteers (Walking in Circles UK, 2021)</a:t>
            </a:r>
            <a:endParaRPr lang="en-US" sz="1700" dirty="0"/>
          </a:p>
        </p:txBody>
      </p:sp>
      <p:pic>
        <p:nvPicPr>
          <p:cNvPr id="9" name="Image 2" descr="preencoded.png"/>
          <p:cNvPicPr>
            <a:picLocks noChangeAspect="1"/>
          </p:cNvPicPr>
          <p:nvPr/>
        </p:nvPicPr>
        <p:blipFill>
          <a:blip r:embed="rId5"/>
          <a:stretch>
            <a:fillRect/>
          </a:stretch>
        </p:blipFill>
        <p:spPr>
          <a:xfrm>
            <a:off x="7450574" y="2216110"/>
            <a:ext cx="541615" cy="541615"/>
          </a:xfrm>
          <a:prstGeom prst="rect">
            <a:avLst/>
          </a:prstGeom>
        </p:spPr>
      </p:pic>
      <p:sp>
        <p:nvSpPr>
          <p:cNvPr id="10" name="Text 5"/>
          <p:cNvSpPr/>
          <p:nvPr/>
        </p:nvSpPr>
        <p:spPr>
          <a:xfrm>
            <a:off x="8208764" y="2306836"/>
            <a:ext cx="2317194" cy="356235"/>
          </a:xfrm>
          <a:prstGeom prst="rect">
            <a:avLst/>
          </a:prstGeom>
          <a:noFill/>
          <a:ln/>
        </p:spPr>
        <p:txBody>
          <a:bodyPr wrap="none" lIns="0" tIns="0" rIns="0" bIns="0" rtlCol="0" anchor="t"/>
          <a:lstStyle/>
          <a:p>
            <a:pPr marL="0" indent="0" algn="l">
              <a:lnSpc>
                <a:spcPts val="2800"/>
              </a:lnSpc>
              <a:buNone/>
            </a:pPr>
            <a:r>
              <a:rPr lang="en-US" sz="2200" b="1" dirty="0">
                <a:solidFill>
                  <a:srgbClr val="384653"/>
                </a:solidFill>
                <a:latin typeface="Barlow Bold" pitchFamily="34" charset="0"/>
                <a:ea typeface="Barlow Bold" pitchFamily="34" charset="-122"/>
                <a:cs typeface="Barlow Bold" pitchFamily="34" charset="-120"/>
              </a:rPr>
              <a:t>Bilingual Guides</a:t>
            </a:r>
            <a:endParaRPr lang="en-US" sz="2200" dirty="0"/>
          </a:p>
        </p:txBody>
      </p:sp>
      <p:sp>
        <p:nvSpPr>
          <p:cNvPr id="11" name="Text 6"/>
          <p:cNvSpPr/>
          <p:nvPr/>
        </p:nvSpPr>
        <p:spPr>
          <a:xfrm>
            <a:off x="8208764" y="2792968"/>
            <a:ext cx="2317194" cy="2426970"/>
          </a:xfrm>
          <a:prstGeom prst="rect">
            <a:avLst/>
          </a:prstGeom>
          <a:noFill/>
          <a:ln/>
        </p:spPr>
        <p:txBody>
          <a:bodyPr wrap="square" lIns="0" tIns="0" rIns="0" bIns="0" rtlCol="0" anchor="t"/>
          <a:lstStyle/>
          <a:p>
            <a:pPr marL="0" indent="0" algn="l">
              <a:lnSpc>
                <a:spcPts val="2700"/>
              </a:lnSpc>
              <a:buNone/>
            </a:pPr>
            <a:r>
              <a:rPr lang="en-US" sz="1700" dirty="0">
                <a:solidFill>
                  <a:srgbClr val="384653"/>
                </a:solidFill>
                <a:latin typeface="Montserrat" pitchFamily="34" charset="0"/>
                <a:ea typeface="Montserrat" pitchFamily="34" charset="-122"/>
                <a:cs typeface="Montserrat" pitchFamily="34" charset="-120"/>
              </a:rPr>
              <a:t>Guides who speak English and Welsh will enhance the experience and increase Welsh usage (Fir View Tan Y Ffridd, 2021)</a:t>
            </a:r>
            <a:endParaRPr lang="en-US" sz="1700" dirty="0"/>
          </a:p>
        </p:txBody>
      </p:sp>
      <p:pic>
        <p:nvPicPr>
          <p:cNvPr id="12" name="Image 3" descr="preencoded.png"/>
          <p:cNvPicPr>
            <a:picLocks noChangeAspect="1"/>
          </p:cNvPicPr>
          <p:nvPr/>
        </p:nvPicPr>
        <p:blipFill>
          <a:blip r:embed="rId6"/>
          <a:stretch>
            <a:fillRect/>
          </a:stretch>
        </p:blipFill>
        <p:spPr>
          <a:xfrm>
            <a:off x="10796707" y="2216110"/>
            <a:ext cx="541615" cy="541615"/>
          </a:xfrm>
          <a:prstGeom prst="rect">
            <a:avLst/>
          </a:prstGeom>
        </p:spPr>
      </p:pic>
      <p:sp>
        <p:nvSpPr>
          <p:cNvPr id="13" name="Text 7"/>
          <p:cNvSpPr/>
          <p:nvPr/>
        </p:nvSpPr>
        <p:spPr>
          <a:xfrm>
            <a:off x="11554897" y="2306836"/>
            <a:ext cx="2317194" cy="356235"/>
          </a:xfrm>
          <a:prstGeom prst="rect">
            <a:avLst/>
          </a:prstGeom>
          <a:noFill/>
          <a:ln/>
        </p:spPr>
        <p:txBody>
          <a:bodyPr wrap="none" lIns="0" tIns="0" rIns="0" bIns="0" rtlCol="0" anchor="t"/>
          <a:lstStyle/>
          <a:p>
            <a:pPr marL="0" indent="0" algn="l">
              <a:lnSpc>
                <a:spcPts val="2800"/>
              </a:lnSpc>
              <a:buNone/>
            </a:pPr>
            <a:r>
              <a:rPr lang="en-US" sz="2200" b="1" dirty="0">
                <a:solidFill>
                  <a:srgbClr val="384653"/>
                </a:solidFill>
                <a:latin typeface="Barlow Bold" pitchFamily="34" charset="0"/>
                <a:ea typeface="Barlow Bold" pitchFamily="34" charset="-122"/>
                <a:cs typeface="Barlow Bold" pitchFamily="34" charset="-120"/>
              </a:rPr>
              <a:t>Local Volunteers</a:t>
            </a:r>
            <a:endParaRPr lang="en-US" sz="2200" dirty="0"/>
          </a:p>
        </p:txBody>
      </p:sp>
      <p:sp>
        <p:nvSpPr>
          <p:cNvPr id="14" name="Text 8"/>
          <p:cNvSpPr/>
          <p:nvPr/>
        </p:nvSpPr>
        <p:spPr>
          <a:xfrm>
            <a:off x="11554897" y="2792968"/>
            <a:ext cx="2317194" cy="2080260"/>
          </a:xfrm>
          <a:prstGeom prst="rect">
            <a:avLst/>
          </a:prstGeom>
          <a:noFill/>
          <a:ln/>
        </p:spPr>
        <p:txBody>
          <a:bodyPr wrap="square" lIns="0" tIns="0" rIns="0" bIns="0" rtlCol="0" anchor="t"/>
          <a:lstStyle/>
          <a:p>
            <a:pPr marL="0" indent="0" algn="l">
              <a:lnSpc>
                <a:spcPts val="2700"/>
              </a:lnSpc>
              <a:buNone/>
            </a:pPr>
            <a:r>
              <a:rPr lang="en-US" sz="1700" dirty="0">
                <a:solidFill>
                  <a:srgbClr val="384653"/>
                </a:solidFill>
                <a:latin typeface="Montserrat" pitchFamily="34" charset="0"/>
                <a:ea typeface="Montserrat" pitchFamily="34" charset="-122"/>
                <a:cs typeface="Montserrat" pitchFamily="34" charset="-120"/>
              </a:rPr>
              <a:t>Local volunteers will help visitors connect with residents (Brecon Beacons National Park Authority, 2025)</a:t>
            </a:r>
            <a:endParaRPr lang="en-US" sz="1700" dirty="0"/>
          </a:p>
        </p:txBody>
      </p:sp>
      <p:sp>
        <p:nvSpPr>
          <p:cNvPr id="15" name="Text 9"/>
          <p:cNvSpPr/>
          <p:nvPr/>
        </p:nvSpPr>
        <p:spPr>
          <a:xfrm>
            <a:off x="758309" y="5463659"/>
            <a:ext cx="13113782" cy="1733550"/>
          </a:xfrm>
          <a:prstGeom prst="rect">
            <a:avLst/>
          </a:prstGeom>
          <a:noFill/>
          <a:ln/>
        </p:spPr>
        <p:txBody>
          <a:bodyPr wrap="square" lIns="0" tIns="0" rIns="0" bIns="0" rtlCol="0" anchor="t"/>
          <a:lstStyle/>
          <a:p>
            <a:pPr marL="0" indent="0" algn="l">
              <a:lnSpc>
                <a:spcPts val="2700"/>
              </a:lnSpc>
              <a:buNone/>
            </a:pPr>
            <a:r>
              <a:rPr lang="en-US" sz="1700" dirty="0">
                <a:solidFill>
                  <a:srgbClr val="384653"/>
                </a:solidFill>
                <a:latin typeface="Montserrat" pitchFamily="34" charset="0"/>
                <a:ea typeface="Montserrat" pitchFamily="34" charset="-122"/>
                <a:cs typeface="Montserrat" pitchFamily="34" charset="-120"/>
              </a:rPr>
              <a:t>Safety, cultural awareness, and the event's sustainability goals will be taught in classes (UK Folk Festivals, 2025). Brecon Beacons National Park Authority (2025) says each team member will have a clear job description with their duties and boundaries. The Government of Wales (2025) believes daily briefings during the event will maintain communication open and make problem-solving easy. The team will debrief after the event to discuss accomplishments, difficulties, and improvements (Gov.Wales, 2025).</a:t>
            </a:r>
            <a:endParaRPr lang="en-US" sz="17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58309" y="842843"/>
            <a:ext cx="12753618" cy="712708"/>
          </a:xfrm>
          <a:prstGeom prst="rect">
            <a:avLst/>
          </a:prstGeom>
          <a:noFill/>
          <a:ln/>
        </p:spPr>
        <p:txBody>
          <a:bodyPr wrap="none" lIns="0" tIns="0" rIns="0" bIns="0" rtlCol="0" anchor="t"/>
          <a:lstStyle/>
          <a:p>
            <a:pPr marL="0" indent="0" algn="l">
              <a:lnSpc>
                <a:spcPts val="5600"/>
              </a:lnSpc>
              <a:buNone/>
            </a:pPr>
            <a:r>
              <a:rPr lang="en-US" sz="4450" b="1" dirty="0">
                <a:solidFill>
                  <a:srgbClr val="2E3C4E"/>
                </a:solidFill>
                <a:latin typeface="Barlow Bold" pitchFamily="34" charset="0"/>
                <a:ea typeface="Barlow Bold" pitchFamily="34" charset="-122"/>
                <a:cs typeface="Barlow Bold" pitchFamily="34" charset="-120"/>
              </a:rPr>
              <a:t>Communicating with Suppliers and Outside Parties</a:t>
            </a:r>
            <a:endParaRPr lang="en-US" sz="4450" dirty="0"/>
          </a:p>
        </p:txBody>
      </p:sp>
      <p:sp>
        <p:nvSpPr>
          <p:cNvPr id="3" name="Shape 1"/>
          <p:cNvSpPr/>
          <p:nvPr/>
        </p:nvSpPr>
        <p:spPr>
          <a:xfrm>
            <a:off x="758309" y="2963704"/>
            <a:ext cx="3034665" cy="216575"/>
          </a:xfrm>
          <a:prstGeom prst="roundRect">
            <a:avLst>
              <a:gd name="adj" fmla="val 150060"/>
            </a:avLst>
          </a:prstGeom>
          <a:solidFill>
            <a:srgbClr val="D4E9F7"/>
          </a:solidFill>
          <a:ln w="7620">
            <a:solidFill>
              <a:srgbClr val="BACFDD"/>
            </a:solidFill>
            <a:prstDash val="solid"/>
          </a:ln>
        </p:spPr>
        <p:txBody>
          <a:bodyPr/>
          <a:lstStyle/>
          <a:p>
            <a:endParaRPr lang="en-RO"/>
          </a:p>
        </p:txBody>
      </p:sp>
      <p:sp>
        <p:nvSpPr>
          <p:cNvPr id="4" name="Text 2"/>
          <p:cNvSpPr/>
          <p:nvPr/>
        </p:nvSpPr>
        <p:spPr>
          <a:xfrm>
            <a:off x="758309" y="3505200"/>
            <a:ext cx="3034665" cy="712470"/>
          </a:xfrm>
          <a:prstGeom prst="rect">
            <a:avLst/>
          </a:prstGeom>
          <a:noFill/>
          <a:ln/>
        </p:spPr>
        <p:txBody>
          <a:bodyPr wrap="square" lIns="0" tIns="0" rIns="0" bIns="0" rtlCol="0" anchor="t"/>
          <a:lstStyle/>
          <a:p>
            <a:pPr marL="0" indent="0" algn="l">
              <a:lnSpc>
                <a:spcPts val="2800"/>
              </a:lnSpc>
              <a:buNone/>
            </a:pPr>
            <a:r>
              <a:rPr lang="en-US" sz="2200" b="1" dirty="0">
                <a:solidFill>
                  <a:srgbClr val="384653"/>
                </a:solidFill>
                <a:latin typeface="Barlow Bold" pitchFamily="34" charset="0"/>
                <a:ea typeface="Barlow Bold" pitchFamily="34" charset="-122"/>
                <a:cs typeface="Barlow Bold" pitchFamily="34" charset="-120"/>
              </a:rPr>
              <a:t>Identify Key Stakeholders</a:t>
            </a:r>
            <a:endParaRPr lang="en-US" sz="2200" dirty="0"/>
          </a:p>
        </p:txBody>
      </p:sp>
      <p:sp>
        <p:nvSpPr>
          <p:cNvPr id="5" name="Text 3"/>
          <p:cNvSpPr/>
          <p:nvPr/>
        </p:nvSpPr>
        <p:spPr>
          <a:xfrm>
            <a:off x="758309" y="4347567"/>
            <a:ext cx="3034665" cy="1733550"/>
          </a:xfrm>
          <a:prstGeom prst="rect">
            <a:avLst/>
          </a:prstGeom>
          <a:noFill/>
          <a:ln/>
        </p:spPr>
        <p:txBody>
          <a:bodyPr wrap="square" lIns="0" tIns="0" rIns="0" bIns="0" rtlCol="0" anchor="t"/>
          <a:lstStyle/>
          <a:p>
            <a:pPr marL="0" indent="0" algn="l">
              <a:lnSpc>
                <a:spcPts val="2700"/>
              </a:lnSpc>
              <a:buNone/>
            </a:pPr>
            <a:r>
              <a:rPr lang="en-US" sz="1700" dirty="0">
                <a:solidFill>
                  <a:srgbClr val="384653"/>
                </a:solidFill>
                <a:latin typeface="Montserrat" pitchFamily="34" charset="0"/>
                <a:ea typeface="Montserrat" pitchFamily="34" charset="-122"/>
                <a:cs typeface="Montserrat" pitchFamily="34" charset="-120"/>
              </a:rPr>
              <a:t>Local tourism boards, park authorities, community councils, sponsors, and enterprises are crucial (Visit Wales, 2021)</a:t>
            </a:r>
            <a:endParaRPr lang="en-US" sz="1700" dirty="0"/>
          </a:p>
        </p:txBody>
      </p:sp>
      <p:sp>
        <p:nvSpPr>
          <p:cNvPr id="6" name="Shape 4"/>
          <p:cNvSpPr/>
          <p:nvPr/>
        </p:nvSpPr>
        <p:spPr>
          <a:xfrm>
            <a:off x="4117896" y="2638782"/>
            <a:ext cx="3034784" cy="216575"/>
          </a:xfrm>
          <a:prstGeom prst="roundRect">
            <a:avLst>
              <a:gd name="adj" fmla="val 150060"/>
            </a:avLst>
          </a:prstGeom>
          <a:solidFill>
            <a:srgbClr val="D4E9F7"/>
          </a:solidFill>
          <a:ln w="7620">
            <a:solidFill>
              <a:srgbClr val="BACFDD"/>
            </a:solidFill>
            <a:prstDash val="solid"/>
          </a:ln>
        </p:spPr>
        <p:txBody>
          <a:bodyPr/>
          <a:lstStyle/>
          <a:p>
            <a:endParaRPr lang="en-RO"/>
          </a:p>
        </p:txBody>
      </p:sp>
      <p:sp>
        <p:nvSpPr>
          <p:cNvPr id="7" name="Text 5"/>
          <p:cNvSpPr/>
          <p:nvPr/>
        </p:nvSpPr>
        <p:spPr>
          <a:xfrm>
            <a:off x="4117896" y="3180278"/>
            <a:ext cx="3034784" cy="712470"/>
          </a:xfrm>
          <a:prstGeom prst="rect">
            <a:avLst/>
          </a:prstGeom>
          <a:noFill/>
          <a:ln/>
        </p:spPr>
        <p:txBody>
          <a:bodyPr wrap="square" lIns="0" tIns="0" rIns="0" bIns="0" rtlCol="0" anchor="t"/>
          <a:lstStyle/>
          <a:p>
            <a:pPr marL="0" indent="0" algn="l">
              <a:lnSpc>
                <a:spcPts val="2800"/>
              </a:lnSpc>
              <a:buNone/>
            </a:pPr>
            <a:r>
              <a:rPr lang="en-US" sz="2200" b="1" dirty="0">
                <a:solidFill>
                  <a:srgbClr val="384653"/>
                </a:solidFill>
                <a:latin typeface="Barlow Bold" pitchFamily="34" charset="0"/>
                <a:ea typeface="Barlow Bold" pitchFamily="34" charset="-122"/>
                <a:cs typeface="Barlow Bold" pitchFamily="34" charset="-120"/>
              </a:rPr>
              <a:t>Establish Clear Communication</a:t>
            </a:r>
            <a:endParaRPr lang="en-US" sz="2200" dirty="0"/>
          </a:p>
        </p:txBody>
      </p:sp>
      <p:sp>
        <p:nvSpPr>
          <p:cNvPr id="8" name="Text 6"/>
          <p:cNvSpPr/>
          <p:nvPr/>
        </p:nvSpPr>
        <p:spPr>
          <a:xfrm>
            <a:off x="4117896" y="4022646"/>
            <a:ext cx="3034784" cy="2080260"/>
          </a:xfrm>
          <a:prstGeom prst="rect">
            <a:avLst/>
          </a:prstGeom>
          <a:noFill/>
          <a:ln/>
        </p:spPr>
        <p:txBody>
          <a:bodyPr wrap="square" lIns="0" tIns="0" rIns="0" bIns="0" rtlCol="0" anchor="t"/>
          <a:lstStyle/>
          <a:p>
            <a:pPr marL="0" indent="0" algn="l">
              <a:lnSpc>
                <a:spcPts val="2700"/>
              </a:lnSpc>
              <a:buNone/>
            </a:pPr>
            <a:r>
              <a:rPr lang="en-US" sz="1700" dirty="0">
                <a:solidFill>
                  <a:srgbClr val="384653"/>
                </a:solidFill>
                <a:latin typeface="Montserrat" pitchFamily="34" charset="0"/>
                <a:ea typeface="Montserrat" pitchFamily="34" charset="-122"/>
                <a:cs typeface="Montserrat" pitchFamily="34" charset="-120"/>
              </a:rPr>
              <a:t>Regular meetings ensure that everyone learns the event's rules, laws, and obligations, including environmental protection (Eryri National Park, 2021)</a:t>
            </a:r>
            <a:endParaRPr lang="en-US" sz="1700" dirty="0"/>
          </a:p>
        </p:txBody>
      </p:sp>
      <p:sp>
        <p:nvSpPr>
          <p:cNvPr id="9" name="Shape 7"/>
          <p:cNvSpPr/>
          <p:nvPr/>
        </p:nvSpPr>
        <p:spPr>
          <a:xfrm>
            <a:off x="7477601" y="2313742"/>
            <a:ext cx="3034784" cy="216575"/>
          </a:xfrm>
          <a:prstGeom prst="roundRect">
            <a:avLst>
              <a:gd name="adj" fmla="val 150060"/>
            </a:avLst>
          </a:prstGeom>
          <a:solidFill>
            <a:srgbClr val="D4E9F7"/>
          </a:solidFill>
          <a:ln w="7620">
            <a:solidFill>
              <a:srgbClr val="BACFDD"/>
            </a:solidFill>
            <a:prstDash val="solid"/>
          </a:ln>
        </p:spPr>
        <p:txBody>
          <a:bodyPr/>
          <a:lstStyle/>
          <a:p>
            <a:endParaRPr lang="en-RO"/>
          </a:p>
        </p:txBody>
      </p:sp>
      <p:sp>
        <p:nvSpPr>
          <p:cNvPr id="10" name="Text 8"/>
          <p:cNvSpPr/>
          <p:nvPr/>
        </p:nvSpPr>
        <p:spPr>
          <a:xfrm>
            <a:off x="7477601" y="2855238"/>
            <a:ext cx="2850713" cy="356235"/>
          </a:xfrm>
          <a:prstGeom prst="rect">
            <a:avLst/>
          </a:prstGeom>
          <a:noFill/>
          <a:ln/>
        </p:spPr>
        <p:txBody>
          <a:bodyPr wrap="none" lIns="0" tIns="0" rIns="0" bIns="0" rtlCol="0" anchor="t"/>
          <a:lstStyle/>
          <a:p>
            <a:pPr marL="0" indent="0" algn="l">
              <a:lnSpc>
                <a:spcPts val="2800"/>
              </a:lnSpc>
              <a:buNone/>
            </a:pPr>
            <a:r>
              <a:rPr lang="en-US" sz="2200" b="1" dirty="0">
                <a:solidFill>
                  <a:srgbClr val="384653"/>
                </a:solidFill>
                <a:latin typeface="Barlow Bold" pitchFamily="34" charset="0"/>
                <a:ea typeface="Barlow Bold" pitchFamily="34" charset="-122"/>
                <a:cs typeface="Barlow Bold" pitchFamily="34" charset="-120"/>
              </a:rPr>
              <a:t>Formalize Agreements</a:t>
            </a:r>
            <a:endParaRPr lang="en-US" sz="2200" dirty="0"/>
          </a:p>
        </p:txBody>
      </p:sp>
      <p:sp>
        <p:nvSpPr>
          <p:cNvPr id="11" name="Text 9"/>
          <p:cNvSpPr/>
          <p:nvPr/>
        </p:nvSpPr>
        <p:spPr>
          <a:xfrm>
            <a:off x="7477601" y="3341370"/>
            <a:ext cx="3034784" cy="1386840"/>
          </a:xfrm>
          <a:prstGeom prst="rect">
            <a:avLst/>
          </a:prstGeom>
          <a:noFill/>
          <a:ln/>
        </p:spPr>
        <p:txBody>
          <a:bodyPr wrap="square" lIns="0" tIns="0" rIns="0" bIns="0" rtlCol="0" anchor="t"/>
          <a:lstStyle/>
          <a:p>
            <a:pPr marL="0" indent="0" algn="l">
              <a:lnSpc>
                <a:spcPts val="2700"/>
              </a:lnSpc>
              <a:buNone/>
            </a:pPr>
            <a:r>
              <a:rPr lang="en-US" sz="1700" dirty="0">
                <a:solidFill>
                  <a:srgbClr val="384653"/>
                </a:solidFill>
                <a:latin typeface="Montserrat" pitchFamily="34" charset="0"/>
                <a:ea typeface="Montserrat" pitchFamily="34" charset="-122"/>
                <a:cs typeface="Montserrat" pitchFamily="34" charset="-120"/>
              </a:rPr>
              <a:t>Contracts and service-level agreements outline obligations, quality standards, and deadlines</a:t>
            </a:r>
            <a:endParaRPr lang="en-US" sz="1700" dirty="0"/>
          </a:p>
        </p:txBody>
      </p:sp>
      <p:sp>
        <p:nvSpPr>
          <p:cNvPr id="12" name="Shape 10"/>
          <p:cNvSpPr/>
          <p:nvPr/>
        </p:nvSpPr>
        <p:spPr>
          <a:xfrm>
            <a:off x="10837307" y="1988820"/>
            <a:ext cx="3034784" cy="216575"/>
          </a:xfrm>
          <a:prstGeom prst="roundRect">
            <a:avLst>
              <a:gd name="adj" fmla="val 150060"/>
            </a:avLst>
          </a:prstGeom>
          <a:solidFill>
            <a:srgbClr val="D4E9F7"/>
          </a:solidFill>
          <a:ln w="7620">
            <a:solidFill>
              <a:srgbClr val="BACFDD"/>
            </a:solidFill>
            <a:prstDash val="solid"/>
          </a:ln>
        </p:spPr>
        <p:txBody>
          <a:bodyPr/>
          <a:lstStyle/>
          <a:p>
            <a:endParaRPr lang="en-RO"/>
          </a:p>
        </p:txBody>
      </p:sp>
      <p:sp>
        <p:nvSpPr>
          <p:cNvPr id="13" name="Text 11"/>
          <p:cNvSpPr/>
          <p:nvPr/>
        </p:nvSpPr>
        <p:spPr>
          <a:xfrm>
            <a:off x="10837307" y="2530316"/>
            <a:ext cx="3034784" cy="712470"/>
          </a:xfrm>
          <a:prstGeom prst="rect">
            <a:avLst/>
          </a:prstGeom>
          <a:noFill/>
          <a:ln/>
        </p:spPr>
        <p:txBody>
          <a:bodyPr wrap="square" lIns="0" tIns="0" rIns="0" bIns="0" rtlCol="0" anchor="t"/>
          <a:lstStyle/>
          <a:p>
            <a:pPr marL="0" indent="0" algn="l">
              <a:lnSpc>
                <a:spcPts val="2800"/>
              </a:lnSpc>
              <a:buNone/>
            </a:pPr>
            <a:r>
              <a:rPr lang="en-US" sz="2200" b="1" dirty="0">
                <a:solidFill>
                  <a:srgbClr val="384653"/>
                </a:solidFill>
                <a:latin typeface="Barlow Bold" pitchFamily="34" charset="0"/>
                <a:ea typeface="Barlow Bold" pitchFamily="34" charset="-122"/>
                <a:cs typeface="Barlow Bold" pitchFamily="34" charset="-120"/>
              </a:rPr>
              <a:t>Maintain Ongoing Relationships</a:t>
            </a:r>
            <a:endParaRPr lang="en-US" sz="2200" dirty="0"/>
          </a:p>
        </p:txBody>
      </p:sp>
      <p:sp>
        <p:nvSpPr>
          <p:cNvPr id="14" name="Text 12"/>
          <p:cNvSpPr/>
          <p:nvPr/>
        </p:nvSpPr>
        <p:spPr>
          <a:xfrm>
            <a:off x="10837307" y="3372683"/>
            <a:ext cx="3034784" cy="1386840"/>
          </a:xfrm>
          <a:prstGeom prst="rect">
            <a:avLst/>
          </a:prstGeom>
          <a:noFill/>
          <a:ln/>
        </p:spPr>
        <p:txBody>
          <a:bodyPr wrap="square" lIns="0" tIns="0" rIns="0" bIns="0" rtlCol="0" anchor="t"/>
          <a:lstStyle/>
          <a:p>
            <a:pPr marL="0" indent="0" algn="l">
              <a:lnSpc>
                <a:spcPts val="2700"/>
              </a:lnSpc>
              <a:buNone/>
            </a:pPr>
            <a:r>
              <a:rPr lang="en-US" sz="1700" dirty="0">
                <a:solidFill>
                  <a:srgbClr val="384653"/>
                </a:solidFill>
                <a:latin typeface="Montserrat" pitchFamily="34" charset="0"/>
                <a:ea typeface="Montserrat" pitchFamily="34" charset="-122"/>
                <a:cs typeface="Montserrat" pitchFamily="34" charset="-120"/>
              </a:rPr>
              <a:t>Regular contact reduces issues when plans or resources change last minute (Wales.com, 2022)</a:t>
            </a:r>
            <a:endParaRPr lang="en-US" sz="1700" dirty="0"/>
          </a:p>
        </p:txBody>
      </p:sp>
      <p:sp>
        <p:nvSpPr>
          <p:cNvPr id="15" name="Text 13"/>
          <p:cNvSpPr/>
          <p:nvPr/>
        </p:nvSpPr>
        <p:spPr>
          <a:xfrm>
            <a:off x="758309" y="6346627"/>
            <a:ext cx="13113782" cy="1040130"/>
          </a:xfrm>
          <a:prstGeom prst="rect">
            <a:avLst/>
          </a:prstGeom>
          <a:noFill/>
          <a:ln/>
        </p:spPr>
        <p:txBody>
          <a:bodyPr wrap="square" lIns="0" tIns="0" rIns="0" bIns="0" rtlCol="0" anchor="t"/>
          <a:lstStyle/>
          <a:p>
            <a:pPr marL="0" indent="0" algn="l">
              <a:lnSpc>
                <a:spcPts val="2700"/>
              </a:lnSpc>
              <a:buNone/>
            </a:pPr>
            <a:r>
              <a:rPr lang="en-US" sz="1700" dirty="0">
                <a:solidFill>
                  <a:srgbClr val="384653"/>
                </a:solidFill>
                <a:latin typeface="Montserrat" pitchFamily="34" charset="0"/>
                <a:ea typeface="Montserrat" pitchFamily="34" charset="-122"/>
                <a:cs typeface="Montserrat" pitchFamily="34" charset="-120"/>
              </a:rPr>
              <a:t>Wales (2025) visitors feel getting to know locals boosts community pride and improves the experience. Wales.com (2025) states suppliers and stakeholders can provide comments throughout planning. Mutual marketing may involve social media cross-promotion and joint branding to reach more people (National Park Authority, 2021).</a:t>
            </a:r>
            <a:endParaRPr lang="en-US" sz="17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58309" y="751523"/>
            <a:ext cx="5450919" cy="498872"/>
          </a:xfrm>
          <a:prstGeom prst="rect">
            <a:avLst/>
          </a:prstGeom>
          <a:noFill/>
          <a:ln/>
        </p:spPr>
        <p:txBody>
          <a:bodyPr wrap="none" lIns="0" tIns="0" rIns="0" bIns="0" rtlCol="0" anchor="t"/>
          <a:lstStyle/>
          <a:p>
            <a:pPr marL="0" indent="0" algn="l">
              <a:lnSpc>
                <a:spcPts val="3900"/>
              </a:lnSpc>
              <a:buNone/>
            </a:pPr>
            <a:r>
              <a:rPr lang="en-US" sz="3100" b="1" dirty="0">
                <a:solidFill>
                  <a:srgbClr val="2E3C4E"/>
                </a:solidFill>
                <a:latin typeface="Barlow Bold" pitchFamily="34" charset="0"/>
                <a:ea typeface="Barlow Bold" pitchFamily="34" charset="-122"/>
                <a:cs typeface="Barlow Bold" pitchFamily="34" charset="-120"/>
              </a:rPr>
              <a:t>Establish Achievement Metrics</a:t>
            </a:r>
            <a:endParaRPr lang="en-US" sz="3100" dirty="0"/>
          </a:p>
        </p:txBody>
      </p:sp>
      <p:pic>
        <p:nvPicPr>
          <p:cNvPr id="4" name="Image 1" descr="preencoded.png"/>
          <p:cNvPicPr>
            <a:picLocks noChangeAspect="1"/>
          </p:cNvPicPr>
          <p:nvPr/>
        </p:nvPicPr>
        <p:blipFill>
          <a:blip r:embed="rId4"/>
          <a:stretch>
            <a:fillRect/>
          </a:stretch>
        </p:blipFill>
        <p:spPr>
          <a:xfrm>
            <a:off x="758309" y="1477804"/>
            <a:ext cx="5339120" cy="2989898"/>
          </a:xfrm>
          <a:prstGeom prst="rect">
            <a:avLst/>
          </a:prstGeom>
        </p:spPr>
      </p:pic>
      <p:sp>
        <p:nvSpPr>
          <p:cNvPr id="5" name="Text 1"/>
          <p:cNvSpPr/>
          <p:nvPr/>
        </p:nvSpPr>
        <p:spPr>
          <a:xfrm>
            <a:off x="758309" y="4638318"/>
            <a:ext cx="7627382" cy="970597"/>
          </a:xfrm>
          <a:prstGeom prst="rect">
            <a:avLst/>
          </a:prstGeom>
          <a:noFill/>
          <a:ln/>
        </p:spPr>
        <p:txBody>
          <a:bodyPr wrap="square" lIns="0" tIns="0" rIns="0" bIns="0" rtlCol="0" anchor="t"/>
          <a:lstStyle/>
          <a:p>
            <a:pPr marL="0" indent="0" algn="l">
              <a:lnSpc>
                <a:spcPts val="1900"/>
              </a:lnSpc>
              <a:buNone/>
            </a:pPr>
            <a:r>
              <a:rPr lang="en-US" sz="1150" dirty="0">
                <a:solidFill>
                  <a:srgbClr val="384653"/>
                </a:solidFill>
                <a:latin typeface="Montserrat" pitchFamily="34" charset="0"/>
                <a:ea typeface="Montserrat" pitchFamily="34" charset="-122"/>
                <a:cs typeface="Montserrat" pitchFamily="34" charset="-120"/>
              </a:rPr>
              <a:t>Success metrics include attendance, happiness, social media activity, and post-event surveys (Fir View Tan Y Ffridd, 2021). To measure financial success, meet costs, keep funding obligations, and earn a profit to reinvest (Gov.Wales, 2021). Environmental metrics include garbage reduction, "leave no trace" compliance, and park official praise (Visit Wales, 2021).</a:t>
            </a:r>
            <a:endParaRPr lang="en-US" sz="1150" dirty="0"/>
          </a:p>
        </p:txBody>
      </p:sp>
      <p:sp>
        <p:nvSpPr>
          <p:cNvPr id="6" name="Text 2"/>
          <p:cNvSpPr/>
          <p:nvPr/>
        </p:nvSpPr>
        <p:spPr>
          <a:xfrm>
            <a:off x="758309" y="5779532"/>
            <a:ext cx="7627382" cy="1698546"/>
          </a:xfrm>
          <a:prstGeom prst="rect">
            <a:avLst/>
          </a:prstGeom>
          <a:noFill/>
          <a:ln/>
        </p:spPr>
        <p:txBody>
          <a:bodyPr wrap="square" lIns="0" tIns="0" rIns="0" bIns="0" rtlCol="0" anchor="t"/>
          <a:lstStyle/>
          <a:p>
            <a:pPr marL="0" indent="0" algn="l">
              <a:lnSpc>
                <a:spcPts val="1900"/>
              </a:lnSpc>
              <a:buNone/>
            </a:pPr>
            <a:r>
              <a:rPr lang="en-US" sz="1150" dirty="0">
                <a:solidFill>
                  <a:srgbClr val="384653"/>
                </a:solidFill>
                <a:latin typeface="Montserrat" pitchFamily="34" charset="0"/>
                <a:ea typeface="Montserrat" pitchFamily="34" charset="-122"/>
                <a:cs typeface="Montserrat" pitchFamily="34" charset="-120"/>
              </a:rPr>
              <a:t>Wales.com (2025) claims media reach—blogs, travel sites, and local news outlets covering events—measures company awareness. Community effect is determined by local supplier utilisation and local economic revenue (National Park Authority, 2021). Visit Snowdonia (2025) says qualitative input, such participant anecdotes or social media comments, helps show how the event connected with diverse cultures. Constantly monitoring these KPIs will improve the future "Discover Wales - Nature and Culture Walk". Wales.com (2025). A detailed evaluation report will assist define Year of Croeso events (Snowdonia National Park Authority, 2025).</a:t>
            </a:r>
            <a:endParaRPr lang="en-US" sz="11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758309" y="864632"/>
            <a:ext cx="3991094" cy="498872"/>
          </a:xfrm>
          <a:prstGeom prst="rect">
            <a:avLst/>
          </a:prstGeom>
          <a:noFill/>
          <a:ln/>
        </p:spPr>
        <p:txBody>
          <a:bodyPr wrap="none" lIns="0" tIns="0" rIns="0" bIns="0" rtlCol="0" anchor="t"/>
          <a:lstStyle/>
          <a:p>
            <a:pPr marL="0" indent="0" algn="l">
              <a:lnSpc>
                <a:spcPts val="3900"/>
              </a:lnSpc>
              <a:buNone/>
            </a:pPr>
            <a:r>
              <a:rPr lang="en-US" sz="3100" b="1" dirty="0">
                <a:solidFill>
                  <a:srgbClr val="2E3C4E"/>
                </a:solidFill>
                <a:latin typeface="Barlow Bold" pitchFamily="34" charset="0"/>
                <a:ea typeface="Barlow Bold" pitchFamily="34" charset="-122"/>
                <a:cs typeface="Barlow Bold" pitchFamily="34" charset="-120"/>
              </a:rPr>
              <a:t>Conclusion</a:t>
            </a:r>
            <a:endParaRPr lang="en-US" sz="3100" dirty="0"/>
          </a:p>
        </p:txBody>
      </p:sp>
      <p:pic>
        <p:nvPicPr>
          <p:cNvPr id="3" name="Image 0" descr="preencoded.png"/>
          <p:cNvPicPr>
            <a:picLocks noChangeAspect="1"/>
          </p:cNvPicPr>
          <p:nvPr/>
        </p:nvPicPr>
        <p:blipFill>
          <a:blip r:embed="rId3"/>
          <a:stretch>
            <a:fillRect/>
          </a:stretch>
        </p:blipFill>
        <p:spPr>
          <a:xfrm>
            <a:off x="3225284" y="1666756"/>
            <a:ext cx="1622822" cy="886182"/>
          </a:xfrm>
          <a:prstGeom prst="rect">
            <a:avLst/>
          </a:prstGeom>
        </p:spPr>
      </p:pic>
      <p:pic>
        <p:nvPicPr>
          <p:cNvPr id="4" name="Image 1" descr="preencoded.png"/>
          <p:cNvPicPr>
            <a:picLocks noChangeAspect="1"/>
          </p:cNvPicPr>
          <p:nvPr/>
        </p:nvPicPr>
        <p:blipFill>
          <a:blip r:embed="rId4"/>
          <a:stretch>
            <a:fillRect/>
          </a:stretch>
        </p:blipFill>
        <p:spPr>
          <a:xfrm>
            <a:off x="3930015" y="2086689"/>
            <a:ext cx="213241" cy="266581"/>
          </a:xfrm>
          <a:prstGeom prst="rect">
            <a:avLst/>
          </a:prstGeom>
        </p:spPr>
      </p:pic>
      <p:sp>
        <p:nvSpPr>
          <p:cNvPr id="5" name="Text 1"/>
          <p:cNvSpPr/>
          <p:nvPr/>
        </p:nvSpPr>
        <p:spPr>
          <a:xfrm>
            <a:off x="4999673" y="1818323"/>
            <a:ext cx="1995487" cy="249436"/>
          </a:xfrm>
          <a:prstGeom prst="rect">
            <a:avLst/>
          </a:prstGeom>
          <a:noFill/>
          <a:ln/>
        </p:spPr>
        <p:txBody>
          <a:bodyPr wrap="none" lIns="0" tIns="0" rIns="0" bIns="0" rtlCol="0" anchor="t"/>
          <a:lstStyle/>
          <a:p>
            <a:pPr marL="0" indent="0" algn="l">
              <a:lnSpc>
                <a:spcPts val="1950"/>
              </a:lnSpc>
              <a:buNone/>
            </a:pPr>
            <a:r>
              <a:rPr lang="en-US" sz="1550" b="1" dirty="0">
                <a:solidFill>
                  <a:srgbClr val="384653"/>
                </a:solidFill>
                <a:latin typeface="Barlow Bold" pitchFamily="34" charset="0"/>
                <a:ea typeface="Barlow Bold" pitchFamily="34" charset="-122"/>
                <a:cs typeface="Barlow Bold" pitchFamily="34" charset="-120"/>
              </a:rPr>
              <a:t>Cultural Connection</a:t>
            </a:r>
            <a:endParaRPr lang="en-US" sz="1550" dirty="0"/>
          </a:p>
        </p:txBody>
      </p:sp>
      <p:sp>
        <p:nvSpPr>
          <p:cNvPr id="6" name="Text 2"/>
          <p:cNvSpPr/>
          <p:nvPr/>
        </p:nvSpPr>
        <p:spPr>
          <a:xfrm>
            <a:off x="4999673" y="2158722"/>
            <a:ext cx="3743682" cy="242649"/>
          </a:xfrm>
          <a:prstGeom prst="rect">
            <a:avLst/>
          </a:prstGeom>
          <a:noFill/>
          <a:ln/>
        </p:spPr>
        <p:txBody>
          <a:bodyPr wrap="none" lIns="0" tIns="0" rIns="0" bIns="0" rtlCol="0" anchor="t"/>
          <a:lstStyle/>
          <a:p>
            <a:pPr marL="0" indent="0" algn="l">
              <a:lnSpc>
                <a:spcPts val="1900"/>
              </a:lnSpc>
              <a:buNone/>
            </a:pPr>
            <a:r>
              <a:rPr lang="en-US" sz="1150" dirty="0">
                <a:solidFill>
                  <a:srgbClr val="384653"/>
                </a:solidFill>
                <a:latin typeface="Montserrat" pitchFamily="34" charset="0"/>
                <a:ea typeface="Montserrat" pitchFamily="34" charset="-122"/>
                <a:cs typeface="Montserrat" pitchFamily="34" charset="-120"/>
              </a:rPr>
              <a:t>People feel at home and celebrate Wales' identity</a:t>
            </a:r>
            <a:endParaRPr lang="en-US" sz="1150" dirty="0"/>
          </a:p>
        </p:txBody>
      </p:sp>
      <p:sp>
        <p:nvSpPr>
          <p:cNvPr id="7" name="Shape 3"/>
          <p:cNvSpPr/>
          <p:nvPr/>
        </p:nvSpPr>
        <p:spPr>
          <a:xfrm>
            <a:off x="4885968" y="2568059"/>
            <a:ext cx="8948261" cy="7620"/>
          </a:xfrm>
          <a:prstGeom prst="roundRect">
            <a:avLst>
              <a:gd name="adj" fmla="val 2985504"/>
            </a:avLst>
          </a:prstGeom>
          <a:solidFill>
            <a:srgbClr val="BACFDD"/>
          </a:solidFill>
          <a:ln/>
        </p:spPr>
        <p:txBody>
          <a:bodyPr/>
          <a:lstStyle/>
          <a:p>
            <a:endParaRPr lang="en-RO"/>
          </a:p>
        </p:txBody>
      </p:sp>
      <p:pic>
        <p:nvPicPr>
          <p:cNvPr id="8" name="Image 2" descr="preencoded.png"/>
          <p:cNvPicPr>
            <a:picLocks noChangeAspect="1"/>
          </p:cNvPicPr>
          <p:nvPr/>
        </p:nvPicPr>
        <p:blipFill>
          <a:blip r:embed="rId5"/>
          <a:stretch>
            <a:fillRect/>
          </a:stretch>
        </p:blipFill>
        <p:spPr>
          <a:xfrm>
            <a:off x="2413873" y="2590800"/>
            <a:ext cx="3245644" cy="886182"/>
          </a:xfrm>
          <a:prstGeom prst="rect">
            <a:avLst/>
          </a:prstGeom>
        </p:spPr>
      </p:pic>
      <p:pic>
        <p:nvPicPr>
          <p:cNvPr id="9" name="Image 3" descr="preencoded.png"/>
          <p:cNvPicPr>
            <a:picLocks noChangeAspect="1"/>
          </p:cNvPicPr>
          <p:nvPr/>
        </p:nvPicPr>
        <p:blipFill>
          <a:blip r:embed="rId6"/>
          <a:stretch>
            <a:fillRect/>
          </a:stretch>
        </p:blipFill>
        <p:spPr>
          <a:xfrm>
            <a:off x="3930015" y="2900601"/>
            <a:ext cx="213241" cy="266581"/>
          </a:xfrm>
          <a:prstGeom prst="rect">
            <a:avLst/>
          </a:prstGeom>
        </p:spPr>
      </p:pic>
      <p:sp>
        <p:nvSpPr>
          <p:cNvPr id="10" name="Text 4"/>
          <p:cNvSpPr/>
          <p:nvPr/>
        </p:nvSpPr>
        <p:spPr>
          <a:xfrm>
            <a:off x="5811083" y="2742367"/>
            <a:ext cx="2536388" cy="249436"/>
          </a:xfrm>
          <a:prstGeom prst="rect">
            <a:avLst/>
          </a:prstGeom>
          <a:noFill/>
          <a:ln/>
        </p:spPr>
        <p:txBody>
          <a:bodyPr wrap="none" lIns="0" tIns="0" rIns="0" bIns="0" rtlCol="0" anchor="t"/>
          <a:lstStyle/>
          <a:p>
            <a:pPr marL="0" indent="0" algn="l">
              <a:lnSpc>
                <a:spcPts val="1950"/>
              </a:lnSpc>
              <a:buNone/>
            </a:pPr>
            <a:r>
              <a:rPr lang="en-US" sz="1550" b="1" dirty="0">
                <a:solidFill>
                  <a:srgbClr val="384653"/>
                </a:solidFill>
                <a:latin typeface="Barlow Bold" pitchFamily="34" charset="0"/>
                <a:ea typeface="Barlow Bold" pitchFamily="34" charset="-122"/>
                <a:cs typeface="Barlow Bold" pitchFamily="34" charset="-120"/>
              </a:rPr>
              <a:t>Environmental Sustainability</a:t>
            </a:r>
            <a:endParaRPr lang="en-US" sz="1550" dirty="0"/>
          </a:p>
        </p:txBody>
      </p:sp>
      <p:sp>
        <p:nvSpPr>
          <p:cNvPr id="11" name="Text 5"/>
          <p:cNvSpPr/>
          <p:nvPr/>
        </p:nvSpPr>
        <p:spPr>
          <a:xfrm>
            <a:off x="5811083" y="3082766"/>
            <a:ext cx="3763923" cy="242649"/>
          </a:xfrm>
          <a:prstGeom prst="rect">
            <a:avLst/>
          </a:prstGeom>
          <a:noFill/>
          <a:ln/>
        </p:spPr>
        <p:txBody>
          <a:bodyPr wrap="none" lIns="0" tIns="0" rIns="0" bIns="0" rtlCol="0" anchor="t"/>
          <a:lstStyle/>
          <a:p>
            <a:pPr marL="0" indent="0" algn="l">
              <a:lnSpc>
                <a:spcPts val="1900"/>
              </a:lnSpc>
              <a:buNone/>
            </a:pPr>
            <a:r>
              <a:rPr lang="en-US" sz="1150" dirty="0">
                <a:solidFill>
                  <a:srgbClr val="384653"/>
                </a:solidFill>
                <a:latin typeface="Montserrat" pitchFamily="34" charset="0"/>
                <a:ea typeface="Montserrat" pitchFamily="34" charset="-122"/>
                <a:cs typeface="Montserrat" pitchFamily="34" charset="-120"/>
              </a:rPr>
              <a:t>Supports local jobs and protects the environment</a:t>
            </a:r>
            <a:endParaRPr lang="en-US" sz="1150" dirty="0"/>
          </a:p>
        </p:txBody>
      </p:sp>
      <p:sp>
        <p:nvSpPr>
          <p:cNvPr id="12" name="Shape 6"/>
          <p:cNvSpPr/>
          <p:nvPr/>
        </p:nvSpPr>
        <p:spPr>
          <a:xfrm>
            <a:off x="5697379" y="3492103"/>
            <a:ext cx="8136850" cy="7620"/>
          </a:xfrm>
          <a:prstGeom prst="roundRect">
            <a:avLst>
              <a:gd name="adj" fmla="val 2985504"/>
            </a:avLst>
          </a:prstGeom>
          <a:solidFill>
            <a:srgbClr val="BACFDD"/>
          </a:solidFill>
          <a:ln/>
        </p:spPr>
        <p:txBody>
          <a:bodyPr/>
          <a:lstStyle/>
          <a:p>
            <a:endParaRPr lang="en-RO"/>
          </a:p>
        </p:txBody>
      </p:sp>
      <p:pic>
        <p:nvPicPr>
          <p:cNvPr id="13" name="Image 4" descr="preencoded.png"/>
          <p:cNvPicPr>
            <a:picLocks noChangeAspect="1"/>
          </p:cNvPicPr>
          <p:nvPr/>
        </p:nvPicPr>
        <p:blipFill>
          <a:blip r:embed="rId7"/>
          <a:stretch>
            <a:fillRect/>
          </a:stretch>
        </p:blipFill>
        <p:spPr>
          <a:xfrm>
            <a:off x="1602462" y="3514844"/>
            <a:ext cx="4868466" cy="886182"/>
          </a:xfrm>
          <a:prstGeom prst="rect">
            <a:avLst/>
          </a:prstGeom>
        </p:spPr>
      </p:pic>
      <p:pic>
        <p:nvPicPr>
          <p:cNvPr id="14" name="Image 5" descr="preencoded.png"/>
          <p:cNvPicPr>
            <a:picLocks noChangeAspect="1"/>
          </p:cNvPicPr>
          <p:nvPr/>
        </p:nvPicPr>
        <p:blipFill>
          <a:blip r:embed="rId8"/>
          <a:stretch>
            <a:fillRect/>
          </a:stretch>
        </p:blipFill>
        <p:spPr>
          <a:xfrm>
            <a:off x="3930015" y="3824645"/>
            <a:ext cx="213241" cy="266581"/>
          </a:xfrm>
          <a:prstGeom prst="rect">
            <a:avLst/>
          </a:prstGeom>
        </p:spPr>
      </p:pic>
      <p:sp>
        <p:nvSpPr>
          <p:cNvPr id="15" name="Text 7"/>
          <p:cNvSpPr/>
          <p:nvPr/>
        </p:nvSpPr>
        <p:spPr>
          <a:xfrm>
            <a:off x="6622494" y="3666411"/>
            <a:ext cx="2171224" cy="249436"/>
          </a:xfrm>
          <a:prstGeom prst="rect">
            <a:avLst/>
          </a:prstGeom>
          <a:noFill/>
          <a:ln/>
        </p:spPr>
        <p:txBody>
          <a:bodyPr wrap="none" lIns="0" tIns="0" rIns="0" bIns="0" rtlCol="0" anchor="t"/>
          <a:lstStyle/>
          <a:p>
            <a:pPr marL="0" indent="0" algn="l">
              <a:lnSpc>
                <a:spcPts val="1950"/>
              </a:lnSpc>
              <a:buNone/>
            </a:pPr>
            <a:r>
              <a:rPr lang="en-US" sz="1550" b="1" dirty="0">
                <a:solidFill>
                  <a:srgbClr val="384653"/>
                </a:solidFill>
                <a:latin typeface="Barlow Bold" pitchFamily="34" charset="0"/>
                <a:ea typeface="Barlow Bold" pitchFamily="34" charset="-122"/>
                <a:cs typeface="Barlow Bold" pitchFamily="34" charset="-120"/>
              </a:rPr>
              <a:t>Community Engagement</a:t>
            </a:r>
            <a:endParaRPr lang="en-US" sz="1550" dirty="0"/>
          </a:p>
        </p:txBody>
      </p:sp>
      <p:sp>
        <p:nvSpPr>
          <p:cNvPr id="16" name="Text 8"/>
          <p:cNvSpPr/>
          <p:nvPr/>
        </p:nvSpPr>
        <p:spPr>
          <a:xfrm>
            <a:off x="6622494" y="4006810"/>
            <a:ext cx="2936796" cy="242649"/>
          </a:xfrm>
          <a:prstGeom prst="rect">
            <a:avLst/>
          </a:prstGeom>
          <a:noFill/>
          <a:ln/>
        </p:spPr>
        <p:txBody>
          <a:bodyPr wrap="none" lIns="0" tIns="0" rIns="0" bIns="0" rtlCol="0" anchor="t"/>
          <a:lstStyle/>
          <a:p>
            <a:pPr marL="0" indent="0" algn="l">
              <a:lnSpc>
                <a:spcPts val="1900"/>
              </a:lnSpc>
              <a:buNone/>
            </a:pPr>
            <a:r>
              <a:rPr lang="en-US" sz="1150" dirty="0">
                <a:solidFill>
                  <a:srgbClr val="384653"/>
                </a:solidFill>
                <a:latin typeface="Montserrat" pitchFamily="34" charset="0"/>
                <a:ea typeface="Montserrat" pitchFamily="34" charset="-122"/>
                <a:cs typeface="Montserrat" pitchFamily="34" charset="-120"/>
              </a:rPr>
              <a:t>Involves local businesses and residents</a:t>
            </a:r>
            <a:endParaRPr lang="en-US" sz="1150" dirty="0"/>
          </a:p>
        </p:txBody>
      </p:sp>
      <p:sp>
        <p:nvSpPr>
          <p:cNvPr id="17" name="Shape 9"/>
          <p:cNvSpPr/>
          <p:nvPr/>
        </p:nvSpPr>
        <p:spPr>
          <a:xfrm>
            <a:off x="6508790" y="4416147"/>
            <a:ext cx="7325439" cy="7620"/>
          </a:xfrm>
          <a:prstGeom prst="roundRect">
            <a:avLst>
              <a:gd name="adj" fmla="val 2985504"/>
            </a:avLst>
          </a:prstGeom>
          <a:solidFill>
            <a:srgbClr val="BACFDD"/>
          </a:solidFill>
          <a:ln/>
        </p:spPr>
        <p:txBody>
          <a:bodyPr/>
          <a:lstStyle/>
          <a:p>
            <a:endParaRPr lang="en-RO"/>
          </a:p>
        </p:txBody>
      </p:sp>
      <p:pic>
        <p:nvPicPr>
          <p:cNvPr id="18" name="Image 6" descr="preencoded.png"/>
          <p:cNvPicPr>
            <a:picLocks noChangeAspect="1"/>
          </p:cNvPicPr>
          <p:nvPr/>
        </p:nvPicPr>
        <p:blipFill>
          <a:blip r:embed="rId9"/>
          <a:stretch>
            <a:fillRect/>
          </a:stretch>
        </p:blipFill>
        <p:spPr>
          <a:xfrm>
            <a:off x="791051" y="4438888"/>
            <a:ext cx="6491288" cy="886182"/>
          </a:xfrm>
          <a:prstGeom prst="rect">
            <a:avLst/>
          </a:prstGeom>
        </p:spPr>
      </p:pic>
      <p:pic>
        <p:nvPicPr>
          <p:cNvPr id="19" name="Image 7" descr="preencoded.png"/>
          <p:cNvPicPr>
            <a:picLocks noChangeAspect="1"/>
          </p:cNvPicPr>
          <p:nvPr/>
        </p:nvPicPr>
        <p:blipFill>
          <a:blip r:embed="rId10"/>
          <a:stretch>
            <a:fillRect/>
          </a:stretch>
        </p:blipFill>
        <p:spPr>
          <a:xfrm>
            <a:off x="3930015" y="4748689"/>
            <a:ext cx="213241" cy="266581"/>
          </a:xfrm>
          <a:prstGeom prst="rect">
            <a:avLst/>
          </a:prstGeom>
        </p:spPr>
      </p:pic>
      <p:sp>
        <p:nvSpPr>
          <p:cNvPr id="20" name="Text 10"/>
          <p:cNvSpPr/>
          <p:nvPr/>
        </p:nvSpPr>
        <p:spPr>
          <a:xfrm>
            <a:off x="7433905" y="4590455"/>
            <a:ext cx="1995487" cy="249436"/>
          </a:xfrm>
          <a:prstGeom prst="rect">
            <a:avLst/>
          </a:prstGeom>
          <a:noFill/>
          <a:ln/>
        </p:spPr>
        <p:txBody>
          <a:bodyPr wrap="none" lIns="0" tIns="0" rIns="0" bIns="0" rtlCol="0" anchor="t"/>
          <a:lstStyle/>
          <a:p>
            <a:pPr marL="0" indent="0" algn="l">
              <a:lnSpc>
                <a:spcPts val="1950"/>
              </a:lnSpc>
              <a:buNone/>
            </a:pPr>
            <a:r>
              <a:rPr lang="en-US" sz="1550" b="1" dirty="0">
                <a:solidFill>
                  <a:srgbClr val="384653"/>
                </a:solidFill>
                <a:latin typeface="Barlow Bold" pitchFamily="34" charset="0"/>
                <a:ea typeface="Barlow Bold" pitchFamily="34" charset="-122"/>
                <a:cs typeface="Barlow Bold" pitchFamily="34" charset="-120"/>
              </a:rPr>
              <a:t>Unique Experience</a:t>
            </a:r>
            <a:endParaRPr lang="en-US" sz="1550" dirty="0"/>
          </a:p>
        </p:txBody>
      </p:sp>
      <p:sp>
        <p:nvSpPr>
          <p:cNvPr id="21" name="Text 11"/>
          <p:cNvSpPr/>
          <p:nvPr/>
        </p:nvSpPr>
        <p:spPr>
          <a:xfrm>
            <a:off x="7433905" y="4930854"/>
            <a:ext cx="4251484" cy="242649"/>
          </a:xfrm>
          <a:prstGeom prst="rect">
            <a:avLst/>
          </a:prstGeom>
          <a:noFill/>
          <a:ln/>
        </p:spPr>
        <p:txBody>
          <a:bodyPr wrap="none" lIns="0" tIns="0" rIns="0" bIns="0" rtlCol="0" anchor="t"/>
          <a:lstStyle/>
          <a:p>
            <a:pPr marL="0" indent="0" algn="l">
              <a:lnSpc>
                <a:spcPts val="1900"/>
              </a:lnSpc>
              <a:buNone/>
            </a:pPr>
            <a:r>
              <a:rPr lang="en-US" sz="1150" dirty="0">
                <a:solidFill>
                  <a:srgbClr val="384653"/>
                </a:solidFill>
                <a:latin typeface="Montserrat" pitchFamily="34" charset="0"/>
                <a:ea typeface="Montserrat" pitchFamily="34" charset="-122"/>
                <a:cs typeface="Montserrat" pitchFamily="34" charset="-120"/>
              </a:rPr>
              <a:t>Showcases Wales' landscapes, customs, and friendliness</a:t>
            </a:r>
            <a:endParaRPr lang="en-US" sz="1150" dirty="0"/>
          </a:p>
        </p:txBody>
      </p:sp>
      <p:sp>
        <p:nvSpPr>
          <p:cNvPr id="22" name="Text 12"/>
          <p:cNvSpPr/>
          <p:nvPr/>
        </p:nvSpPr>
        <p:spPr>
          <a:xfrm>
            <a:off x="758309" y="5495687"/>
            <a:ext cx="13113782" cy="727948"/>
          </a:xfrm>
          <a:prstGeom prst="rect">
            <a:avLst/>
          </a:prstGeom>
          <a:noFill/>
          <a:ln/>
        </p:spPr>
        <p:txBody>
          <a:bodyPr wrap="square" lIns="0" tIns="0" rIns="0" bIns="0" rtlCol="0" anchor="t"/>
          <a:lstStyle/>
          <a:p>
            <a:pPr marL="0" indent="0" algn="l">
              <a:lnSpc>
                <a:spcPts val="1900"/>
              </a:lnSpc>
              <a:buNone/>
            </a:pPr>
            <a:r>
              <a:rPr lang="en-US" sz="1150" dirty="0">
                <a:solidFill>
                  <a:srgbClr val="384653"/>
                </a:solidFill>
                <a:latin typeface="Montserrat" pitchFamily="34" charset="0"/>
                <a:ea typeface="Montserrat" pitchFamily="34" charset="-122"/>
                <a:cs typeface="Montserrat" pitchFamily="34" charset="-120"/>
              </a:rPr>
              <a:t>The "Discover Wales – Nature and Culture Walk" is unique and fits Visit Wales 2025's theme, Croeso. TripSavvy (2025) says it showcases Wales' unique landscapes, customs, and friendliness through outdoor activities and cultural engagement. The event targets a rising community of international youth travellers who desire to explore and protect the environment (Visit Wales, 2025).</a:t>
            </a:r>
            <a:endParaRPr lang="en-US" sz="1150" dirty="0"/>
          </a:p>
        </p:txBody>
      </p:sp>
      <p:sp>
        <p:nvSpPr>
          <p:cNvPr id="23" name="Text 13"/>
          <p:cNvSpPr/>
          <p:nvPr/>
        </p:nvSpPr>
        <p:spPr>
          <a:xfrm>
            <a:off x="758309" y="6394252"/>
            <a:ext cx="13113782" cy="970597"/>
          </a:xfrm>
          <a:prstGeom prst="rect">
            <a:avLst/>
          </a:prstGeom>
          <a:noFill/>
          <a:ln/>
        </p:spPr>
        <p:txBody>
          <a:bodyPr wrap="square" lIns="0" tIns="0" rIns="0" bIns="0" rtlCol="0" anchor="t"/>
          <a:lstStyle/>
          <a:p>
            <a:pPr marL="0" indent="0" algn="l">
              <a:lnSpc>
                <a:spcPts val="1900"/>
              </a:lnSpc>
              <a:buNone/>
            </a:pPr>
            <a:r>
              <a:rPr lang="en-US" sz="1150" dirty="0">
                <a:solidFill>
                  <a:srgbClr val="384653"/>
                </a:solidFill>
                <a:latin typeface="Montserrat" pitchFamily="34" charset="0"/>
                <a:ea typeface="Montserrat" pitchFamily="34" charset="-122"/>
                <a:cs typeface="Montserrat" pitchFamily="34" charset="-120"/>
              </a:rPr>
              <a:t>The event has been extensively examined to see if it can materialise, including the site, staffing, and funding (Wales.com, 2021). Rick Steves' Europe (2025) states the event is designed to produce money for the host country and provide participants with lasting emotional and cultural memories. Due to its environmental friendliness and community involvement, the event supports local jobs and the environment (Visit Wales, 2021). Success will be measured by participation rates, social media engagement, and satisfaction surveys (TripSavvy, 2025). People feel at home and celebrate Wales' identity at the event (Snowdonia National Park Authority, 2025).</a:t>
            </a:r>
            <a:endParaRPr lang="en-US" sz="11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379095" y="297894"/>
            <a:ext cx="1852970" cy="231577"/>
          </a:xfrm>
          <a:prstGeom prst="rect">
            <a:avLst/>
          </a:prstGeom>
          <a:noFill/>
          <a:ln/>
        </p:spPr>
        <p:txBody>
          <a:bodyPr wrap="none" lIns="0" tIns="0" rIns="0" bIns="0" rtlCol="0" anchor="t"/>
          <a:lstStyle/>
          <a:p>
            <a:pPr marL="0" indent="0" algn="l">
              <a:lnSpc>
                <a:spcPts val="1800"/>
              </a:lnSpc>
              <a:buNone/>
            </a:pPr>
            <a:r>
              <a:rPr lang="en-US" sz="1450" b="1" dirty="0">
                <a:solidFill>
                  <a:srgbClr val="2E3C4E"/>
                </a:solidFill>
                <a:latin typeface="Barlow Bold" pitchFamily="34" charset="0"/>
                <a:ea typeface="Barlow Bold" pitchFamily="34" charset="-122"/>
                <a:cs typeface="Barlow Bold" pitchFamily="34" charset="-120"/>
              </a:rPr>
              <a:t>References</a:t>
            </a:r>
            <a:endParaRPr lang="en-US" sz="1450" dirty="0"/>
          </a:p>
        </p:txBody>
      </p:sp>
      <p:pic>
        <p:nvPicPr>
          <p:cNvPr id="3" name="Image 0" descr="preencoded.png"/>
          <p:cNvPicPr>
            <a:picLocks noChangeAspect="1"/>
          </p:cNvPicPr>
          <p:nvPr/>
        </p:nvPicPr>
        <p:blipFill>
          <a:blip r:embed="rId3"/>
          <a:stretch>
            <a:fillRect/>
          </a:stretch>
        </p:blipFill>
        <p:spPr>
          <a:xfrm>
            <a:off x="386715" y="720805"/>
            <a:ext cx="3421975" cy="1818414"/>
          </a:xfrm>
          <a:prstGeom prst="rect">
            <a:avLst/>
          </a:prstGeom>
        </p:spPr>
      </p:pic>
      <p:pic>
        <p:nvPicPr>
          <p:cNvPr id="4" name="Image 1" descr="preencoded.png"/>
          <p:cNvPicPr>
            <a:picLocks noChangeAspect="1"/>
          </p:cNvPicPr>
          <p:nvPr/>
        </p:nvPicPr>
        <p:blipFill>
          <a:blip r:embed="rId4"/>
          <a:stretch>
            <a:fillRect/>
          </a:stretch>
        </p:blipFill>
        <p:spPr>
          <a:xfrm>
            <a:off x="3865007" y="720804"/>
            <a:ext cx="3421975" cy="1818415"/>
          </a:xfrm>
          <a:prstGeom prst="rect">
            <a:avLst/>
          </a:prstGeom>
        </p:spPr>
      </p:pic>
      <p:pic>
        <p:nvPicPr>
          <p:cNvPr id="5" name="Image 2" descr="preencoded.png"/>
          <p:cNvPicPr>
            <a:picLocks noChangeAspect="1"/>
          </p:cNvPicPr>
          <p:nvPr/>
        </p:nvPicPr>
        <p:blipFill>
          <a:blip r:embed="rId5"/>
          <a:stretch>
            <a:fillRect/>
          </a:stretch>
        </p:blipFill>
        <p:spPr>
          <a:xfrm>
            <a:off x="7343299" y="720804"/>
            <a:ext cx="3421975" cy="1818415"/>
          </a:xfrm>
          <a:prstGeom prst="rect">
            <a:avLst/>
          </a:prstGeom>
        </p:spPr>
      </p:pic>
      <p:pic>
        <p:nvPicPr>
          <p:cNvPr id="6" name="Image 3" descr="preencoded.png"/>
          <p:cNvPicPr>
            <a:picLocks noChangeAspect="1"/>
          </p:cNvPicPr>
          <p:nvPr/>
        </p:nvPicPr>
        <p:blipFill>
          <a:blip r:embed="rId6"/>
          <a:stretch>
            <a:fillRect/>
          </a:stretch>
        </p:blipFill>
        <p:spPr>
          <a:xfrm>
            <a:off x="10821591" y="720804"/>
            <a:ext cx="3422094" cy="1818415"/>
          </a:xfrm>
          <a:prstGeom prst="rect">
            <a:avLst/>
          </a:prstGeom>
        </p:spPr>
      </p:pic>
      <p:sp>
        <p:nvSpPr>
          <p:cNvPr id="7" name="Text 1"/>
          <p:cNvSpPr/>
          <p:nvPr/>
        </p:nvSpPr>
        <p:spPr>
          <a:xfrm>
            <a:off x="407194" y="2730553"/>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Brecon Beacons National Park Authority (2025) Visitor Information. Available at: </a:t>
            </a:r>
            <a:r>
              <a:rPr lang="en-US" sz="550" u="sng" dirty="0">
                <a:solidFill>
                  <a:srgbClr val="359DDF"/>
                </a:solidFill>
                <a:latin typeface="Montserrat" pitchFamily="34" charset="0"/>
                <a:ea typeface="Montserrat" pitchFamily="34" charset="-122"/>
                <a:cs typeface="Montserrat" pitchFamily="34" charset="-120"/>
                <a:hlinkClick r:id="rId7">
                  <a:extLst>
                    <a:ext uri="{A12FA001-AC4F-418D-AE19-62706E023703}">
                      <ahyp:hlinkClr xmlns:ahyp="http://schemas.microsoft.com/office/drawing/2018/hyperlinkcolor" val="tx"/>
                    </a:ext>
                  </a:extLst>
                </a:hlinkClick>
              </a:rPr>
              <a:t>https://www.breconbeacons.org/discover/visitor-information</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8" name="Text 2"/>
          <p:cNvSpPr/>
          <p:nvPr/>
        </p:nvSpPr>
        <p:spPr>
          <a:xfrm>
            <a:off x="407194" y="2910853"/>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Eryri National Park (2025) Plan your Visit. Available at: </a:t>
            </a:r>
            <a:r>
              <a:rPr lang="en-US" sz="550" u="sng" dirty="0">
                <a:solidFill>
                  <a:srgbClr val="359DDF"/>
                </a:solidFill>
                <a:latin typeface="Montserrat" pitchFamily="34" charset="0"/>
                <a:ea typeface="Montserrat" pitchFamily="34" charset="-122"/>
                <a:cs typeface="Montserrat" pitchFamily="34" charset="-120"/>
                <a:hlinkClick r:id="rId8">
                  <a:extLst>
                    <a:ext uri="{A12FA001-AC4F-418D-AE19-62706E023703}">
                      <ahyp:hlinkClr xmlns:ahyp="http://schemas.microsoft.com/office/drawing/2018/hyperlinkcolor" val="tx"/>
                    </a:ext>
                  </a:extLst>
                </a:hlinkClick>
              </a:rPr>
              <a:t>https://eryri.gov.wales/visit/plan-your-visit/</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9" name="Text 3"/>
          <p:cNvSpPr/>
          <p:nvPr/>
        </p:nvSpPr>
        <p:spPr>
          <a:xfrm>
            <a:off x="386715" y="3088125"/>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Eryri National Park (2025) Safety Advice. Available at: </a:t>
            </a:r>
            <a:r>
              <a:rPr lang="en-US" sz="550" u="sng" dirty="0">
                <a:solidFill>
                  <a:srgbClr val="359DDF"/>
                </a:solidFill>
                <a:latin typeface="Montserrat" pitchFamily="34" charset="0"/>
                <a:ea typeface="Montserrat" pitchFamily="34" charset="-122"/>
                <a:cs typeface="Montserrat" pitchFamily="34" charset="-120"/>
                <a:hlinkClick r:id="rId9">
                  <a:extLst>
                    <a:ext uri="{A12FA001-AC4F-418D-AE19-62706E023703}">
                      <ahyp:hlinkClr xmlns:ahyp="http://schemas.microsoft.com/office/drawing/2018/hyperlinkcolor" val="tx"/>
                    </a:ext>
                  </a:extLst>
                </a:hlinkClick>
              </a:rPr>
              <a:t>https://eryri.gov.wales/visit/plan-your-visit/safety-advice/</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10" name="Text 4"/>
          <p:cNvSpPr/>
          <p:nvPr/>
        </p:nvSpPr>
        <p:spPr>
          <a:xfrm>
            <a:off x="379095" y="3265397"/>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Gov.Wales (2025) Visit Wales invites world to feel the 'hwyl' in 2025. Available at: </a:t>
            </a:r>
            <a:r>
              <a:rPr lang="en-US" sz="550" u="sng" dirty="0">
                <a:solidFill>
                  <a:srgbClr val="359DDF"/>
                </a:solidFill>
                <a:latin typeface="Montserrat" pitchFamily="34" charset="0"/>
                <a:ea typeface="Montserrat" pitchFamily="34" charset="-122"/>
                <a:cs typeface="Montserrat" pitchFamily="34" charset="-120"/>
                <a:hlinkClick r:id="rId10">
                  <a:extLst>
                    <a:ext uri="{A12FA001-AC4F-418D-AE19-62706E023703}">
                      <ahyp:hlinkClr xmlns:ahyp="http://schemas.microsoft.com/office/drawing/2018/hyperlinkcolor" val="tx"/>
                    </a:ext>
                  </a:extLst>
                </a:hlinkClick>
              </a:rPr>
              <a:t>https://www.gov.wales/visit-wales-invites-world-feel-hwyl-2025</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11" name="Text 5"/>
          <p:cNvSpPr/>
          <p:nvPr/>
        </p:nvSpPr>
        <p:spPr>
          <a:xfrm>
            <a:off x="386715" y="3448554"/>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Gov.Wales (2025) 'Croeso' i bawb! A warm Welsh 'Welcome!'. Available at: </a:t>
            </a:r>
            <a:r>
              <a:rPr lang="en-US" sz="550" u="sng" dirty="0">
                <a:solidFill>
                  <a:srgbClr val="359DDF"/>
                </a:solidFill>
                <a:latin typeface="Montserrat" pitchFamily="34" charset="0"/>
                <a:ea typeface="Montserrat" pitchFamily="34" charset="-122"/>
                <a:cs typeface="Montserrat" pitchFamily="34" charset="-120"/>
                <a:hlinkClick r:id="rId11">
                  <a:extLst>
                    <a:ext uri="{A12FA001-AC4F-418D-AE19-62706E023703}">
                      <ahyp:hlinkClr xmlns:ahyp="http://schemas.microsoft.com/office/drawing/2018/hyperlinkcolor" val="tx"/>
                    </a:ext>
                  </a:extLst>
                </a:hlinkClick>
              </a:rPr>
              <a:t>https://www.gov.wales/croeso-i-bawb-warm-welsh-welcome</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12" name="Text 6"/>
          <p:cNvSpPr/>
          <p:nvPr/>
        </p:nvSpPr>
        <p:spPr>
          <a:xfrm>
            <a:off x="386715" y="3625826"/>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Industry Visit Wales (2025) Year of Croeso | Industry. Available at: </a:t>
            </a:r>
            <a:r>
              <a:rPr lang="en-US" sz="550" u="sng" dirty="0">
                <a:solidFill>
                  <a:srgbClr val="359DDF"/>
                </a:solidFill>
                <a:latin typeface="Montserrat" pitchFamily="34" charset="0"/>
                <a:ea typeface="Montserrat" pitchFamily="34" charset="-122"/>
                <a:cs typeface="Montserrat" pitchFamily="34" charset="-120"/>
                <a:hlinkClick r:id="rId12">
                  <a:extLst>
                    <a:ext uri="{A12FA001-AC4F-418D-AE19-62706E023703}">
                      <ahyp:hlinkClr xmlns:ahyp="http://schemas.microsoft.com/office/drawing/2018/hyperlinkcolor" val="tx"/>
                    </a:ext>
                  </a:extLst>
                </a:hlinkClick>
              </a:rPr>
              <a:t>https://industry.visitwales.com/get-involved/visit-wales-themed-year-campaigns/year-croeso</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13" name="Text 7"/>
          <p:cNvSpPr/>
          <p:nvPr/>
        </p:nvSpPr>
        <p:spPr>
          <a:xfrm>
            <a:off x="379095" y="3810162"/>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National Park Authority (2025) Our policies and procedures - Brecon Beacons National Park Authority. Available at: </a:t>
            </a:r>
            <a:r>
              <a:rPr lang="en-US" sz="550" u="sng" dirty="0">
                <a:solidFill>
                  <a:srgbClr val="359DDF"/>
                </a:solidFill>
                <a:latin typeface="Montserrat" pitchFamily="34" charset="0"/>
                <a:ea typeface="Montserrat" pitchFamily="34" charset="-122"/>
                <a:cs typeface="Montserrat" pitchFamily="34" charset="-120"/>
                <a:hlinkClick r:id="rId13">
                  <a:extLst>
                    <a:ext uri="{A12FA001-AC4F-418D-AE19-62706E023703}">
                      <ahyp:hlinkClr xmlns:ahyp="http://schemas.microsoft.com/office/drawing/2018/hyperlinkcolor" val="tx"/>
                    </a:ext>
                  </a:extLst>
                </a:hlinkClick>
              </a:rPr>
              <a:t>https://beacons-npa.gov.uk/the-authority/who-we-are/our-policies-and-procedures/</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14" name="Text 8"/>
          <p:cNvSpPr/>
          <p:nvPr/>
        </p:nvSpPr>
        <p:spPr>
          <a:xfrm>
            <a:off x="379095" y="4002334"/>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Rick Steves' Europe (2025) Holidays and Festivals in Wales 2025. Available at: </a:t>
            </a:r>
            <a:r>
              <a:rPr lang="en-US" sz="550" u="sng" dirty="0">
                <a:solidFill>
                  <a:srgbClr val="359DDF"/>
                </a:solidFill>
                <a:latin typeface="Montserrat" pitchFamily="34" charset="0"/>
                <a:ea typeface="Montserrat" pitchFamily="34" charset="-122"/>
                <a:cs typeface="Montserrat" pitchFamily="34" charset="-120"/>
                <a:hlinkClick r:id="rId14">
                  <a:extLst>
                    <a:ext uri="{A12FA001-AC4F-418D-AE19-62706E023703}">
                      <ahyp:hlinkClr xmlns:ahyp="http://schemas.microsoft.com/office/drawing/2018/hyperlinkcolor" val="tx"/>
                    </a:ext>
                  </a:extLst>
                </a:hlinkClick>
              </a:rPr>
              <a:t>https://www.ricksteves.com/europe/wales/festivals</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15" name="Text 9"/>
          <p:cNvSpPr/>
          <p:nvPr/>
        </p:nvSpPr>
        <p:spPr>
          <a:xfrm>
            <a:off x="371475" y="4185395"/>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Snowdonia National Park Authority (2025) Visitor Management. Available at: </a:t>
            </a:r>
            <a:r>
              <a:rPr lang="en-US" sz="550" u="sng" dirty="0">
                <a:solidFill>
                  <a:srgbClr val="359DDF"/>
                </a:solidFill>
                <a:latin typeface="Montserrat" pitchFamily="34" charset="0"/>
                <a:ea typeface="Montserrat" pitchFamily="34" charset="-122"/>
                <a:cs typeface="Montserrat" pitchFamily="34" charset="-120"/>
                <a:hlinkClick r:id="rId15">
                  <a:extLst>
                    <a:ext uri="{A12FA001-AC4F-418D-AE19-62706E023703}">
                      <ahyp:hlinkClr xmlns:ahyp="http://schemas.microsoft.com/office/drawing/2018/hyperlinkcolor" val="tx"/>
                    </a:ext>
                  </a:extLst>
                </a:hlinkClick>
              </a:rPr>
              <a:t>https://resource.download.wjec.co.uk/vtc/2010-11/vocational/atebol/h-and-s/en/snowdonia/visitors.html</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16" name="Text 10"/>
          <p:cNvSpPr/>
          <p:nvPr/>
        </p:nvSpPr>
        <p:spPr>
          <a:xfrm>
            <a:off x="371475" y="4378440"/>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TripSavvy (2025) Snowdonia National Park: The Complete Guide. Available at: </a:t>
            </a:r>
            <a:r>
              <a:rPr lang="en-US" sz="550" u="sng" dirty="0">
                <a:solidFill>
                  <a:srgbClr val="359DDF"/>
                </a:solidFill>
                <a:latin typeface="Montserrat" pitchFamily="34" charset="0"/>
                <a:ea typeface="Montserrat" pitchFamily="34" charset="-122"/>
                <a:cs typeface="Montserrat" pitchFamily="34" charset="-120"/>
                <a:hlinkClick r:id="rId16">
                  <a:extLst>
                    <a:ext uri="{A12FA001-AC4F-418D-AE19-62706E023703}">
                      <ahyp:hlinkClr xmlns:ahyp="http://schemas.microsoft.com/office/drawing/2018/hyperlinkcolor" val="tx"/>
                    </a:ext>
                  </a:extLst>
                </a:hlinkClick>
              </a:rPr>
              <a:t>https://www.tripsavvy.com/guide-to-snowdonia-national-park-1662552</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17" name="Text 11"/>
          <p:cNvSpPr/>
          <p:nvPr/>
        </p:nvSpPr>
        <p:spPr>
          <a:xfrm>
            <a:off x="386715" y="4569556"/>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Visit Wales (2025) Music and culture festivals in Wales. Available at: </a:t>
            </a:r>
            <a:r>
              <a:rPr lang="en-US" sz="550" u="sng" dirty="0">
                <a:solidFill>
                  <a:srgbClr val="359DDF"/>
                </a:solidFill>
                <a:latin typeface="Montserrat" pitchFamily="34" charset="0"/>
                <a:ea typeface="Montserrat" pitchFamily="34" charset="-122"/>
                <a:cs typeface="Montserrat" pitchFamily="34" charset="-120"/>
                <a:hlinkClick r:id="rId17">
                  <a:extLst>
                    <a:ext uri="{A12FA001-AC4F-418D-AE19-62706E023703}">
                      <ahyp:hlinkClr xmlns:ahyp="http://schemas.microsoft.com/office/drawing/2018/hyperlinkcolor" val="tx"/>
                    </a:ext>
                  </a:extLst>
                </a:hlinkClick>
              </a:rPr>
              <a:t>https://www.visitwales.com/things-do/events/festivals/music-and-culture-festivals-wales</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18" name="Text 12"/>
          <p:cNvSpPr/>
          <p:nvPr/>
        </p:nvSpPr>
        <p:spPr>
          <a:xfrm>
            <a:off x="371475" y="4752617"/>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Visit Wales (2025) National Park Safety Information. Available at: </a:t>
            </a:r>
            <a:r>
              <a:rPr lang="en-US" sz="550" u="sng" dirty="0">
                <a:solidFill>
                  <a:srgbClr val="359DDF"/>
                </a:solidFill>
                <a:latin typeface="Montserrat" pitchFamily="34" charset="0"/>
                <a:ea typeface="Montserrat" pitchFamily="34" charset="-122"/>
                <a:cs typeface="Montserrat" pitchFamily="34" charset="-120"/>
                <a:hlinkClick r:id="rId18">
                  <a:extLst>
                    <a:ext uri="{A12FA001-AC4F-418D-AE19-62706E023703}">
                      <ahyp:hlinkClr xmlns:ahyp="http://schemas.microsoft.com/office/drawing/2018/hyperlinkcolor" val="tx"/>
                    </a:ext>
                  </a:extLst>
                </a:hlinkClick>
              </a:rPr>
              <a:t>https://www.visitwales.com/info/advice/national-park-safety-information</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19" name="Text 13"/>
          <p:cNvSpPr/>
          <p:nvPr/>
        </p:nvSpPr>
        <p:spPr>
          <a:xfrm>
            <a:off x="386715" y="4935768"/>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Visit Wales (2025) Welsh food and drink festivals. Available at: </a:t>
            </a:r>
            <a:r>
              <a:rPr lang="en-US" sz="550" u="sng" dirty="0">
                <a:solidFill>
                  <a:srgbClr val="359DDF"/>
                </a:solidFill>
                <a:latin typeface="Montserrat" pitchFamily="34" charset="0"/>
                <a:ea typeface="Montserrat" pitchFamily="34" charset="-122"/>
                <a:cs typeface="Montserrat" pitchFamily="34" charset="-120"/>
                <a:hlinkClick r:id="rId19">
                  <a:extLst>
                    <a:ext uri="{A12FA001-AC4F-418D-AE19-62706E023703}">
                      <ahyp:hlinkClr xmlns:ahyp="http://schemas.microsoft.com/office/drawing/2018/hyperlinkcolor" val="tx"/>
                    </a:ext>
                  </a:extLst>
                </a:hlinkClick>
              </a:rPr>
              <a:t>https://www.visitwales.com/things-do/events/festivals/welsh-food-festivals</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20" name="Text 14"/>
          <p:cNvSpPr/>
          <p:nvPr/>
        </p:nvSpPr>
        <p:spPr>
          <a:xfrm>
            <a:off x="386715" y="5108821"/>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Visit Wales (2025) Year of Croeso 2025 | A warm Welsh welcome - Travel Trade Wales. Available at: </a:t>
            </a:r>
            <a:r>
              <a:rPr lang="en-US" sz="550" u="sng" dirty="0">
                <a:solidFill>
                  <a:srgbClr val="359DDF"/>
                </a:solidFill>
                <a:latin typeface="Montserrat" pitchFamily="34" charset="0"/>
                <a:ea typeface="Montserrat" pitchFamily="34" charset="-122"/>
                <a:cs typeface="Montserrat" pitchFamily="34" charset="-120"/>
                <a:hlinkClick r:id="rId20">
                  <a:extLst>
                    <a:ext uri="{A12FA001-AC4F-418D-AE19-62706E023703}">
                      <ahyp:hlinkClr xmlns:ahyp="http://schemas.microsoft.com/office/drawing/2018/hyperlinkcolor" val="tx"/>
                    </a:ext>
                  </a:extLst>
                </a:hlinkClick>
              </a:rPr>
              <a:t>https://traveltrade.visitwales.com/useful-information/toolkit/year-of-croeso</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21" name="Text 15"/>
          <p:cNvSpPr/>
          <p:nvPr/>
        </p:nvSpPr>
        <p:spPr>
          <a:xfrm>
            <a:off x="371475" y="5292327"/>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Wales.com (2025) Dydd Miwsig Cymru - celebrating Welsh music. Available at: </a:t>
            </a:r>
            <a:r>
              <a:rPr lang="en-US" sz="550" u="sng" dirty="0">
                <a:solidFill>
                  <a:srgbClr val="359DDF"/>
                </a:solidFill>
                <a:latin typeface="Montserrat" pitchFamily="34" charset="0"/>
                <a:ea typeface="Montserrat" pitchFamily="34" charset="-122"/>
                <a:cs typeface="Montserrat" pitchFamily="34" charset="-120"/>
                <a:hlinkClick r:id="rId21">
                  <a:extLst>
                    <a:ext uri="{A12FA001-AC4F-418D-AE19-62706E023703}">
                      <ahyp:hlinkClr xmlns:ahyp="http://schemas.microsoft.com/office/drawing/2018/hyperlinkcolor" val="tx"/>
                    </a:ext>
                  </a:extLst>
                </a:hlinkClick>
              </a:rPr>
              <a:t>https://www.wales.com/culture-and-sport/music-and-performance/dydd-miwsig-cymru-celebrating-welsh-music</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22" name="Text 16"/>
          <p:cNvSpPr/>
          <p:nvPr/>
        </p:nvSpPr>
        <p:spPr>
          <a:xfrm>
            <a:off x="371475" y="5475870"/>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Wales.com (2025) Year of Croeso campaign wants Welsh visitors to feel the "hwyl". Available at: </a:t>
            </a:r>
            <a:r>
              <a:rPr lang="en-US" sz="550" u="sng" dirty="0">
                <a:solidFill>
                  <a:srgbClr val="359DDF"/>
                </a:solidFill>
                <a:latin typeface="Montserrat" pitchFamily="34" charset="0"/>
                <a:ea typeface="Montserrat" pitchFamily="34" charset="-122"/>
                <a:cs typeface="Montserrat" pitchFamily="34" charset="-120"/>
                <a:hlinkClick r:id="rId22">
                  <a:extLst>
                    <a:ext uri="{A12FA001-AC4F-418D-AE19-62706E023703}">
                      <ahyp:hlinkClr xmlns:ahyp="http://schemas.microsoft.com/office/drawing/2018/hyperlinkcolor" val="tx"/>
                    </a:ext>
                  </a:extLst>
                </a:hlinkClick>
              </a:rPr>
              <a:t>https://www.wales.com/news/united-kingdom/year-croeso-campaign-wants-welsh-visitors-feel-hwyl</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23" name="Text 17"/>
          <p:cNvSpPr/>
          <p:nvPr/>
        </p:nvSpPr>
        <p:spPr>
          <a:xfrm>
            <a:off x="379095" y="5631737"/>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Wales.com (2025) Celebrated dates in the Welsh calendar. Available at: </a:t>
            </a:r>
            <a:r>
              <a:rPr lang="en-US" sz="550" u="sng" dirty="0">
                <a:solidFill>
                  <a:srgbClr val="359DDF"/>
                </a:solidFill>
                <a:latin typeface="Montserrat" pitchFamily="34" charset="0"/>
                <a:ea typeface="Montserrat" pitchFamily="34" charset="-122"/>
                <a:cs typeface="Montserrat" pitchFamily="34" charset="-120"/>
                <a:hlinkClick r:id="rId23">
                  <a:extLst>
                    <a:ext uri="{A12FA001-AC4F-418D-AE19-62706E023703}">
                      <ahyp:hlinkClr xmlns:ahyp="http://schemas.microsoft.com/office/drawing/2018/hyperlinkcolor" val="tx"/>
                    </a:ext>
                  </a:extLst>
                </a:hlinkClick>
              </a:rPr>
              <a:t>https://www.wales.com/visit/visiting-wales/celebrated-dates-welsh-calendar</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24" name="Text 18"/>
          <p:cNvSpPr/>
          <p:nvPr/>
        </p:nvSpPr>
        <p:spPr>
          <a:xfrm>
            <a:off x="350877" y="5789019"/>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WJEC (2025) Snowdonia National Park – Visitor Management. Available at: </a:t>
            </a:r>
            <a:r>
              <a:rPr lang="en-US" sz="550" u="sng" dirty="0">
                <a:solidFill>
                  <a:srgbClr val="359DDF"/>
                </a:solidFill>
                <a:latin typeface="Montserrat" pitchFamily="34" charset="0"/>
                <a:ea typeface="Montserrat" pitchFamily="34" charset="-122"/>
                <a:cs typeface="Montserrat" pitchFamily="34" charset="-120"/>
                <a:hlinkClick r:id="rId15">
                  <a:extLst>
                    <a:ext uri="{A12FA001-AC4F-418D-AE19-62706E023703}">
                      <ahyp:hlinkClr xmlns:ahyp="http://schemas.microsoft.com/office/drawing/2018/hyperlinkcolor" val="tx"/>
                    </a:ext>
                  </a:extLst>
                </a:hlinkClick>
              </a:rPr>
              <a:t>https://resource.download.wjec.co.uk/vtc/2010-11/vocational/atebol/h-and-s/en/snowdonia/visitors.html</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25" name="Text 19"/>
          <p:cNvSpPr/>
          <p:nvPr/>
        </p:nvSpPr>
        <p:spPr>
          <a:xfrm>
            <a:off x="350877" y="5964785"/>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Buzz Magazine (2025) The Buzz Festival Guide 2025: what's on in Wales across the year. Available at: </a:t>
            </a:r>
            <a:r>
              <a:rPr lang="en-US" sz="550" u="sng" dirty="0">
                <a:solidFill>
                  <a:srgbClr val="359DDF"/>
                </a:solidFill>
                <a:latin typeface="Montserrat" pitchFamily="34" charset="0"/>
                <a:ea typeface="Montserrat" pitchFamily="34" charset="-122"/>
                <a:cs typeface="Montserrat" pitchFamily="34" charset="-120"/>
                <a:hlinkClick r:id="rId24">
                  <a:extLst>
                    <a:ext uri="{A12FA001-AC4F-418D-AE19-62706E023703}">
                      <ahyp:hlinkClr xmlns:ahyp="http://schemas.microsoft.com/office/drawing/2018/hyperlinkcolor" val="tx"/>
                    </a:ext>
                  </a:extLst>
                </a:hlinkClick>
              </a:rPr>
              <a:t>https://www.buzzmag.co.uk/the-buzz-festival-guide-2025-whats-on-in-wales-across-the-year/</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26" name="Text 20"/>
          <p:cNvSpPr/>
          <p:nvPr/>
        </p:nvSpPr>
        <p:spPr>
          <a:xfrm>
            <a:off x="350877" y="6138886"/>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Fir View Tan Y Ffridd (2025) Events, Shows &amp; Festivals in Wales 2025. Available at: </a:t>
            </a:r>
            <a:r>
              <a:rPr lang="en-US" sz="550" u="sng" dirty="0">
                <a:solidFill>
                  <a:srgbClr val="359DDF"/>
                </a:solidFill>
                <a:latin typeface="Montserrat" pitchFamily="34" charset="0"/>
                <a:ea typeface="Montserrat" pitchFamily="34" charset="-122"/>
                <a:cs typeface="Montserrat" pitchFamily="34" charset="-120"/>
                <a:hlinkClick r:id="rId25">
                  <a:extLst>
                    <a:ext uri="{A12FA001-AC4F-418D-AE19-62706E023703}">
                      <ahyp:hlinkClr xmlns:ahyp="http://schemas.microsoft.com/office/drawing/2018/hyperlinkcolor" val="tx"/>
                    </a:ext>
                  </a:extLst>
                </a:hlinkClick>
              </a:rPr>
              <a:t>https://www.fir-view.co.uk/blog/events-in-wales-2025/</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27" name="Text 21"/>
          <p:cNvSpPr/>
          <p:nvPr/>
        </p:nvSpPr>
        <p:spPr>
          <a:xfrm>
            <a:off x="350877" y="6288432"/>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UK Folk Festivals (2025) Folk Festivals in Wales 2025. Available at: </a:t>
            </a:r>
            <a:r>
              <a:rPr lang="en-US" sz="550" u="sng" dirty="0">
                <a:solidFill>
                  <a:srgbClr val="359DDF"/>
                </a:solidFill>
                <a:latin typeface="Montserrat" pitchFamily="34" charset="0"/>
                <a:ea typeface="Montserrat" pitchFamily="34" charset="-122"/>
                <a:cs typeface="Montserrat" pitchFamily="34" charset="-120"/>
                <a:hlinkClick r:id="rId26">
                  <a:extLst>
                    <a:ext uri="{A12FA001-AC4F-418D-AE19-62706E023703}">
                      <ahyp:hlinkClr xmlns:ahyp="http://schemas.microsoft.com/office/drawing/2018/hyperlinkcolor" val="tx"/>
                    </a:ext>
                  </a:extLst>
                </a:hlinkClick>
              </a:rPr>
              <a:t>https://www.ukfolkfestivals.co.uk/wales.php</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28" name="Text 22"/>
          <p:cNvSpPr/>
          <p:nvPr/>
        </p:nvSpPr>
        <p:spPr>
          <a:xfrm>
            <a:off x="349813" y="6442734"/>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Walking in Circles UK (2025) Guide to Snowdonia National Park. Available at: </a:t>
            </a:r>
            <a:r>
              <a:rPr lang="en-US" sz="550" u="sng" dirty="0">
                <a:solidFill>
                  <a:srgbClr val="359DDF"/>
                </a:solidFill>
                <a:latin typeface="Montserrat" pitchFamily="34" charset="0"/>
                <a:ea typeface="Montserrat" pitchFamily="34" charset="-122"/>
                <a:cs typeface="Montserrat" pitchFamily="34" charset="-120"/>
                <a:hlinkClick r:id="rId27">
                  <a:extLst>
                    <a:ext uri="{A12FA001-AC4F-418D-AE19-62706E023703}">
                      <ahyp:hlinkClr xmlns:ahyp="http://schemas.microsoft.com/office/drawing/2018/hyperlinkcolor" val="tx"/>
                    </a:ext>
                  </a:extLst>
                </a:hlinkClick>
              </a:rPr>
              <a:t>https://walkingincirclesuk.com/hiking-guides/snowdonia-national-park-7s9td</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29" name="Text 23"/>
          <p:cNvSpPr/>
          <p:nvPr/>
        </p:nvSpPr>
        <p:spPr>
          <a:xfrm>
            <a:off x="349813" y="6616835"/>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Visit Snowdonia (2025) Visit Snowdonia: Visit Eryri I Snowdonia. Available at: </a:t>
            </a:r>
            <a:r>
              <a:rPr lang="en-US" sz="550" u="sng" dirty="0">
                <a:solidFill>
                  <a:srgbClr val="359DDF"/>
                </a:solidFill>
                <a:latin typeface="Montserrat" pitchFamily="34" charset="0"/>
                <a:ea typeface="Montserrat" pitchFamily="34" charset="-122"/>
                <a:cs typeface="Montserrat" pitchFamily="34" charset="-120"/>
                <a:hlinkClick r:id="rId28">
                  <a:extLst>
                    <a:ext uri="{A12FA001-AC4F-418D-AE19-62706E023703}">
                      <ahyp:hlinkClr xmlns:ahyp="http://schemas.microsoft.com/office/drawing/2018/hyperlinkcolor" val="tx"/>
                    </a:ext>
                  </a:extLst>
                </a:hlinkClick>
              </a:rPr>
              <a:t>https://www.visitsnowdonia.info/</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30" name="Text 24"/>
          <p:cNvSpPr/>
          <p:nvPr/>
        </p:nvSpPr>
        <p:spPr>
          <a:xfrm>
            <a:off x="349813" y="6766381"/>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Wales.com (2025) Set-jetting: the latest trend showcasing Wales to the world. Available at: </a:t>
            </a:r>
            <a:r>
              <a:rPr lang="en-US" sz="550" u="sng" dirty="0">
                <a:solidFill>
                  <a:srgbClr val="359DDF"/>
                </a:solidFill>
                <a:latin typeface="Montserrat" pitchFamily="34" charset="0"/>
                <a:ea typeface="Montserrat" pitchFamily="34" charset="-122"/>
                <a:cs typeface="Montserrat" pitchFamily="34" charset="-120"/>
                <a:hlinkClick r:id="rId29">
                  <a:extLst>
                    <a:ext uri="{A12FA001-AC4F-418D-AE19-62706E023703}">
                      <ahyp:hlinkClr xmlns:ahyp="http://schemas.microsoft.com/office/drawing/2018/hyperlinkcolor" val="tx"/>
                    </a:ext>
                  </a:extLst>
                </a:hlinkClick>
              </a:rPr>
              <a:t>https://www.gov.wales/set-jetting-latest-trend-showcasing-wales-world</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
        <p:nvSpPr>
          <p:cNvPr id="31" name="Text 25"/>
          <p:cNvSpPr/>
          <p:nvPr/>
        </p:nvSpPr>
        <p:spPr>
          <a:xfrm>
            <a:off x="349813" y="6942147"/>
            <a:ext cx="13872210" cy="112514"/>
          </a:xfrm>
          <a:prstGeom prst="rect">
            <a:avLst/>
          </a:prstGeom>
          <a:noFill/>
          <a:ln/>
        </p:spPr>
        <p:txBody>
          <a:bodyPr wrap="none" lIns="0" tIns="0" rIns="0" bIns="0" rtlCol="0" anchor="t"/>
          <a:lstStyle/>
          <a:p>
            <a:pPr marL="0" indent="0" algn="l">
              <a:lnSpc>
                <a:spcPts val="850"/>
              </a:lnSpc>
              <a:buNone/>
            </a:pPr>
            <a:r>
              <a:rPr lang="en-US" sz="550" dirty="0">
                <a:solidFill>
                  <a:srgbClr val="384653"/>
                </a:solidFill>
                <a:latin typeface="Montserrat" pitchFamily="34" charset="0"/>
                <a:ea typeface="Montserrat" pitchFamily="34" charset="-122"/>
                <a:cs typeface="Montserrat" pitchFamily="34" charset="-120"/>
              </a:rPr>
              <a:t>Visit Wales (2025) Growing tourism for the good of Wales. Available at: </a:t>
            </a:r>
            <a:r>
              <a:rPr lang="en-US" sz="550" u="sng" dirty="0">
                <a:solidFill>
                  <a:srgbClr val="359DDF"/>
                </a:solidFill>
                <a:latin typeface="Montserrat" pitchFamily="34" charset="0"/>
                <a:ea typeface="Montserrat" pitchFamily="34" charset="-122"/>
                <a:cs typeface="Montserrat" pitchFamily="34" charset="-120"/>
                <a:hlinkClick r:id="rId30">
                  <a:extLst>
                    <a:ext uri="{A12FA001-AC4F-418D-AE19-62706E023703}">
                      <ahyp:hlinkClr xmlns:ahyp="http://schemas.microsoft.com/office/drawing/2018/hyperlinkcolor" val="tx"/>
                    </a:ext>
                  </a:extLst>
                </a:hlinkClick>
              </a:rPr>
              <a:t>https://industry.visitwales.com/supporting-you/growing-tourism-good-wales</a:t>
            </a:r>
            <a:r>
              <a:rPr lang="en-US" sz="550" dirty="0">
                <a:solidFill>
                  <a:srgbClr val="384653"/>
                </a:solidFill>
                <a:latin typeface="Montserrat" pitchFamily="34" charset="0"/>
                <a:ea typeface="Montserrat" pitchFamily="34" charset="-122"/>
                <a:cs typeface="Montserrat" pitchFamily="34" charset="-120"/>
              </a:rPr>
              <a:t>.</a:t>
            </a:r>
            <a:endParaRPr lang="en-US" sz="5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TotalTime>
  <Words>2804</Words>
  <Application>Microsoft Office PowerPoint</Application>
  <PresentationFormat>Custom</PresentationFormat>
  <Paragraphs>138</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Barlow Bold</vt:lpstr>
      <vt:lpstr>Arial</vt:lpstr>
      <vt:lpstr>Montserrat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cp:revision>9</cp:revision>
  <dcterms:created xsi:type="dcterms:W3CDTF">2025-05-18T22:23:28Z</dcterms:created>
  <dcterms:modified xsi:type="dcterms:W3CDTF">2025-05-19T13:45:05Z</dcterms:modified>
</cp:coreProperties>
</file>