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notesMasterIdLst>
    <p:notesMasterId r:id="rId13"/>
  </p:notesMasterIdLst>
  <p:sldIdLst>
    <p:sldId id="294" r:id="rId2"/>
    <p:sldId id="277" r:id="rId3"/>
    <p:sldId id="318" r:id="rId4"/>
    <p:sldId id="319" r:id="rId5"/>
    <p:sldId id="320" r:id="rId6"/>
    <p:sldId id="321" r:id="rId7"/>
    <p:sldId id="322" r:id="rId8"/>
    <p:sldId id="317" r:id="rId9"/>
    <p:sldId id="329" r:id="rId10"/>
    <p:sldId id="324" r:id="rId11"/>
    <p:sldId id="325"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876" autoAdjust="0"/>
    <p:restoredTop sz="94255" autoAdjust="0"/>
  </p:normalViewPr>
  <p:slideViewPr>
    <p:cSldViewPr>
      <p:cViewPr varScale="1">
        <p:scale>
          <a:sx n="62" d="100"/>
          <a:sy n="62" d="100"/>
        </p:scale>
        <p:origin x="1352" y="76"/>
      </p:cViewPr>
      <p:guideLst>
        <p:guide orient="horz" pos="2160"/>
        <p:guide pos="2880"/>
      </p:guideLst>
    </p:cSldViewPr>
  </p:slideViewPr>
  <p:notesTextViewPr>
    <p:cViewPr>
      <p:scale>
        <a:sx n="1" d="1"/>
        <a:sy n="1" d="1"/>
      </p:scale>
      <p:origin x="0" y="0"/>
    </p:cViewPr>
  </p:notesTextViewPr>
  <p:sorterViewPr>
    <p:cViewPr>
      <p:scale>
        <a:sx n="100" d="100"/>
        <a:sy n="100" d="100"/>
      </p:scale>
      <p:origin x="0" y="492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567BC5-FA9C-4763-A699-419966C6E16C}" type="datetimeFigureOut">
              <a:rPr lang="en-GB" smtClean="0"/>
              <a:pPr/>
              <a:t>21/10/2020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C171C0A-326B-4BAC-8D4C-CD9A33E84532}" type="slidenum">
              <a:rPr lang="en-GB" smtClean="0"/>
              <a:pPr/>
              <a:t>‹#›</a:t>
            </a:fld>
            <a:endParaRPr lang="en-GB"/>
          </a:p>
        </p:txBody>
      </p:sp>
    </p:spTree>
    <p:extLst>
      <p:ext uri="{BB962C8B-B14F-4D97-AF65-F5344CB8AC3E}">
        <p14:creationId xmlns:p14="http://schemas.microsoft.com/office/powerpoint/2010/main" val="1227835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76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spcBef>
                <a:spcPct val="30000"/>
              </a:spcBef>
              <a:defRPr sz="1200">
                <a:solidFill>
                  <a:schemeClr val="tx1"/>
                </a:solidFill>
                <a:latin typeface="Calibri" pitchFamily="32" charset="0"/>
              </a:defRPr>
            </a:lvl1pPr>
            <a:lvl2pPr marL="742950" indent="-285750" eaLnBrk="0" hangingPunct="0">
              <a:spcBef>
                <a:spcPct val="30000"/>
              </a:spcBef>
              <a:defRPr sz="1200">
                <a:solidFill>
                  <a:schemeClr val="tx1"/>
                </a:solidFill>
                <a:latin typeface="Calibri" pitchFamily="32" charset="0"/>
              </a:defRPr>
            </a:lvl2pPr>
            <a:lvl3pPr marL="1143000" indent="-228600" eaLnBrk="0" hangingPunct="0">
              <a:spcBef>
                <a:spcPct val="30000"/>
              </a:spcBef>
              <a:defRPr sz="1200">
                <a:solidFill>
                  <a:schemeClr val="tx1"/>
                </a:solidFill>
                <a:latin typeface="Calibri" pitchFamily="32" charset="0"/>
              </a:defRPr>
            </a:lvl3pPr>
            <a:lvl4pPr marL="1600200" indent="-228600" eaLnBrk="0" hangingPunct="0">
              <a:spcBef>
                <a:spcPct val="30000"/>
              </a:spcBef>
              <a:defRPr sz="1200">
                <a:solidFill>
                  <a:schemeClr val="tx1"/>
                </a:solidFill>
                <a:latin typeface="Calibri" pitchFamily="32" charset="0"/>
              </a:defRPr>
            </a:lvl4pPr>
            <a:lvl5pPr marL="2057400" indent="-228600" eaLnBrk="0" hangingPunct="0">
              <a:spcBef>
                <a:spcPct val="30000"/>
              </a:spcBef>
              <a:defRPr sz="1200">
                <a:solidFill>
                  <a:schemeClr val="tx1"/>
                </a:solidFill>
                <a:latin typeface="Calibri" pitchFamily="32" charset="0"/>
              </a:defRPr>
            </a:lvl5pPr>
            <a:lvl6pPr marL="2514600" indent="-228600" eaLnBrk="0" fontAlgn="base" hangingPunct="0">
              <a:spcBef>
                <a:spcPct val="30000"/>
              </a:spcBef>
              <a:spcAft>
                <a:spcPct val="0"/>
              </a:spcAft>
              <a:defRPr sz="1200">
                <a:solidFill>
                  <a:schemeClr val="tx1"/>
                </a:solidFill>
                <a:latin typeface="Calibri" pitchFamily="32" charset="0"/>
              </a:defRPr>
            </a:lvl6pPr>
            <a:lvl7pPr marL="2971800" indent="-228600" eaLnBrk="0" fontAlgn="base" hangingPunct="0">
              <a:spcBef>
                <a:spcPct val="30000"/>
              </a:spcBef>
              <a:spcAft>
                <a:spcPct val="0"/>
              </a:spcAft>
              <a:defRPr sz="1200">
                <a:solidFill>
                  <a:schemeClr val="tx1"/>
                </a:solidFill>
                <a:latin typeface="Calibri" pitchFamily="32" charset="0"/>
              </a:defRPr>
            </a:lvl7pPr>
            <a:lvl8pPr marL="3429000" indent="-228600" eaLnBrk="0" fontAlgn="base" hangingPunct="0">
              <a:spcBef>
                <a:spcPct val="30000"/>
              </a:spcBef>
              <a:spcAft>
                <a:spcPct val="0"/>
              </a:spcAft>
              <a:defRPr sz="1200">
                <a:solidFill>
                  <a:schemeClr val="tx1"/>
                </a:solidFill>
                <a:latin typeface="Calibri" pitchFamily="32" charset="0"/>
              </a:defRPr>
            </a:lvl8pPr>
            <a:lvl9pPr marL="3886200" indent="-228600" eaLnBrk="0" fontAlgn="base" hangingPunct="0">
              <a:spcBef>
                <a:spcPct val="30000"/>
              </a:spcBef>
              <a:spcAft>
                <a:spcPct val="0"/>
              </a:spcAft>
              <a:defRPr sz="1200">
                <a:solidFill>
                  <a:schemeClr val="tx1"/>
                </a:solidFill>
                <a:latin typeface="Calibri" pitchFamily="32" charset="0"/>
              </a:defRPr>
            </a:lvl9pPr>
          </a:lstStyle>
          <a:p>
            <a:pPr eaLnBrk="1" fontAlgn="base" hangingPunct="1">
              <a:spcBef>
                <a:spcPct val="0"/>
              </a:spcBef>
              <a:spcAft>
                <a:spcPct val="0"/>
              </a:spcAft>
            </a:pPr>
            <a:fld id="{7D0DCB00-3A29-4F11-B18A-AD9593D7C791}" type="slidenum">
              <a:rPr lang="en-GB" altLang="en-US" smtClean="0">
                <a:cs typeface="Arial" charset="0"/>
              </a:rPr>
              <a:pPr eaLnBrk="1" fontAlgn="base" hangingPunct="1">
                <a:spcBef>
                  <a:spcPct val="0"/>
                </a:spcBef>
                <a:spcAft>
                  <a:spcPct val="0"/>
                </a:spcAft>
              </a:pPr>
              <a:t>1</a:t>
            </a:fld>
            <a:endParaRPr lang="en-GB" altLang="en-US">
              <a:cs typeface="Arial" charset="0"/>
            </a:endParaRPr>
          </a:p>
        </p:txBody>
      </p:sp>
    </p:spTree>
    <p:extLst>
      <p:ext uri="{BB962C8B-B14F-4D97-AF65-F5344CB8AC3E}">
        <p14:creationId xmlns:p14="http://schemas.microsoft.com/office/powerpoint/2010/main" val="30296402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171C0A-326B-4BAC-8D4C-CD9A33E84532}" type="slidenum">
              <a:rPr lang="en-GB" smtClean="0"/>
              <a:pPr/>
              <a:t>2</a:t>
            </a:fld>
            <a:endParaRPr lang="en-GB"/>
          </a:p>
        </p:txBody>
      </p:sp>
    </p:spTree>
    <p:extLst>
      <p:ext uri="{BB962C8B-B14F-4D97-AF65-F5344CB8AC3E}">
        <p14:creationId xmlns:p14="http://schemas.microsoft.com/office/powerpoint/2010/main" val="3761765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EB42D05-C5F5-4D8F-8677-C397CD5A36CB}" type="slidenum">
              <a:rPr lang="en-GB" smtClean="0"/>
              <a:pPr/>
              <a:t>3</a:t>
            </a:fld>
            <a:endParaRPr lang="en-GB"/>
          </a:p>
        </p:txBody>
      </p:sp>
    </p:spTree>
    <p:extLst>
      <p:ext uri="{BB962C8B-B14F-4D97-AF65-F5344CB8AC3E}">
        <p14:creationId xmlns:p14="http://schemas.microsoft.com/office/powerpoint/2010/main" val="1128149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EB42D05-C5F5-4D8F-8677-C397CD5A36CB}" type="slidenum">
              <a:rPr lang="en-GB" smtClean="0"/>
              <a:pPr/>
              <a:t>4</a:t>
            </a:fld>
            <a:endParaRPr lang="en-GB"/>
          </a:p>
        </p:txBody>
      </p:sp>
    </p:spTree>
    <p:extLst>
      <p:ext uri="{BB962C8B-B14F-4D97-AF65-F5344CB8AC3E}">
        <p14:creationId xmlns:p14="http://schemas.microsoft.com/office/powerpoint/2010/main" val="23366899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EB42D05-C5F5-4D8F-8677-C397CD5A36CB}" type="slidenum">
              <a:rPr lang="en-GB" smtClean="0"/>
              <a:pPr/>
              <a:t>5</a:t>
            </a:fld>
            <a:endParaRPr lang="en-GB"/>
          </a:p>
        </p:txBody>
      </p:sp>
    </p:spTree>
    <p:extLst>
      <p:ext uri="{BB962C8B-B14F-4D97-AF65-F5344CB8AC3E}">
        <p14:creationId xmlns:p14="http://schemas.microsoft.com/office/powerpoint/2010/main" val="34391240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EB42D05-C5F5-4D8F-8677-C397CD5A36CB}" type="slidenum">
              <a:rPr lang="en-GB" smtClean="0"/>
              <a:pPr/>
              <a:t>6</a:t>
            </a:fld>
            <a:endParaRPr lang="en-GB"/>
          </a:p>
        </p:txBody>
      </p:sp>
    </p:spTree>
    <p:extLst>
      <p:ext uri="{BB962C8B-B14F-4D97-AF65-F5344CB8AC3E}">
        <p14:creationId xmlns:p14="http://schemas.microsoft.com/office/powerpoint/2010/main" val="16357429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EB42D05-C5F5-4D8F-8677-C397CD5A36CB}" type="slidenum">
              <a:rPr lang="en-GB" smtClean="0"/>
              <a:pPr/>
              <a:t>7</a:t>
            </a:fld>
            <a:endParaRPr lang="en-GB"/>
          </a:p>
        </p:txBody>
      </p:sp>
    </p:spTree>
    <p:extLst>
      <p:ext uri="{BB962C8B-B14F-4D97-AF65-F5344CB8AC3E}">
        <p14:creationId xmlns:p14="http://schemas.microsoft.com/office/powerpoint/2010/main" val="27022648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EB42D05-C5F5-4D8F-8677-C397CD5A36CB}" type="slidenum">
              <a:rPr lang="en-GB" smtClean="0"/>
              <a:pPr/>
              <a:t>10</a:t>
            </a:fld>
            <a:endParaRPr lang="en-GB"/>
          </a:p>
        </p:txBody>
      </p:sp>
    </p:spTree>
    <p:extLst>
      <p:ext uri="{BB962C8B-B14F-4D97-AF65-F5344CB8AC3E}">
        <p14:creationId xmlns:p14="http://schemas.microsoft.com/office/powerpoint/2010/main" val="34502716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EB42D05-C5F5-4D8F-8677-C397CD5A36CB}" type="slidenum">
              <a:rPr lang="en-GB" smtClean="0"/>
              <a:pPr/>
              <a:t>11</a:t>
            </a:fld>
            <a:endParaRPr lang="en-GB"/>
          </a:p>
        </p:txBody>
      </p:sp>
    </p:spTree>
    <p:extLst>
      <p:ext uri="{BB962C8B-B14F-4D97-AF65-F5344CB8AC3E}">
        <p14:creationId xmlns:p14="http://schemas.microsoft.com/office/powerpoint/2010/main" val="3917924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7EED7D4-B5B1-471C-B7A3-0DE6DA1F4F6B}" type="datetimeFigureOut">
              <a:rPr lang="en-GB" smtClean="0"/>
              <a:pPr/>
              <a:t>21/10/2020</a:t>
            </a:fld>
            <a:endParaRPr lang="en-GB"/>
          </a:p>
        </p:txBody>
      </p:sp>
      <p:sp>
        <p:nvSpPr>
          <p:cNvPr id="5" name="Footer Placeholder 4"/>
          <p:cNvSpPr>
            <a:spLocks noGrp="1"/>
          </p:cNvSpPr>
          <p:nvPr>
            <p:ph type="ftr" sz="quarter" idx="11"/>
          </p:nvPr>
        </p:nvSpPr>
        <p:spPr>
          <a:xfrm>
            <a:off x="2396319" y="329308"/>
            <a:ext cx="3086292" cy="309201"/>
          </a:xfrm>
        </p:spPr>
        <p:txBody>
          <a:bodyPr/>
          <a:lstStyle/>
          <a:p>
            <a:endParaRPr lang="en-GB"/>
          </a:p>
        </p:txBody>
      </p:sp>
      <p:sp>
        <p:nvSpPr>
          <p:cNvPr id="6" name="Slide Number Placeholder 5"/>
          <p:cNvSpPr>
            <a:spLocks noGrp="1"/>
          </p:cNvSpPr>
          <p:nvPr>
            <p:ph type="sldNum" sz="quarter" idx="12"/>
          </p:nvPr>
        </p:nvSpPr>
        <p:spPr>
          <a:xfrm>
            <a:off x="1434703" y="798973"/>
            <a:ext cx="802005" cy="503578"/>
          </a:xfrm>
        </p:spPr>
        <p:txBody>
          <a:bodyPr/>
          <a:lstStyle/>
          <a:p>
            <a:fld id="{3C6E4D57-EE4E-4F4B-9FDE-569BB5EDD4E7}" type="slidenum">
              <a:rPr lang="en-GB" smtClean="0"/>
              <a:pPr/>
              <a:t>‹#›</a:t>
            </a:fld>
            <a:endParaRPr lang="en-GB"/>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741325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EED7D4-B5B1-471C-B7A3-0DE6DA1F4F6B}" type="datetimeFigureOut">
              <a:rPr lang="en-GB" smtClean="0"/>
              <a:pPr/>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95259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EED7D4-B5B1-471C-B7A3-0DE6DA1F4F6B}" type="datetimeFigureOut">
              <a:rPr lang="en-GB" smtClean="0"/>
              <a:pPr/>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89926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EED7D4-B5B1-471C-B7A3-0DE6DA1F4F6B}" type="datetimeFigureOut">
              <a:rPr lang="en-GB" smtClean="0"/>
              <a:pPr/>
              <a:t>21/10/2020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6E4D57-EE4E-4F4B-9FDE-569BB5EDD4E7}" type="slidenum">
              <a:rPr lang="en-GB" smtClean="0"/>
              <a:pPr/>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6354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EED7D4-B5B1-471C-B7A3-0DE6DA1F4F6B}" type="datetimeFigureOut">
              <a:rPr lang="en-GB" smtClean="0"/>
              <a:pPr/>
              <a:t>21/10/2020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6E4D57-EE4E-4F4B-9FDE-569BB5EDD4E7}" type="slidenum">
              <a:rPr lang="en-GB" smtClean="0"/>
              <a:pPr/>
              <a:t>‹#›</a:t>
            </a:fld>
            <a:endParaRPr lang="en-GB"/>
          </a:p>
        </p:txBody>
      </p:sp>
    </p:spTree>
    <p:extLst>
      <p:ext uri="{BB962C8B-B14F-4D97-AF65-F5344CB8AC3E}">
        <p14:creationId xmlns:p14="http://schemas.microsoft.com/office/powerpoint/2010/main" val="49215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7EED7D4-B5B1-471C-B7A3-0DE6DA1F4F6B}" type="datetimeFigureOut">
              <a:rPr lang="en-GB" smtClean="0"/>
              <a:pPr/>
              <a:t>21/10/2020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6E4D57-EE4E-4F4B-9FDE-569BB5EDD4E7}" type="slidenum">
              <a:rPr lang="en-GB" smtClean="0"/>
              <a:pPr/>
              <a:t>‹#›</a:t>
            </a:fld>
            <a:endParaRPr lang="en-GB"/>
          </a:p>
        </p:txBody>
      </p:sp>
    </p:spTree>
    <p:extLst>
      <p:ext uri="{BB962C8B-B14F-4D97-AF65-F5344CB8AC3E}">
        <p14:creationId xmlns:p14="http://schemas.microsoft.com/office/powerpoint/2010/main" val="35111075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EED7D4-B5B1-471C-B7A3-0DE6DA1F4F6B}" type="datetimeFigureOut">
              <a:rPr lang="en-GB" smtClean="0"/>
              <a:pPr/>
              <a:t>21/10/2020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6E4D57-EE4E-4F4B-9FDE-569BB5EDD4E7}" type="slidenum">
              <a:rPr lang="en-GB" smtClean="0"/>
              <a:pPr/>
              <a:t>‹#›</a:t>
            </a:fld>
            <a:endParaRPr lang="en-GB"/>
          </a:p>
        </p:txBody>
      </p:sp>
    </p:spTree>
    <p:extLst>
      <p:ext uri="{BB962C8B-B14F-4D97-AF65-F5344CB8AC3E}">
        <p14:creationId xmlns:p14="http://schemas.microsoft.com/office/powerpoint/2010/main" val="3317394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7EED7D4-B5B1-471C-B7A3-0DE6DA1F4F6B}" type="datetimeFigureOut">
              <a:rPr lang="en-GB" smtClean="0"/>
              <a:pPr/>
              <a:t>21/10/2020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6E4D57-EE4E-4F4B-9FDE-569BB5EDD4E7}" type="slidenum">
              <a:rPr lang="en-GB" smtClean="0"/>
              <a:pPr/>
              <a:t>‹#›</a:t>
            </a:fld>
            <a:endParaRPr lang="en-GB"/>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16962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97EED7D4-B5B1-471C-B7A3-0DE6DA1F4F6B}" type="datetimeFigureOut">
              <a:rPr lang="en-GB" smtClean="0"/>
              <a:pPr/>
              <a:t>21/10/2020</a:t>
            </a:fld>
            <a:endParaRPr lang="en-GB"/>
          </a:p>
        </p:txBody>
      </p:sp>
      <p:sp>
        <p:nvSpPr>
          <p:cNvPr id="6" name="Footer Placeholder 5"/>
          <p:cNvSpPr>
            <a:spLocks noGrp="1"/>
          </p:cNvSpPr>
          <p:nvPr>
            <p:ph type="ftr" sz="quarter" idx="11"/>
          </p:nvPr>
        </p:nvSpPr>
        <p:spPr>
          <a:xfrm>
            <a:off x="1437530" y="318641"/>
            <a:ext cx="3251553" cy="320931"/>
          </a:xfrm>
        </p:spPr>
        <p:txBody>
          <a:bodyPr/>
          <a:lstStyle/>
          <a:p>
            <a:endParaRPr lang="en-GB"/>
          </a:p>
        </p:txBody>
      </p:sp>
      <p:sp>
        <p:nvSpPr>
          <p:cNvPr id="7" name="Slide Number Placeholder 6"/>
          <p:cNvSpPr>
            <a:spLocks noGrp="1"/>
          </p:cNvSpPr>
          <p:nvPr>
            <p:ph type="sldNum" sz="quarter" idx="12"/>
          </p:nvPr>
        </p:nvSpPr>
        <p:spPr/>
        <p:txBody>
          <a:bodyPr/>
          <a:lstStyle/>
          <a:p>
            <a:fld id="{3C6E4D57-EE4E-4F4B-9FDE-569BB5EDD4E7}" type="slidenum">
              <a:rPr lang="en-GB" smtClean="0"/>
              <a:pPr/>
              <a:t>‹#›</a:t>
            </a:fld>
            <a:endParaRPr lang="en-GB"/>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641894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EED7D4-B5B1-471C-B7A3-0DE6DA1F4F6B}" type="datetimeFigureOut">
              <a:rPr lang="en-GB" smtClean="0"/>
              <a:pPr/>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spTree>
    <p:extLst>
      <p:ext uri="{BB962C8B-B14F-4D97-AF65-F5344CB8AC3E}">
        <p14:creationId xmlns:p14="http://schemas.microsoft.com/office/powerpoint/2010/main" val="39508674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EED7D4-B5B1-471C-B7A3-0DE6DA1F4F6B}" type="datetimeFigureOut">
              <a:rPr lang="en-GB" smtClean="0"/>
              <a:pPr/>
              <a:t>21/10/2020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6E4D57-EE4E-4F4B-9FDE-569BB5EDD4E7}" type="slidenum">
              <a:rPr lang="en-GB" smtClean="0"/>
              <a:pPr/>
              <a:t>‹#›</a:t>
            </a:fld>
            <a:endParaRPr lang="en-GB"/>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46913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97EED7D4-B5B1-471C-B7A3-0DE6DA1F4F6B}" type="datetimeFigureOut">
              <a:rPr lang="en-GB" smtClean="0"/>
              <a:pPr/>
              <a:t>21/10/2020</a:t>
            </a:fld>
            <a:endParaRPr lang="en-GB"/>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3C6E4D57-EE4E-4F4B-9FDE-569BB5EDD4E7}" type="slidenum">
              <a:rPr lang="en-GB" smtClean="0"/>
              <a:pPr/>
              <a:t>‹#›</a:t>
            </a:fld>
            <a:endParaRPr lang="en-GB"/>
          </a:p>
        </p:txBody>
      </p:sp>
    </p:spTree>
    <p:extLst>
      <p:ext uri="{BB962C8B-B14F-4D97-AF65-F5344CB8AC3E}">
        <p14:creationId xmlns:p14="http://schemas.microsoft.com/office/powerpoint/2010/main" val="2060770272"/>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bie-paris.org/site/en/1992-seville"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etd.fcla.edu/CF/CFE0001629/kock_gerald_200705_mast.pdf"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eaLnBrk="1" fontAlgn="auto" hangingPunct="1">
              <a:spcAft>
                <a:spcPts val="0"/>
              </a:spcAft>
              <a:defRPr/>
            </a:pPr>
            <a:br>
              <a:rPr lang="en-GB" dirty="0"/>
            </a:br>
            <a:endParaRPr lang="en-GB" dirty="0"/>
          </a:p>
        </p:txBody>
      </p:sp>
      <p:sp>
        <p:nvSpPr>
          <p:cNvPr id="3" name="Subtitle 2"/>
          <p:cNvSpPr>
            <a:spLocks noGrp="1"/>
          </p:cNvSpPr>
          <p:nvPr>
            <p:ph type="subTitle" idx="1"/>
          </p:nvPr>
        </p:nvSpPr>
        <p:spPr>
          <a:xfrm>
            <a:off x="2195736" y="2073014"/>
            <a:ext cx="5618515" cy="977621"/>
          </a:xfrm>
        </p:spPr>
        <p:txBody>
          <a:bodyPr rtlCol="0">
            <a:normAutofit fontScale="92500" lnSpcReduction="10000"/>
          </a:bodyPr>
          <a:lstStyle/>
          <a:p>
            <a:pPr>
              <a:defRPr/>
            </a:pPr>
            <a:r>
              <a:rPr lang="en-GB" sz="4800" dirty="0"/>
              <a:t>Feasibility Studies</a:t>
            </a:r>
          </a:p>
          <a:p>
            <a:pPr eaLnBrk="1" fontAlgn="auto" hangingPunct="1">
              <a:spcAft>
                <a:spcPts val="0"/>
              </a:spcAft>
              <a:buFont typeface="Arial" pitchFamily="34" charset="0"/>
              <a:buNone/>
              <a:defRPr/>
            </a:pPr>
            <a:endParaRPr lang="en-GB" sz="8800" dirty="0"/>
          </a:p>
        </p:txBody>
      </p:sp>
    </p:spTree>
    <p:extLst>
      <p:ext uri="{BB962C8B-B14F-4D97-AF65-F5344CB8AC3E}">
        <p14:creationId xmlns:p14="http://schemas.microsoft.com/office/powerpoint/2010/main" val="1211097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a:t>
            </a:r>
          </a:p>
        </p:txBody>
      </p:sp>
      <p:sp>
        <p:nvSpPr>
          <p:cNvPr id="3" name="Content Placeholder 2"/>
          <p:cNvSpPr>
            <a:spLocks noGrp="1"/>
          </p:cNvSpPr>
          <p:nvPr>
            <p:ph idx="1"/>
          </p:nvPr>
        </p:nvSpPr>
        <p:spPr/>
        <p:txBody>
          <a:bodyPr>
            <a:normAutofit/>
          </a:bodyPr>
          <a:lstStyle/>
          <a:p>
            <a:pPr marL="114300" indent="0">
              <a:buNone/>
            </a:pPr>
            <a:endParaRPr lang="en-GB" sz="3200" b="1" i="1" dirty="0"/>
          </a:p>
          <a:p>
            <a:r>
              <a:rPr lang="en-GB" sz="3200" b="1" i="1" dirty="0"/>
              <a:t>Defining a feasibility study</a:t>
            </a:r>
          </a:p>
          <a:p>
            <a:endParaRPr lang="en-GB" sz="3200" b="1" i="1" dirty="0"/>
          </a:p>
          <a:p>
            <a:r>
              <a:rPr lang="en-GB" sz="3200" b="1" i="1" dirty="0"/>
              <a:t>In your own words, what is a feasibility study? What is it for?</a:t>
            </a:r>
          </a:p>
        </p:txBody>
      </p:sp>
    </p:spTree>
    <p:extLst>
      <p:ext uri="{BB962C8B-B14F-4D97-AF65-F5344CB8AC3E}">
        <p14:creationId xmlns:p14="http://schemas.microsoft.com/office/powerpoint/2010/main" val="35003376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000" b="1" dirty="0"/>
              <a:t>What is a Feasibility Study? - reminder</a:t>
            </a:r>
          </a:p>
        </p:txBody>
      </p:sp>
      <p:sp>
        <p:nvSpPr>
          <p:cNvPr id="6" name="TextBox 5"/>
          <p:cNvSpPr txBox="1"/>
          <p:nvPr/>
        </p:nvSpPr>
        <p:spPr>
          <a:xfrm>
            <a:off x="3881765" y="5085184"/>
            <a:ext cx="4176464" cy="369332"/>
          </a:xfrm>
          <a:prstGeom prst="rect">
            <a:avLst/>
          </a:prstGeom>
          <a:noFill/>
        </p:spPr>
        <p:txBody>
          <a:bodyPr wrap="square" rtlCol="0">
            <a:spAutoFit/>
          </a:bodyPr>
          <a:lstStyle/>
          <a:p>
            <a:pPr algn="r"/>
            <a:r>
              <a:rPr lang="en-GB" b="1" dirty="0">
                <a:solidFill>
                  <a:srgbClr val="666633"/>
                </a:solidFill>
              </a:rPr>
              <a:t>(</a:t>
            </a:r>
            <a:r>
              <a:rPr lang="en-GB" b="1" dirty="0" err="1">
                <a:solidFill>
                  <a:srgbClr val="666633"/>
                </a:solidFill>
              </a:rPr>
              <a:t>Mallen</a:t>
            </a:r>
            <a:r>
              <a:rPr lang="en-GB" b="1" dirty="0">
                <a:solidFill>
                  <a:srgbClr val="666633"/>
                </a:solidFill>
              </a:rPr>
              <a:t> and Adams, 2013, p.199)</a:t>
            </a:r>
          </a:p>
        </p:txBody>
      </p:sp>
      <p:sp>
        <p:nvSpPr>
          <p:cNvPr id="8" name="TextBox 7"/>
          <p:cNvSpPr txBox="1"/>
          <p:nvPr/>
        </p:nvSpPr>
        <p:spPr>
          <a:xfrm>
            <a:off x="354201" y="1961531"/>
            <a:ext cx="7720042" cy="3139321"/>
          </a:xfrm>
          <a:prstGeom prst="rect">
            <a:avLst/>
          </a:prstGeom>
          <a:noFill/>
        </p:spPr>
        <p:txBody>
          <a:bodyPr wrap="square" rtlCol="0">
            <a:spAutoFit/>
          </a:bodyPr>
          <a:lstStyle/>
          <a:p>
            <a:pPr marL="173038" indent="-173038">
              <a:buFont typeface="Arial" pitchFamily="34" charset="0"/>
              <a:buChar char="•"/>
            </a:pPr>
            <a:r>
              <a:rPr lang="en-GB" dirty="0"/>
              <a:t>A feasibility study is the first key document in a bid process, which outlines an assessment and opinion on the </a:t>
            </a:r>
            <a:r>
              <a:rPr lang="en-GB" b="1" dirty="0"/>
              <a:t>capability</a:t>
            </a:r>
            <a:r>
              <a:rPr lang="en-GB" dirty="0"/>
              <a:t> of a group to stage or host a particular event.  </a:t>
            </a:r>
          </a:p>
          <a:p>
            <a:pPr marL="173038" indent="-173038">
              <a:buFont typeface="Arial" pitchFamily="34" charset="0"/>
              <a:buChar char="•"/>
            </a:pPr>
            <a:endParaRPr lang="en-GB" dirty="0"/>
          </a:p>
          <a:p>
            <a:pPr marL="173038" indent="-173038">
              <a:buFont typeface="Arial" pitchFamily="34" charset="0"/>
              <a:buChar char="•"/>
            </a:pPr>
            <a:r>
              <a:rPr lang="en-GB" dirty="0"/>
              <a:t>An ability to host involves determining the availability of the necessary </a:t>
            </a:r>
            <a:r>
              <a:rPr lang="en-GB" b="1" dirty="0"/>
              <a:t>resources required </a:t>
            </a:r>
            <a:r>
              <a:rPr lang="en-GB" dirty="0"/>
              <a:t>to host the event sought, as well as determining whether pursuing the event bid is a practicable and reasonable initiative.</a:t>
            </a:r>
          </a:p>
          <a:p>
            <a:pPr marL="173038" indent="-173038">
              <a:buFont typeface="Arial" pitchFamily="34" charset="0"/>
              <a:buChar char="•"/>
            </a:pPr>
            <a:endParaRPr lang="en-GB" dirty="0"/>
          </a:p>
          <a:p>
            <a:pPr marL="173038" indent="-173038">
              <a:buFont typeface="Arial" pitchFamily="34" charset="0"/>
              <a:buChar char="•"/>
            </a:pPr>
            <a:r>
              <a:rPr lang="en-GB" dirty="0"/>
              <a:t>The feasibility study outlines the plausibility of meeting the bid requirements with the resources available and is central to supporting decision making methodology i.e. whether or not to proceed with the event bid or project.</a:t>
            </a:r>
          </a:p>
        </p:txBody>
      </p:sp>
    </p:spTree>
    <p:extLst>
      <p:ext uri="{BB962C8B-B14F-4D97-AF65-F5344CB8AC3E}">
        <p14:creationId xmlns:p14="http://schemas.microsoft.com/office/powerpoint/2010/main" val="3546297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7620000" cy="1143000"/>
          </a:xfrm>
        </p:spPr>
        <p:txBody>
          <a:bodyPr>
            <a:normAutofit fontScale="90000"/>
          </a:bodyPr>
          <a:lstStyle/>
          <a:p>
            <a:r>
              <a:rPr lang="en-GB" sz="4400" b="1" dirty="0"/>
              <a:t>Feasibility Studies - reminder</a:t>
            </a:r>
          </a:p>
        </p:txBody>
      </p:sp>
      <p:sp>
        <p:nvSpPr>
          <p:cNvPr id="3" name="Content Placeholder 2"/>
          <p:cNvSpPr>
            <a:spLocks noGrp="1"/>
          </p:cNvSpPr>
          <p:nvPr>
            <p:ph idx="1"/>
          </p:nvPr>
        </p:nvSpPr>
        <p:spPr>
          <a:xfrm>
            <a:off x="251520" y="2132856"/>
            <a:ext cx="7620000" cy="4800600"/>
          </a:xfrm>
        </p:spPr>
        <p:txBody>
          <a:bodyPr>
            <a:normAutofit/>
          </a:bodyPr>
          <a:lstStyle/>
          <a:p>
            <a:r>
              <a:rPr lang="en-GB" dirty="0"/>
              <a:t>“Feasibility studies should ideally precede or at least accompany project planning.  In a rational planning process, we do not commit to an event unless we know it is affordable, desirable, environmentally sound, marketable and manageable.  All too often however, events are bid on and planned without full feasibility studies or cost benefit forecasts, generally arising from corporate and political influences rather than public input” (Getz, 2012, p.285).</a:t>
            </a:r>
          </a:p>
        </p:txBody>
      </p:sp>
    </p:spTree>
    <p:extLst>
      <p:ext uri="{BB962C8B-B14F-4D97-AF65-F5344CB8AC3E}">
        <p14:creationId xmlns:p14="http://schemas.microsoft.com/office/powerpoint/2010/main" val="2943029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500430" y="6000768"/>
            <a:ext cx="4100514" cy="369332"/>
          </a:xfrm>
          <a:prstGeom prst="rect">
            <a:avLst/>
          </a:prstGeom>
          <a:noFill/>
        </p:spPr>
        <p:txBody>
          <a:bodyPr wrap="square" rtlCol="0">
            <a:spAutoFit/>
          </a:bodyPr>
          <a:lstStyle/>
          <a:p>
            <a:pPr algn="r"/>
            <a:r>
              <a:rPr lang="en-GB" b="1" dirty="0">
                <a:solidFill>
                  <a:srgbClr val="666633"/>
                </a:solidFill>
              </a:rPr>
              <a:t>(Ferdinand and </a:t>
            </a:r>
            <a:r>
              <a:rPr lang="en-GB" b="1" dirty="0" err="1">
                <a:solidFill>
                  <a:srgbClr val="666633"/>
                </a:solidFill>
              </a:rPr>
              <a:t>Kitchin</a:t>
            </a:r>
            <a:r>
              <a:rPr lang="en-GB" b="1" dirty="0">
                <a:solidFill>
                  <a:srgbClr val="666633"/>
                </a:solidFill>
              </a:rPr>
              <a:t>, 2012)</a:t>
            </a:r>
          </a:p>
        </p:txBody>
      </p:sp>
      <p:sp>
        <p:nvSpPr>
          <p:cNvPr id="7" name="Title 1"/>
          <p:cNvSpPr>
            <a:spLocks noGrp="1"/>
          </p:cNvSpPr>
          <p:nvPr>
            <p:ph type="title"/>
          </p:nvPr>
        </p:nvSpPr>
        <p:spPr>
          <a:xfrm>
            <a:off x="428596" y="189535"/>
            <a:ext cx="7620000" cy="1291803"/>
          </a:xfrm>
        </p:spPr>
        <p:txBody>
          <a:bodyPr>
            <a:normAutofit fontScale="90000"/>
          </a:bodyPr>
          <a:lstStyle/>
          <a:p>
            <a:pPr>
              <a:spcAft>
                <a:spcPts val="1200"/>
              </a:spcAft>
            </a:pPr>
            <a:r>
              <a:rPr lang="en-GB" sz="3200" b="1" dirty="0">
                <a:solidFill>
                  <a:srgbClr val="0070C0"/>
                </a:solidFill>
              </a:rPr>
              <a:t>Global Forces Impacting Feasibility Studies   </a:t>
            </a:r>
            <a:br>
              <a:rPr lang="en-GB" sz="3200" b="1" dirty="0">
                <a:solidFill>
                  <a:srgbClr val="0070C0"/>
                </a:solidFill>
              </a:rPr>
            </a:br>
            <a:r>
              <a:rPr lang="en-GB" sz="3200" b="1" dirty="0">
                <a:solidFill>
                  <a:srgbClr val="0070C0"/>
                </a:solidFill>
              </a:rPr>
              <a:t>Key Questions:</a:t>
            </a:r>
          </a:p>
        </p:txBody>
      </p:sp>
      <p:sp>
        <p:nvSpPr>
          <p:cNvPr id="5" name="TextBox 4"/>
          <p:cNvSpPr txBox="1"/>
          <p:nvPr/>
        </p:nvSpPr>
        <p:spPr>
          <a:xfrm>
            <a:off x="448070" y="2060848"/>
            <a:ext cx="8247860" cy="3600986"/>
          </a:xfrm>
          <a:prstGeom prst="rect">
            <a:avLst/>
          </a:prstGeom>
          <a:noFill/>
        </p:spPr>
        <p:txBody>
          <a:bodyPr wrap="square" rtlCol="0">
            <a:spAutoFit/>
          </a:bodyPr>
          <a:lstStyle/>
          <a:p>
            <a:pPr marL="266700" indent="-266700">
              <a:spcBef>
                <a:spcPts val="600"/>
              </a:spcBef>
              <a:buFont typeface="Arial" pitchFamily="34" charset="0"/>
              <a:buChar char="•"/>
            </a:pPr>
            <a:r>
              <a:rPr lang="en-GB" dirty="0"/>
              <a:t>Have there been any recent changes in global politics that can impact events?</a:t>
            </a:r>
          </a:p>
          <a:p>
            <a:pPr marL="266700" indent="-266700">
              <a:spcBef>
                <a:spcPts val="600"/>
              </a:spcBef>
              <a:buFont typeface="Arial" pitchFamily="34" charset="0"/>
              <a:buChar char="•"/>
            </a:pPr>
            <a:r>
              <a:rPr lang="en-GB" dirty="0"/>
              <a:t>What new international laws and regulations have recently been introduced  that event managers should be aware of?</a:t>
            </a:r>
          </a:p>
          <a:p>
            <a:pPr marL="266700" indent="-266700">
              <a:spcBef>
                <a:spcPts val="600"/>
              </a:spcBef>
              <a:buFont typeface="Arial" pitchFamily="34" charset="0"/>
              <a:buChar char="•"/>
            </a:pPr>
            <a:r>
              <a:rPr lang="en-GB" dirty="0"/>
              <a:t>What are current economic conditions like?</a:t>
            </a:r>
          </a:p>
          <a:p>
            <a:pPr marL="266700" indent="-266700">
              <a:spcBef>
                <a:spcPts val="600"/>
              </a:spcBef>
              <a:buFont typeface="Arial" pitchFamily="34" charset="0"/>
              <a:buChar char="•"/>
            </a:pPr>
            <a:r>
              <a:rPr lang="en-GB" dirty="0"/>
              <a:t>Have there been any critical events affecting global financial markets?</a:t>
            </a:r>
          </a:p>
          <a:p>
            <a:pPr marL="266700" indent="-266700">
              <a:spcBef>
                <a:spcPts val="600"/>
              </a:spcBef>
              <a:buFont typeface="Arial" pitchFamily="34" charset="0"/>
              <a:buChar char="•"/>
            </a:pPr>
            <a:r>
              <a:rPr lang="en-GB" dirty="0"/>
              <a:t>What are the key global socio-demographic trends impacting event audiences?</a:t>
            </a:r>
          </a:p>
          <a:p>
            <a:pPr marL="266700" indent="-266700">
              <a:spcBef>
                <a:spcPts val="600"/>
              </a:spcBef>
              <a:buFont typeface="Arial" pitchFamily="34" charset="0"/>
              <a:buChar char="•"/>
            </a:pPr>
            <a:r>
              <a:rPr lang="en-GB" dirty="0"/>
              <a:t>Are there any other trends that event managers can take advantage of when designing event activities (e.g. popular music trends and sporting activities)?</a:t>
            </a:r>
          </a:p>
          <a:p>
            <a:pPr marL="266700" indent="-266700">
              <a:spcBef>
                <a:spcPts val="600"/>
              </a:spcBef>
              <a:buFont typeface="Arial" pitchFamily="34" charset="0"/>
              <a:buChar char="•"/>
            </a:pPr>
            <a:r>
              <a:rPr lang="en-GB" dirty="0"/>
              <a:t>What new technological developments can event managers take advantage of to improve the quality, efficiency and or lower the costs of events?</a:t>
            </a:r>
          </a:p>
          <a:p>
            <a:endParaRPr lang="en-GB" dirty="0"/>
          </a:p>
        </p:txBody>
      </p:sp>
    </p:spTree>
    <p:extLst>
      <p:ext uri="{BB962C8B-B14F-4D97-AF65-F5344CB8AC3E}">
        <p14:creationId xmlns:p14="http://schemas.microsoft.com/office/powerpoint/2010/main" val="495935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p:cNvSpPr>
            <a:spLocks noGrp="1"/>
          </p:cNvSpPr>
          <p:nvPr>
            <p:ph type="title"/>
          </p:nvPr>
        </p:nvSpPr>
        <p:spPr>
          <a:xfrm>
            <a:off x="624408" y="125760"/>
            <a:ext cx="7620000" cy="1143000"/>
          </a:xfrm>
        </p:spPr>
        <p:txBody>
          <a:bodyPr/>
          <a:lstStyle/>
          <a:p>
            <a:pPr algn="ctr"/>
            <a:r>
              <a:rPr lang="en-GB" sz="3600" b="1" dirty="0">
                <a:solidFill>
                  <a:srgbClr val="0070C0"/>
                </a:solidFill>
              </a:rPr>
              <a:t>The International </a:t>
            </a:r>
            <a:br>
              <a:rPr lang="en-GB" sz="3600" b="1" dirty="0">
                <a:solidFill>
                  <a:srgbClr val="0070C0"/>
                </a:solidFill>
              </a:rPr>
            </a:br>
            <a:r>
              <a:rPr lang="en-GB" sz="3600" b="1" dirty="0">
                <a:solidFill>
                  <a:srgbClr val="0070C0"/>
                </a:solidFill>
              </a:rPr>
              <a:t>Events Environment</a:t>
            </a:r>
          </a:p>
        </p:txBody>
      </p:sp>
      <p:sp>
        <p:nvSpPr>
          <p:cNvPr id="3" name="TextBox 2"/>
          <p:cNvSpPr txBox="1"/>
          <p:nvPr/>
        </p:nvSpPr>
        <p:spPr>
          <a:xfrm>
            <a:off x="4357686" y="6400800"/>
            <a:ext cx="4100514" cy="369332"/>
          </a:xfrm>
          <a:prstGeom prst="rect">
            <a:avLst/>
          </a:prstGeom>
          <a:noFill/>
        </p:spPr>
        <p:txBody>
          <a:bodyPr wrap="square" rtlCol="0">
            <a:spAutoFit/>
          </a:bodyPr>
          <a:lstStyle/>
          <a:p>
            <a:pPr algn="r"/>
            <a:r>
              <a:rPr lang="en-GB" b="1" dirty="0">
                <a:solidFill>
                  <a:srgbClr val="666633"/>
                </a:solidFill>
              </a:rPr>
              <a:t>(Ferdinand and </a:t>
            </a:r>
            <a:r>
              <a:rPr lang="en-GB" b="1" dirty="0" err="1">
                <a:solidFill>
                  <a:srgbClr val="666633"/>
                </a:solidFill>
              </a:rPr>
              <a:t>Kitchin</a:t>
            </a:r>
            <a:r>
              <a:rPr lang="en-GB" b="1" dirty="0">
                <a:solidFill>
                  <a:srgbClr val="666633"/>
                </a:solidFill>
              </a:rPr>
              <a:t>, 2012, p.27)</a:t>
            </a:r>
          </a:p>
        </p:txBody>
      </p:sp>
      <p:pic>
        <p:nvPicPr>
          <p:cNvPr id="2" name="Picture 1"/>
          <p:cNvPicPr>
            <a:picLocks noChangeAspect="1"/>
          </p:cNvPicPr>
          <p:nvPr/>
        </p:nvPicPr>
        <p:blipFill rotWithShape="1">
          <a:blip r:embed="rId3"/>
          <a:srcRect l="44093" t="26901" r="28738" b="28300"/>
          <a:stretch/>
        </p:blipFill>
        <p:spPr>
          <a:xfrm>
            <a:off x="1782924" y="1268760"/>
            <a:ext cx="5453372" cy="5058200"/>
          </a:xfrm>
          <a:prstGeom prst="rect">
            <a:avLst/>
          </a:prstGeom>
        </p:spPr>
      </p:pic>
    </p:spTree>
    <p:extLst>
      <p:ext uri="{BB962C8B-B14F-4D97-AF65-F5344CB8AC3E}">
        <p14:creationId xmlns:p14="http://schemas.microsoft.com/office/powerpoint/2010/main" val="11415817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29058" y="4509120"/>
            <a:ext cx="4100514" cy="369332"/>
          </a:xfrm>
          <a:prstGeom prst="rect">
            <a:avLst/>
          </a:prstGeom>
          <a:noFill/>
        </p:spPr>
        <p:txBody>
          <a:bodyPr wrap="square" rtlCol="0">
            <a:spAutoFit/>
          </a:bodyPr>
          <a:lstStyle/>
          <a:p>
            <a:pPr algn="r"/>
            <a:r>
              <a:rPr lang="en-GB" b="1" dirty="0">
                <a:solidFill>
                  <a:srgbClr val="666633"/>
                </a:solidFill>
              </a:rPr>
              <a:t>(Ferdinand and </a:t>
            </a:r>
            <a:r>
              <a:rPr lang="en-GB" b="1" dirty="0" err="1">
                <a:solidFill>
                  <a:srgbClr val="666633"/>
                </a:solidFill>
              </a:rPr>
              <a:t>Kitchin</a:t>
            </a:r>
            <a:r>
              <a:rPr lang="en-GB" b="1" dirty="0">
                <a:solidFill>
                  <a:srgbClr val="666633"/>
                </a:solidFill>
              </a:rPr>
              <a:t>, 2012)</a:t>
            </a:r>
          </a:p>
        </p:txBody>
      </p:sp>
      <p:sp>
        <p:nvSpPr>
          <p:cNvPr id="7" name="Title 1"/>
          <p:cNvSpPr>
            <a:spLocks noGrp="1"/>
          </p:cNvSpPr>
          <p:nvPr>
            <p:ph type="title"/>
          </p:nvPr>
        </p:nvSpPr>
        <p:spPr>
          <a:xfrm>
            <a:off x="357158" y="-71454"/>
            <a:ext cx="7620000" cy="1143000"/>
          </a:xfrm>
        </p:spPr>
        <p:txBody>
          <a:bodyPr/>
          <a:lstStyle/>
          <a:p>
            <a:r>
              <a:rPr lang="en-GB" sz="3200" b="1" dirty="0">
                <a:solidFill>
                  <a:srgbClr val="0070C0"/>
                </a:solidFill>
              </a:rPr>
              <a:t>Global Forces Impacting Feasibility Studies</a:t>
            </a:r>
          </a:p>
        </p:txBody>
      </p:sp>
      <p:sp>
        <p:nvSpPr>
          <p:cNvPr id="6" name="TextBox 5"/>
          <p:cNvSpPr txBox="1"/>
          <p:nvPr/>
        </p:nvSpPr>
        <p:spPr>
          <a:xfrm>
            <a:off x="539552" y="1185133"/>
            <a:ext cx="7572428" cy="3693319"/>
          </a:xfrm>
          <a:prstGeom prst="rect">
            <a:avLst/>
          </a:prstGeom>
          <a:noFill/>
        </p:spPr>
        <p:txBody>
          <a:bodyPr wrap="square" rtlCol="0">
            <a:spAutoFit/>
          </a:bodyPr>
          <a:lstStyle/>
          <a:p>
            <a:pPr marL="273050" indent="-273050">
              <a:buFont typeface="Arial" pitchFamily="34" charset="0"/>
              <a:buChar char="•"/>
            </a:pPr>
            <a:r>
              <a:rPr lang="en-GB" dirty="0"/>
              <a:t>Within the international events environment, Event Managers not only need to be aware of  global forces but also the particular local situations in which they find themselves. </a:t>
            </a:r>
            <a:r>
              <a:rPr lang="en-GB" b="1" dirty="0"/>
              <a:t>‘</a:t>
            </a:r>
            <a:r>
              <a:rPr lang="en-GB" b="1" dirty="0" err="1"/>
              <a:t>Glocalization</a:t>
            </a:r>
            <a:r>
              <a:rPr lang="en-GB" b="1" dirty="0"/>
              <a:t>’ (</a:t>
            </a:r>
            <a:r>
              <a:rPr lang="en-GB" b="1" dirty="0" err="1"/>
              <a:t>Svensson</a:t>
            </a:r>
            <a:r>
              <a:rPr lang="en-GB" b="1" dirty="0"/>
              <a:t>, 2001)</a:t>
            </a:r>
          </a:p>
          <a:p>
            <a:pPr marL="273050" indent="-273050">
              <a:buFont typeface="Arial" pitchFamily="34" charset="0"/>
              <a:buChar char="•"/>
            </a:pPr>
            <a:endParaRPr lang="en-GB" dirty="0"/>
          </a:p>
          <a:p>
            <a:pPr marL="273050" indent="-273050">
              <a:buFont typeface="Arial" pitchFamily="34" charset="0"/>
              <a:buChar char="•"/>
            </a:pPr>
            <a:r>
              <a:rPr lang="en-GB" dirty="0"/>
              <a:t>It is important to recognise the specific requirements of IEM whilst showing due consideration of the differences in EVM practices that occur country to country and amongst different cultures within countries.</a:t>
            </a:r>
          </a:p>
          <a:p>
            <a:pPr marL="273050" indent="-273050">
              <a:buFont typeface="Arial" pitchFamily="34" charset="0"/>
              <a:buChar char="•"/>
            </a:pPr>
            <a:endParaRPr lang="en-GB" dirty="0"/>
          </a:p>
          <a:p>
            <a:pPr marL="273050" indent="-273050">
              <a:buFont typeface="Arial" pitchFamily="34" charset="0"/>
              <a:buChar char="•"/>
            </a:pPr>
            <a:r>
              <a:rPr lang="en-GB" dirty="0"/>
              <a:t>Global forces can be studied using Strategic Planning Tools such as </a:t>
            </a:r>
            <a:r>
              <a:rPr lang="en-GB" b="1" dirty="0"/>
              <a:t>PEST / PESTEL Analysis</a:t>
            </a:r>
            <a:r>
              <a:rPr lang="en-GB" dirty="0"/>
              <a:t>, which enable Event Managers to continually scan the global environment and make adjustments to their events and or organisational plans to either avoid or minimise threats and capitalise on opportunities.</a:t>
            </a:r>
            <a:endParaRPr lang="en-GB" b="1" dirty="0"/>
          </a:p>
        </p:txBody>
      </p:sp>
      <p:pic>
        <p:nvPicPr>
          <p:cNvPr id="1026" name="Picture 2" descr="http://cdn.slidemodel.com/wp-content/uploads/6284-01-pestel-analysis-1.jpg"/>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0259"/>
          <a:stretch/>
        </p:blipFill>
        <p:spPr bwMode="auto">
          <a:xfrm>
            <a:off x="1973500" y="4878452"/>
            <a:ext cx="4087288" cy="18353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9891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a:t>The local context - Key questions</a:t>
            </a:r>
          </a:p>
        </p:txBody>
      </p:sp>
      <p:sp>
        <p:nvSpPr>
          <p:cNvPr id="23555" name="Content Placeholder 2"/>
          <p:cNvSpPr>
            <a:spLocks noGrp="1"/>
          </p:cNvSpPr>
          <p:nvPr>
            <p:ph idx="1"/>
          </p:nvPr>
        </p:nvSpPr>
        <p:spPr/>
        <p:txBody>
          <a:bodyPr>
            <a:normAutofit fontScale="77500" lnSpcReduction="20000"/>
          </a:bodyPr>
          <a:lstStyle/>
          <a:p>
            <a:pPr eaLnBrk="1" hangingPunct="1"/>
            <a:r>
              <a:rPr lang="en-GB" altLang="en-US" dirty="0"/>
              <a:t>What’s the context in Swansea?</a:t>
            </a:r>
          </a:p>
          <a:p>
            <a:pPr eaLnBrk="1" hangingPunct="1"/>
            <a:r>
              <a:rPr lang="en-GB" altLang="en-US" dirty="0"/>
              <a:t>Why are community festivals /events important?</a:t>
            </a:r>
          </a:p>
          <a:p>
            <a:pPr eaLnBrk="1" hangingPunct="1"/>
            <a:r>
              <a:rPr lang="en-GB" altLang="en-US" dirty="0"/>
              <a:t>What’s happening in tourism and events development in the wider area?</a:t>
            </a:r>
          </a:p>
          <a:p>
            <a:pPr eaLnBrk="1" hangingPunct="1"/>
            <a:r>
              <a:rPr lang="en-GB" altLang="en-US" dirty="0"/>
              <a:t>Can we link the theme to any current trends?</a:t>
            </a:r>
          </a:p>
          <a:p>
            <a:pPr eaLnBrk="1" hangingPunct="1"/>
            <a:r>
              <a:rPr lang="en-GB" altLang="en-US" dirty="0"/>
              <a:t>What partnerships might be available e.g. City and County of Swansea, traders</a:t>
            </a:r>
          </a:p>
          <a:p>
            <a:pPr eaLnBrk="1" hangingPunct="1"/>
            <a:r>
              <a:rPr lang="en-GB" altLang="en-US" dirty="0"/>
              <a:t>What resources are available?</a:t>
            </a:r>
          </a:p>
          <a:p>
            <a:pPr eaLnBrk="1" hangingPunct="1"/>
            <a:r>
              <a:rPr lang="en-GB" altLang="en-US" dirty="0"/>
              <a:t>What information (data) will be useful?</a:t>
            </a:r>
          </a:p>
          <a:p>
            <a:pPr eaLnBrk="1" hangingPunct="1"/>
            <a:r>
              <a:rPr lang="en-GB" altLang="en-US" dirty="0"/>
              <a:t>What’s in the area?</a:t>
            </a:r>
          </a:p>
          <a:p>
            <a:pPr eaLnBrk="1" hangingPunct="1"/>
            <a:endParaRPr lang="en-GB" altLang="en-US" dirty="0"/>
          </a:p>
          <a:p>
            <a:pPr eaLnBrk="1" hangingPunct="1"/>
            <a:endParaRPr lang="en-GB" altLang="en-US" dirty="0"/>
          </a:p>
        </p:txBody>
      </p:sp>
    </p:spTree>
    <p:extLst>
      <p:ext uri="{BB962C8B-B14F-4D97-AF65-F5344CB8AC3E}">
        <p14:creationId xmlns:p14="http://schemas.microsoft.com/office/powerpoint/2010/main" val="751040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Tasks	</a:t>
            </a:r>
          </a:p>
        </p:txBody>
      </p:sp>
      <p:sp>
        <p:nvSpPr>
          <p:cNvPr id="3" name="Content Placeholder 2"/>
          <p:cNvSpPr>
            <a:spLocks noGrp="1"/>
          </p:cNvSpPr>
          <p:nvPr>
            <p:ph idx="1"/>
          </p:nvPr>
        </p:nvSpPr>
        <p:spPr/>
        <p:txBody>
          <a:bodyPr>
            <a:normAutofit fontScale="77500" lnSpcReduction="20000"/>
          </a:bodyPr>
          <a:lstStyle/>
          <a:p>
            <a:pPr marL="114300" indent="0">
              <a:buNone/>
            </a:pPr>
            <a:r>
              <a:rPr lang="en-GB" dirty="0"/>
              <a:t>1. Read the sample feasibility questionnaire from New Zealand Major events.</a:t>
            </a:r>
          </a:p>
          <a:p>
            <a:endParaRPr lang="en-GB" dirty="0"/>
          </a:p>
          <a:p>
            <a:r>
              <a:rPr lang="en-GB" dirty="0"/>
              <a:t>What does this tell us about the importance of  a feasibility study</a:t>
            </a:r>
          </a:p>
          <a:p>
            <a:endParaRPr lang="en-GB" dirty="0"/>
          </a:p>
          <a:p>
            <a:pPr marL="114300" indent="0">
              <a:buNone/>
            </a:pPr>
            <a:r>
              <a:rPr lang="en-GB" dirty="0"/>
              <a:t>2. Read section 4 of the ‘Street Festival Feasibility Report’ example – what does this tell us about the requirements to detail operational feasibility?</a:t>
            </a:r>
          </a:p>
          <a:p>
            <a:pPr marL="114300" indent="0">
              <a:buNone/>
            </a:pPr>
            <a:endParaRPr lang="en-GB" dirty="0"/>
          </a:p>
          <a:p>
            <a:pPr marL="114300" indent="0">
              <a:buNone/>
            </a:pPr>
            <a:r>
              <a:rPr lang="en-GB" dirty="0"/>
              <a:t>3. Put together a list of what you would need to consider for a “feasibility” study for your assignment report on some of the information above</a:t>
            </a:r>
          </a:p>
        </p:txBody>
      </p:sp>
    </p:spTree>
    <p:extLst>
      <p:ext uri="{BB962C8B-B14F-4D97-AF65-F5344CB8AC3E}">
        <p14:creationId xmlns:p14="http://schemas.microsoft.com/office/powerpoint/2010/main" val="9383091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256"/>
            <a:ext cx="7620000" cy="1143000"/>
          </a:xfrm>
        </p:spPr>
        <p:txBody>
          <a:bodyPr/>
          <a:lstStyle/>
          <a:p>
            <a:r>
              <a:rPr lang="en-GB" sz="4000" b="1" dirty="0">
                <a:solidFill>
                  <a:srgbClr val="0070C0"/>
                </a:solidFill>
              </a:rPr>
              <a:t>Useful References</a:t>
            </a:r>
          </a:p>
        </p:txBody>
      </p:sp>
      <p:sp>
        <p:nvSpPr>
          <p:cNvPr id="3" name="Content Placeholder 2"/>
          <p:cNvSpPr>
            <a:spLocks noGrp="1"/>
          </p:cNvSpPr>
          <p:nvPr>
            <p:ph idx="1"/>
          </p:nvPr>
        </p:nvSpPr>
        <p:spPr>
          <a:xfrm>
            <a:off x="457200" y="1219200"/>
            <a:ext cx="7620000" cy="5181600"/>
          </a:xfrm>
        </p:spPr>
        <p:txBody>
          <a:bodyPr>
            <a:normAutofit/>
          </a:bodyPr>
          <a:lstStyle/>
          <a:p>
            <a:endParaRPr lang="en-GB" sz="2400" dirty="0">
              <a:latin typeface="+mj-lt"/>
            </a:endParaRPr>
          </a:p>
          <a:p>
            <a:endParaRPr lang="en-GB" sz="2400" dirty="0">
              <a:latin typeface="+mj-lt"/>
            </a:endParaRPr>
          </a:p>
          <a:p>
            <a:endParaRPr lang="en-GB" sz="2400" dirty="0">
              <a:latin typeface="+mj-lt"/>
            </a:endParaRPr>
          </a:p>
          <a:p>
            <a:endParaRPr lang="en-GB" sz="2400" dirty="0">
              <a:latin typeface="+mj-lt"/>
            </a:endParaRPr>
          </a:p>
          <a:p>
            <a:endParaRPr lang="en-GB" sz="1800" dirty="0">
              <a:solidFill>
                <a:schemeClr val="accent6">
                  <a:lumMod val="75000"/>
                </a:schemeClr>
              </a:solidFill>
            </a:endParaRPr>
          </a:p>
        </p:txBody>
      </p:sp>
      <p:sp>
        <p:nvSpPr>
          <p:cNvPr id="4" name="Rectangle 3"/>
          <p:cNvSpPr/>
          <p:nvPr/>
        </p:nvSpPr>
        <p:spPr>
          <a:xfrm>
            <a:off x="323528" y="1047502"/>
            <a:ext cx="7789735" cy="5693866"/>
          </a:xfrm>
          <a:prstGeom prst="rect">
            <a:avLst/>
          </a:prstGeom>
        </p:spPr>
        <p:txBody>
          <a:bodyPr wrap="square">
            <a:spAutoFit/>
          </a:bodyPr>
          <a:lstStyle/>
          <a:p>
            <a:r>
              <a:rPr lang="en-GB" sz="1400" dirty="0">
                <a:solidFill>
                  <a:schemeClr val="accent6">
                    <a:lumMod val="75000"/>
                  </a:schemeClr>
                </a:solidFill>
              </a:rPr>
              <a:t>Bureau International des Expositions (BIE) (2016) 1992 Seville </a:t>
            </a:r>
            <a:r>
              <a:rPr lang="en-GB" sz="1400" dirty="0">
                <a:solidFill>
                  <a:schemeClr val="accent6">
                    <a:lumMod val="75000"/>
                  </a:schemeClr>
                </a:solidFill>
                <a:hlinkClick r:id="rId3"/>
              </a:rPr>
              <a:t>http://www.bie-paris.org/site/en/1992-seville</a:t>
            </a:r>
            <a:r>
              <a:rPr lang="en-GB" sz="1400" dirty="0">
                <a:solidFill>
                  <a:schemeClr val="accent6">
                    <a:lumMod val="75000"/>
                  </a:schemeClr>
                </a:solidFill>
              </a:rPr>
              <a:t> - accessed 13 September 2016</a:t>
            </a:r>
          </a:p>
          <a:p>
            <a:endParaRPr lang="en-GB" sz="1400" dirty="0">
              <a:solidFill>
                <a:schemeClr val="accent6">
                  <a:lumMod val="75000"/>
                </a:schemeClr>
              </a:solidFill>
            </a:endParaRPr>
          </a:p>
          <a:p>
            <a:r>
              <a:rPr lang="en-GB" sz="1400" dirty="0">
                <a:solidFill>
                  <a:schemeClr val="accent6">
                    <a:lumMod val="75000"/>
                  </a:schemeClr>
                </a:solidFill>
              </a:rPr>
              <a:t>Carter, L. (2007) </a:t>
            </a:r>
            <a:r>
              <a:rPr lang="en-GB" sz="1400" i="1" dirty="0">
                <a:solidFill>
                  <a:schemeClr val="accent6">
                    <a:lumMod val="75000"/>
                  </a:schemeClr>
                </a:solidFill>
              </a:rPr>
              <a:t>Event Planning </a:t>
            </a:r>
            <a:r>
              <a:rPr lang="en-GB" sz="1400" dirty="0" err="1">
                <a:solidFill>
                  <a:schemeClr val="accent6">
                    <a:lumMod val="75000"/>
                  </a:schemeClr>
                </a:solidFill>
              </a:rPr>
              <a:t>Authorhouse</a:t>
            </a:r>
            <a:r>
              <a:rPr lang="en-GB" sz="1400" dirty="0">
                <a:solidFill>
                  <a:schemeClr val="accent6">
                    <a:lumMod val="75000"/>
                  </a:schemeClr>
                </a:solidFill>
              </a:rPr>
              <a:t> USA</a:t>
            </a:r>
          </a:p>
          <a:p>
            <a:endParaRPr lang="en-GB" sz="1400" dirty="0">
              <a:solidFill>
                <a:schemeClr val="accent6">
                  <a:lumMod val="75000"/>
                </a:schemeClr>
              </a:solidFill>
            </a:endParaRPr>
          </a:p>
          <a:p>
            <a:r>
              <a:rPr lang="en-GB" sz="1400" dirty="0">
                <a:solidFill>
                  <a:schemeClr val="accent6">
                    <a:lumMod val="75000"/>
                  </a:schemeClr>
                </a:solidFill>
              </a:rPr>
              <a:t>Currie, R.R. and Wesley, F. (2010) Is it Feasible?  Positioning Feasibility Analysis as a Valuable Tool for Assessing a Potential Tourism Development. </a:t>
            </a:r>
            <a:r>
              <a:rPr lang="en-GB" sz="1400" i="1" dirty="0">
                <a:solidFill>
                  <a:schemeClr val="accent6">
                    <a:lumMod val="75000"/>
                  </a:schemeClr>
                </a:solidFill>
              </a:rPr>
              <a:t>Tourism and Hospitality Planning &amp; Development.</a:t>
            </a:r>
            <a:r>
              <a:rPr lang="en-GB" sz="1400" dirty="0">
                <a:solidFill>
                  <a:schemeClr val="accent6">
                    <a:lumMod val="75000"/>
                  </a:schemeClr>
                </a:solidFill>
              </a:rPr>
              <a:t> Vol. 7, No. 4, pp.379-394, Taylor &amp; Francis</a:t>
            </a:r>
          </a:p>
          <a:p>
            <a:endParaRPr lang="en-GB" sz="1400" dirty="0">
              <a:solidFill>
                <a:schemeClr val="accent6">
                  <a:lumMod val="75000"/>
                </a:schemeClr>
              </a:solidFill>
            </a:endParaRPr>
          </a:p>
          <a:p>
            <a:r>
              <a:rPr lang="en-GB" sz="1400" dirty="0" err="1">
                <a:solidFill>
                  <a:schemeClr val="accent6">
                    <a:lumMod val="75000"/>
                  </a:schemeClr>
                </a:solidFill>
              </a:rPr>
              <a:t>Derrett</a:t>
            </a:r>
            <a:r>
              <a:rPr lang="en-GB" sz="1400" dirty="0">
                <a:solidFill>
                  <a:schemeClr val="accent6">
                    <a:lumMod val="75000"/>
                  </a:schemeClr>
                </a:solidFill>
              </a:rPr>
              <a:t>, R. (2004) – cited in Yeoman, I., Robertson, M., Ali-Knight, J., Drummond, S. and McMahon-Beattie, U. (2004) </a:t>
            </a:r>
            <a:r>
              <a:rPr lang="en-GB" sz="1400" i="1" dirty="0">
                <a:solidFill>
                  <a:schemeClr val="accent6">
                    <a:lumMod val="75000"/>
                  </a:schemeClr>
                </a:solidFill>
              </a:rPr>
              <a:t>Festival and Events Management. An International Arts and Culture Perspective. </a:t>
            </a:r>
            <a:r>
              <a:rPr lang="en-GB" sz="1400" dirty="0">
                <a:solidFill>
                  <a:schemeClr val="accent6">
                    <a:lumMod val="75000"/>
                  </a:schemeClr>
                </a:solidFill>
              </a:rPr>
              <a:t>Butterworth Heinemann, UK</a:t>
            </a:r>
          </a:p>
          <a:p>
            <a:endParaRPr lang="en-GB" sz="1400" dirty="0">
              <a:solidFill>
                <a:schemeClr val="accent6">
                  <a:lumMod val="75000"/>
                </a:schemeClr>
              </a:solidFill>
            </a:endParaRPr>
          </a:p>
          <a:p>
            <a:r>
              <a:rPr lang="en-GB" sz="1400" dirty="0">
                <a:solidFill>
                  <a:schemeClr val="accent6">
                    <a:lumMod val="75000"/>
                  </a:schemeClr>
                </a:solidFill>
              </a:rPr>
              <a:t>Ferdinand, N. and </a:t>
            </a:r>
            <a:r>
              <a:rPr lang="en-GB" sz="1400" dirty="0" err="1">
                <a:solidFill>
                  <a:schemeClr val="accent6">
                    <a:lumMod val="75000"/>
                  </a:schemeClr>
                </a:solidFill>
              </a:rPr>
              <a:t>Kitchin</a:t>
            </a:r>
            <a:r>
              <a:rPr lang="en-GB" sz="1400" dirty="0">
                <a:solidFill>
                  <a:schemeClr val="accent6">
                    <a:lumMod val="75000"/>
                  </a:schemeClr>
                </a:solidFill>
              </a:rPr>
              <a:t>, P.J. (2012) </a:t>
            </a:r>
            <a:r>
              <a:rPr lang="en-GB" sz="1400" i="1" dirty="0">
                <a:solidFill>
                  <a:schemeClr val="accent6">
                    <a:lumMod val="75000"/>
                  </a:schemeClr>
                </a:solidFill>
              </a:rPr>
              <a:t>Events Management An International Approach.</a:t>
            </a:r>
            <a:r>
              <a:rPr lang="en-GB" sz="1400" dirty="0">
                <a:solidFill>
                  <a:schemeClr val="accent6">
                    <a:lumMod val="75000"/>
                  </a:schemeClr>
                </a:solidFill>
              </a:rPr>
              <a:t> Sage Publications Ltd</a:t>
            </a:r>
          </a:p>
          <a:p>
            <a:endParaRPr lang="en-GB" sz="1400" dirty="0">
              <a:solidFill>
                <a:schemeClr val="accent6">
                  <a:lumMod val="75000"/>
                </a:schemeClr>
              </a:solidFill>
            </a:endParaRPr>
          </a:p>
          <a:p>
            <a:r>
              <a:rPr lang="en-GB" sz="1400" dirty="0">
                <a:solidFill>
                  <a:schemeClr val="accent6">
                    <a:lumMod val="75000"/>
                  </a:schemeClr>
                </a:solidFill>
              </a:rPr>
              <a:t>Ford, R.C. and </a:t>
            </a:r>
            <a:r>
              <a:rPr lang="en-GB" sz="1400" dirty="0" err="1">
                <a:solidFill>
                  <a:schemeClr val="accent6">
                    <a:lumMod val="75000"/>
                  </a:schemeClr>
                </a:solidFill>
              </a:rPr>
              <a:t>Peeper</a:t>
            </a:r>
            <a:r>
              <a:rPr lang="en-GB" sz="1400" dirty="0">
                <a:solidFill>
                  <a:schemeClr val="accent6">
                    <a:lumMod val="75000"/>
                  </a:schemeClr>
                </a:solidFill>
              </a:rPr>
              <a:t>, W.C. (2007) The past as prologue: Predicting the future of convention and visitor bureau industry on the basis of its history. </a:t>
            </a:r>
            <a:r>
              <a:rPr lang="en-GB" sz="1400" i="1" dirty="0">
                <a:solidFill>
                  <a:schemeClr val="accent6">
                    <a:lumMod val="75000"/>
                  </a:schemeClr>
                </a:solidFill>
              </a:rPr>
              <a:t>Tourism Management. </a:t>
            </a:r>
            <a:r>
              <a:rPr lang="en-GB" sz="1400" dirty="0">
                <a:solidFill>
                  <a:schemeClr val="accent6">
                    <a:lumMod val="75000"/>
                  </a:schemeClr>
                </a:solidFill>
              </a:rPr>
              <a:t>Vol.28, pp.1104-1114, Science Direct</a:t>
            </a:r>
          </a:p>
          <a:p>
            <a:endParaRPr lang="en-GB" sz="1400" dirty="0">
              <a:solidFill>
                <a:schemeClr val="accent6">
                  <a:lumMod val="75000"/>
                </a:schemeClr>
              </a:solidFill>
            </a:endParaRPr>
          </a:p>
          <a:p>
            <a:pPr lvl="0"/>
            <a:r>
              <a:rPr lang="en-GB" sz="1400" dirty="0">
                <a:solidFill>
                  <a:schemeClr val="accent6">
                    <a:lumMod val="75000"/>
                  </a:schemeClr>
                </a:solidFill>
              </a:rPr>
              <a:t>Getz, D. (2012) </a:t>
            </a:r>
            <a:r>
              <a:rPr lang="en-GB" sz="1400" i="1" dirty="0">
                <a:solidFill>
                  <a:schemeClr val="accent6">
                    <a:lumMod val="75000"/>
                  </a:schemeClr>
                </a:solidFill>
              </a:rPr>
              <a:t>Event Studies Theory, Research and Policy for Planned Events. </a:t>
            </a:r>
            <a:r>
              <a:rPr lang="en-GB" sz="1400" dirty="0" err="1">
                <a:solidFill>
                  <a:schemeClr val="accent6">
                    <a:lumMod val="75000"/>
                  </a:schemeClr>
                </a:solidFill>
              </a:rPr>
              <a:t>Routledge</a:t>
            </a:r>
            <a:r>
              <a:rPr lang="en-GB" sz="1400" dirty="0">
                <a:solidFill>
                  <a:schemeClr val="accent6">
                    <a:lumMod val="75000"/>
                  </a:schemeClr>
                </a:solidFill>
              </a:rPr>
              <a:t>, UK</a:t>
            </a:r>
          </a:p>
          <a:p>
            <a:endParaRPr lang="en-GB" sz="1400" dirty="0"/>
          </a:p>
          <a:p>
            <a:r>
              <a:rPr lang="en-GB" sz="1400" dirty="0">
                <a:solidFill>
                  <a:schemeClr val="accent6">
                    <a:lumMod val="75000"/>
                  </a:schemeClr>
                </a:solidFill>
              </a:rPr>
              <a:t>Hudson, S., </a:t>
            </a:r>
            <a:r>
              <a:rPr lang="en-GB" sz="1400" dirty="0" err="1">
                <a:solidFill>
                  <a:schemeClr val="accent6">
                    <a:lumMod val="75000"/>
                  </a:schemeClr>
                </a:solidFill>
              </a:rPr>
              <a:t>Meng</a:t>
            </a:r>
            <a:r>
              <a:rPr lang="en-GB" sz="1400" dirty="0">
                <a:solidFill>
                  <a:schemeClr val="accent6">
                    <a:lumMod val="75000"/>
                  </a:schemeClr>
                </a:solidFill>
              </a:rPr>
              <a:t>, F. and Cárdenas, D. (2014) Gauging potential demand for new events. A case study with a multi-stage, mixed method approach. </a:t>
            </a:r>
            <a:r>
              <a:rPr lang="en-GB" sz="1400" i="1" dirty="0">
                <a:solidFill>
                  <a:schemeClr val="accent6">
                    <a:lumMod val="75000"/>
                  </a:schemeClr>
                </a:solidFill>
              </a:rPr>
              <a:t>International Journal of Event and Festival Management. </a:t>
            </a:r>
            <a:r>
              <a:rPr lang="en-GB" sz="1400" dirty="0">
                <a:solidFill>
                  <a:schemeClr val="accent6">
                    <a:lumMod val="75000"/>
                  </a:schemeClr>
                </a:solidFill>
              </a:rPr>
              <a:t>Vol. 5 No. 2, 2014, pp.180-192</a:t>
            </a:r>
          </a:p>
          <a:p>
            <a:endParaRPr lang="en-GB" sz="1400" dirty="0">
              <a:solidFill>
                <a:schemeClr val="accent6">
                  <a:lumMod val="75000"/>
                </a:schemeClr>
              </a:solidFill>
            </a:endParaRPr>
          </a:p>
          <a:p>
            <a:endParaRPr lang="en-GB" sz="1400" dirty="0">
              <a:solidFill>
                <a:schemeClr val="accent6">
                  <a:lumMod val="75000"/>
                </a:schemeClr>
              </a:solidFill>
            </a:endParaRPr>
          </a:p>
        </p:txBody>
      </p:sp>
    </p:spTree>
    <p:extLst>
      <p:ext uri="{BB962C8B-B14F-4D97-AF65-F5344CB8AC3E}">
        <p14:creationId xmlns:p14="http://schemas.microsoft.com/office/powerpoint/2010/main" val="23520053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285720" y="-18256"/>
            <a:ext cx="7620000" cy="1143000"/>
          </a:xfrm>
        </p:spPr>
        <p:txBody>
          <a:bodyPr/>
          <a:lstStyle/>
          <a:p>
            <a:r>
              <a:rPr lang="en-GB" sz="4000" b="1" dirty="0">
                <a:solidFill>
                  <a:srgbClr val="0070C0"/>
                </a:solidFill>
              </a:rPr>
              <a:t>Useful References</a:t>
            </a:r>
          </a:p>
        </p:txBody>
      </p:sp>
      <p:sp>
        <p:nvSpPr>
          <p:cNvPr id="3" name="Content Placeholder 2"/>
          <p:cNvSpPr>
            <a:spLocks noGrp="1"/>
          </p:cNvSpPr>
          <p:nvPr>
            <p:ph idx="1"/>
          </p:nvPr>
        </p:nvSpPr>
        <p:spPr>
          <a:xfrm>
            <a:off x="457200" y="1219200"/>
            <a:ext cx="7620000" cy="5181600"/>
          </a:xfrm>
        </p:spPr>
        <p:txBody>
          <a:bodyPr>
            <a:normAutofit/>
          </a:bodyPr>
          <a:lstStyle/>
          <a:p>
            <a:endParaRPr lang="en-GB" sz="2400" dirty="0">
              <a:latin typeface="+mj-lt"/>
            </a:endParaRPr>
          </a:p>
          <a:p>
            <a:endParaRPr lang="en-GB" sz="2400" dirty="0">
              <a:latin typeface="+mj-lt"/>
            </a:endParaRPr>
          </a:p>
          <a:p>
            <a:endParaRPr lang="en-GB" sz="2400" dirty="0">
              <a:latin typeface="+mj-lt"/>
            </a:endParaRPr>
          </a:p>
          <a:p>
            <a:endParaRPr lang="en-GB" sz="2400" dirty="0">
              <a:latin typeface="+mj-lt"/>
            </a:endParaRPr>
          </a:p>
          <a:p>
            <a:endParaRPr lang="en-GB" dirty="0"/>
          </a:p>
        </p:txBody>
      </p:sp>
      <p:sp>
        <p:nvSpPr>
          <p:cNvPr id="4" name="Rectangle 3"/>
          <p:cNvSpPr/>
          <p:nvPr/>
        </p:nvSpPr>
        <p:spPr>
          <a:xfrm>
            <a:off x="323528" y="928670"/>
            <a:ext cx="7789735" cy="5262979"/>
          </a:xfrm>
          <a:prstGeom prst="rect">
            <a:avLst/>
          </a:prstGeom>
        </p:spPr>
        <p:txBody>
          <a:bodyPr wrap="square">
            <a:spAutoFit/>
          </a:bodyPr>
          <a:lstStyle/>
          <a:p>
            <a:r>
              <a:rPr lang="en-GB" sz="1400" dirty="0" err="1">
                <a:solidFill>
                  <a:schemeClr val="accent6">
                    <a:lumMod val="75000"/>
                  </a:schemeClr>
                </a:solidFill>
              </a:rPr>
              <a:t>Kock</a:t>
            </a:r>
            <a:r>
              <a:rPr lang="en-GB" sz="1400" dirty="0">
                <a:solidFill>
                  <a:schemeClr val="accent6">
                    <a:lumMod val="75000"/>
                  </a:schemeClr>
                </a:solidFill>
              </a:rPr>
              <a:t>, G., </a:t>
            </a:r>
            <a:r>
              <a:rPr lang="en-GB" sz="1400" dirty="0" err="1">
                <a:solidFill>
                  <a:schemeClr val="accent6">
                    <a:lumMod val="75000"/>
                  </a:schemeClr>
                </a:solidFill>
              </a:rPr>
              <a:t>Breiter</a:t>
            </a:r>
            <a:r>
              <a:rPr lang="en-GB" sz="1400" dirty="0">
                <a:solidFill>
                  <a:schemeClr val="accent6">
                    <a:lumMod val="75000"/>
                  </a:schemeClr>
                </a:solidFill>
              </a:rPr>
              <a:t>, D., Hara, T. and </a:t>
            </a:r>
            <a:r>
              <a:rPr lang="en-GB" sz="1400" dirty="0" err="1">
                <a:solidFill>
                  <a:schemeClr val="accent6">
                    <a:lumMod val="75000"/>
                  </a:schemeClr>
                </a:solidFill>
              </a:rPr>
              <a:t>DiPietro</a:t>
            </a:r>
            <a:r>
              <a:rPr lang="en-GB" sz="1400" dirty="0">
                <a:solidFill>
                  <a:schemeClr val="accent6">
                    <a:lumMod val="75000"/>
                  </a:schemeClr>
                </a:solidFill>
              </a:rPr>
              <a:t>, R.B. (2008) Proposing  a Regional Impact Based Feasibility Studies Framework for Convention Centres: A Quantitative Analysis of the Orange County Convention Centre (OCCC). </a:t>
            </a:r>
            <a:r>
              <a:rPr lang="en-GB" sz="1400" i="1" dirty="0">
                <a:solidFill>
                  <a:schemeClr val="accent6">
                    <a:lumMod val="75000"/>
                  </a:schemeClr>
                </a:solidFill>
              </a:rPr>
              <a:t>Journal of Convention &amp; Event Tourism.</a:t>
            </a:r>
            <a:r>
              <a:rPr lang="en-GB" sz="1400" dirty="0">
                <a:solidFill>
                  <a:schemeClr val="accent6">
                    <a:lumMod val="75000"/>
                  </a:schemeClr>
                </a:solidFill>
              </a:rPr>
              <a:t> Vol. 9, Issue 4, pp.309-340</a:t>
            </a:r>
          </a:p>
          <a:p>
            <a:endParaRPr lang="en-GB" sz="1400" dirty="0">
              <a:solidFill>
                <a:schemeClr val="accent6">
                  <a:lumMod val="75000"/>
                </a:schemeClr>
              </a:solidFill>
            </a:endParaRPr>
          </a:p>
          <a:p>
            <a:r>
              <a:rPr lang="en-GB" sz="1400" dirty="0" err="1">
                <a:solidFill>
                  <a:schemeClr val="accent6">
                    <a:lumMod val="75000"/>
                  </a:schemeClr>
                </a:solidFill>
              </a:rPr>
              <a:t>Kock</a:t>
            </a:r>
            <a:r>
              <a:rPr lang="en-GB" sz="1400" dirty="0">
                <a:solidFill>
                  <a:schemeClr val="accent6">
                    <a:lumMod val="75000"/>
                  </a:schemeClr>
                </a:solidFill>
              </a:rPr>
              <a:t>, G.M. (2007) </a:t>
            </a:r>
            <a:r>
              <a:rPr lang="en-GB" sz="1400" u="sng" dirty="0">
                <a:solidFill>
                  <a:schemeClr val="accent6">
                    <a:lumMod val="75000"/>
                  </a:schemeClr>
                </a:solidFill>
              </a:rPr>
              <a:t>Proposing  an Alternative Framework  for  Feasibility Studies for Large Public Tourism Investments: A Quantitative Analysis of the Orange County Convention Centre </a:t>
            </a:r>
            <a:r>
              <a:rPr lang="en-GB" sz="1400" dirty="0">
                <a:solidFill>
                  <a:schemeClr val="accent6">
                    <a:lumMod val="75000"/>
                  </a:schemeClr>
                </a:solidFill>
              </a:rPr>
              <a:t>- </a:t>
            </a:r>
            <a:r>
              <a:rPr lang="en-GB" sz="1400" u="sng" dirty="0">
                <a:solidFill>
                  <a:schemeClr val="accent6">
                    <a:lumMod val="75000"/>
                  </a:schemeClr>
                </a:solidFill>
                <a:hlinkClick r:id="rId3"/>
              </a:rPr>
              <a:t>http://etd.fcla.edu/CF/CFE0001629/kock_gerald_200705_mast.pdf</a:t>
            </a:r>
            <a:r>
              <a:rPr lang="en-GB" sz="1400" dirty="0">
                <a:solidFill>
                  <a:schemeClr val="accent6">
                    <a:lumMod val="75000"/>
                  </a:schemeClr>
                </a:solidFill>
              </a:rPr>
              <a:t> - accessed 15 September 2016 </a:t>
            </a:r>
          </a:p>
          <a:p>
            <a:endParaRPr lang="en-GB" sz="1400" dirty="0">
              <a:solidFill>
                <a:schemeClr val="accent6">
                  <a:lumMod val="75000"/>
                </a:schemeClr>
              </a:solidFill>
            </a:endParaRPr>
          </a:p>
          <a:p>
            <a:r>
              <a:rPr lang="en-GB" sz="1400" dirty="0" err="1">
                <a:solidFill>
                  <a:schemeClr val="accent6">
                    <a:lumMod val="75000"/>
                  </a:schemeClr>
                </a:solidFill>
              </a:rPr>
              <a:t>Mallen</a:t>
            </a:r>
            <a:r>
              <a:rPr lang="en-GB" sz="1400" dirty="0">
                <a:solidFill>
                  <a:schemeClr val="accent6">
                    <a:lumMod val="75000"/>
                  </a:schemeClr>
                </a:solidFill>
              </a:rPr>
              <a:t>, C. and Adams, L. (2013) </a:t>
            </a:r>
            <a:r>
              <a:rPr lang="en-GB" sz="1400" i="1" dirty="0">
                <a:solidFill>
                  <a:schemeClr val="accent6">
                    <a:lumMod val="75000"/>
                  </a:schemeClr>
                </a:solidFill>
              </a:rPr>
              <a:t>Event Management in Sport, Recreation and Tourism: Theoretical and Practical Dimensions.</a:t>
            </a:r>
            <a:r>
              <a:rPr lang="en-GB" sz="1400" dirty="0">
                <a:solidFill>
                  <a:schemeClr val="accent6">
                    <a:lumMod val="75000"/>
                  </a:schemeClr>
                </a:solidFill>
              </a:rPr>
              <a:t> 2nd Edition. UK, </a:t>
            </a:r>
            <a:r>
              <a:rPr lang="en-GB" sz="1400" dirty="0" err="1">
                <a:solidFill>
                  <a:schemeClr val="accent6">
                    <a:lumMod val="75000"/>
                  </a:schemeClr>
                </a:solidFill>
              </a:rPr>
              <a:t>Routledge</a:t>
            </a:r>
            <a:r>
              <a:rPr lang="en-GB" sz="1400" dirty="0">
                <a:solidFill>
                  <a:schemeClr val="accent6">
                    <a:lumMod val="75000"/>
                  </a:schemeClr>
                </a:solidFill>
              </a:rPr>
              <a:t>.</a:t>
            </a:r>
          </a:p>
          <a:p>
            <a:pPr lvl="0"/>
            <a:endParaRPr lang="en-GB" sz="1400" dirty="0">
              <a:solidFill>
                <a:schemeClr val="accent6">
                  <a:lumMod val="75000"/>
                </a:schemeClr>
              </a:solidFill>
            </a:endParaRPr>
          </a:p>
          <a:p>
            <a:r>
              <a:rPr lang="en-GB" sz="1400" dirty="0">
                <a:solidFill>
                  <a:schemeClr val="accent6">
                    <a:lumMod val="75000"/>
                  </a:schemeClr>
                </a:solidFill>
              </a:rPr>
              <a:t>O’Toole, W. (2011) </a:t>
            </a:r>
            <a:r>
              <a:rPr lang="en-GB" sz="1400" i="1" dirty="0">
                <a:solidFill>
                  <a:schemeClr val="accent6">
                    <a:lumMod val="75000"/>
                  </a:schemeClr>
                </a:solidFill>
              </a:rPr>
              <a:t>Events Feasibility and Development, From Strategy to Operations</a:t>
            </a:r>
            <a:r>
              <a:rPr lang="en-GB" sz="1400" dirty="0">
                <a:solidFill>
                  <a:schemeClr val="accent6">
                    <a:lumMod val="75000"/>
                  </a:schemeClr>
                </a:solidFill>
              </a:rPr>
              <a:t>. Oxford, Butterworth-Heinemann.</a:t>
            </a:r>
          </a:p>
          <a:p>
            <a:endParaRPr lang="en-GB" sz="1400" dirty="0">
              <a:solidFill>
                <a:schemeClr val="accent6">
                  <a:lumMod val="75000"/>
                </a:schemeClr>
              </a:solidFill>
            </a:endParaRPr>
          </a:p>
          <a:p>
            <a:r>
              <a:rPr lang="en-GB" sz="1400" dirty="0">
                <a:solidFill>
                  <a:schemeClr val="accent6">
                    <a:lumMod val="75000"/>
                  </a:schemeClr>
                </a:solidFill>
              </a:rPr>
              <a:t>Rogers, T. (2013) </a:t>
            </a:r>
            <a:r>
              <a:rPr lang="en-GB" sz="1400" i="1" dirty="0">
                <a:solidFill>
                  <a:schemeClr val="accent6">
                    <a:lumMod val="75000"/>
                  </a:schemeClr>
                </a:solidFill>
              </a:rPr>
              <a:t>Conferences and Conventions: A Global Industry.</a:t>
            </a:r>
            <a:r>
              <a:rPr lang="en-GB" sz="1400" dirty="0">
                <a:solidFill>
                  <a:schemeClr val="accent6">
                    <a:lumMod val="75000"/>
                  </a:schemeClr>
                </a:solidFill>
              </a:rPr>
              <a:t> Third Edition. UK, </a:t>
            </a:r>
            <a:r>
              <a:rPr lang="en-GB" sz="1400" dirty="0" err="1">
                <a:solidFill>
                  <a:schemeClr val="accent6">
                    <a:lumMod val="75000"/>
                  </a:schemeClr>
                </a:solidFill>
              </a:rPr>
              <a:t>Routledge</a:t>
            </a:r>
            <a:endParaRPr lang="en-GB" sz="1400" dirty="0">
              <a:solidFill>
                <a:schemeClr val="accent6">
                  <a:lumMod val="75000"/>
                </a:schemeClr>
              </a:solidFill>
            </a:endParaRPr>
          </a:p>
          <a:p>
            <a:endParaRPr lang="en-GB" sz="1400" dirty="0">
              <a:solidFill>
                <a:schemeClr val="accent6">
                  <a:lumMod val="75000"/>
                </a:schemeClr>
              </a:solidFill>
            </a:endParaRPr>
          </a:p>
          <a:p>
            <a:r>
              <a:rPr lang="en-GB" sz="1400" dirty="0">
                <a:solidFill>
                  <a:schemeClr val="accent6">
                    <a:lumMod val="75000"/>
                  </a:schemeClr>
                </a:solidFill>
              </a:rPr>
              <a:t>Smith, A. (2012) </a:t>
            </a:r>
            <a:r>
              <a:rPr lang="en-GB" sz="1400" i="1" dirty="0">
                <a:solidFill>
                  <a:schemeClr val="accent6">
                    <a:lumMod val="75000"/>
                  </a:schemeClr>
                </a:solidFill>
              </a:rPr>
              <a:t>Events and Urban Regeneration The Strategic Use of Events to Revitalise Cities</a:t>
            </a:r>
            <a:r>
              <a:rPr lang="en-GB" sz="1400" dirty="0">
                <a:solidFill>
                  <a:schemeClr val="accent6">
                    <a:lumMod val="75000"/>
                  </a:schemeClr>
                </a:solidFill>
              </a:rPr>
              <a:t>. UK, </a:t>
            </a:r>
            <a:r>
              <a:rPr lang="en-GB" sz="1400" dirty="0" err="1">
                <a:solidFill>
                  <a:schemeClr val="accent6">
                    <a:lumMod val="75000"/>
                  </a:schemeClr>
                </a:solidFill>
              </a:rPr>
              <a:t>Routledge</a:t>
            </a:r>
            <a:endParaRPr lang="en-GB" sz="1400" dirty="0">
              <a:solidFill>
                <a:schemeClr val="accent6">
                  <a:lumMod val="75000"/>
                </a:schemeClr>
              </a:solidFill>
            </a:endParaRPr>
          </a:p>
          <a:p>
            <a:endParaRPr lang="en-GB" sz="1400" dirty="0">
              <a:solidFill>
                <a:schemeClr val="accent6">
                  <a:lumMod val="75000"/>
                </a:schemeClr>
              </a:solidFill>
            </a:endParaRPr>
          </a:p>
          <a:p>
            <a:r>
              <a:rPr lang="en-GB" sz="1400" dirty="0" err="1">
                <a:solidFill>
                  <a:schemeClr val="accent6">
                    <a:lumMod val="75000"/>
                  </a:schemeClr>
                </a:solidFill>
              </a:rPr>
              <a:t>Svensson</a:t>
            </a:r>
            <a:r>
              <a:rPr lang="en-GB" sz="1400" dirty="0">
                <a:solidFill>
                  <a:schemeClr val="accent6">
                    <a:lumMod val="75000"/>
                  </a:schemeClr>
                </a:solidFill>
              </a:rPr>
              <a:t>, G. (2001) “</a:t>
            </a:r>
            <a:r>
              <a:rPr lang="en-GB" sz="1400" dirty="0" err="1">
                <a:solidFill>
                  <a:schemeClr val="accent6">
                    <a:lumMod val="75000"/>
                  </a:schemeClr>
                </a:solidFill>
              </a:rPr>
              <a:t>Glocalization</a:t>
            </a:r>
            <a:r>
              <a:rPr lang="en-GB" sz="1400" dirty="0">
                <a:solidFill>
                  <a:schemeClr val="accent6">
                    <a:lumMod val="75000"/>
                  </a:schemeClr>
                </a:solidFill>
              </a:rPr>
              <a:t>” of Business Activities: A “</a:t>
            </a:r>
            <a:r>
              <a:rPr lang="en-GB" sz="1400" dirty="0" err="1">
                <a:solidFill>
                  <a:schemeClr val="accent6">
                    <a:lumMod val="75000"/>
                  </a:schemeClr>
                </a:solidFill>
              </a:rPr>
              <a:t>glocal</a:t>
            </a:r>
            <a:endParaRPr lang="en-GB" sz="1400" dirty="0">
              <a:solidFill>
                <a:schemeClr val="accent6">
                  <a:lumMod val="75000"/>
                </a:schemeClr>
              </a:solidFill>
            </a:endParaRPr>
          </a:p>
          <a:p>
            <a:r>
              <a:rPr lang="en-GB" sz="1400" dirty="0">
                <a:solidFill>
                  <a:schemeClr val="accent6">
                    <a:lumMod val="75000"/>
                  </a:schemeClr>
                </a:solidFill>
              </a:rPr>
              <a:t>Strategy” Approach. </a:t>
            </a:r>
            <a:r>
              <a:rPr lang="en-GB" sz="1400" i="1" dirty="0">
                <a:solidFill>
                  <a:schemeClr val="accent6">
                    <a:lumMod val="75000"/>
                  </a:schemeClr>
                </a:solidFill>
              </a:rPr>
              <a:t>Management Decision. </a:t>
            </a:r>
            <a:r>
              <a:rPr lang="en-GB" sz="1400" dirty="0">
                <a:solidFill>
                  <a:schemeClr val="accent6">
                    <a:lumMod val="75000"/>
                  </a:schemeClr>
                </a:solidFill>
              </a:rPr>
              <a:t>Vol.39, Issue 1 pp.6-18, MCB University Press</a:t>
            </a:r>
          </a:p>
          <a:p>
            <a:endParaRPr lang="en-GB" sz="1400" u="sng" dirty="0">
              <a:solidFill>
                <a:schemeClr val="accent6">
                  <a:lumMod val="75000"/>
                </a:schemeClr>
              </a:solidFill>
            </a:endParaRPr>
          </a:p>
          <a:p>
            <a:r>
              <a:rPr lang="en-GB" sz="1400" dirty="0" err="1">
                <a:solidFill>
                  <a:schemeClr val="accent6">
                    <a:lumMod val="75000"/>
                  </a:schemeClr>
                </a:solidFill>
              </a:rPr>
              <a:t>Swarbrooke</a:t>
            </a:r>
            <a:r>
              <a:rPr lang="en-GB" sz="1400" dirty="0">
                <a:solidFill>
                  <a:schemeClr val="accent6">
                    <a:lumMod val="75000"/>
                  </a:schemeClr>
                </a:solidFill>
              </a:rPr>
              <a:t>, J. (2006) </a:t>
            </a:r>
            <a:r>
              <a:rPr lang="en-GB" sz="1400" i="1" dirty="0">
                <a:solidFill>
                  <a:schemeClr val="accent6">
                    <a:lumMod val="75000"/>
                  </a:schemeClr>
                </a:solidFill>
              </a:rPr>
              <a:t>The Development and Management of Visitor Attractions.  </a:t>
            </a:r>
            <a:r>
              <a:rPr lang="en-GB" sz="1400" dirty="0">
                <a:solidFill>
                  <a:schemeClr val="accent6">
                    <a:lumMod val="75000"/>
                  </a:schemeClr>
                </a:solidFill>
              </a:rPr>
              <a:t>Second Edition. Elsevier – Chapter 6</a:t>
            </a:r>
            <a:endParaRPr lang="en-GB" sz="1400" dirty="0"/>
          </a:p>
        </p:txBody>
      </p:sp>
    </p:spTree>
    <p:extLst>
      <p:ext uri="{BB962C8B-B14F-4D97-AF65-F5344CB8AC3E}">
        <p14:creationId xmlns:p14="http://schemas.microsoft.com/office/powerpoint/2010/main" val="370656471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0</TotalTime>
  <Words>1255</Words>
  <Application>Microsoft Office PowerPoint</Application>
  <PresentationFormat>On-screen Show (4:3)</PresentationFormat>
  <Paragraphs>99</Paragraphs>
  <Slides>11</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Gill Sans MT</vt:lpstr>
      <vt:lpstr>Gallery</vt:lpstr>
      <vt:lpstr> </vt:lpstr>
      <vt:lpstr>Today</vt:lpstr>
      <vt:lpstr>What is a Feasibility Study? - reminder</vt:lpstr>
      <vt:lpstr>Feasibility Studies - reminder</vt:lpstr>
      <vt:lpstr>Global Forces Impacting Feasibility Studies    Key Questions:</vt:lpstr>
      <vt:lpstr>The International  Events Environment</vt:lpstr>
      <vt:lpstr>Global Forces Impacting Feasibility Studies</vt:lpstr>
      <vt:lpstr>The local context - Key questions</vt:lpstr>
      <vt:lpstr>Tasks </vt:lpstr>
      <vt:lpstr>Useful References</vt:lpstr>
      <vt:lpstr>Useful References</vt:lpstr>
    </vt:vector>
  </TitlesOfParts>
  <Company>University of Worcester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SPRT 3020</dc:title>
  <dc:creator>Mark Piekarz</dc:creator>
  <cp:lastModifiedBy>Helen Evans</cp:lastModifiedBy>
  <cp:revision>88</cp:revision>
  <dcterms:created xsi:type="dcterms:W3CDTF">2011-01-31T13:31:54Z</dcterms:created>
  <dcterms:modified xsi:type="dcterms:W3CDTF">2020-10-21T07:57:00Z</dcterms:modified>
</cp:coreProperties>
</file>