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3" r:id="rId5"/>
    <p:sldMasterId id="2147483685" r:id="rId6"/>
    <p:sldMasterId id="2147483698" r:id="rId7"/>
  </p:sldMasterIdLst>
  <p:notesMasterIdLst>
    <p:notesMasterId r:id="rId24"/>
  </p:notesMasterIdLst>
  <p:sldIdLst>
    <p:sldId id="266" r:id="rId8"/>
    <p:sldId id="267" r:id="rId9"/>
    <p:sldId id="256" r:id="rId10"/>
    <p:sldId id="257" r:id="rId11"/>
    <p:sldId id="258" r:id="rId12"/>
    <p:sldId id="259" r:id="rId13"/>
    <p:sldId id="268" r:id="rId14"/>
    <p:sldId id="269" r:id="rId15"/>
    <p:sldId id="270" r:id="rId16"/>
    <p:sldId id="263" r:id="rId17"/>
    <p:sldId id="260" r:id="rId18"/>
    <p:sldId id="271" r:id="rId19"/>
    <p:sldId id="261" r:id="rId20"/>
    <p:sldId id="262" r:id="rId21"/>
    <p:sldId id="264" r:id="rId22"/>
    <p:sldId id="26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CD73B-E9B8-48C6-998B-1045F2B80C97}" v="1" dt="2025-09-01T20:20:17.675"/>
    <p1510:client id="{83F92727-25D1-4C1F-8C83-61F63A8565B1}" v="6" dt="2025-09-02T14:18:21.4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BC46C-DFBF-4BD4-813B-3B4A3709045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648D-4223-481F-B648-C0265C83C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 – This activity is to be done with minimal guidance. Students should simply explain a decision they have made and explain why they thought it involved strategic thinking. Once everyone had a chance it would a great starting point to discuss what is a strategic decision and what is not. But this reflection should be done after the completion of the next few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99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76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the video - https://www.youtube.com/watch?v=_11zOZTA59U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10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CE97DE-6440-F45A-8BB7-1DB9BE3DCD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4D80E5-8818-E9AA-B04F-D97EB1B151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5A0384-2557-2439-2FF2-EF9F5A54D5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textbook is available on the digital Library and can be accessed via the reading list.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4BC877-5092-C5B9-81CC-D71BBBBD8D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121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C8402-62A1-782C-814E-2811338DA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31A5E8-A61C-2D86-66EE-C2FD06EB47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184813-FC7D-8C88-8425-E1052736A9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textbook is available on the digital Library and can be accessed via the reading list.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51E46-B413-1155-2E2B-F009F4F931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27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2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25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7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2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5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0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6941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306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52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75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61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498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2941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7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46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368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602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251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82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70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533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8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639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96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23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7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406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1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77065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678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475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89389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9834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53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6366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687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9967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5480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20474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35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68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3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2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10/09/2025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78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11zOZTA59U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F86DF-5C1A-5EE5-5796-0AB73D824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" y="1988842"/>
            <a:ext cx="8791575" cy="1470025"/>
          </a:xfrm>
        </p:spPr>
        <p:txBody>
          <a:bodyPr>
            <a:noAutofit/>
          </a:bodyPr>
          <a:lstStyle/>
          <a:p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 :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Strategic Management for Business</a:t>
            </a:r>
            <a:endParaRPr lang="en-GB" sz="4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90A056-B8C1-25C4-0A88-363EF5D49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535190"/>
            <a:ext cx="6400800" cy="102741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for Business</a:t>
            </a:r>
          </a:p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 6001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8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A5DB-FDDA-4F17-DCA1-C0616939E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698A-74E5-4B1A-5659-CAECA210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6827"/>
            <a:ext cx="8229600" cy="3917032"/>
          </a:xfrm>
        </p:spPr>
        <p:txBody>
          <a:bodyPr>
            <a:normAutofit/>
          </a:bodyPr>
          <a:lstStyle/>
          <a:p>
            <a:pPr marL="285750" indent="-285750"/>
            <a:r>
              <a:rPr lang="en-GB" dirty="0"/>
              <a:t>Ice breaker.</a:t>
            </a:r>
          </a:p>
          <a:p>
            <a:pPr marL="285750" indent="-285750"/>
            <a:r>
              <a:rPr lang="en-GB" dirty="0"/>
              <a:t>Setting class expectations.</a:t>
            </a:r>
          </a:p>
          <a:p>
            <a:pPr marL="285750" indent="-285750"/>
            <a:r>
              <a:rPr lang="en-GB" dirty="0"/>
              <a:t>Module overview.</a:t>
            </a:r>
          </a:p>
          <a:p>
            <a:pPr marL="285750" indent="-285750"/>
            <a:r>
              <a:rPr lang="en-GB" dirty="0"/>
              <a:t>Learning aim/objective &amp; Learning outcomes.</a:t>
            </a:r>
          </a:p>
          <a:p>
            <a:pPr marL="285750" indent="-285750"/>
            <a:r>
              <a:rPr lang="en-GB" dirty="0"/>
              <a:t>Module Assessment type.</a:t>
            </a:r>
          </a:p>
          <a:p>
            <a:pPr marL="285750" indent="-285750"/>
            <a:r>
              <a:rPr lang="en-GB" dirty="0"/>
              <a:t>Learning and Teaching Strategy.</a:t>
            </a:r>
          </a:p>
          <a:p>
            <a:pPr marL="285750" indent="-285750"/>
            <a:r>
              <a:rPr lang="en-GB" dirty="0"/>
              <a:t>Introduction to </a:t>
            </a:r>
            <a:r>
              <a:rPr lang="en-GB" b="1" dirty="0"/>
              <a:t>Strategy &amp;</a:t>
            </a:r>
            <a:r>
              <a:rPr lang="en-GB" dirty="0"/>
              <a:t> </a:t>
            </a:r>
            <a:r>
              <a:rPr lang="en-GB" b="1" dirty="0"/>
              <a:t>Strategic Management for Business</a:t>
            </a:r>
          </a:p>
          <a:p>
            <a:pPr marL="285750" indent="-285750"/>
            <a:r>
              <a:rPr lang="en-GB" dirty="0"/>
              <a:t>What is the </a:t>
            </a:r>
            <a:r>
              <a:rPr lang="en-GB" b="1" dirty="0"/>
              <a:t>Strategic </a:t>
            </a:r>
            <a:r>
              <a:rPr lang="en-GB" b="1"/>
              <a:t>Management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0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Icebreaker Activity: 'Strategic Me'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Share a personal decision you've made and discuss how it involved strategic thinking.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Structure of the module</a:t>
            </a:r>
          </a:p>
          <a:p>
            <a:r>
              <a:rPr dirty="0"/>
              <a:t>Assessment methods</a:t>
            </a:r>
          </a:p>
          <a:p>
            <a:r>
              <a:rPr dirty="0"/>
              <a:t>Expectations</a:t>
            </a:r>
          </a:p>
          <a:p>
            <a:r>
              <a:rPr dirty="0"/>
              <a:t>Emphasis on student-centered learning and real-world relevance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Please refer to the Module Descriptor on Moodle under “Useful information and Materials”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Co-Creating Learning Norms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Activity: What kind of learning environment do you want?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dirty="0"/>
              <a:t>Use sticky notes or digital board to share ideas.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dirty="0"/>
              <a:t>Discuss and agree on classroom norms together.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(Tip – The code of conduct poster in the class can be used as </a:t>
            </a:r>
          </a:p>
          <a:p>
            <a:pPr marL="0" indent="0">
              <a:buNone/>
            </a:pPr>
            <a:r>
              <a:rPr lang="en-GB" sz="2000" dirty="0"/>
              <a:t>a guide and no violations of the student charter can be </a:t>
            </a:r>
          </a:p>
          <a:p>
            <a:pPr marL="0" indent="0">
              <a:buNone/>
            </a:pPr>
            <a:r>
              <a:rPr lang="en-GB" sz="2000" dirty="0"/>
              <a:t>permitted )</a:t>
            </a:r>
            <a:endParaRPr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172FB2-6A42-822C-A1BE-0F763C9CD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5163" y="4106739"/>
            <a:ext cx="1062038" cy="106203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Introduction to Strategic Management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E6B05-7017-5E80-4109-DD3ACE19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</a:t>
            </a:r>
            <a:r>
              <a:rPr lang="en-GB" dirty="0">
                <a:latin typeface="Berlin Sans FB Demi" panose="020E0802020502020306" pitchFamily="34" charset="0"/>
              </a:rPr>
              <a:t>strategic management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AF744-E9AF-782D-37C3-66940D93E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 you know the strategy of the wooden (Trojan) horse? How did the Greek army get an advantage?</a:t>
            </a:r>
          </a:p>
          <a:p>
            <a:pPr marL="0" indent="0">
              <a:buNone/>
            </a:pPr>
            <a:r>
              <a:rPr lang="en-GB" dirty="0"/>
              <a:t>Watch the video below…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9CD3913C-6CE9-9533-9F9C-F877B14CA2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8090" y="2879002"/>
            <a:ext cx="2987820" cy="2638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781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181A0-FA15-D9E3-A68D-60B2DA605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2DF08-60BD-4BC2-9693-82BA1B4C1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</a:t>
            </a:r>
            <a:r>
              <a:rPr lang="en-GB" dirty="0">
                <a:latin typeface="Berlin Sans FB Demi" panose="020E0802020502020306" pitchFamily="34" charset="0"/>
              </a:rPr>
              <a:t>strategic management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8036-1869-74FE-1E35-271755AED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Read</a:t>
            </a:r>
            <a:r>
              <a:rPr lang="en-GB" dirty="0"/>
              <a:t> pages 9 and 10 of Lynch, R. (2018) Strategic management (8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), Pearson: London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And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 down the definitions of Strategic Management.</a:t>
            </a:r>
          </a:p>
        </p:txBody>
      </p:sp>
    </p:spTree>
    <p:extLst>
      <p:ext uri="{BB962C8B-B14F-4D97-AF65-F5344CB8AC3E}">
        <p14:creationId xmlns:p14="http://schemas.microsoft.com/office/powerpoint/2010/main" val="2534375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193740-3DC6-3F60-344C-8C45BF6C2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B2181-B93B-47CB-1A11-6F9423E18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</a:t>
            </a:r>
            <a:r>
              <a:rPr lang="en-GB" dirty="0">
                <a:latin typeface="Berlin Sans FB Demi" panose="020E0802020502020306" pitchFamily="34" charset="0"/>
              </a:rPr>
              <a:t>strategic management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5D760-373F-2C3A-7C77-A3138B82F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Did you note?</a:t>
            </a:r>
          </a:p>
          <a:p>
            <a:pPr marL="0" indent="0">
              <a:buNone/>
            </a:pPr>
            <a:r>
              <a:rPr lang="en-US" sz="3600" b="1" dirty="0">
                <a:cs typeface="Arial" panose="020B0604020202020204" pitchFamily="34" charset="0"/>
              </a:rPr>
              <a:t>Strategy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800" dirty="0">
                <a:cs typeface="Arial" panose="020B0604020202020204" pitchFamily="34" charset="0"/>
              </a:rPr>
              <a:t>Describes how to achieve the mission (and/or objectives)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800" dirty="0">
                <a:cs typeface="Arial" panose="020B0604020202020204" pitchFamily="34" charset="0"/>
              </a:rPr>
              <a:t> Long-term planning</a:t>
            </a:r>
            <a:endParaRPr lang="en-US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800" dirty="0">
                <a:cs typeface="Arial" panose="020B0604020202020204" pitchFamily="34" charset="0"/>
              </a:rPr>
              <a:t>Is about </a:t>
            </a:r>
            <a:r>
              <a:rPr lang="en-US" sz="2800" b="1" dirty="0">
                <a:solidFill>
                  <a:srgbClr val="C00000"/>
                </a:solidFill>
                <a:cs typeface="Arial" panose="020B0604020202020204" pitchFamily="34" charset="0"/>
              </a:rPr>
              <a:t>competitive advantage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800" dirty="0">
                <a:cs typeface="Arial" panose="020B0604020202020204" pitchFamily="34" charset="0"/>
              </a:rPr>
              <a:t>Involves managing/allocating resources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035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Break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Take a 30-minute break.</a:t>
            </a:r>
          </a:p>
          <a:p>
            <a:r>
              <a:t>Stretch, grab a snack, and recharge for the second half of the session.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Activity: Strategy Snap!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Complete the Strategy Snap! Activity on Moodle</a:t>
            </a:r>
          </a:p>
          <a:p>
            <a:pPr marL="0" indent="0" algn="ctr">
              <a:buNone/>
            </a:pPr>
            <a:r>
              <a:rPr lang="en-GB" dirty="0"/>
              <a:t>Discuss the answers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(30 Minutes)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20525-53BB-9ECC-BB1D-724EEF82D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Two paths in the local retail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25C73-3898-83B3-4805-4BD7CE331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pairs, read the mini case on Two paths in the local retail market and answer the questions.</a:t>
            </a:r>
          </a:p>
        </p:txBody>
      </p:sp>
    </p:spTree>
    <p:extLst>
      <p:ext uri="{BB962C8B-B14F-4D97-AF65-F5344CB8AC3E}">
        <p14:creationId xmlns:p14="http://schemas.microsoft.com/office/powerpoint/2010/main" val="54982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t>Strategic Management 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5307C8-DD60-79F2-4D47-446AC04A9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865" y="1052083"/>
            <a:ext cx="7698535" cy="446515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4388D1-82DE-1CA2-EF00-D5903A4B85BD}"/>
              </a:ext>
            </a:extLst>
          </p:cNvPr>
          <p:cNvSpPr txBox="1"/>
          <p:nvPr/>
        </p:nvSpPr>
        <p:spPr>
          <a:xfrm>
            <a:off x="6817259" y="5404919"/>
            <a:ext cx="21547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Lynch, 2018. page 22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</a:t>
            </a:r>
            <a:r>
              <a:rPr dirty="0"/>
              <a:t>Activity: Mini Strategy Lab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Mini case study available on the Moodle page.</a:t>
            </a: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Activity: Strategic Selfie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Write down one strategic insight you learned and one question you still have.</a:t>
            </a:r>
          </a:p>
          <a:p>
            <a:r>
              <a:t>Share in pairs or small groups.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What's Next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Summary of today's session</a:t>
            </a:r>
          </a:p>
          <a:p>
            <a:r>
              <a:t>- Preview of next week: External Environment Analysis (PESTEL &amp; Industry Analysis)</a:t>
            </a:r>
          </a:p>
          <a:p>
            <a:r>
              <a:t>- Exit Ticket: Submit a short reflection.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18" ma:contentTypeDescription="Create a new document." ma:contentTypeScope="" ma:versionID="08d1f5f55b6c48f939ebd33a27ec5cf5">
  <xsd:schema xmlns:xsd="http://www.w3.org/2001/XMLSchema" xmlns:xs="http://www.w3.org/2001/XMLSchema" xmlns:p="http://schemas.microsoft.com/office/2006/metadata/properties" xmlns:ns3="e2529e2e-246e-4beb-bcc0-0746cc8768ab" xmlns:ns4="f4749491-4d80-4c02-8964-7cff4f7a4456" targetNamespace="http://schemas.microsoft.com/office/2006/metadata/properties" ma:root="true" ma:fieldsID="7b1ed3cc436f60566fe6f98d0da2d7c8" ns3:_="" ns4:_="">
    <xsd:import namespace="e2529e2e-246e-4beb-bcc0-0746cc8768ab"/>
    <xsd:import namespace="f4749491-4d80-4c02-8964-7cff4f7a445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49491-4d80-4c02-8964-7cff4f7a445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2529e2e-246e-4beb-bcc0-0746cc8768ab" xsi:nil="true"/>
  </documentManagement>
</p:properties>
</file>

<file path=customXml/itemProps1.xml><?xml version="1.0" encoding="utf-8"?>
<ds:datastoreItem xmlns:ds="http://schemas.openxmlformats.org/officeDocument/2006/customXml" ds:itemID="{656C134D-78DD-483B-9A11-A72A954BD0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f4749491-4d80-4c02-8964-7cff4f7a44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9A4F0A-0810-43C1-B22E-908D02247B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C65903-3647-402A-8DF6-D80C0E7EEF33}">
  <ds:schemaRefs>
    <ds:schemaRef ds:uri="http://purl.org/dc/terms/"/>
    <ds:schemaRef ds:uri="http://www.w3.org/XML/1998/namespace"/>
    <ds:schemaRef ds:uri="http://schemas.openxmlformats.org/package/2006/metadata/core-properties"/>
    <ds:schemaRef ds:uri="e2529e2e-246e-4beb-bcc0-0746cc8768ab"/>
    <ds:schemaRef ds:uri="http://schemas.microsoft.com/office/2006/documentManagement/types"/>
    <ds:schemaRef ds:uri="http://purl.org/dc/dcmitype/"/>
    <ds:schemaRef ds:uri="http://schemas.microsoft.com/office/infopath/2007/PartnerControls"/>
    <ds:schemaRef ds:uri="f4749491-4d80-4c02-8964-7cff4f7a4456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38</TotalTime>
  <Words>562</Words>
  <Application>Microsoft Office PowerPoint</Application>
  <PresentationFormat>On-screen Show (4:3)</PresentationFormat>
  <Paragraphs>93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Myriad Pro</vt:lpstr>
      <vt:lpstr>Amasis MT Pro Medium</vt:lpstr>
      <vt:lpstr>Aptos</vt:lpstr>
      <vt:lpstr>Arial</vt:lpstr>
      <vt:lpstr>Berlin Sans FB Demi</vt:lpstr>
      <vt:lpstr>Wingdings</vt:lpstr>
      <vt:lpstr>UWTSD</vt:lpstr>
      <vt:lpstr>2_20140311PresentationUWTSDTemplate</vt:lpstr>
      <vt:lpstr>1_UWTSD</vt:lpstr>
      <vt:lpstr>3_20140311PresentationUWTSDTemplate</vt:lpstr>
      <vt:lpstr>Week 1 : Introduction to Strategic Management for Business</vt:lpstr>
      <vt:lpstr>Session plan</vt:lpstr>
      <vt:lpstr>Icebreaker Activity: 'Strategic Me'</vt:lpstr>
      <vt:lpstr>Module Overview</vt:lpstr>
      <vt:lpstr>Co-Creating Learning Norms</vt:lpstr>
      <vt:lpstr>Introduction to Strategic Management</vt:lpstr>
      <vt:lpstr>What is strategic management?</vt:lpstr>
      <vt:lpstr>What is strategic management?</vt:lpstr>
      <vt:lpstr>What is strategic management?</vt:lpstr>
      <vt:lpstr>Break Time</vt:lpstr>
      <vt:lpstr>Activity: Strategy Snap!</vt:lpstr>
      <vt:lpstr>Activity: Two paths in the local retail market</vt:lpstr>
      <vt:lpstr>Strategic Management Process</vt:lpstr>
      <vt:lpstr>Group Activity: Mini Strategy Lab</vt:lpstr>
      <vt:lpstr>Activity: Strategic Selfie</vt:lpstr>
      <vt:lpstr>Wrap-Up &amp; What's Next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Yohan Mendis</cp:lastModifiedBy>
  <cp:revision>3</cp:revision>
  <dcterms:created xsi:type="dcterms:W3CDTF">2013-01-27T09:14:16Z</dcterms:created>
  <dcterms:modified xsi:type="dcterms:W3CDTF">2025-09-10T11:29:33Z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