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15113000" cy="21374100"/>
  <p:notesSz cx="6858000" cy="9144000"/>
  <p:embeddedFontLst>
    <p:embeddedFont>
      <p:font typeface="Cambria" panose="02040503050406030204" pitchFamily="18" charset="0"/>
      <p:regular r:id="rId5"/>
      <p:bold r:id="rId6"/>
      <p:italic r:id="rId7"/>
      <p:boldItalic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21" d="100"/>
          <a:sy n="21" d="100"/>
        </p:scale>
        <p:origin x="2400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theme" Target="theme/theme1.xml"/><Relationship Id="rId5" Type="http://schemas.openxmlformats.org/officeDocument/2006/relationships/font" Target="fonts/font1.fntdata"/><Relationship Id="rId10" Type="http://schemas.openxmlformats.org/officeDocument/2006/relationships/viewProps" Target="viewProps.xml"/><Relationship Id="rId4" Type="http://schemas.openxmlformats.org/officeDocument/2006/relationships/notesMaster" Target="notesMasters/notes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3FC7B-766F-42FC-96C3-AACA114202DF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12F965-074B-4173-A9DD-A918420D1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5429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2F965-074B-4173-A9DD-A918420D174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158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Cambria" panose="02040503050406030204" pitchFamily="18" charset="0"/>
              </a:defRPr>
            </a:lvl1pPr>
          </a:lstStyle>
          <a:p>
            <a:fld id="{1D8BD707-D9CF-40AE-B4C6-C98DA3205C09}" type="datetimeFigureOut">
              <a:rPr lang="en-US" smtClean="0"/>
              <a:pPr/>
              <a:t>11/29/2025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Cambria" panose="02040503050406030204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Cambria" panose="02040503050406030204" pitchFamily="18" charset="0"/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Cambria" panose="02040503050406030204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Cambria" panose="02040503050406030204" pitchFamily="18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Cambria" panose="02040503050406030204" pitchFamily="18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Cambria" panose="02040503050406030204" pitchFamily="18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Cambria" panose="02040503050406030204" pitchFamily="18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Cambria" panose="02040503050406030204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escoplc.com/tesco-announces-a-multi-million-pound-investment-to-future-proof-its-growing-store-network/" TargetMode="External"/><Relationship Id="rId5" Type="http://schemas.openxmlformats.org/officeDocument/2006/relationships/hyperlink" Target="https://www.expertmarketresearch.com/reports/united-kingdom-same-day-delivery-market" TargetMode="Externa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4FA7833-4756-1217-B91D-59F4AA4E2324}"/>
              </a:ext>
            </a:extLst>
          </p:cNvPr>
          <p:cNvSpPr txBox="1"/>
          <p:nvPr/>
        </p:nvSpPr>
        <p:spPr>
          <a:xfrm>
            <a:off x="1505871" y="5505450"/>
            <a:ext cx="12101257" cy="124284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rtl="0">
              <a:lnSpc>
                <a:spcPct val="150000"/>
              </a:lnSpc>
              <a:buNone/>
            </a:pPr>
            <a:r>
              <a:rPr lang="en-US" sz="5400" b="1" i="0" dirty="0">
                <a:solidFill>
                  <a:srgbClr val="000000"/>
                </a:solidFill>
                <a:effectLst/>
              </a:rPr>
              <a:t>Assessment 2</a:t>
            </a:r>
            <a:endParaRPr lang="en-US" sz="5400" dirty="0">
              <a:effectLst/>
            </a:endParaRPr>
          </a:p>
          <a:p>
            <a:pPr algn="ctr" rtl="0">
              <a:lnSpc>
                <a:spcPct val="150000"/>
              </a:lnSpc>
              <a:buNone/>
            </a:pPr>
            <a:r>
              <a:rPr lang="en-US" sz="5400" b="1" i="0" dirty="0">
                <a:solidFill>
                  <a:srgbClr val="000000"/>
                </a:solidFill>
                <a:effectLst/>
              </a:rPr>
              <a:t>Title: </a:t>
            </a:r>
            <a:r>
              <a:rPr lang="en-US" sz="5400" b="0" i="0" dirty="0">
                <a:solidFill>
                  <a:srgbClr val="000000"/>
                </a:solidFill>
                <a:effectLst/>
              </a:rPr>
              <a:t>Marketing Strategy Poster</a:t>
            </a:r>
            <a:endParaRPr lang="en-US" sz="5400" dirty="0">
              <a:effectLst/>
            </a:endParaRPr>
          </a:p>
          <a:p>
            <a:pPr algn="ctr" rtl="0">
              <a:lnSpc>
                <a:spcPct val="150000"/>
              </a:lnSpc>
              <a:buNone/>
            </a:pPr>
            <a:r>
              <a:rPr lang="en-US" sz="5400" b="1" i="0" dirty="0">
                <a:solidFill>
                  <a:srgbClr val="000000"/>
                </a:solidFill>
                <a:effectLst/>
              </a:rPr>
              <a:t>Name:</a:t>
            </a:r>
            <a:r>
              <a:rPr lang="en-US" sz="5400" b="0" i="0" dirty="0">
                <a:solidFill>
                  <a:srgbClr val="000000"/>
                </a:solidFill>
                <a:effectLst/>
              </a:rPr>
              <a:t> Patel </a:t>
            </a:r>
            <a:r>
              <a:rPr lang="en-US" sz="5400" b="0" i="0" dirty="0" err="1">
                <a:solidFill>
                  <a:srgbClr val="000000"/>
                </a:solidFill>
                <a:effectLst/>
              </a:rPr>
              <a:t>Harikrushna</a:t>
            </a:r>
            <a:endParaRPr lang="en-US" sz="5400" dirty="0">
              <a:effectLst/>
            </a:endParaRPr>
          </a:p>
          <a:p>
            <a:pPr algn="ctr" rtl="0">
              <a:lnSpc>
                <a:spcPct val="150000"/>
              </a:lnSpc>
              <a:buNone/>
            </a:pPr>
            <a:r>
              <a:rPr lang="en-US" sz="5400" b="1" i="0" dirty="0">
                <a:solidFill>
                  <a:srgbClr val="000000"/>
                </a:solidFill>
                <a:effectLst/>
              </a:rPr>
              <a:t>Student ID:</a:t>
            </a:r>
            <a:r>
              <a:rPr lang="en-US" sz="5400" b="0" i="0" dirty="0">
                <a:solidFill>
                  <a:srgbClr val="000000"/>
                </a:solidFill>
                <a:effectLst/>
              </a:rPr>
              <a:t> 2432869</a:t>
            </a:r>
            <a:endParaRPr lang="en-US" sz="5400" dirty="0">
              <a:effectLst/>
            </a:endParaRPr>
          </a:p>
          <a:p>
            <a:pPr algn="ctr" rtl="0">
              <a:lnSpc>
                <a:spcPct val="150000"/>
              </a:lnSpc>
              <a:buNone/>
            </a:pPr>
            <a:r>
              <a:rPr lang="en-US" sz="5400" b="1" i="0" dirty="0">
                <a:solidFill>
                  <a:srgbClr val="000000"/>
                </a:solidFill>
                <a:effectLst/>
              </a:rPr>
              <a:t>Module Name: </a:t>
            </a:r>
            <a:r>
              <a:rPr lang="en-US" sz="5400" b="0" i="0" dirty="0">
                <a:solidFill>
                  <a:srgbClr val="000000"/>
                </a:solidFill>
                <a:effectLst/>
              </a:rPr>
              <a:t>Marketing Management</a:t>
            </a:r>
            <a:endParaRPr lang="en-US" sz="5400" dirty="0">
              <a:effectLst/>
            </a:endParaRPr>
          </a:p>
          <a:p>
            <a:pPr algn="ctr" rtl="0">
              <a:lnSpc>
                <a:spcPct val="150000"/>
              </a:lnSpc>
              <a:buNone/>
            </a:pPr>
            <a:r>
              <a:rPr lang="en-US" sz="5400" b="1" i="0" dirty="0">
                <a:solidFill>
                  <a:srgbClr val="000000"/>
                </a:solidFill>
                <a:effectLst/>
              </a:rPr>
              <a:t>Module Code: </a:t>
            </a:r>
            <a:r>
              <a:rPr lang="en-US" sz="5400" b="0" i="0" dirty="0">
                <a:solidFill>
                  <a:srgbClr val="000000"/>
                </a:solidFill>
                <a:effectLst/>
              </a:rPr>
              <a:t>LCMB7024_LON</a:t>
            </a:r>
            <a:endParaRPr lang="en-US" sz="5400" dirty="0">
              <a:effectLst/>
            </a:endParaRPr>
          </a:p>
          <a:p>
            <a:pPr algn="ctr" rtl="0">
              <a:lnSpc>
                <a:spcPct val="150000"/>
              </a:lnSpc>
              <a:buNone/>
            </a:pPr>
            <a:r>
              <a:rPr lang="en-US" sz="5400" b="1" i="0" dirty="0">
                <a:solidFill>
                  <a:srgbClr val="000000"/>
                </a:solidFill>
                <a:effectLst/>
              </a:rPr>
              <a:t>Lecturer’s Name:</a:t>
            </a:r>
            <a:r>
              <a:rPr lang="en-US" sz="5400" b="0" i="0" dirty="0">
                <a:solidFill>
                  <a:srgbClr val="000000"/>
                </a:solidFill>
                <a:effectLst/>
              </a:rPr>
              <a:t> Dr. Jayalakshmi Gopalkrishnan</a:t>
            </a:r>
            <a:endParaRPr lang="en-US" sz="5400" dirty="0">
              <a:effectLst/>
            </a:endParaRPr>
          </a:p>
          <a:p>
            <a:pPr algn="ctr" rtl="0">
              <a:lnSpc>
                <a:spcPct val="150000"/>
              </a:lnSpc>
              <a:buNone/>
            </a:pPr>
            <a:r>
              <a:rPr lang="en-US" sz="5400" b="1" i="0" dirty="0">
                <a:solidFill>
                  <a:srgbClr val="000000"/>
                </a:solidFill>
                <a:effectLst/>
              </a:rPr>
              <a:t>Word Count:</a:t>
            </a:r>
            <a:r>
              <a:rPr lang="en-US" sz="5400" b="0" i="0" dirty="0">
                <a:solidFill>
                  <a:srgbClr val="000000"/>
                </a:solidFill>
                <a:effectLst/>
              </a:rPr>
              <a:t> 200</a:t>
            </a:r>
            <a:endParaRPr lang="en-US" sz="5400" dirty="0">
              <a:effectLst/>
            </a:endParaRPr>
          </a:p>
          <a:p>
            <a:pPr algn="ctr" rtl="0">
              <a:lnSpc>
                <a:spcPct val="150000"/>
              </a:lnSpc>
              <a:buNone/>
            </a:pPr>
            <a:r>
              <a:rPr lang="en-US" sz="5400" b="1" i="0" dirty="0">
                <a:solidFill>
                  <a:srgbClr val="000000"/>
                </a:solidFill>
                <a:effectLst/>
              </a:rPr>
              <a:t>Term 1</a:t>
            </a:r>
            <a:endParaRPr lang="en-US" sz="5400" dirty="0">
              <a:effectLst/>
            </a:endParaRPr>
          </a:p>
        </p:txBody>
      </p:sp>
      <p:pic>
        <p:nvPicPr>
          <p:cNvPr id="7" name="Picture 6" descr="A black and yellow logo&#10;&#10;AI-generated content may be incorrect.">
            <a:extLst>
              <a:ext uri="{FF2B5EF4-FFF2-40B4-BE49-F238E27FC236}">
                <a16:creationId xmlns:a16="http://schemas.microsoft.com/office/drawing/2014/main" id="{E81DBD09-3F2E-08B7-3351-FBD622D8A6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0249" y="742950"/>
            <a:ext cx="85725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2236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2ED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AutoShape 5"/>
          <p:cNvSpPr/>
          <p:nvPr/>
        </p:nvSpPr>
        <p:spPr>
          <a:xfrm>
            <a:off x="-11919" y="16116228"/>
            <a:ext cx="5260335" cy="524761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endParaRPr lang="en-GB" dirty="0">
              <a:latin typeface="Cambria" panose="02040503050406030204" pitchFamily="18" charset="0"/>
            </a:endParaRPr>
          </a:p>
        </p:txBody>
      </p:sp>
      <p:sp>
        <p:nvSpPr>
          <p:cNvPr id="2" name="AutoShape 2"/>
          <p:cNvSpPr/>
          <p:nvPr/>
        </p:nvSpPr>
        <p:spPr>
          <a:xfrm rot="-10800000">
            <a:off x="-2" y="10304315"/>
            <a:ext cx="5280084" cy="5810409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en-GB" dirty="0">
              <a:latin typeface="Cambria" panose="020405030504060302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35431" y="3440223"/>
            <a:ext cx="5273295" cy="686258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endParaRPr lang="en-GB" dirty="0">
              <a:latin typeface="Cambria" panose="020405030504060302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344161" y="3440224"/>
            <a:ext cx="9775840" cy="471788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endParaRPr lang="en-GB" dirty="0">
              <a:latin typeface="Cambria" panose="020405030504060302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5248416" y="16075716"/>
            <a:ext cx="9864584" cy="528812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endParaRPr lang="en-GB" dirty="0">
              <a:latin typeface="Cambria" panose="020405030504060302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 rot="-10800000">
            <a:off x="5308726" y="12735397"/>
            <a:ext cx="9811269" cy="341902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en-GB" dirty="0">
              <a:latin typeface="Cambria" panose="02040503050406030204" pitchFamily="18" charset="0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0" y="-44005"/>
            <a:ext cx="7308986" cy="1811572"/>
            <a:chOff x="0" y="0"/>
            <a:chExt cx="3323705" cy="75333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3323705" cy="753337"/>
            </a:xfrm>
            <a:custGeom>
              <a:avLst/>
              <a:gdLst/>
              <a:ahLst/>
              <a:cxnLst/>
              <a:rect l="l" t="t" r="r" b="b"/>
              <a:pathLst>
                <a:path w="3323705" h="753337">
                  <a:moveTo>
                    <a:pt x="0" y="0"/>
                  </a:moveTo>
                  <a:lnTo>
                    <a:pt x="3323705" y="0"/>
                  </a:lnTo>
                  <a:lnTo>
                    <a:pt x="3323705" y="753337"/>
                  </a:lnTo>
                  <a:lnTo>
                    <a:pt x="0" y="753337"/>
                  </a:lnTo>
                  <a:close/>
                </a:path>
              </a:pathLst>
            </a:custGeom>
            <a:blipFill>
              <a:blip r:embed="rId3"/>
              <a:stretch>
                <a:fillRect t="-96948" b="-96948"/>
              </a:stretch>
            </a:blipFill>
          </p:spPr>
          <p:txBody>
            <a:bodyPr/>
            <a:lstStyle/>
            <a:p>
              <a:endParaRPr lang="en-GB" dirty="0">
                <a:latin typeface="Cambria" panose="02040503050406030204" pitchFamily="18" charset="0"/>
              </a:endParaRPr>
            </a:p>
          </p:txBody>
        </p:sp>
      </p:grpSp>
      <p:sp>
        <p:nvSpPr>
          <p:cNvPr id="11" name="Freeform 11"/>
          <p:cNvSpPr/>
          <p:nvPr/>
        </p:nvSpPr>
        <p:spPr>
          <a:xfrm>
            <a:off x="1640597" y="1960239"/>
            <a:ext cx="4063219" cy="1186651"/>
          </a:xfrm>
          <a:custGeom>
            <a:avLst/>
            <a:gdLst/>
            <a:ahLst/>
            <a:cxnLst/>
            <a:rect l="l" t="t" r="r" b="b"/>
            <a:pathLst>
              <a:path w="3295461" h="965022">
                <a:moveTo>
                  <a:pt x="0" y="0"/>
                </a:moveTo>
                <a:lnTo>
                  <a:pt x="3295461" y="0"/>
                </a:lnTo>
                <a:lnTo>
                  <a:pt x="3295461" y="965022"/>
                </a:lnTo>
                <a:lnTo>
                  <a:pt x="0" y="96502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929" r="-1929" b="-636"/>
            </a:stretch>
          </a:blipFill>
        </p:spPr>
        <p:txBody>
          <a:bodyPr/>
          <a:lstStyle/>
          <a:p>
            <a:endParaRPr lang="en-GB" dirty="0">
              <a:latin typeface="Cambria" panose="02040503050406030204" pitchFamily="18" charset="0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488715" y="486221"/>
            <a:ext cx="7420023" cy="24237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309"/>
              </a:lnSpc>
            </a:pPr>
            <a:r>
              <a:rPr lang="en-US" sz="5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Poppins Bold"/>
                <a:sym typeface="Poppins Bold"/>
              </a:rPr>
              <a:t>MARKETING STRATEGY PITCH-</a:t>
            </a:r>
          </a:p>
          <a:p>
            <a:pPr algn="ctr">
              <a:lnSpc>
                <a:spcPts val="6309"/>
              </a:lnSpc>
            </a:pPr>
            <a:r>
              <a:rPr lang="en-US" sz="5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  <a:cs typeface="Poppins Bold"/>
                <a:sym typeface="Poppins Bold"/>
              </a:rPr>
              <a:t>TESCOKART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703816" y="3821702"/>
            <a:ext cx="9263457" cy="9746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849"/>
              </a:lnSpc>
            </a:pPr>
            <a:r>
              <a:rPr lang="en-US" sz="3499" b="1" spc="69" dirty="0">
                <a:latin typeface="Cambria" panose="02040503050406030204" pitchFamily="18" charset="0"/>
                <a:ea typeface="Cambria" panose="02040503050406030204" pitchFamily="18" charset="0"/>
                <a:cs typeface="Poppins Bold"/>
                <a:sym typeface="Poppins Bold"/>
              </a:rPr>
              <a:t>NEW BRAND ALIGNMENT WITH CURRENT CUSTOMER TRENDS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576926" y="5226559"/>
            <a:ext cx="9267876" cy="31418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800" spc="49" dirty="0">
                <a:latin typeface="Cambria" panose="02040503050406030204" pitchFamily="18" charset="0"/>
                <a:ea typeface="Cambria" panose="02040503050406030204" pitchFamily="18" charset="0"/>
                <a:cs typeface="Poppins"/>
                <a:sym typeface="Poppins"/>
              </a:rPr>
              <a:t>TescoKart meets the rising demand for rapid delivery, as demonstrated by the study of Expertmarketresearch (2025) that UK same-day delivery is projected to US$ US$10,292.6M M by 2034 (Expertmarketresearch, 2025). It serves the SMEs requiring easy platform integrations, clear pricing and predictability.</a:t>
            </a:r>
          </a:p>
          <a:p>
            <a:pPr algn="just">
              <a:lnSpc>
                <a:spcPts val="3499"/>
              </a:lnSpc>
            </a:pPr>
            <a:endParaRPr lang="en-US" sz="2800" spc="49" dirty="0">
              <a:solidFill>
                <a:srgbClr val="FDFDFD"/>
              </a:solidFill>
              <a:latin typeface="Cambria" panose="02040503050406030204" pitchFamily="18" charset="0"/>
              <a:ea typeface="Cambria" panose="02040503050406030204" pitchFamily="18" charset="0"/>
              <a:cs typeface="Poppins"/>
              <a:sym typeface="Poppins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85881" y="10453082"/>
            <a:ext cx="3508316" cy="4873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849"/>
              </a:lnSpc>
            </a:pPr>
            <a:r>
              <a:rPr lang="en-US" sz="3499" b="1" spc="69" dirty="0">
                <a:latin typeface="Cambria" panose="02040503050406030204" pitchFamily="18" charset="0"/>
                <a:ea typeface="Cambria" panose="02040503050406030204" pitchFamily="18" charset="0"/>
                <a:cs typeface="Poppins Bold"/>
                <a:sym typeface="Poppins Bold"/>
              </a:rPr>
              <a:t>SEGMENTATION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1141" y="11293616"/>
            <a:ext cx="4491254" cy="35907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800" spc="49" dirty="0">
                <a:latin typeface="Cambria" panose="02040503050406030204" pitchFamily="18" charset="0"/>
                <a:ea typeface="Cambria" panose="02040503050406030204" pitchFamily="18" charset="0"/>
                <a:cs typeface="Open Sans"/>
                <a:sym typeface="Open Sans"/>
              </a:rPr>
              <a:t>Key segments include SME D2C brands such as fashion, beauty, homeware and subscription boxes and meal-kits (cold chain) and multi-seller platforms and marketplaces </a:t>
            </a:r>
          </a:p>
          <a:p>
            <a:pPr algn="just">
              <a:lnSpc>
                <a:spcPts val="3499"/>
              </a:lnSpc>
            </a:pPr>
            <a:r>
              <a:rPr lang="en-US" sz="2800" spc="49" dirty="0">
                <a:latin typeface="Cambria" panose="02040503050406030204" pitchFamily="18" charset="0"/>
                <a:ea typeface="Cambria" panose="02040503050406030204" pitchFamily="18" charset="0"/>
                <a:cs typeface="Open Sans"/>
                <a:sym typeface="Open Sans"/>
              </a:rPr>
              <a:t>(Tescoplc, 2025).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54757" y="3821702"/>
            <a:ext cx="4201884" cy="538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500" b="1" dirty="0">
                <a:latin typeface="Cambria" panose="02040503050406030204" pitchFamily="18" charset="0"/>
                <a:ea typeface="Cambria" panose="02040503050406030204" pitchFamily="18" charset="0"/>
                <a:cs typeface="Poppins Bold"/>
                <a:sym typeface="Poppins Bold"/>
              </a:rPr>
              <a:t>NEW BRAND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52244" y="4780981"/>
            <a:ext cx="4639668" cy="53860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sz="2800" spc="49" dirty="0">
                <a:latin typeface="Cambria" panose="02040503050406030204" pitchFamily="18" charset="0"/>
                <a:ea typeface="Cambria" panose="02040503050406030204" pitchFamily="18" charset="0"/>
                <a:cs typeface="Poppins"/>
                <a:sym typeface="Poppins"/>
              </a:rPr>
              <a:t>TescoKart is Tesco’s logistics brand providing 3PL fulfilment, cold-chain handling and store-based micro-fulfilment for UK e-commerce merchants. It effectively utilizes Tesco DC and store footprint for the effective and strategic delivery with fast, reliable, and sustainable fulfilment.</a:t>
            </a:r>
          </a:p>
          <a:p>
            <a:pPr algn="just">
              <a:lnSpc>
                <a:spcPts val="3499"/>
              </a:lnSpc>
            </a:pPr>
            <a:endParaRPr lang="en-US" sz="2800" spc="49" dirty="0">
              <a:latin typeface="Cambria" panose="02040503050406030204" pitchFamily="18" charset="0"/>
              <a:ea typeface="Cambria" panose="02040503050406030204" pitchFamily="18" charset="0"/>
              <a:cs typeface="Poppins"/>
              <a:sym typeface="Poppins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8166100" y="12811726"/>
            <a:ext cx="3696143" cy="5386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500" b="1" dirty="0">
                <a:latin typeface="Cambria" panose="02040503050406030204" pitchFamily="18" charset="0"/>
                <a:ea typeface="Cambria" panose="02040503050406030204" pitchFamily="18" charset="0"/>
                <a:cs typeface="Poppins Bold"/>
                <a:sym typeface="Poppins Bold"/>
              </a:rPr>
              <a:t>MARKETING MIX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418486" y="13581943"/>
            <a:ext cx="9524444" cy="27828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103"/>
              </a:lnSpc>
            </a:pPr>
            <a:r>
              <a:rPr lang="en-US" sz="2800" b="1" spc="44" dirty="0">
                <a:latin typeface="Cambria" panose="02040503050406030204" pitchFamily="18" charset="0"/>
                <a:ea typeface="Cambria" panose="02040503050406030204" pitchFamily="18" charset="0"/>
                <a:cs typeface="Open Sans Bold"/>
                <a:sym typeface="Open Sans Bold"/>
              </a:rPr>
              <a:t>Product: </a:t>
            </a:r>
            <a:r>
              <a:rPr lang="en-US" sz="2800" spc="44" dirty="0">
                <a:latin typeface="Cambria" panose="02040503050406030204" pitchFamily="18" charset="0"/>
                <a:ea typeface="Cambria" panose="02040503050406030204" pitchFamily="18" charset="0"/>
                <a:cs typeface="Open Sans"/>
                <a:sym typeface="Open Sans"/>
              </a:rPr>
              <a:t>Modular tiers such as Starter, Growth, and Enterprise with the add-ons such as returns, cold chain and API for fast integration.</a:t>
            </a:r>
          </a:p>
          <a:p>
            <a:pPr algn="just">
              <a:lnSpc>
                <a:spcPts val="3103"/>
              </a:lnSpc>
            </a:pPr>
            <a:r>
              <a:rPr lang="en-US" sz="2800" b="1" spc="44" dirty="0">
                <a:latin typeface="Cambria" panose="02040503050406030204" pitchFamily="18" charset="0"/>
                <a:ea typeface="Cambria" panose="02040503050406030204" pitchFamily="18" charset="0"/>
                <a:cs typeface="Open Sans Bold"/>
                <a:sym typeface="Open Sans Bold"/>
              </a:rPr>
              <a:t>Promotion:</a:t>
            </a:r>
            <a:r>
              <a:rPr lang="en-US" sz="2800" spc="44" dirty="0">
                <a:latin typeface="Cambria" panose="02040503050406030204" pitchFamily="18" charset="0"/>
                <a:ea typeface="Cambria" panose="02040503050406030204" pitchFamily="18" charset="0"/>
                <a:cs typeface="Open Sans"/>
                <a:sym typeface="Open Sans"/>
              </a:rPr>
              <a:t> B2B content marketing, targeted LinkedIn campaigns, pilot incentives, trade PR and co-marketing with Tesco Business to build trust and merchant pipelines.</a:t>
            </a:r>
          </a:p>
          <a:p>
            <a:pPr algn="l">
              <a:lnSpc>
                <a:spcPts val="3103"/>
              </a:lnSpc>
            </a:pPr>
            <a:endParaRPr lang="en-US" sz="2800" spc="44" dirty="0">
              <a:latin typeface="Cambria" panose="02040503050406030204" pitchFamily="18" charset="0"/>
              <a:ea typeface="Cambria" panose="02040503050406030204" pitchFamily="18" charset="0"/>
              <a:cs typeface="Open Sans"/>
              <a:sym typeface="Open Sans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5225419" y="16961271"/>
            <a:ext cx="9699941" cy="40010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 err="1">
                <a:latin typeface="Cambria" panose="02040503050406030204" pitchFamily="18" charset="0"/>
                <a:cs typeface="Poppins" panose="00000500000000000000" pitchFamily="2" charset="0"/>
              </a:rPr>
              <a:t>Expertmarketresearch</a:t>
            </a:r>
            <a:r>
              <a:rPr lang="en-GB" sz="2600" dirty="0">
                <a:latin typeface="Cambria" panose="02040503050406030204" pitchFamily="18" charset="0"/>
                <a:cs typeface="Poppins" panose="00000500000000000000" pitchFamily="2" charset="0"/>
              </a:rPr>
              <a:t> (2025). United Kingdom Same Day Delivery Market Size and Share - Outlook Report, Forecast Trends and Growth Analysis. Available at: </a:t>
            </a:r>
            <a:r>
              <a:rPr lang="en-GB" sz="2600" u="sng" dirty="0">
                <a:latin typeface="Cambria" panose="02040503050406030204" pitchFamily="18" charset="0"/>
                <a:cs typeface="Poppins" panose="00000500000000000000" pitchFamily="2" charset="0"/>
                <a:hlinkClick r:id="rId5"/>
              </a:rPr>
              <a:t>https://www.expertmarketresearch.com/reports/united-kingdom-same-day-delivery-market</a:t>
            </a:r>
            <a:r>
              <a:rPr lang="en-GB" sz="2600" dirty="0">
                <a:latin typeface="Cambria" panose="02040503050406030204" pitchFamily="18" charset="0"/>
                <a:cs typeface="Poppins" panose="00000500000000000000" pitchFamily="2" charset="0"/>
              </a:rPr>
              <a:t> [Accessed on: 28.11.2025]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 err="1">
                <a:latin typeface="Cambria" panose="02040503050406030204" pitchFamily="18" charset="0"/>
                <a:cs typeface="Poppins" panose="00000500000000000000" pitchFamily="2" charset="0"/>
              </a:rPr>
              <a:t>Tescoplc</a:t>
            </a:r>
            <a:r>
              <a:rPr lang="en-GB" sz="2600" dirty="0">
                <a:latin typeface="Cambria" panose="02040503050406030204" pitchFamily="18" charset="0"/>
                <a:cs typeface="Poppins" panose="00000500000000000000" pitchFamily="2" charset="0"/>
              </a:rPr>
              <a:t> (2025) Tesco announces a multi-million-pound investment to future-proof its growing store network. Available at: </a:t>
            </a:r>
            <a:r>
              <a:rPr lang="en-GB" sz="2600" u="sng" dirty="0">
                <a:latin typeface="Cambria" panose="02040503050406030204" pitchFamily="18" charset="0"/>
                <a:cs typeface="Poppins" panose="00000500000000000000" pitchFamily="2" charset="0"/>
                <a:hlinkClick r:id="rId6"/>
              </a:rPr>
              <a:t>https://www.tescoplc.com/tesco-announces-a-multi-million-pound-investment-to-future-proof-its-growing-store-network/</a:t>
            </a:r>
            <a:r>
              <a:rPr lang="en-GB" sz="2600" dirty="0">
                <a:latin typeface="Cambria" panose="02040503050406030204" pitchFamily="18" charset="0"/>
                <a:cs typeface="Poppins" panose="00000500000000000000" pitchFamily="2" charset="0"/>
              </a:rPr>
              <a:t> [Accessed on: 28.11.2025]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-11920" y="16241983"/>
            <a:ext cx="4808947" cy="5763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20"/>
              </a:lnSpc>
            </a:pPr>
            <a:r>
              <a:rPr lang="en-US" sz="3600" b="1" dirty="0">
                <a:latin typeface="Cambria" panose="02040503050406030204" pitchFamily="18" charset="0"/>
                <a:ea typeface="Cambria" panose="02040503050406030204" pitchFamily="18" charset="0"/>
                <a:cs typeface="Poppins" panose="00000500000000000000" pitchFamily="2" charset="0"/>
                <a:sym typeface="Hussar Bold"/>
              </a:rPr>
              <a:t>CONCLUSION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01141" y="17071198"/>
            <a:ext cx="4093056" cy="30162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/>
            <a:r>
              <a:rPr lang="en-GB" sz="2800" dirty="0" err="1">
                <a:latin typeface="Cambria" panose="02040503050406030204" pitchFamily="18" charset="0"/>
                <a:ea typeface="Cambria" panose="02040503050406030204" pitchFamily="18" charset="0"/>
                <a:cs typeface="Poppins" panose="00000500000000000000" pitchFamily="2" charset="0"/>
              </a:rPr>
              <a:t>TescoKart</a:t>
            </a:r>
            <a:r>
              <a:rPr lang="en-GB" sz="2800" dirty="0">
                <a:latin typeface="Cambria" panose="02040503050406030204" pitchFamily="18" charset="0"/>
                <a:ea typeface="Cambria" panose="02040503050406030204" pitchFamily="18" charset="0"/>
                <a:cs typeface="Poppins" panose="00000500000000000000" pitchFamily="2" charset="0"/>
              </a:rPr>
              <a:t> pairs Tesco’s scale with merchant-friendly tech to offer fast, affordable and greener fulfilment — a practical solution for UK e-commerce growth today.</a:t>
            </a:r>
          </a:p>
        </p:txBody>
      </p:sp>
      <p:sp>
        <p:nvSpPr>
          <p:cNvPr id="25" name="TextBox 19">
            <a:extLst>
              <a:ext uri="{FF2B5EF4-FFF2-40B4-BE49-F238E27FC236}">
                <a16:creationId xmlns:a16="http://schemas.microsoft.com/office/drawing/2014/main" id="{35E73899-5174-540B-50C1-DD9D12BC63A1}"/>
              </a:ext>
            </a:extLst>
          </p:cNvPr>
          <p:cNvSpPr txBox="1"/>
          <p:nvPr/>
        </p:nvSpPr>
        <p:spPr>
          <a:xfrm>
            <a:off x="7136046" y="16167050"/>
            <a:ext cx="5756250" cy="538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600" b="1" dirty="0">
                <a:latin typeface="Cambria" panose="02040503050406030204" pitchFamily="18" charset="0"/>
                <a:ea typeface="Cambria" panose="02040503050406030204" pitchFamily="18" charset="0"/>
                <a:cs typeface="Poppins Bold"/>
                <a:sym typeface="Poppins Bold"/>
              </a:rPr>
              <a:t>REFERENCES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612FBE9-3CC6-A291-B751-606738B4CF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5516" y="8212465"/>
            <a:ext cx="9797484" cy="4519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C53CC8-4EB0-91EC-3B28-68E0C1356395}"/>
              </a:ext>
            </a:extLst>
          </p:cNvPr>
          <p:cNvSpPr txBox="1"/>
          <p:nvPr/>
        </p:nvSpPr>
        <p:spPr>
          <a:xfrm>
            <a:off x="5362723" y="12334511"/>
            <a:ext cx="41814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(Source: </a:t>
            </a:r>
            <a:r>
              <a:rPr lang="en-US" sz="1600" spc="49" dirty="0">
                <a:latin typeface="Cambria" panose="02040503050406030204" pitchFamily="18" charset="0"/>
                <a:ea typeface="Cambria" panose="02040503050406030204" pitchFamily="18" charset="0"/>
                <a:cs typeface="Poppins"/>
                <a:sym typeface="Poppins"/>
              </a:rPr>
              <a:t>Expertmarketresearch, 2025)</a:t>
            </a:r>
            <a:endParaRPr lang="en-GB" sz="1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349</Words>
  <Application>Microsoft Office PowerPoint</Application>
  <PresentationFormat>Custom</PresentationFormat>
  <Paragraphs>28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Cambria</vt:lpstr>
      <vt:lpstr>Arial</vt:lpstr>
      <vt:lpstr>Aptos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White Playful Illustration Lifestyle Poster</dc:title>
  <dc:creator>prasanta hazra</dc:creator>
  <cp:lastModifiedBy>Shaunakkumar Patel (2504923)</cp:lastModifiedBy>
  <cp:revision>12</cp:revision>
  <dcterms:created xsi:type="dcterms:W3CDTF">2006-08-16T00:00:00Z</dcterms:created>
  <dcterms:modified xsi:type="dcterms:W3CDTF">2025-11-29T15:58:23Z</dcterms:modified>
  <dc:identifier>DAG5-yh7kSk</dc:identifier>
</cp:coreProperties>
</file>