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70" r:id="rId6"/>
    <p:sldId id="307" r:id="rId7"/>
    <p:sldId id="260" r:id="rId8"/>
    <p:sldId id="289" r:id="rId9"/>
    <p:sldId id="283" r:id="rId10"/>
    <p:sldId id="290" r:id="rId11"/>
    <p:sldId id="291" r:id="rId12"/>
    <p:sldId id="292" r:id="rId13"/>
    <p:sldId id="287" r:id="rId14"/>
    <p:sldId id="288" r:id="rId15"/>
    <p:sldId id="284" r:id="rId16"/>
    <p:sldId id="293" r:id="rId17"/>
    <p:sldId id="294" r:id="rId18"/>
    <p:sldId id="295" r:id="rId19"/>
    <p:sldId id="296" r:id="rId20"/>
    <p:sldId id="300" r:id="rId21"/>
    <p:sldId id="301" r:id="rId22"/>
    <p:sldId id="302" r:id="rId23"/>
    <p:sldId id="305" r:id="rId24"/>
    <p:sldId id="299" r:id="rId25"/>
    <p:sldId id="304" r:id="rId26"/>
    <p:sldId id="306" r:id="rId27"/>
    <p:sldId id="303" r:id="rId28"/>
    <p:sldId id="272" r:id="rId29"/>
    <p:sldId id="274" r:id="rId30"/>
    <p:sldId id="275" r:id="rId31"/>
    <p:sldId id="276" r:id="rId32"/>
    <p:sldId id="271" r:id="rId33"/>
    <p:sldId id="277" r:id="rId34"/>
    <p:sldId id="278" r:id="rId35"/>
    <p:sldId id="282" r:id="rId36"/>
    <p:sldId id="308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Morgan" initials="JM" lastIdx="1" clrIdx="0">
    <p:extLst>
      <p:ext uri="{19B8F6BF-5375-455C-9EA6-DF929625EA0E}">
        <p15:presenceInfo xmlns:p15="http://schemas.microsoft.com/office/powerpoint/2012/main" userId="S-1-5-21-809251214-2178901256-4152538893-266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54179" autoAdjust="0"/>
  </p:normalViewPr>
  <p:slideViewPr>
    <p:cSldViewPr snapToGrid="0" snapToObjects="1">
      <p:cViewPr varScale="1">
        <p:scale>
          <a:sx n="49" d="100"/>
          <a:sy n="49" d="100"/>
        </p:scale>
        <p:origin x="1992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Croeso</a:t>
            </a:r>
            <a:r>
              <a:rPr lang="en-US" baseline="0" dirty="0" smtClean="0"/>
              <a:t> Welcome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967A-EFAE-47C2-AEAA-D6EDA54E490D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625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967A-EFAE-47C2-AEAA-D6EDA54E490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746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967A-EFAE-47C2-AEAA-D6EDA54E490D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621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What</a:t>
            </a:r>
            <a:r>
              <a:rPr lang="en-GB" baseline="0" dirty="0" smtClean="0"/>
              <a:t> were your answers</a:t>
            </a:r>
          </a:p>
          <a:p>
            <a:endParaRPr lang="en-GB" dirty="0" smtClean="0"/>
          </a:p>
          <a:p>
            <a:r>
              <a:rPr lang="en-GB" dirty="0" smtClean="0"/>
              <a:t>You have met some before</a:t>
            </a:r>
          </a:p>
          <a:p>
            <a:r>
              <a:rPr lang="en-GB" baseline="0" dirty="0" smtClean="0"/>
              <a:t>You will be pleased to hear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967A-EFAE-47C2-AEAA-D6EDA54E490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216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967A-EFAE-47C2-AEAA-D6EDA54E490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5439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282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D7F27-6A69-481D-8888-4E82C11EAE9F}" type="datetimeFigureOut">
              <a:rPr lang="en-GB" smtClean="0"/>
              <a:t>26/04/2020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CB415-E930-4966-A47B-6B5C788DBCC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623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microsoft.com/office/2007/relationships/media" Target="../media/media7.m4a"/><Relationship Id="rId7" Type="http://schemas.openxmlformats.org/officeDocument/2006/relationships/image" Target="../media/image6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notesSlide" Target="../notesSlides/notesSlide6.xml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7.m4a"/><Relationship Id="rId9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7.pn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microsoft.com/office/2007/relationships/media" Target="../media/media10.m4a"/><Relationship Id="rId7" Type="http://schemas.openxmlformats.org/officeDocument/2006/relationships/image" Target="../media/image29.jp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8.jp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png"/><Relationship Id="rId4" Type="http://schemas.openxmlformats.org/officeDocument/2006/relationships/audio" Target="../media/media10.m4a"/><Relationship Id="rId9" Type="http://schemas.openxmlformats.org/officeDocument/2006/relationships/image" Target="../media/image31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12.m4a"/><Relationship Id="rId7" Type="http://schemas.openxmlformats.org/officeDocument/2006/relationships/image" Target="../media/image21.jp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12.m4a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19600" y="5348591"/>
            <a:ext cx="304800" cy="3048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404681" y="4572000"/>
            <a:ext cx="25389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Sain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ddwyieithog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Bilingual audio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783" y="527227"/>
            <a:ext cx="2535382" cy="794906"/>
          </a:xfrm>
        </p:spPr>
        <p:txBody>
          <a:bodyPr>
            <a:noAutofit/>
          </a:bodyPr>
          <a:lstStyle/>
          <a:p>
            <a:pPr algn="ctr"/>
            <a:r>
              <a:rPr lang="cy-GB" sz="1200" dirty="0" smtClean="0">
                <a:latin typeface="+mn-lt"/>
              </a:rPr>
              <a:t>ECAD5009 Dysgwyr, Ysgolion a Chymunedau:</a:t>
            </a:r>
            <a:br>
              <a:rPr lang="cy-GB" sz="1200" dirty="0" smtClean="0">
                <a:latin typeface="+mn-lt"/>
              </a:rPr>
            </a:br>
            <a:r>
              <a:rPr lang="cy-GB" sz="1200" dirty="0" smtClean="0">
                <a:latin typeface="+mn-lt"/>
              </a:rPr>
              <a:t> ble ydwyf yn addysgu?</a:t>
            </a:r>
            <a:r>
              <a:rPr lang="cy-GB" sz="1800" dirty="0" smtClean="0">
                <a:latin typeface="+mn-lt"/>
              </a:rPr>
              <a:t/>
            </a:r>
            <a:br>
              <a:rPr lang="cy-GB" sz="1800" dirty="0" smtClean="0">
                <a:latin typeface="+mn-lt"/>
              </a:rPr>
            </a:br>
            <a:endParaRPr lang="cy-GB" sz="1800" dirty="0">
              <a:latin typeface="+mn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593972" y="3630386"/>
            <a:ext cx="3124286" cy="1477328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000" dirty="0"/>
              <a:t>Session </a:t>
            </a:r>
            <a:r>
              <a:rPr lang="en-GB" sz="3000" dirty="0" smtClean="0"/>
              <a:t>10</a:t>
            </a:r>
            <a:endParaRPr lang="en-GB" sz="3000" dirty="0"/>
          </a:p>
          <a:p>
            <a:pPr algn="ctr"/>
            <a:r>
              <a:rPr lang="en-GB" sz="3000" dirty="0"/>
              <a:t>The Learning </a:t>
            </a:r>
            <a:r>
              <a:rPr lang="en-GB" sz="3000" dirty="0" smtClean="0"/>
              <a:t>Environment</a:t>
            </a:r>
            <a:endParaRPr lang="en-GB" sz="3000" dirty="0"/>
          </a:p>
        </p:txBody>
      </p:sp>
      <p:sp>
        <p:nvSpPr>
          <p:cNvPr id="7" name="TextBox 6"/>
          <p:cNvSpPr txBox="1"/>
          <p:nvPr/>
        </p:nvSpPr>
        <p:spPr>
          <a:xfrm>
            <a:off x="5578243" y="1488472"/>
            <a:ext cx="3124286" cy="1477328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3000" dirty="0" smtClean="0"/>
              <a:t>Sesiwn 10</a:t>
            </a:r>
          </a:p>
          <a:p>
            <a:pPr algn="ctr"/>
            <a:r>
              <a:rPr lang="cy-GB" sz="3000" dirty="0" smtClean="0"/>
              <a:t>Yr Amgylchedd Dysgu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6167147" y="471897"/>
            <a:ext cx="2535382" cy="79490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1200" dirty="0" smtClean="0">
                <a:latin typeface="+mn-lt"/>
              </a:rPr>
              <a:t>ECAD5009 </a:t>
            </a:r>
            <a:r>
              <a:rPr lang="en-GB" sz="1200" dirty="0">
                <a:latin typeface="+mn-lt"/>
              </a:rPr>
              <a:t>Learners, Schools and Communities: </a:t>
            </a:r>
            <a:br>
              <a:rPr lang="en-GB" sz="1200" dirty="0">
                <a:latin typeface="+mn-lt"/>
              </a:rPr>
            </a:br>
            <a:r>
              <a:rPr lang="en-GB" sz="1200" dirty="0">
                <a:latin typeface="+mn-lt"/>
              </a:rPr>
              <a:t>where am I teaching?</a:t>
            </a:r>
            <a:r>
              <a:rPr lang="en-GB" sz="1800" dirty="0">
                <a:latin typeface="+mn-lt"/>
              </a:rPr>
              <a:t/>
            </a:r>
            <a:br>
              <a:rPr lang="en-GB" sz="1800" dirty="0">
                <a:latin typeface="+mn-lt"/>
              </a:rPr>
            </a:br>
            <a:endParaRPr lang="en-GB" sz="1800" dirty="0">
              <a:latin typeface="+mn-lt"/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33536" y="4955314"/>
            <a:ext cx="304800" cy="304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204" y="1765049"/>
            <a:ext cx="4348264" cy="289974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295933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6879" y="382854"/>
            <a:ext cx="3373928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+mn-lt"/>
              </a:rPr>
              <a:t>Aims &amp; Outcomes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590" y="1743940"/>
            <a:ext cx="3548271" cy="371092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smtClean="0"/>
              <a:t>Aims</a:t>
            </a:r>
          </a:p>
          <a:p>
            <a:r>
              <a:rPr lang="en-GB" dirty="0"/>
              <a:t>To engage students with the knowledge and understanding of the political, cultural and social landscape of education in </a:t>
            </a:r>
            <a:r>
              <a:rPr lang="en-GB" dirty="0" smtClean="0"/>
              <a:t>Wales;</a:t>
            </a:r>
          </a:p>
          <a:p>
            <a:r>
              <a:rPr lang="en-GB" dirty="0"/>
              <a:t>To provide students with a range of opportunities to understand the varied nature of the contexts in which they will teach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Outcomes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Upon the successful completion of this module, , the student should be able to demonstrate the ability to:</a:t>
            </a:r>
          </a:p>
          <a:p>
            <a:r>
              <a:rPr lang="en-US" dirty="0"/>
              <a:t>evidence a clear understanding of the ways in which schools are </a:t>
            </a:r>
            <a:r>
              <a:rPr lang="en-US" dirty="0" smtClean="0"/>
              <a:t>organized </a:t>
            </a:r>
            <a:r>
              <a:rPr lang="en-US" dirty="0"/>
              <a:t>and how the curriculum is designed to meet the needs of the learners;</a:t>
            </a:r>
            <a:endParaRPr lang="en-GB" dirty="0"/>
          </a:p>
          <a:p>
            <a:r>
              <a:rPr lang="en-US" dirty="0"/>
              <a:t>begin to engage with current research to identify how communities, families and schools influence teaching and learning.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36057" y="411746"/>
            <a:ext cx="3373928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 smtClean="0">
                <a:latin typeface="+mn-lt"/>
              </a:rPr>
              <a:t>Amcanion a Deilliannau</a:t>
            </a:r>
            <a:endParaRPr lang="cy-GB" sz="4000" dirty="0">
              <a:latin typeface="+mn-lt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983568" y="1743940"/>
            <a:ext cx="3178037" cy="4112574"/>
          </a:xfrm>
          <a:prstGeom prst="rect">
            <a:avLst/>
          </a:prstGeom>
        </p:spPr>
        <p:txBody>
          <a:bodyPr vert="horz" lIns="68580" tIns="34290" rIns="68580" bIns="3429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4800" dirty="0" smtClean="0"/>
              <a:t>Amcanion</a:t>
            </a:r>
          </a:p>
          <a:p>
            <a:r>
              <a:rPr lang="cy-GB" sz="4800" dirty="0" smtClean="0"/>
              <a:t>Ennyn diddordeb myfyrwyr drwy ddarparu gwybodaeth a dealltwriaeth am dirwedd wleidyddol, ddiwylliannol a chymdeithasol addysg yng Nghymru;</a:t>
            </a:r>
          </a:p>
          <a:p>
            <a:r>
              <a:rPr lang="cy-GB" sz="4800" dirty="0"/>
              <a:t>Darparu amrywiaeth o gyfleoedd i fyfyrwyr er mwyn iddynt ddeall natur amrywiol y cyd-destunau y byddant yn </a:t>
            </a:r>
            <a:r>
              <a:rPr lang="cy-GB" sz="4800" dirty="0" smtClean="0"/>
              <a:t>addysgu </a:t>
            </a:r>
            <a:r>
              <a:rPr lang="cy-GB" sz="4800" dirty="0"/>
              <a:t>ynddynt</a:t>
            </a:r>
            <a:r>
              <a:rPr lang="cy-GB" sz="4800" dirty="0" smtClean="0"/>
              <a:t>.</a:t>
            </a:r>
          </a:p>
          <a:p>
            <a:pPr marL="0" indent="0">
              <a:buNone/>
            </a:pPr>
            <a:r>
              <a:rPr lang="cy-GB" sz="4800" dirty="0" smtClean="0"/>
              <a:t>Deilliannau</a:t>
            </a:r>
          </a:p>
          <a:p>
            <a:r>
              <a:rPr lang="cy-GB" sz="4800" dirty="0"/>
              <a:t>Ar gwblhau’r modwl hwn yn llwyddiannus, dylai fod y myfyrwyr yn gallu dangos y gallu i:</a:t>
            </a:r>
            <a:endParaRPr lang="en-GB" sz="4800" dirty="0"/>
          </a:p>
          <a:p>
            <a:r>
              <a:rPr lang="cy-GB" sz="4800" dirty="0"/>
              <a:t>brofi bod ganddynt ddealltwriaeth amlwg o sut y mae ysgolion yn cael eu trefnu a sut y mae’r cwricwlwm wedi’i ddylunio er mwyn bodloni anghenion y dysgwyr;</a:t>
            </a:r>
            <a:endParaRPr lang="en-GB" sz="4800" dirty="0"/>
          </a:p>
          <a:p>
            <a:r>
              <a:rPr lang="cy-GB" sz="4800" dirty="0"/>
              <a:t> </a:t>
            </a:r>
            <a:r>
              <a:rPr lang="cy-GB" sz="4800" dirty="0" smtClean="0"/>
              <a:t>dechrau ymgymryd ag ymchwil cyfredol er mwyn nodi sut mae cymunedau, teuluoedd ac ysgolion yn dylanwadu ar addysgu a dysgu. </a:t>
            </a:r>
            <a:endParaRPr lang="en-GB" sz="4800" dirty="0"/>
          </a:p>
          <a:p>
            <a:pPr marL="0" indent="0">
              <a:buNone/>
            </a:pPr>
            <a:endParaRPr lang="en-GB" sz="1300" dirty="0"/>
          </a:p>
          <a:p>
            <a:endParaRPr lang="en-GB" sz="2100" dirty="0"/>
          </a:p>
          <a:p>
            <a:endParaRPr lang="en-GB" sz="21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48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4756" y="831919"/>
            <a:ext cx="3550754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+mn-lt"/>
              </a:rPr>
              <a:t>What do we mean by the term “learning environment”?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590" y="2614095"/>
            <a:ext cx="3548271" cy="308102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885622" y="930113"/>
            <a:ext cx="3373928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 smtClean="0">
                <a:latin typeface="+mn-lt"/>
              </a:rPr>
              <a:t>Beth a olygir gan y term “amgylchedd dysgu”?</a:t>
            </a:r>
            <a:endParaRPr lang="cy-GB" sz="4000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0674" y="2781820"/>
            <a:ext cx="1774136" cy="2850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925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85518" y="2844342"/>
            <a:ext cx="1774136" cy="2850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925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511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4756" y="831919"/>
            <a:ext cx="3550754" cy="9941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+mn-lt"/>
              </a:rPr>
              <a:t>What do we mean by the term “learning environment”?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590" y="2614095"/>
            <a:ext cx="3548271" cy="308102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885622" y="930113"/>
            <a:ext cx="3373928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 smtClean="0">
                <a:latin typeface="+mn-lt"/>
              </a:rPr>
              <a:t>Beth a olygir gan y term “amgylchedd dysgu”?</a:t>
            </a:r>
            <a:endParaRPr lang="cy-GB" sz="4000" dirty="0">
              <a:latin typeface="+mn-lt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01466" y="2781820"/>
            <a:ext cx="3178037" cy="1519454"/>
          </a:xfrm>
          <a:prstGeom prst="rect">
            <a:avLst/>
          </a:prstGeom>
        </p:spPr>
        <p:txBody>
          <a:bodyPr vert="horz" lIns="68580" tIns="34290" rIns="68580" bIns="3429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buNone/>
            </a:pPr>
            <a:r>
              <a:rPr lang="cy-GB" sz="9600" dirty="0" smtClean="0"/>
              <a:t>Gall yr amgylchedd dysgu gyfeirio at ymagwedd addysgol, cyd-destun neu leoliad materol lle y cynhelir addysgu a dysgu.</a:t>
            </a:r>
          </a:p>
          <a:p>
            <a:endParaRPr lang="en-GB" sz="2100" dirty="0"/>
          </a:p>
          <a:p>
            <a:endParaRPr lang="en-GB" sz="2100" dirty="0"/>
          </a:p>
        </p:txBody>
      </p:sp>
      <p:sp>
        <p:nvSpPr>
          <p:cNvPr id="5" name="TextBox 4"/>
          <p:cNvSpPr txBox="1"/>
          <p:nvPr/>
        </p:nvSpPr>
        <p:spPr>
          <a:xfrm>
            <a:off x="5426244" y="2781820"/>
            <a:ext cx="33420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 learning environment can refer to an educational approach, context, or physical setting in which teaching and learning occur.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87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9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Darllenwch</a:t>
            </a:r>
            <a:r>
              <a:rPr lang="en-GB" dirty="0" smtClean="0"/>
              <a:t> - Read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75476" y="1825625"/>
            <a:ext cx="3366219" cy="403371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iddynt</a:t>
            </a:r>
            <a:r>
              <a:rPr lang="en-GB" dirty="0" smtClean="0"/>
              <a:t> </a:t>
            </a:r>
            <a:r>
              <a:rPr lang="en-GB" dirty="0" err="1" smtClean="0"/>
              <a:t>ymroddi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b="1" u="sng" dirty="0" err="1" smtClean="0"/>
              <a:t>amgylcheddau</a:t>
            </a:r>
            <a:r>
              <a:rPr lang="en-GB" b="1" u="sng" dirty="0" smtClean="0"/>
              <a:t> </a:t>
            </a:r>
            <a:r>
              <a:rPr lang="en-GB" b="1" u="sng" dirty="0" err="1" smtClean="0"/>
              <a:t>cyfoethog</a:t>
            </a:r>
            <a:r>
              <a:rPr lang="en-GB" dirty="0" smtClean="0"/>
              <a:t>, </a:t>
            </a:r>
            <a:r>
              <a:rPr lang="en-GB" dirty="0" err="1" smtClean="0"/>
              <a:t>symbylol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y gallant </a:t>
            </a:r>
            <a:r>
              <a:rPr lang="en-GB" dirty="0" err="1" smtClean="0"/>
              <a:t>ymchwilio</a:t>
            </a:r>
            <a:r>
              <a:rPr lang="en-GB" dirty="0" smtClean="0"/>
              <a:t> ac </a:t>
            </a:r>
            <a:r>
              <a:rPr lang="en-GB" dirty="0" err="1" smtClean="0"/>
              <a:t>arbrofi</a:t>
            </a:r>
            <a:r>
              <a:rPr lang="en-GB" dirty="0" smtClean="0"/>
              <a:t> â </a:t>
            </a:r>
            <a:r>
              <a:rPr lang="en-GB" dirty="0" err="1" smtClean="0"/>
              <a:t>syniadau</a:t>
            </a:r>
            <a:r>
              <a:rPr lang="en-GB" dirty="0" smtClean="0"/>
              <a:t> ac </a:t>
            </a:r>
            <a:r>
              <a:rPr lang="en-GB" dirty="0" err="1" smtClean="0"/>
              <a:t>adnoddau</a:t>
            </a:r>
            <a:r>
              <a:rPr lang="en-GB" dirty="0" smtClean="0"/>
              <a:t>, </a:t>
            </a:r>
            <a:r>
              <a:rPr lang="en-GB" dirty="0" err="1" smtClean="0"/>
              <a:t>cydweithio</a:t>
            </a:r>
            <a:r>
              <a:rPr lang="en-GB" dirty="0" smtClean="0"/>
              <a:t> </a:t>
            </a:r>
            <a:r>
              <a:rPr lang="en-GB" dirty="0" err="1" smtClean="0"/>
              <a:t>â’u</a:t>
            </a:r>
            <a:r>
              <a:rPr lang="en-GB" dirty="0" smtClean="0"/>
              <a:t> </a:t>
            </a:r>
            <a:r>
              <a:rPr lang="en-GB" dirty="0" err="1" smtClean="0"/>
              <a:t>cyfoedion</a:t>
            </a:r>
            <a:r>
              <a:rPr lang="en-GB" dirty="0" smtClean="0"/>
              <a:t> a </a:t>
            </a:r>
            <a:r>
              <a:rPr lang="en-GB" dirty="0" err="1" smtClean="0"/>
              <a:t>chreu</a:t>
            </a:r>
            <a:r>
              <a:rPr lang="en-GB" dirty="0" smtClean="0"/>
              <a:t>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dynamig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deimlo</a:t>
            </a:r>
            <a:r>
              <a:rPr lang="en-GB" dirty="0" smtClean="0"/>
              <a:t> bod </a:t>
            </a:r>
            <a:r>
              <a:rPr lang="en-GB" dirty="0" err="1" smtClean="0"/>
              <a:t>diben</a:t>
            </a:r>
            <a:r>
              <a:rPr lang="en-GB" dirty="0" smtClean="0"/>
              <a:t> </a:t>
            </a:r>
            <a:r>
              <a:rPr lang="en-GB" dirty="0" err="1" smtClean="0"/>
              <a:t>clir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hynny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llunio</a:t>
            </a:r>
            <a:r>
              <a:rPr lang="en-GB" dirty="0" smtClean="0"/>
              <a:t> </a:t>
            </a:r>
            <a:r>
              <a:rPr lang="en-GB" dirty="0" err="1" smtClean="0"/>
              <a:t>ystyr</a:t>
            </a:r>
            <a:r>
              <a:rPr lang="en-GB" dirty="0" smtClean="0"/>
              <a:t> (t.66)</a:t>
            </a:r>
            <a:endParaRPr lang="en-GB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976914" y="1825625"/>
            <a:ext cx="3178319" cy="39093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In order to fully engage with learning, children and young people require rich, </a:t>
            </a:r>
            <a:r>
              <a:rPr lang="en-GB" b="1" u="sng" smtClean="0"/>
              <a:t>stimulating environments </a:t>
            </a:r>
            <a:r>
              <a:rPr lang="en-GB" smtClean="0"/>
              <a:t>where they can explore and experiment with ideas and resources, collaborate actively with their peers and make dynamic connections with a clear sense of purpose to construct meaning (p.66)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48165" y="5262664"/>
            <a:ext cx="2509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Donaldson </a:t>
            </a:r>
            <a:r>
              <a:rPr lang="en-GB" smtClean="0"/>
              <a:t>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700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2933" y="502185"/>
            <a:ext cx="3373928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latin typeface="+mn-lt"/>
              </a:rPr>
              <a:t>The classroom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590" y="2614095"/>
            <a:ext cx="3548271" cy="308102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787676" y="502185"/>
            <a:ext cx="4115063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000" dirty="0" smtClean="0">
                <a:latin typeface="+mn-lt"/>
              </a:rPr>
              <a:t>Yr ystafell dosbarth</a:t>
            </a:r>
            <a:endParaRPr lang="cy-GB" sz="4000" dirty="0">
              <a:latin typeface="+mn-lt"/>
            </a:endParaRPr>
          </a:p>
        </p:txBody>
      </p:sp>
      <p:pic>
        <p:nvPicPr>
          <p:cNvPr id="4" name="Picture 3" descr="Free vector graphic: Stars, Shiny, Golden, Christmas ...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123" y="1258995"/>
            <a:ext cx="3617008" cy="3819942"/>
          </a:xfrm>
          <a:prstGeom prst="rect">
            <a:avLst/>
          </a:prstGeom>
        </p:spPr>
      </p:pic>
      <p:pic>
        <p:nvPicPr>
          <p:cNvPr id="6" name="Picture 5" descr="Magic Free Stock Photo - Public Domain Pictures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8374" y="1880893"/>
            <a:ext cx="2318532" cy="25761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25744" y="4841575"/>
            <a:ext cx="5135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https://padlet.com/jayneystrad/cv2dutew3rhnnqfp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425282" y="1856362"/>
            <a:ext cx="304800" cy="3048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579001" y="175963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0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0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070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404" y="919382"/>
            <a:ext cx="6531088" cy="4351338"/>
          </a:xfrm>
        </p:spPr>
      </p:pic>
    </p:spTree>
    <p:extLst>
      <p:ext uri="{BB962C8B-B14F-4D97-AF65-F5344CB8AC3E}">
        <p14:creationId xmlns:p14="http://schemas.microsoft.com/office/powerpoint/2010/main" val="230941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4731" y="1012875"/>
            <a:ext cx="6827227" cy="4321982"/>
          </a:xfrm>
        </p:spPr>
      </p:pic>
    </p:spTree>
    <p:extLst>
      <p:ext uri="{BB962C8B-B14F-4D97-AF65-F5344CB8AC3E}">
        <p14:creationId xmlns:p14="http://schemas.microsoft.com/office/powerpoint/2010/main" val="391726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988" y="834976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65320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597" y="1027907"/>
            <a:ext cx="6308753" cy="4351338"/>
          </a:xfrm>
        </p:spPr>
      </p:pic>
    </p:spTree>
    <p:extLst>
      <p:ext uri="{BB962C8B-B14F-4D97-AF65-F5344CB8AC3E}">
        <p14:creationId xmlns:p14="http://schemas.microsoft.com/office/powerpoint/2010/main" val="117157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7717" y="1027907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228584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151" y="1027907"/>
            <a:ext cx="7290199" cy="4351338"/>
          </a:xfrm>
        </p:spPr>
      </p:pic>
    </p:spTree>
    <p:extLst>
      <p:ext uri="{BB962C8B-B14F-4D97-AF65-F5344CB8AC3E}">
        <p14:creationId xmlns:p14="http://schemas.microsoft.com/office/powerpoint/2010/main" val="108381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621" y="919382"/>
            <a:ext cx="6529975" cy="4351338"/>
          </a:xfrm>
        </p:spPr>
      </p:pic>
    </p:spTree>
    <p:extLst>
      <p:ext uri="{BB962C8B-B14F-4D97-AF65-F5344CB8AC3E}">
        <p14:creationId xmlns:p14="http://schemas.microsoft.com/office/powerpoint/2010/main" val="344897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3760" y="1575581"/>
            <a:ext cx="6616480" cy="3723274"/>
          </a:xfrm>
        </p:spPr>
      </p:pic>
    </p:spTree>
    <p:extLst>
      <p:ext uri="{BB962C8B-B14F-4D97-AF65-F5344CB8AC3E}">
        <p14:creationId xmlns:p14="http://schemas.microsoft.com/office/powerpoint/2010/main" val="151348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9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5800" y="1969477"/>
            <a:ext cx="6712400" cy="3113662"/>
          </a:xfrm>
        </p:spPr>
      </p:pic>
    </p:spTree>
    <p:extLst>
      <p:ext uri="{BB962C8B-B14F-4D97-AF65-F5344CB8AC3E}">
        <p14:creationId xmlns:p14="http://schemas.microsoft.com/office/powerpoint/2010/main" val="58346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4615" y="1690689"/>
            <a:ext cx="4876800" cy="3657600"/>
          </a:xfrm>
        </p:spPr>
      </p:pic>
    </p:spTree>
    <p:extLst>
      <p:ext uri="{BB962C8B-B14F-4D97-AF65-F5344CB8AC3E}">
        <p14:creationId xmlns:p14="http://schemas.microsoft.com/office/powerpoint/2010/main" val="370431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11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5783" y="1027907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95576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038" y="1242939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214486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13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39" y="1077305"/>
            <a:ext cx="5969391" cy="397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9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14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4" r="-2232" b="13639"/>
          <a:stretch/>
        </p:blipFill>
        <p:spPr>
          <a:xfrm>
            <a:off x="1772528" y="1177240"/>
            <a:ext cx="6006905" cy="405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97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15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514" y="1027907"/>
            <a:ext cx="6379625" cy="425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08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1" y="471342"/>
            <a:ext cx="4029707" cy="823912"/>
          </a:xfrm>
        </p:spPr>
        <p:txBody>
          <a:bodyPr/>
          <a:lstStyle/>
          <a:p>
            <a:r>
              <a:rPr lang="en-GB" dirty="0" err="1" smtClean="0"/>
              <a:t>Gwnewch</a:t>
            </a:r>
            <a:r>
              <a:rPr lang="en-GB" dirty="0" smtClean="0"/>
              <a:t> y </a:t>
            </a:r>
            <a:r>
              <a:rPr lang="en-GB" dirty="0" err="1"/>
              <a:t>d</a:t>
            </a:r>
            <a:r>
              <a:rPr lang="en-GB" dirty="0" err="1" smtClean="0"/>
              <a:t>asg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yntaf</a:t>
            </a:r>
            <a:r>
              <a:rPr lang="en-GB" dirty="0" smtClean="0"/>
              <a:t> </a:t>
            </a:r>
            <a:r>
              <a:rPr lang="en-GB" dirty="0" err="1" smtClean="0"/>
              <a:t>nawr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48100" y="471342"/>
            <a:ext cx="3887391" cy="823912"/>
          </a:xfrm>
        </p:spPr>
        <p:txBody>
          <a:bodyPr/>
          <a:lstStyle/>
          <a:p>
            <a:r>
              <a:rPr lang="en-GB" dirty="0" smtClean="0"/>
              <a:t>Do the first task now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787" y="1955259"/>
            <a:ext cx="2729707" cy="27297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1724" y="2216760"/>
            <a:ext cx="2143125" cy="214312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 rot="20726867">
            <a:off x="3624828" y="1165863"/>
            <a:ext cx="2050562" cy="45089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7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1</a:t>
            </a:r>
            <a:endParaRPr lang="en-US" sz="287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708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8012" y="522624"/>
            <a:ext cx="4340992" cy="1150533"/>
          </a:xfrm>
        </p:spPr>
        <p:txBody>
          <a:bodyPr/>
          <a:lstStyle/>
          <a:p>
            <a:pPr algn="ctr"/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delfrydol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199" y="515090"/>
            <a:ext cx="3481235" cy="944059"/>
          </a:xfrm>
        </p:spPr>
        <p:txBody>
          <a:bodyPr/>
          <a:lstStyle/>
          <a:p>
            <a:r>
              <a:rPr lang="en-GB" dirty="0" smtClean="0"/>
              <a:t>Your ideal classroom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4520" y="1515127"/>
            <a:ext cx="3886591" cy="258634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301" y="1376235"/>
            <a:ext cx="3523103" cy="2642327"/>
          </a:xfrm>
          <a:prstGeom prst="rect">
            <a:avLst/>
          </a:prstGeom>
        </p:spPr>
      </p:pic>
      <p:pic>
        <p:nvPicPr>
          <p:cNvPr id="11" name="Picture 10" descr="Question Mark | Free Stock Photo | Illustration of a green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6358">
            <a:off x="2812001" y="4351974"/>
            <a:ext cx="510779" cy="953311"/>
          </a:xfrm>
          <a:prstGeom prst="rect">
            <a:avLst/>
          </a:prstGeom>
        </p:spPr>
      </p:pic>
      <p:pic>
        <p:nvPicPr>
          <p:cNvPr id="12" name="Picture 11" descr="Question Mark | Free Stock Photo | Illustration of a green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62336">
            <a:off x="4353209" y="1402510"/>
            <a:ext cx="510779" cy="953311"/>
          </a:xfrm>
          <a:prstGeom prst="rect">
            <a:avLst/>
          </a:prstGeom>
        </p:spPr>
      </p:pic>
      <p:pic>
        <p:nvPicPr>
          <p:cNvPr id="13" name="Picture 12" descr="Question Mark | Free Stock Photo | Illustration of a green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4019" y="4266101"/>
            <a:ext cx="510779" cy="953311"/>
          </a:xfrm>
          <a:prstGeom prst="rect">
            <a:avLst/>
          </a:prstGeom>
        </p:spPr>
      </p:pic>
      <p:pic>
        <p:nvPicPr>
          <p:cNvPr id="14" name="Picture 13" descr="Question Mark | Free Stock Photo | Illustration of a green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22137">
            <a:off x="1172050" y="4331612"/>
            <a:ext cx="510779" cy="953311"/>
          </a:xfrm>
          <a:prstGeom prst="rect">
            <a:avLst/>
          </a:prstGeom>
        </p:spPr>
      </p:pic>
      <p:pic>
        <p:nvPicPr>
          <p:cNvPr id="15" name="Picture 14" descr="Question Mark | Free Stock Photo | Illustration of a green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2424">
            <a:off x="8462957" y="3977344"/>
            <a:ext cx="510779" cy="953311"/>
          </a:xfrm>
          <a:prstGeom prst="rect">
            <a:avLst/>
          </a:prstGeom>
        </p:spPr>
      </p:pic>
      <p:pic>
        <p:nvPicPr>
          <p:cNvPr id="16" name="Picture 15" descr="Question Mark | Free Stock Photo | Illustration of a green ..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27567">
            <a:off x="7294844" y="4318440"/>
            <a:ext cx="510779" cy="953311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572000" y="465586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81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8012" y="522624"/>
            <a:ext cx="4340992" cy="1150533"/>
          </a:xfrm>
        </p:spPr>
        <p:txBody>
          <a:bodyPr/>
          <a:lstStyle/>
          <a:p>
            <a:pPr algn="ctr"/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delfrydol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199" y="515090"/>
            <a:ext cx="3481235" cy="944059"/>
          </a:xfrm>
        </p:spPr>
        <p:txBody>
          <a:bodyPr/>
          <a:lstStyle/>
          <a:p>
            <a:r>
              <a:rPr lang="en-GB" dirty="0" smtClean="0"/>
              <a:t>Your ideal classroom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45" y="1974715"/>
            <a:ext cx="2360779" cy="315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7066" y="1725065"/>
            <a:ext cx="2619375" cy="1743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091" y="2131268"/>
            <a:ext cx="2652308" cy="26523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5477" y="3682148"/>
            <a:ext cx="2485315" cy="1863986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44102" y="1097890"/>
            <a:ext cx="304800" cy="3048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213388" y="101143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24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0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86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9905" y="1188820"/>
            <a:ext cx="3481975" cy="2252701"/>
          </a:xfrm>
        </p:spPr>
        <p:txBody>
          <a:bodyPr>
            <a:noAutofit/>
          </a:bodyPr>
          <a:lstStyle/>
          <a:p>
            <a:r>
              <a:rPr lang="en-GB" sz="1800" dirty="0" err="1" smtClean="0"/>
              <a:t>Dechreuwch</a:t>
            </a:r>
            <a:r>
              <a:rPr lang="en-GB" sz="1800" dirty="0" smtClean="0"/>
              <a:t> yr ail </a:t>
            </a:r>
            <a:r>
              <a:rPr lang="en-GB" sz="1800" dirty="0" err="1" smtClean="0"/>
              <a:t>dasg</a:t>
            </a:r>
            <a:r>
              <a:rPr lang="en-GB" sz="1800" dirty="0" smtClean="0"/>
              <a:t> </a:t>
            </a:r>
            <a:r>
              <a:rPr lang="en-GB" sz="1800" dirty="0" err="1" smtClean="0"/>
              <a:t>nawr</a:t>
            </a:r>
            <a:endParaRPr lang="en-GB" sz="18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dirty="0" err="1" smtClean="0"/>
              <a:t>Dangoswch</a:t>
            </a:r>
            <a:r>
              <a:rPr lang="en-GB" sz="1800" b="0" dirty="0" smtClean="0"/>
              <a:t> pa </a:t>
            </a:r>
            <a:r>
              <a:rPr lang="en-GB" sz="1800" b="0" dirty="0" err="1" smtClean="0"/>
              <a:t>adrannau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bydd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yn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eich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dosbarth</a:t>
            </a:r>
            <a:r>
              <a:rPr lang="en-GB" sz="1800" b="0" dirty="0" smtClean="0"/>
              <a:t> a </a:t>
            </a:r>
            <a:r>
              <a:rPr lang="en-GB" sz="1800" b="0" dirty="0" err="1" smtClean="0"/>
              <a:t>hefyd</a:t>
            </a:r>
            <a:r>
              <a:rPr lang="en-GB" sz="1800" b="0" dirty="0" smtClean="0"/>
              <a:t> pa </a:t>
            </a:r>
            <a:r>
              <a:rPr lang="en-GB" sz="1800" b="0" dirty="0" err="1" smtClean="0"/>
              <a:t>adnoddau</a:t>
            </a:r>
            <a:r>
              <a:rPr lang="en-GB" sz="1800" b="0" dirty="0" smtClean="0"/>
              <a:t>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dirty="0" err="1" smtClean="0"/>
              <a:t>Plîs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lan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llwythwch</a:t>
            </a:r>
            <a:r>
              <a:rPr lang="en-GB" sz="1800" b="0" dirty="0" smtClean="0"/>
              <a:t> y </a:t>
            </a:r>
            <a:r>
              <a:rPr lang="en-GB" sz="1800" b="0" dirty="0" err="1" smtClean="0"/>
              <a:t>cynllun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i’r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Padelt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yma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erbyn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Dydd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Gwener</a:t>
            </a:r>
            <a:r>
              <a:rPr lang="en-GB" sz="1800" b="0" dirty="0" smtClean="0"/>
              <a:t>, 8fed o Fai;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dirty="0" err="1" smtClean="0"/>
              <a:t>Defnyddiwch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bapur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neu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fodd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electronig</a:t>
            </a:r>
            <a:r>
              <a:rPr lang="en-GB" sz="1800" b="0" dirty="0" smtClean="0"/>
              <a:t> o </a:t>
            </a:r>
            <a:r>
              <a:rPr lang="en-GB" sz="1800" b="0" dirty="0" err="1" smtClean="0"/>
              <a:t>arlunio</a:t>
            </a:r>
            <a:r>
              <a:rPr lang="en-GB" sz="1800" b="0" dirty="0" smtClean="0"/>
              <a:t>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dirty="0" err="1" smtClean="0"/>
              <a:t>Cofiwch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i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ysgrifennu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eich</a:t>
            </a:r>
            <a:r>
              <a:rPr lang="en-GB" sz="1800" b="0" dirty="0" smtClean="0"/>
              <a:t> </a:t>
            </a:r>
            <a:r>
              <a:rPr lang="en-GB" sz="1800" b="0" dirty="0" err="1" smtClean="0"/>
              <a:t>enw</a:t>
            </a:r>
            <a:r>
              <a:rPr lang="en-GB" sz="1800" b="0" dirty="0" smtClean="0"/>
              <a:t>!</a:t>
            </a:r>
            <a:endParaRPr lang="en-GB" sz="1800" b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742418" y="268683"/>
            <a:ext cx="3276969" cy="299008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Begin the second task now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 smtClean="0"/>
              <a:t>Show which areas you would put in your classroom and which resources;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 smtClean="0"/>
              <a:t>Please upload the plan by Friday, 8</a:t>
            </a:r>
            <a:r>
              <a:rPr lang="en-GB" b="0" baseline="30000" dirty="0" smtClean="0"/>
              <a:t>th</a:t>
            </a:r>
            <a:r>
              <a:rPr lang="en-GB" b="0" dirty="0" smtClean="0"/>
              <a:t>  May;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 smtClean="0"/>
              <a:t>Use paper or an electronic means;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 smtClean="0"/>
              <a:t>Remember to write your name!</a:t>
            </a:r>
            <a:endParaRPr lang="en-GB" b="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5199" y="3369312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4995" y="3900462"/>
            <a:ext cx="1225685" cy="122568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 rot="959373">
            <a:off x="3588318" y="1645999"/>
            <a:ext cx="2050561" cy="450892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7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2</a:t>
            </a:r>
            <a:endParaRPr lang="en-US" sz="287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869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8012" y="522624"/>
            <a:ext cx="4340992" cy="1150533"/>
          </a:xfrm>
        </p:spPr>
        <p:txBody>
          <a:bodyPr/>
          <a:lstStyle/>
          <a:p>
            <a:pPr algn="ctr"/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delfrydol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199" y="515090"/>
            <a:ext cx="3481235" cy="944059"/>
          </a:xfrm>
        </p:spPr>
        <p:txBody>
          <a:bodyPr/>
          <a:lstStyle/>
          <a:p>
            <a:r>
              <a:rPr lang="en-GB" dirty="0" smtClean="0"/>
              <a:t>Your ideal classroom</a:t>
            </a:r>
            <a:endParaRPr lang="en-GB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64" r="-2232" b="13639"/>
          <a:stretch/>
        </p:blipFill>
        <p:spPr>
          <a:xfrm>
            <a:off x="7143392" y="4270443"/>
            <a:ext cx="1569897" cy="106001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768485" y="1673157"/>
            <a:ext cx="5184843" cy="2237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989306" y="3932643"/>
            <a:ext cx="2825885" cy="132029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040877" y="1692612"/>
            <a:ext cx="1439694" cy="651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llawr</a:t>
            </a:r>
            <a:endParaRPr lang="en-GB" dirty="0" smtClean="0"/>
          </a:p>
          <a:p>
            <a:r>
              <a:rPr lang="en-GB" dirty="0" smtClean="0"/>
              <a:t>Floor plan</a:t>
            </a:r>
            <a:endParaRPr lang="en-GB" dirty="0"/>
          </a:p>
        </p:txBody>
      </p:sp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504562" y="2524327"/>
            <a:ext cx="304800" cy="304800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573288" y="319877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08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5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100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499" y="199555"/>
            <a:ext cx="6881678" cy="532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79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971" y="365126"/>
            <a:ext cx="6615919" cy="505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23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676" y="136050"/>
            <a:ext cx="7413674" cy="5251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38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9691" y="98474"/>
            <a:ext cx="6836482" cy="5542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47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854" y="365126"/>
            <a:ext cx="6931219" cy="505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009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1134" y="365126"/>
            <a:ext cx="7108465" cy="4977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1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27" y="91470"/>
            <a:ext cx="7428923" cy="542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0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702" y="365126"/>
            <a:ext cx="6935372" cy="504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75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47716" y="1031531"/>
            <a:ext cx="6595653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Hwyl</a:t>
            </a:r>
            <a:r>
              <a:rPr lang="en-US" sz="115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US" sz="11500" b="1" cap="none" spc="0" dirty="0" err="1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Fawr</a:t>
            </a:r>
            <a:endParaRPr lang="en-US" sz="115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7940" y="2967334"/>
            <a:ext cx="7023371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5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Good Bye</a:t>
            </a:r>
            <a:endParaRPr lang="en-US" sz="115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2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456</TotalTime>
  <Words>638</Words>
  <Application>Microsoft Office PowerPoint</Application>
  <PresentationFormat>On-screen Show (4:3)</PresentationFormat>
  <Paragraphs>101</Paragraphs>
  <Slides>36</Slides>
  <Notes>7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PowerPoint Presentation</vt:lpstr>
      <vt:lpstr>ECAD5009 Dysgwyr, Ysgolion a Chymunedau:  ble ydwyf yn addysgu? </vt:lpstr>
      <vt:lpstr>Aims &amp; Outcomes</vt:lpstr>
      <vt:lpstr>What do we mean by the term “learning environment”?</vt:lpstr>
      <vt:lpstr>What do we mean by the term “learning environment”?</vt:lpstr>
      <vt:lpstr>Darllenwch - Read</vt:lpstr>
      <vt:lpstr>The classroom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Jayne Morgan</cp:lastModifiedBy>
  <cp:revision>68</cp:revision>
  <dcterms:created xsi:type="dcterms:W3CDTF">2017-02-08T11:33:06Z</dcterms:created>
  <dcterms:modified xsi:type="dcterms:W3CDTF">2020-04-26T13:57:03Z</dcterms:modified>
</cp:coreProperties>
</file>