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4521D-DE14-A114-E949-A73A327E53C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97D37C5-A5FA-6A0D-2565-2B549AEFEF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8D436A6-DC84-B311-24E5-82C87DE53BD5}"/>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5" name="Footer Placeholder 4">
            <a:extLst>
              <a:ext uri="{FF2B5EF4-FFF2-40B4-BE49-F238E27FC236}">
                <a16:creationId xmlns:a16="http://schemas.microsoft.com/office/drawing/2014/main" id="{EFF6489A-3F27-DFBF-0A6B-2CB4B330A9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09D2A4-F6DC-37C0-C64E-5A6E2F1621EA}"/>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3789034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61B61-3177-AAD2-E0FF-742ADF3A9B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E60D614-D247-8031-DEE9-7B01D41119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584526-3C59-BE93-CEF1-283954A406BF}"/>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5" name="Footer Placeholder 4">
            <a:extLst>
              <a:ext uri="{FF2B5EF4-FFF2-40B4-BE49-F238E27FC236}">
                <a16:creationId xmlns:a16="http://schemas.microsoft.com/office/drawing/2014/main" id="{D63E6069-9188-055F-0B26-3C83C2F554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5A03CC-509F-F35E-CFF8-ED804A07ADA7}"/>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2945300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F2E4-2C16-A80F-70F2-4CE19CC5BA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ADF88C3-212C-4B10-5233-6FED65CCAE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5B02EA-DEF3-A806-A3FA-5537FBEFB2EF}"/>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5" name="Footer Placeholder 4">
            <a:extLst>
              <a:ext uri="{FF2B5EF4-FFF2-40B4-BE49-F238E27FC236}">
                <a16:creationId xmlns:a16="http://schemas.microsoft.com/office/drawing/2014/main" id="{9FCBA9E3-5272-8BCC-347F-C1E416F2AA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216B2E-121B-4114-834A-0528269035AF}"/>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1865915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7EFFF-5881-A9CA-5AAD-A5C54B0D5C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9C95F4-043A-ECC1-3462-390CA957BA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729784F-70E1-56D8-A237-46092B33873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58063F-C902-1938-B806-A4AFF6C23EDD}"/>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6" name="Footer Placeholder 5">
            <a:extLst>
              <a:ext uri="{FF2B5EF4-FFF2-40B4-BE49-F238E27FC236}">
                <a16:creationId xmlns:a16="http://schemas.microsoft.com/office/drawing/2014/main" id="{FAFAAD67-C527-B337-7B07-4E6F2BAAA4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41B0FB-E14F-522C-6FF8-9A1A9E247582}"/>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173494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CFE1-F5E9-5464-EB43-281A1F2600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E35447-7BC1-9719-CC81-742EE9F398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8D59E6-C087-8802-6874-EF8590B8B0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72C20AE-FD04-8A98-9E44-0D300922E2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E24231-76F9-ACC9-9172-26BE20FE2C9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5CCF2CB-A24C-5B38-1746-ADDFDB474BCA}"/>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8" name="Footer Placeholder 7">
            <a:extLst>
              <a:ext uri="{FF2B5EF4-FFF2-40B4-BE49-F238E27FC236}">
                <a16:creationId xmlns:a16="http://schemas.microsoft.com/office/drawing/2014/main" id="{D59D5EBE-6E38-55E9-FB76-AC67E51AEA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2F8F4F-33C6-273B-8B84-202F47D01E41}"/>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2815640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32C4A-7899-5746-0D4D-24E86D63A6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92AE59A-B64C-2DBC-86B5-9FC5C38B4991}"/>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4" name="Footer Placeholder 3">
            <a:extLst>
              <a:ext uri="{FF2B5EF4-FFF2-40B4-BE49-F238E27FC236}">
                <a16:creationId xmlns:a16="http://schemas.microsoft.com/office/drawing/2014/main" id="{9508C53E-64D7-8077-B7F4-9DBEE2C17F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603CABE-0B11-D5E1-B4B5-E6F39C679C30}"/>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3812213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AFAF18-A543-5F67-94A7-A8CED2A454AA}"/>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3" name="Footer Placeholder 2">
            <a:extLst>
              <a:ext uri="{FF2B5EF4-FFF2-40B4-BE49-F238E27FC236}">
                <a16:creationId xmlns:a16="http://schemas.microsoft.com/office/drawing/2014/main" id="{F324EA9F-1476-9B9F-696A-7E783E4CFF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929A33-2494-C7C9-1B78-3EFEA057D2FE}"/>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1458011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DAC09-D1A9-AA0E-5AEA-44B09B7B34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0F276A2-454D-D756-7E2A-5D95C706E8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EFB9D2-5889-8003-B0AE-E24C04873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428028-650B-52DA-28FE-FBE78B9D7FED}"/>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6" name="Footer Placeholder 5">
            <a:extLst>
              <a:ext uri="{FF2B5EF4-FFF2-40B4-BE49-F238E27FC236}">
                <a16:creationId xmlns:a16="http://schemas.microsoft.com/office/drawing/2014/main" id="{D2F16405-8E86-996B-8109-2CD742A667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F1589B-4F90-2DBA-12EB-3673D4AA97C4}"/>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3519204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1D009-1C9D-0F2D-F13D-3AF2A6D301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785DD2-91CD-5A36-A8DF-353D57A270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8BFE533-C161-D649-2E55-5BFC200154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B88036-16BC-4848-B0EC-C58B58BE6806}"/>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6" name="Footer Placeholder 5">
            <a:extLst>
              <a:ext uri="{FF2B5EF4-FFF2-40B4-BE49-F238E27FC236}">
                <a16:creationId xmlns:a16="http://schemas.microsoft.com/office/drawing/2014/main" id="{FC59C758-B10C-C1F9-77EF-4487B6AE3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23459C-1CD0-1A7D-D589-2960E47C6437}"/>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23709510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D6BE9-260E-BD5E-8AE5-525DA85C1E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850E48-6002-A402-E2DF-085286CB08E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38B1A6-F0F4-107D-623C-7DB90824BB3A}"/>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5" name="Footer Placeholder 4">
            <a:extLst>
              <a:ext uri="{FF2B5EF4-FFF2-40B4-BE49-F238E27FC236}">
                <a16:creationId xmlns:a16="http://schemas.microsoft.com/office/drawing/2014/main" id="{2DE883CD-3B89-692D-1F93-628F7F28BB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8E6E17-8E59-50CA-2D5A-2B87EE0E4701}"/>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11678774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4AF51F-7A49-CE79-0F3C-5F19F69207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F6DE52-C950-C4D1-C7FE-E70EB9EBBCE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4B044C-B0D9-5129-E34F-10C30938DC42}"/>
              </a:ext>
            </a:extLst>
          </p:cNvPr>
          <p:cNvSpPr>
            <a:spLocks noGrp="1"/>
          </p:cNvSpPr>
          <p:nvPr>
            <p:ph type="dt" sz="half" idx="10"/>
          </p:nvPr>
        </p:nvSpPr>
        <p:spPr/>
        <p:txBody>
          <a:bodyPr/>
          <a:lstStyle/>
          <a:p>
            <a:fld id="{51B9E6E1-518B-47C0-861A-1036BCA9EB61}" type="datetimeFigureOut">
              <a:rPr lang="en-GB" smtClean="0"/>
              <a:t>20/07/2023</a:t>
            </a:fld>
            <a:endParaRPr lang="en-GB"/>
          </a:p>
        </p:txBody>
      </p:sp>
      <p:sp>
        <p:nvSpPr>
          <p:cNvPr id="5" name="Footer Placeholder 4">
            <a:extLst>
              <a:ext uri="{FF2B5EF4-FFF2-40B4-BE49-F238E27FC236}">
                <a16:creationId xmlns:a16="http://schemas.microsoft.com/office/drawing/2014/main" id="{7584FE6D-5C93-9EB5-D3A6-61841EE9AB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AF88C-8B3F-36F9-1CA9-B950174FB31B}"/>
              </a:ext>
            </a:extLst>
          </p:cNvPr>
          <p:cNvSpPr>
            <a:spLocks noGrp="1"/>
          </p:cNvSpPr>
          <p:nvPr>
            <p:ph type="sldNum" sz="quarter" idx="12"/>
          </p:nvPr>
        </p:nvSpPr>
        <p:spPr/>
        <p:txBody>
          <a:bodyPr/>
          <a:lstStyle/>
          <a:p>
            <a:fld id="{043CA43D-9D5A-4E58-B000-590A489E9FB2}" type="slidenum">
              <a:rPr lang="en-GB" smtClean="0"/>
              <a:t>‹#›</a:t>
            </a:fld>
            <a:endParaRPr lang="en-GB"/>
          </a:p>
        </p:txBody>
      </p:sp>
    </p:spTree>
    <p:extLst>
      <p:ext uri="{BB962C8B-B14F-4D97-AF65-F5344CB8AC3E}">
        <p14:creationId xmlns:p14="http://schemas.microsoft.com/office/powerpoint/2010/main" val="14013640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413332-7953-FF41-BD7E-1E00108A01C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37A0D4-BC05-734C-C73D-74C655B91B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3A7527-30DA-4B65-6D14-B2CED6EA43C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B9E6E1-518B-47C0-861A-1036BCA9EB61}" type="datetimeFigureOut">
              <a:rPr lang="en-GB" smtClean="0"/>
              <a:t>20/07/2023</a:t>
            </a:fld>
            <a:endParaRPr lang="en-GB"/>
          </a:p>
        </p:txBody>
      </p:sp>
      <p:sp>
        <p:nvSpPr>
          <p:cNvPr id="5" name="Footer Placeholder 4">
            <a:extLst>
              <a:ext uri="{FF2B5EF4-FFF2-40B4-BE49-F238E27FC236}">
                <a16:creationId xmlns:a16="http://schemas.microsoft.com/office/drawing/2014/main" id="{A0CA4A42-2434-B622-F919-44569F55B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F68B03A-63E1-58E9-F1A6-255A1C85360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3CA43D-9D5A-4E58-B000-590A489E9FB2}" type="slidenum">
              <a:rPr lang="en-GB" smtClean="0"/>
              <a:t>‹#›</a:t>
            </a:fld>
            <a:endParaRPr lang="en-GB"/>
          </a:p>
        </p:txBody>
      </p:sp>
    </p:spTree>
    <p:extLst>
      <p:ext uri="{BB962C8B-B14F-4D97-AF65-F5344CB8AC3E}">
        <p14:creationId xmlns:p14="http://schemas.microsoft.com/office/powerpoint/2010/main" val="432813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F19ED6-93FC-94F2-AD30-9A3338297F2B}"/>
              </a:ext>
            </a:extLst>
          </p:cNvPr>
          <p:cNvSpPr>
            <a:spLocks noGrp="1"/>
          </p:cNvSpPr>
          <p:nvPr>
            <p:ph type="ctrTitle"/>
          </p:nvPr>
        </p:nvSpPr>
        <p:spPr>
          <a:xfrm>
            <a:off x="1524000" y="1293338"/>
            <a:ext cx="9144000" cy="3274592"/>
          </a:xfrm>
        </p:spPr>
        <p:txBody>
          <a:bodyPr anchor="ctr">
            <a:normAutofit/>
          </a:bodyPr>
          <a:lstStyle/>
          <a:p>
            <a:r>
              <a:rPr lang="en-GB" sz="5000"/>
              <a:t>Navigating Change: A Framework for Managing Large-Scale and Incremental Change in Starbucks Post-Pandemic and Brexit</a:t>
            </a:r>
          </a:p>
        </p:txBody>
      </p:sp>
      <p:sp>
        <p:nvSpPr>
          <p:cNvPr id="3" name="Subtitle 2">
            <a:extLst>
              <a:ext uri="{FF2B5EF4-FFF2-40B4-BE49-F238E27FC236}">
                <a16:creationId xmlns:a16="http://schemas.microsoft.com/office/drawing/2014/main" id="{91B6347D-ADA0-D7D2-D71A-F3C555D241B0}"/>
              </a:ext>
            </a:extLst>
          </p:cNvPr>
          <p:cNvSpPr>
            <a:spLocks noGrp="1"/>
          </p:cNvSpPr>
          <p:nvPr>
            <p:ph type="subTitle" idx="1"/>
          </p:nvPr>
        </p:nvSpPr>
        <p:spPr>
          <a:xfrm>
            <a:off x="1524000" y="5514052"/>
            <a:ext cx="9144000" cy="651910"/>
          </a:xfrm>
        </p:spPr>
        <p:txBody>
          <a:bodyPr anchor="ctr">
            <a:normAutofit/>
          </a:bodyPr>
          <a:lstStyle/>
          <a:p>
            <a:r>
              <a:rPr lang="en-GB" sz="1500" dirty="0"/>
              <a:t>Submit By- Lovepreet </a:t>
            </a:r>
            <a:r>
              <a:rPr lang="en-GB" sz="1500" dirty="0" err="1"/>
              <a:t>kaur</a:t>
            </a:r>
            <a:r>
              <a:rPr lang="en-GB" sz="1500" dirty="0"/>
              <a:t> </a:t>
            </a:r>
          </a:p>
          <a:p>
            <a:r>
              <a:rPr lang="en-GB" sz="1500" dirty="0"/>
              <a:t>Student id-2234040</a:t>
            </a:r>
          </a:p>
        </p:txBody>
      </p:sp>
      <p:cxnSp>
        <p:nvCxnSpPr>
          <p:cNvPr id="21"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0270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ock exchange numbers">
            <a:extLst>
              <a:ext uri="{FF2B5EF4-FFF2-40B4-BE49-F238E27FC236}">
                <a16:creationId xmlns:a16="http://schemas.microsoft.com/office/drawing/2014/main" id="{A3515785-C44F-A808-DE94-B8703BD852AD}"/>
              </a:ext>
            </a:extLst>
          </p:cNvPr>
          <p:cNvPicPr>
            <a:picLocks noChangeAspect="1"/>
          </p:cNvPicPr>
          <p:nvPr/>
        </p:nvPicPr>
        <p:blipFill rotWithShape="1">
          <a:blip r:embed="rId2"/>
          <a:srcRect r="9091" b="23391"/>
          <a:stretch/>
        </p:blipFill>
        <p:spPr>
          <a:xfrm>
            <a:off x="20" y="10"/>
            <a:ext cx="12191980" cy="6857990"/>
          </a:xfrm>
          <a:prstGeom prst="rect">
            <a:avLst/>
          </a:prstGeom>
        </p:spPr>
      </p:pic>
      <p:sp>
        <p:nvSpPr>
          <p:cNvPr id="16" name="Rectangle 1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9692A3-FD90-000C-9CC4-9DBA18388C08}"/>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4400"/>
              <a:t>INDEX</a:t>
            </a:r>
          </a:p>
        </p:txBody>
      </p:sp>
      <p:sp>
        <p:nvSpPr>
          <p:cNvPr id="3" name="Subtitle 2">
            <a:extLst>
              <a:ext uri="{FF2B5EF4-FFF2-40B4-BE49-F238E27FC236}">
                <a16:creationId xmlns:a16="http://schemas.microsoft.com/office/drawing/2014/main" id="{351C6CBC-0962-9311-5D50-46F118E863E8}"/>
              </a:ext>
            </a:extLst>
          </p:cNvPr>
          <p:cNvSpPr>
            <a:spLocks noGrp="1"/>
          </p:cNvSpPr>
          <p:nvPr>
            <p:ph type="subTitle" idx="1"/>
          </p:nvPr>
        </p:nvSpPr>
        <p:spPr>
          <a:xfrm>
            <a:off x="838200" y="1825625"/>
            <a:ext cx="10515600" cy="4351338"/>
          </a:xfrm>
        </p:spPr>
        <p:txBody>
          <a:bodyPr vert="horz" lIns="91440" tIns="45720" rIns="91440" bIns="45720" rtlCol="0">
            <a:normAutofit/>
          </a:bodyPr>
          <a:lstStyle/>
          <a:p>
            <a:pPr marL="457200" indent="-228600" algn="l">
              <a:buFont typeface="Arial" panose="020B0604020202020204" pitchFamily="34" charset="0"/>
              <a:buChar char="•"/>
            </a:pPr>
            <a:r>
              <a:rPr lang="en-US" sz="1900" b="1">
                <a:effectLst/>
              </a:rPr>
              <a:t>Introduction to Starbucks and the Need for Change</a:t>
            </a:r>
            <a:endParaRPr lang="en-US" sz="1900" b="1"/>
          </a:p>
          <a:p>
            <a:pPr marL="457200" indent="-228600" algn="l">
              <a:buFont typeface="Arial" panose="020B0604020202020204" pitchFamily="34" charset="0"/>
              <a:buChar char="•"/>
            </a:pPr>
            <a:r>
              <a:rPr lang="en-US" sz="1900" b="1">
                <a:effectLst/>
              </a:rPr>
              <a:t>SWOT Analysis</a:t>
            </a:r>
            <a:endParaRPr lang="en-US" sz="1900" b="1"/>
          </a:p>
          <a:p>
            <a:pPr marL="457200" indent="-228600" algn="l">
              <a:buFont typeface="Arial" panose="020B0604020202020204" pitchFamily="34" charset="0"/>
              <a:buChar char="•"/>
            </a:pPr>
            <a:r>
              <a:rPr lang="en-US" sz="1900" b="1">
                <a:effectLst/>
              </a:rPr>
              <a:t>Critically Appraising Change Management Models</a:t>
            </a:r>
            <a:endParaRPr lang="en-US" sz="1900" b="1"/>
          </a:p>
          <a:p>
            <a:pPr marL="457200" indent="-228600" algn="l">
              <a:buFont typeface="Arial" panose="020B0604020202020204" pitchFamily="34" charset="0"/>
              <a:buChar char="•"/>
            </a:pPr>
            <a:r>
              <a:rPr lang="en-US" sz="1900" b="1">
                <a:effectLst/>
              </a:rPr>
              <a:t>Utilizing Change Management Models for Incremental and Large-Scale Changes</a:t>
            </a:r>
            <a:endParaRPr lang="en-US" sz="1900" b="1"/>
          </a:p>
          <a:p>
            <a:pPr marL="457200" indent="-228600" algn="l">
              <a:buFont typeface="Arial" panose="020B0604020202020204" pitchFamily="34" charset="0"/>
              <a:buChar char="•"/>
            </a:pPr>
            <a:r>
              <a:rPr lang="en-US" sz="1900" b="1">
                <a:effectLst/>
              </a:rPr>
              <a:t>Driver Factors for Change</a:t>
            </a:r>
            <a:endParaRPr lang="en-US" sz="1900" b="1"/>
          </a:p>
          <a:p>
            <a:pPr marL="457200" indent="-228600" algn="l">
              <a:buFont typeface="Arial" panose="020B0604020202020204" pitchFamily="34" charset="0"/>
              <a:buChar char="•"/>
            </a:pPr>
            <a:r>
              <a:rPr lang="en-US" sz="1900" b="1">
                <a:effectLst/>
              </a:rPr>
              <a:t>Dealing with Resistance Factors to Change</a:t>
            </a:r>
            <a:endParaRPr lang="en-US" sz="1900" b="1"/>
          </a:p>
          <a:p>
            <a:pPr marL="457200" indent="-228600" algn="l">
              <a:buFont typeface="Arial" panose="020B0604020202020204" pitchFamily="34" charset="0"/>
              <a:buChar char="•"/>
            </a:pPr>
            <a:r>
              <a:rPr lang="en-US" sz="1900" b="1">
                <a:effectLst/>
              </a:rPr>
              <a:t>Assessing the Effectiveness of the Change Program</a:t>
            </a:r>
            <a:endParaRPr lang="en-US" sz="1900" b="1"/>
          </a:p>
          <a:p>
            <a:pPr marL="457200" indent="-228600" algn="l">
              <a:buFont typeface="Arial" panose="020B0604020202020204" pitchFamily="34" charset="0"/>
              <a:buChar char="•"/>
            </a:pPr>
            <a:r>
              <a:rPr lang="en-US" sz="1900" b="1">
                <a:effectLst/>
              </a:rPr>
              <a:t>Possible Impact on Future Business Post Pandemic</a:t>
            </a:r>
            <a:endParaRPr lang="en-US" sz="1900" b="1"/>
          </a:p>
          <a:p>
            <a:pPr marL="457200" indent="-228600" algn="l">
              <a:buFont typeface="Arial" panose="020B0604020202020204" pitchFamily="34" charset="0"/>
              <a:buChar char="•"/>
            </a:pPr>
            <a:r>
              <a:rPr lang="en-US" sz="1900" b="1">
                <a:effectLst/>
              </a:rPr>
              <a:t>Possible Impact on Future Business Post Brexit</a:t>
            </a:r>
            <a:endParaRPr lang="en-US" sz="1900" b="1"/>
          </a:p>
          <a:p>
            <a:pPr marL="457200" indent="-228600" algn="l">
              <a:buFont typeface="Arial" panose="020B0604020202020204" pitchFamily="34" charset="0"/>
              <a:buChar char="•"/>
            </a:pPr>
            <a:r>
              <a:rPr lang="en-US" sz="1900" b="1">
                <a:effectLst/>
              </a:rPr>
              <a:t>Conclusion</a:t>
            </a:r>
            <a:endParaRPr lang="en-US" sz="1900" b="1"/>
          </a:p>
          <a:p>
            <a:pPr marL="457200" indent="-228600" algn="l">
              <a:buFont typeface="Arial" panose="020B0604020202020204" pitchFamily="34" charset="0"/>
              <a:buChar char="•"/>
            </a:pPr>
            <a:r>
              <a:rPr lang="en-US" sz="1900" b="1">
                <a:effectLst/>
              </a:rPr>
              <a:t>References</a:t>
            </a:r>
            <a:endParaRPr lang="en-US" sz="1900" b="1"/>
          </a:p>
          <a:p>
            <a:pPr marL="457200" indent="-228600" algn="l">
              <a:buFont typeface="Arial" panose="020B0604020202020204" pitchFamily="34" charset="0"/>
              <a:buChar char="•"/>
            </a:pPr>
            <a:endParaRPr lang="en-US" sz="1900"/>
          </a:p>
        </p:txBody>
      </p:sp>
    </p:spTree>
    <p:extLst>
      <p:ext uri="{BB962C8B-B14F-4D97-AF65-F5344CB8AC3E}">
        <p14:creationId xmlns:p14="http://schemas.microsoft.com/office/powerpoint/2010/main" val="2561600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5B652-365D-AF31-B49F-DB64CB6309C3}"/>
              </a:ext>
            </a:extLst>
          </p:cNvPr>
          <p:cNvSpPr>
            <a:spLocks noGrp="1"/>
          </p:cNvSpPr>
          <p:nvPr>
            <p:ph type="title"/>
          </p:nvPr>
        </p:nvSpPr>
        <p:spPr>
          <a:xfrm>
            <a:off x="5868557" y="1138036"/>
            <a:ext cx="5444382" cy="1402470"/>
          </a:xfrm>
        </p:spPr>
        <p:txBody>
          <a:bodyPr anchor="t">
            <a:normAutofit/>
          </a:bodyPr>
          <a:lstStyle/>
          <a:p>
            <a:r>
              <a:rPr lang="en-GB" sz="3200"/>
              <a:t>Introduction to Starbucks and the Need for Change</a:t>
            </a:r>
          </a:p>
        </p:txBody>
      </p:sp>
      <p:pic>
        <p:nvPicPr>
          <p:cNvPr id="11" name="Picture 4">
            <a:extLst>
              <a:ext uri="{FF2B5EF4-FFF2-40B4-BE49-F238E27FC236}">
                <a16:creationId xmlns:a16="http://schemas.microsoft.com/office/drawing/2014/main" id="{3842E431-4E8E-CCD8-DF05-E101FFF9661B}"/>
              </a:ext>
            </a:extLst>
          </p:cNvPr>
          <p:cNvPicPr>
            <a:picLocks noChangeAspect="1"/>
          </p:cNvPicPr>
          <p:nvPr/>
        </p:nvPicPr>
        <p:blipFill rotWithShape="1">
          <a:blip r:embed="rId2"/>
          <a:srcRect l="23005" r="34744"/>
          <a:stretch/>
        </p:blipFill>
        <p:spPr>
          <a:xfrm>
            <a:off x="-1" y="10"/>
            <a:ext cx="5151179" cy="6857990"/>
          </a:xfrm>
          <a:prstGeom prst="rect">
            <a:avLst/>
          </a:prstGeom>
        </p:spPr>
      </p:pic>
      <p:cxnSp>
        <p:nvCxnSpPr>
          <p:cNvPr id="12"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75FC64-D7BE-F868-7112-50B642492CB6}"/>
              </a:ext>
            </a:extLst>
          </p:cNvPr>
          <p:cNvSpPr>
            <a:spLocks noGrp="1"/>
          </p:cNvSpPr>
          <p:nvPr>
            <p:ph idx="1"/>
          </p:nvPr>
        </p:nvSpPr>
        <p:spPr>
          <a:xfrm>
            <a:off x="5868557" y="2551176"/>
            <a:ext cx="5444382" cy="3591207"/>
          </a:xfrm>
        </p:spPr>
        <p:txBody>
          <a:bodyPr>
            <a:normAutofit/>
          </a:bodyPr>
          <a:lstStyle/>
          <a:p>
            <a:pPr marL="0" indent="0">
              <a:buNone/>
            </a:pPr>
            <a:r>
              <a:rPr lang="en-GB" sz="1400" dirty="0"/>
              <a:t>The largest coffee business in the world, Starbucks, has long been recognised as a household name. Starbucks has more than 30,000 locations across more than 80 countries, and its name has come to represent high-quality coffee and a welcoming environment. </a:t>
            </a:r>
          </a:p>
          <a:p>
            <a:pPr marL="0" indent="0">
              <a:buNone/>
            </a:pPr>
            <a:r>
              <a:rPr lang="en-GB" sz="1400" dirty="0"/>
              <a:t>The business has acknowledged that, in order to remain relevant in the world of today, which is rapidly changing, it must </a:t>
            </a:r>
            <a:r>
              <a:rPr lang="en-GB" sz="1400" dirty="0" err="1"/>
              <a:t>change.Numerous</a:t>
            </a:r>
            <a:r>
              <a:rPr lang="en-GB" sz="1400" dirty="0"/>
              <a:t> causes, including escalating rivalry, shifting consumer preferences, and advancing technology, contribute to the need for change. Starbucks is aware that its future expansion cannot be supported by its past achievements. In order to adjust its business model and accommodate the new standard, the company has started a change programme. We will discuss the motivations for the change programme and the implementation strategy Starbucks is planning in this presentation. (Li, 2022)</a:t>
            </a:r>
          </a:p>
        </p:txBody>
      </p:sp>
    </p:spTree>
    <p:extLst>
      <p:ext uri="{BB962C8B-B14F-4D97-AF65-F5344CB8AC3E}">
        <p14:creationId xmlns:p14="http://schemas.microsoft.com/office/powerpoint/2010/main" val="289993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1912EF-DFB8-D7B9-71A6-A2ED799654EF}"/>
              </a:ext>
            </a:extLst>
          </p:cNvPr>
          <p:cNvSpPr>
            <a:spLocks noGrp="1"/>
          </p:cNvSpPr>
          <p:nvPr>
            <p:ph type="title"/>
          </p:nvPr>
        </p:nvSpPr>
        <p:spPr>
          <a:xfrm>
            <a:off x="572493" y="238539"/>
            <a:ext cx="11047013" cy="1434415"/>
          </a:xfrm>
        </p:spPr>
        <p:txBody>
          <a:bodyPr anchor="b">
            <a:normAutofit/>
          </a:bodyPr>
          <a:lstStyle/>
          <a:p>
            <a:r>
              <a:rPr lang="en-GB" sz="5400"/>
              <a:t>SWOT Analysis for Starbucks</a:t>
            </a:r>
          </a:p>
        </p:txBody>
      </p:sp>
      <p:sp>
        <p:nvSpPr>
          <p:cNvPr id="1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ray of takeaway coffees">
            <a:extLst>
              <a:ext uri="{FF2B5EF4-FFF2-40B4-BE49-F238E27FC236}">
                <a16:creationId xmlns:a16="http://schemas.microsoft.com/office/drawing/2014/main" id="{158ABF50-C5AE-31FD-2A0D-E0BC45A3D5EE}"/>
              </a:ext>
            </a:extLst>
          </p:cNvPr>
          <p:cNvPicPr>
            <a:picLocks noChangeAspect="1"/>
          </p:cNvPicPr>
          <p:nvPr/>
        </p:nvPicPr>
        <p:blipFill rotWithShape="1">
          <a:blip r:embed="rId2"/>
          <a:srcRect l="16207" r="20877" b="2"/>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15" name="Content Placeholder 2">
            <a:extLst>
              <a:ext uri="{FF2B5EF4-FFF2-40B4-BE49-F238E27FC236}">
                <a16:creationId xmlns:a16="http://schemas.microsoft.com/office/drawing/2014/main" id="{F74FDF01-E10F-4B2D-DBD5-B2FE5C5F2A70}"/>
              </a:ext>
            </a:extLst>
          </p:cNvPr>
          <p:cNvSpPr>
            <a:spLocks noGrp="1"/>
          </p:cNvSpPr>
          <p:nvPr>
            <p:ph idx="1"/>
          </p:nvPr>
        </p:nvSpPr>
        <p:spPr>
          <a:xfrm>
            <a:off x="4905955" y="2071316"/>
            <a:ext cx="6713552" cy="4114800"/>
          </a:xfrm>
        </p:spPr>
        <p:txBody>
          <a:bodyPr anchor="t">
            <a:noAutofit/>
          </a:bodyPr>
          <a:lstStyle/>
          <a:p>
            <a:r>
              <a:rPr lang="en-GB" sz="1300" b="1" dirty="0"/>
              <a:t>Strengths </a:t>
            </a:r>
          </a:p>
          <a:p>
            <a:r>
              <a:rPr lang="en-GB" sz="1300" dirty="0"/>
              <a:t>Strong brand recognition and image globally.</a:t>
            </a:r>
          </a:p>
          <a:p>
            <a:r>
              <a:rPr lang="en-GB" sz="1300" dirty="0"/>
              <a:t>Wide selection of goods and food choices to satisfy various consumer tastes.</a:t>
            </a:r>
          </a:p>
          <a:p>
            <a:r>
              <a:rPr lang="en-GB" sz="1300" dirty="0"/>
              <a:t> </a:t>
            </a:r>
            <a:r>
              <a:rPr lang="en-GB" sz="1300" b="1" dirty="0"/>
              <a:t>Weaknesses</a:t>
            </a:r>
          </a:p>
          <a:p>
            <a:r>
              <a:rPr lang="en-GB" sz="1300" dirty="0"/>
              <a:t>High pricing relative to rivals may put off price-conscious clients.</a:t>
            </a:r>
          </a:p>
          <a:p>
            <a:r>
              <a:rPr lang="en-GB" sz="1300" dirty="0"/>
              <a:t>Presence that isn't very strong in several overseas marketplaces.</a:t>
            </a:r>
          </a:p>
          <a:p>
            <a:r>
              <a:rPr lang="en-GB" sz="1300" b="1" dirty="0"/>
              <a:t>Opportunities</a:t>
            </a:r>
            <a:r>
              <a:rPr lang="en-GB" sz="1300" dirty="0"/>
              <a:t> </a:t>
            </a:r>
          </a:p>
          <a:p>
            <a:r>
              <a:rPr lang="en-GB" sz="1300" dirty="0"/>
              <a:t>Expansion into new global markets, including those in Asia and Africa.</a:t>
            </a:r>
          </a:p>
          <a:p>
            <a:r>
              <a:rPr lang="en-GB" sz="1300" dirty="0"/>
              <a:t>New product launches, such as those with plant-based ingredients or healthier food options.</a:t>
            </a:r>
          </a:p>
          <a:p>
            <a:r>
              <a:rPr lang="en-GB" sz="1300" b="1" dirty="0"/>
              <a:t>Threats</a:t>
            </a:r>
          </a:p>
          <a:p>
            <a:r>
              <a:rPr lang="en-GB" sz="1300" dirty="0"/>
              <a:t>Competition from other coffee chains like Tim Hortons or Dunkin' Donuts.</a:t>
            </a:r>
          </a:p>
          <a:p>
            <a:r>
              <a:rPr lang="en-GB" sz="1300" dirty="0"/>
              <a:t>Shifts in customer preferences in favour of healthier or more environmentally friendly products.</a:t>
            </a:r>
          </a:p>
          <a:p>
            <a:pPr marL="0" indent="0">
              <a:buNone/>
            </a:pPr>
            <a:r>
              <a:rPr lang="en-GB" sz="1300" dirty="0"/>
              <a:t>                                                                                 (Abdel-Basset, Mohamed and </a:t>
            </a:r>
            <a:r>
              <a:rPr lang="en-GB" sz="1300" dirty="0" err="1"/>
              <a:t>Smarandache</a:t>
            </a:r>
            <a:r>
              <a:rPr lang="en-GB" sz="1300" dirty="0"/>
              <a:t>, 2018)</a:t>
            </a:r>
          </a:p>
        </p:txBody>
      </p:sp>
    </p:spTree>
    <p:extLst>
      <p:ext uri="{BB962C8B-B14F-4D97-AF65-F5344CB8AC3E}">
        <p14:creationId xmlns:p14="http://schemas.microsoft.com/office/powerpoint/2010/main" val="3230280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1114F-3132-163D-1B1D-F15AEC7F14E7}"/>
              </a:ext>
            </a:extLst>
          </p:cNvPr>
          <p:cNvSpPr>
            <a:spLocks noGrp="1"/>
          </p:cNvSpPr>
          <p:nvPr>
            <p:ph type="title"/>
          </p:nvPr>
        </p:nvSpPr>
        <p:spPr>
          <a:xfrm>
            <a:off x="5297762" y="329184"/>
            <a:ext cx="6251110" cy="1783080"/>
          </a:xfrm>
        </p:spPr>
        <p:txBody>
          <a:bodyPr anchor="b">
            <a:normAutofit/>
          </a:bodyPr>
          <a:lstStyle/>
          <a:p>
            <a:r>
              <a:rPr lang="en-GB" sz="4200"/>
              <a:t>Critically Appraising Change Management Models</a:t>
            </a:r>
          </a:p>
        </p:txBody>
      </p:sp>
      <p:pic>
        <p:nvPicPr>
          <p:cNvPr id="5" name="Picture 4" descr="White puzzle with one red piece">
            <a:extLst>
              <a:ext uri="{FF2B5EF4-FFF2-40B4-BE49-F238E27FC236}">
                <a16:creationId xmlns:a16="http://schemas.microsoft.com/office/drawing/2014/main" id="{72B71760-61EC-DEC1-89D1-075F11C9DF7C}"/>
              </a:ext>
            </a:extLst>
          </p:cNvPr>
          <p:cNvPicPr>
            <a:picLocks noChangeAspect="1"/>
          </p:cNvPicPr>
          <p:nvPr/>
        </p:nvPicPr>
        <p:blipFill rotWithShape="1">
          <a:blip r:embed="rId2"/>
          <a:srcRect l="31702" r="3009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9F2FE4-2FDE-FEAA-DBF5-1635C46CEADD}"/>
              </a:ext>
            </a:extLst>
          </p:cNvPr>
          <p:cNvSpPr>
            <a:spLocks noGrp="1"/>
          </p:cNvSpPr>
          <p:nvPr>
            <p:ph idx="1"/>
          </p:nvPr>
        </p:nvSpPr>
        <p:spPr>
          <a:xfrm>
            <a:off x="5297762" y="2706624"/>
            <a:ext cx="6251110" cy="3483864"/>
          </a:xfrm>
        </p:spPr>
        <p:txBody>
          <a:bodyPr>
            <a:normAutofit/>
          </a:bodyPr>
          <a:lstStyle/>
          <a:p>
            <a:pPr marL="0" indent="0">
              <a:buNone/>
            </a:pPr>
            <a:r>
              <a:rPr lang="en-GB" sz="1700"/>
              <a:t>Top-down change management methods, in which senior executives initiate change and implement it via a defined procedure, are what distinguish them. This paradigm is helpful for considerable planning and coordination of large-scale changes. However, it might be rigid and fail to take into account unforeseen difficulties or opportunities.</a:t>
            </a:r>
          </a:p>
          <a:p>
            <a:pPr marL="0" indent="0">
              <a:buNone/>
            </a:pPr>
            <a:r>
              <a:rPr lang="en-GB" sz="1700"/>
              <a:t>On the other side, bottom-up approaches are what emergent change management methods are known for, when change comes from within the organisation as individuals or teams find opportunities for improvement. For little adjustments that may be evaluated and improved over time, this model is helpful. However, coordination may be challenging and there might not be a clear aim or direction. (Bennett, 2003)</a:t>
            </a:r>
          </a:p>
        </p:txBody>
      </p:sp>
    </p:spTree>
    <p:extLst>
      <p:ext uri="{BB962C8B-B14F-4D97-AF65-F5344CB8AC3E}">
        <p14:creationId xmlns:p14="http://schemas.microsoft.com/office/powerpoint/2010/main" val="26949742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532DA0-21F2-FBC7-3DB8-E9DB68F54D8E}"/>
              </a:ext>
            </a:extLst>
          </p:cNvPr>
          <p:cNvSpPr>
            <a:spLocks noGrp="1"/>
          </p:cNvSpPr>
          <p:nvPr>
            <p:ph type="title"/>
          </p:nvPr>
        </p:nvSpPr>
        <p:spPr>
          <a:xfrm>
            <a:off x="4654296" y="329184"/>
            <a:ext cx="6894576" cy="1783080"/>
          </a:xfrm>
        </p:spPr>
        <p:txBody>
          <a:bodyPr anchor="b">
            <a:normAutofit/>
          </a:bodyPr>
          <a:lstStyle/>
          <a:p>
            <a:r>
              <a:rPr lang="en-GB" sz="3800"/>
              <a:t>Making Use of Change Management Models for Both Incremental and Major Changes</a:t>
            </a:r>
          </a:p>
        </p:txBody>
      </p:sp>
      <p:pic>
        <p:nvPicPr>
          <p:cNvPr id="5" name="Picture 4" descr="Empty office area">
            <a:extLst>
              <a:ext uri="{FF2B5EF4-FFF2-40B4-BE49-F238E27FC236}">
                <a16:creationId xmlns:a16="http://schemas.microsoft.com/office/drawing/2014/main" id="{A5CEABBC-9A9E-C0B6-8EA3-FF9D9DD8962E}"/>
              </a:ext>
            </a:extLst>
          </p:cNvPr>
          <p:cNvPicPr>
            <a:picLocks noChangeAspect="1"/>
          </p:cNvPicPr>
          <p:nvPr/>
        </p:nvPicPr>
        <p:blipFill rotWithShape="1">
          <a:blip r:embed="rId2"/>
          <a:srcRect l="39289" r="2126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9F8D60-45C4-F7CA-CCB0-F93A8D2E75AC}"/>
              </a:ext>
            </a:extLst>
          </p:cNvPr>
          <p:cNvSpPr>
            <a:spLocks noGrp="1"/>
          </p:cNvSpPr>
          <p:nvPr>
            <p:ph idx="1"/>
          </p:nvPr>
        </p:nvSpPr>
        <p:spPr>
          <a:xfrm>
            <a:off x="4654296" y="2706624"/>
            <a:ext cx="6894576" cy="3483864"/>
          </a:xfrm>
        </p:spPr>
        <p:txBody>
          <a:bodyPr>
            <a:normAutofit/>
          </a:bodyPr>
          <a:lstStyle/>
          <a:p>
            <a:pPr marL="0" indent="0">
              <a:buNone/>
            </a:pPr>
            <a:r>
              <a:rPr lang="en-GB" sz="1700"/>
              <a:t>When an organisation has a clear vision and strategy, planned change management models work well for small-scale changes. These methods use a methodical strategy that adheres to a set agenda. For instance, Starbucks can utilise a planned change model to make sure that all stakeholders are on board with the vision and objectives when introducing a new range of items.</a:t>
            </a:r>
          </a:p>
          <a:p>
            <a:pPr marL="0" indent="0">
              <a:buNone/>
            </a:pPr>
            <a:r>
              <a:rPr lang="en-GB" sz="1700"/>
              <a:t>Emergent change management models are better suited for major transitions where there may not be a clear vision or strategy for the organisation. These models employ a flexible and adaptive strategy that adapts to shifting conditions. For instance, Starbucks can utilise an emergent change model to test and learn from various strategies before committing to one in order to enter a new market. (Page and Schoder, 2019)</a:t>
            </a:r>
          </a:p>
        </p:txBody>
      </p:sp>
    </p:spTree>
    <p:extLst>
      <p:ext uri="{BB962C8B-B14F-4D97-AF65-F5344CB8AC3E}">
        <p14:creationId xmlns:p14="http://schemas.microsoft.com/office/powerpoint/2010/main" val="2071814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4DCE8E-29AE-CB42-97DC-33BA4CCD21D4}"/>
              </a:ext>
            </a:extLst>
          </p:cNvPr>
          <p:cNvSpPr>
            <a:spLocks noGrp="1"/>
          </p:cNvSpPr>
          <p:nvPr>
            <p:ph type="title"/>
          </p:nvPr>
        </p:nvSpPr>
        <p:spPr>
          <a:xfrm>
            <a:off x="4654296" y="329184"/>
            <a:ext cx="6894576" cy="1783080"/>
          </a:xfrm>
        </p:spPr>
        <p:txBody>
          <a:bodyPr anchor="b">
            <a:normAutofit/>
          </a:bodyPr>
          <a:lstStyle/>
          <a:p>
            <a:r>
              <a:rPr lang="en-GB" sz="5400"/>
              <a:t>Driver Factors for Change</a:t>
            </a:r>
          </a:p>
        </p:txBody>
      </p:sp>
      <p:pic>
        <p:nvPicPr>
          <p:cNvPr id="5" name="Picture 4" descr="One in a crowd">
            <a:extLst>
              <a:ext uri="{FF2B5EF4-FFF2-40B4-BE49-F238E27FC236}">
                <a16:creationId xmlns:a16="http://schemas.microsoft.com/office/drawing/2014/main" id="{7B9E8033-9D1F-C63C-3585-1E8F306B50AA}"/>
              </a:ext>
            </a:extLst>
          </p:cNvPr>
          <p:cNvPicPr>
            <a:picLocks noChangeAspect="1"/>
          </p:cNvPicPr>
          <p:nvPr/>
        </p:nvPicPr>
        <p:blipFill rotWithShape="1">
          <a:blip r:embed="rId2"/>
          <a:srcRect l="31936" r="23745"/>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6BF0EB-6ACA-02FB-71E1-87DAC5E460C3}"/>
              </a:ext>
            </a:extLst>
          </p:cNvPr>
          <p:cNvSpPr>
            <a:spLocks noGrp="1"/>
          </p:cNvSpPr>
          <p:nvPr>
            <p:ph idx="1"/>
          </p:nvPr>
        </p:nvSpPr>
        <p:spPr>
          <a:xfrm>
            <a:off x="4654296" y="2706624"/>
            <a:ext cx="6894576" cy="3483864"/>
          </a:xfrm>
        </p:spPr>
        <p:txBody>
          <a:bodyPr>
            <a:normAutofit/>
          </a:bodyPr>
          <a:lstStyle/>
          <a:p>
            <a:r>
              <a:rPr lang="en-GB" sz="1700"/>
              <a:t>Culture: A change program's success can be significantly impacted by an organization's culture. A change programme may be more successful, for instance, if the organisation has a culture that encourages innovation and embraces change. The transformation programme may encounter serious difficulties, however, if the culture is resistant to change.</a:t>
            </a:r>
          </a:p>
          <a:p>
            <a:r>
              <a:rPr lang="en-GB" sz="1700"/>
              <a:t>Leadership: The effectiveness of the change programme may also be impacted by the organization's leadership style. The success of the change programme is more likely if the leaders actively promote the benefits to their teams and support the change. The change programme, however, may have trouble if the leaders are not on board with the change or do not adequately explain the benefits.     Mahlberg, Luptacik and Sahoo (2011)</a:t>
            </a:r>
          </a:p>
        </p:txBody>
      </p:sp>
    </p:spTree>
    <p:extLst>
      <p:ext uri="{BB962C8B-B14F-4D97-AF65-F5344CB8AC3E}">
        <p14:creationId xmlns:p14="http://schemas.microsoft.com/office/powerpoint/2010/main" val="26859184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730CA-393B-93B4-D901-E0ED112DBAF3}"/>
              </a:ext>
            </a:extLst>
          </p:cNvPr>
          <p:cNvSpPr>
            <a:spLocks noGrp="1"/>
          </p:cNvSpPr>
          <p:nvPr>
            <p:ph type="title"/>
          </p:nvPr>
        </p:nvSpPr>
        <p:spPr>
          <a:xfrm>
            <a:off x="4654296" y="329184"/>
            <a:ext cx="6894576" cy="1783080"/>
          </a:xfrm>
        </p:spPr>
        <p:txBody>
          <a:bodyPr anchor="b">
            <a:normAutofit/>
          </a:bodyPr>
          <a:lstStyle/>
          <a:p>
            <a:r>
              <a:rPr lang="en-GB" sz="5400"/>
              <a:t>Dealing with Resistance Factors to Change</a:t>
            </a:r>
          </a:p>
        </p:txBody>
      </p:sp>
      <p:pic>
        <p:nvPicPr>
          <p:cNvPr id="5" name="Picture 4" descr="Hands-on top of each other">
            <a:extLst>
              <a:ext uri="{FF2B5EF4-FFF2-40B4-BE49-F238E27FC236}">
                <a16:creationId xmlns:a16="http://schemas.microsoft.com/office/drawing/2014/main" id="{FC121DF5-19FE-13ED-0310-DB61C7165D50}"/>
              </a:ext>
            </a:extLst>
          </p:cNvPr>
          <p:cNvPicPr>
            <a:picLocks noChangeAspect="1"/>
          </p:cNvPicPr>
          <p:nvPr/>
        </p:nvPicPr>
        <p:blipFill rotWithShape="1">
          <a:blip r:embed="rId2"/>
          <a:srcRect l="58423" r="15724"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A8D614-44B6-5FE4-41F3-704FF6262AE8}"/>
              </a:ext>
            </a:extLst>
          </p:cNvPr>
          <p:cNvSpPr>
            <a:spLocks noGrp="1"/>
          </p:cNvSpPr>
          <p:nvPr>
            <p:ph idx="1"/>
          </p:nvPr>
        </p:nvSpPr>
        <p:spPr>
          <a:xfrm>
            <a:off x="4654296" y="2706624"/>
            <a:ext cx="6894576" cy="3483864"/>
          </a:xfrm>
        </p:spPr>
        <p:txBody>
          <a:bodyPr>
            <a:normAutofit/>
          </a:bodyPr>
          <a:lstStyle/>
          <a:p>
            <a:pPr marL="0" indent="0">
              <a:buNone/>
            </a:pPr>
            <a:r>
              <a:rPr lang="en-GB" sz="1900"/>
              <a:t>Organisations frequently experience resistance to change, which can appear in a variety of ways, including scepticism, fear, and a lack of drive. However, dealing with resistance to change factors necessitates a convincing strategy that includes locating the fundamental sources of resistance and aggressively resolving them.</a:t>
            </a:r>
          </a:p>
          <a:p>
            <a:pPr marL="0" indent="0">
              <a:buNone/>
            </a:pPr>
            <a:r>
              <a:rPr lang="en-GB" sz="1900"/>
              <a:t>By including stakeholders in the change process, communicating the justification for the change programme, and offering chances for feedback and input, resistance may often be overcome. Additionally, it's critical to instill a feeling of urgency and assemble a group of allies who will back the change initiative and aid in overcoming any challenges. (Fitzgerald et al., 2013)</a:t>
            </a:r>
          </a:p>
        </p:txBody>
      </p:sp>
    </p:spTree>
    <p:extLst>
      <p:ext uri="{BB962C8B-B14F-4D97-AF65-F5344CB8AC3E}">
        <p14:creationId xmlns:p14="http://schemas.microsoft.com/office/powerpoint/2010/main" val="3396792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480104-A672-287D-64B4-E6137A393729}"/>
              </a:ext>
            </a:extLst>
          </p:cNvPr>
          <p:cNvSpPr>
            <a:spLocks noGrp="1"/>
          </p:cNvSpPr>
          <p:nvPr>
            <p:ph type="title"/>
          </p:nvPr>
        </p:nvSpPr>
        <p:spPr>
          <a:xfrm>
            <a:off x="4654296" y="329184"/>
            <a:ext cx="6894576" cy="1783080"/>
          </a:xfrm>
        </p:spPr>
        <p:txBody>
          <a:bodyPr anchor="b">
            <a:normAutofit/>
          </a:bodyPr>
          <a:lstStyle/>
          <a:p>
            <a:r>
              <a:rPr lang="en-GB" sz="4600"/>
              <a:t>Assessing the Effectiveness of the Change Program</a:t>
            </a:r>
          </a:p>
        </p:txBody>
      </p:sp>
      <p:pic>
        <p:nvPicPr>
          <p:cNvPr id="5" name="Picture 4" descr="Graph on document with pen">
            <a:extLst>
              <a:ext uri="{FF2B5EF4-FFF2-40B4-BE49-F238E27FC236}">
                <a16:creationId xmlns:a16="http://schemas.microsoft.com/office/drawing/2014/main" id="{51E8DBC4-A7E5-E1B0-2D28-AA56BDE69A2D}"/>
              </a:ext>
            </a:extLst>
          </p:cNvPr>
          <p:cNvPicPr>
            <a:picLocks noChangeAspect="1"/>
          </p:cNvPicPr>
          <p:nvPr/>
        </p:nvPicPr>
        <p:blipFill rotWithShape="1">
          <a:blip r:embed="rId2"/>
          <a:srcRect l="37139" r="23416"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EF38D3-07CB-8F2B-F351-33F520EB2C2F}"/>
              </a:ext>
            </a:extLst>
          </p:cNvPr>
          <p:cNvSpPr>
            <a:spLocks noGrp="1"/>
          </p:cNvSpPr>
          <p:nvPr>
            <p:ph idx="1"/>
          </p:nvPr>
        </p:nvSpPr>
        <p:spPr>
          <a:xfrm>
            <a:off x="4654296" y="2706624"/>
            <a:ext cx="6894576" cy="3483864"/>
          </a:xfrm>
        </p:spPr>
        <p:txBody>
          <a:bodyPr>
            <a:normAutofit/>
          </a:bodyPr>
          <a:lstStyle/>
          <a:p>
            <a:pPr marL="0" indent="0">
              <a:buNone/>
            </a:pPr>
            <a:r>
              <a:rPr lang="en-GB" sz="1700"/>
              <a:t>A change program's effectiveness must be evaluated in order to know if the planned goals have been met. A post-implementation review, which involves getting feedback from stakeholders and examining data on key performance indicators, is one method of determining the impact of the programme. This can assist in identifying both the areas where the change has been successful and those that could use better.</a:t>
            </a:r>
          </a:p>
          <a:p>
            <a:pPr marL="0" indent="0">
              <a:buNone/>
            </a:pPr>
            <a:r>
              <a:rPr lang="en-GB" sz="1700"/>
              <a:t>Comparing the existing condition to the desired future state is another technique to evaluate the success of the change programme. This entails establishing specific goals and objectives at the program's outset and monitoring progress made towards them as it is being implemented. Organisations may make sure the change programme is on track by routinely measuring and evaluating progress. (Xin et al., 2018)</a:t>
            </a:r>
          </a:p>
        </p:txBody>
      </p:sp>
    </p:spTree>
    <p:extLst>
      <p:ext uri="{BB962C8B-B14F-4D97-AF65-F5344CB8AC3E}">
        <p14:creationId xmlns:p14="http://schemas.microsoft.com/office/powerpoint/2010/main" val="3630811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9D5FC-BE0D-67BF-A4D3-63292678C5A8}"/>
              </a:ext>
            </a:extLst>
          </p:cNvPr>
          <p:cNvSpPr>
            <a:spLocks noGrp="1"/>
          </p:cNvSpPr>
          <p:nvPr>
            <p:ph type="title"/>
          </p:nvPr>
        </p:nvSpPr>
        <p:spPr>
          <a:xfrm>
            <a:off x="4654296" y="329184"/>
            <a:ext cx="6894576" cy="1783080"/>
          </a:xfrm>
        </p:spPr>
        <p:txBody>
          <a:bodyPr anchor="b">
            <a:normAutofit/>
          </a:bodyPr>
          <a:lstStyle/>
          <a:p>
            <a:r>
              <a:rPr lang="en-GB" sz="5000"/>
              <a:t>Possible Impact on Future Business Post Pandemic</a:t>
            </a:r>
          </a:p>
        </p:txBody>
      </p:sp>
      <p:pic>
        <p:nvPicPr>
          <p:cNvPr id="5" name="Picture 4" descr="Diner restaurant">
            <a:extLst>
              <a:ext uri="{FF2B5EF4-FFF2-40B4-BE49-F238E27FC236}">
                <a16:creationId xmlns:a16="http://schemas.microsoft.com/office/drawing/2014/main" id="{EDAD0A8F-6B46-2184-80C3-441FD30DA632}"/>
              </a:ext>
            </a:extLst>
          </p:cNvPr>
          <p:cNvPicPr>
            <a:picLocks noChangeAspect="1"/>
          </p:cNvPicPr>
          <p:nvPr/>
        </p:nvPicPr>
        <p:blipFill rotWithShape="1">
          <a:blip r:embed="rId2"/>
          <a:srcRect l="32408" r="28148"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E68B13-C7E2-DAD0-8A8B-A622D838926E}"/>
              </a:ext>
            </a:extLst>
          </p:cNvPr>
          <p:cNvSpPr>
            <a:spLocks noGrp="1"/>
          </p:cNvSpPr>
          <p:nvPr>
            <p:ph idx="1"/>
          </p:nvPr>
        </p:nvSpPr>
        <p:spPr>
          <a:xfrm>
            <a:off x="4654296" y="2706624"/>
            <a:ext cx="6894576" cy="3483864"/>
          </a:xfrm>
        </p:spPr>
        <p:txBody>
          <a:bodyPr>
            <a:normAutofit/>
          </a:bodyPr>
          <a:lstStyle/>
          <a:p>
            <a:pPr marL="0" indent="0">
              <a:buNone/>
            </a:pPr>
            <a:r>
              <a:rPr lang="en-GB" sz="1700"/>
              <a:t>Starbucks is aware that change is necessary if it is to remain relevant and prosper in a market that is rapidly changing as the world continues to adjust to the new normal following the pandemic. In addition to addressing the pandemic's immediate issues, Starbucks' change programme aims to set up the business for long-term prosperity.</a:t>
            </a:r>
          </a:p>
          <a:p>
            <a:pPr marL="0" indent="0">
              <a:buNone/>
            </a:pPr>
            <a:r>
              <a:rPr lang="en-GB" sz="1700"/>
              <a:t>Starbucks is able to provide customers with a seamless and personalised experience both in-store and online by embracing digitalization and utilising technology. Additionally, the change programme has helped Starbucks become more flexible and responsive to the shifting demands and preferences of its customers, ensuring that the business continues to be a leader in its sector. Liu and Liu (2022)</a:t>
            </a:r>
          </a:p>
        </p:txBody>
      </p:sp>
    </p:spTree>
    <p:extLst>
      <p:ext uri="{BB962C8B-B14F-4D97-AF65-F5344CB8AC3E}">
        <p14:creationId xmlns:p14="http://schemas.microsoft.com/office/powerpoint/2010/main" val="330784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B96AD-AE9A-FBCD-B24C-CD43AE6C99F3}"/>
              </a:ext>
            </a:extLst>
          </p:cNvPr>
          <p:cNvSpPr>
            <a:spLocks noGrp="1"/>
          </p:cNvSpPr>
          <p:nvPr>
            <p:ph type="title"/>
          </p:nvPr>
        </p:nvSpPr>
        <p:spPr>
          <a:xfrm>
            <a:off x="4553733" y="548464"/>
            <a:ext cx="6798541" cy="1675623"/>
          </a:xfrm>
        </p:spPr>
        <p:txBody>
          <a:bodyPr anchor="b">
            <a:normAutofit/>
          </a:bodyPr>
          <a:lstStyle/>
          <a:p>
            <a:r>
              <a:rPr lang="en-GB" sz="4000"/>
              <a:t>Possible Impact on Future Business Post Brexit</a:t>
            </a:r>
          </a:p>
        </p:txBody>
      </p:sp>
      <p:pic>
        <p:nvPicPr>
          <p:cNvPr id="14" name="Picture 4" descr="Metal urn at a funeral">
            <a:extLst>
              <a:ext uri="{FF2B5EF4-FFF2-40B4-BE49-F238E27FC236}">
                <a16:creationId xmlns:a16="http://schemas.microsoft.com/office/drawing/2014/main" id="{276B7496-EA30-A320-7E0B-F59F91986934}"/>
              </a:ext>
            </a:extLst>
          </p:cNvPr>
          <p:cNvPicPr>
            <a:picLocks noChangeAspect="1"/>
          </p:cNvPicPr>
          <p:nvPr/>
        </p:nvPicPr>
        <p:blipFill rotWithShape="1">
          <a:blip r:embed="rId2"/>
          <a:srcRect l="20906" r="38248"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F09A7027-5363-6FB2-F6AB-86E043712A28}"/>
              </a:ext>
            </a:extLst>
          </p:cNvPr>
          <p:cNvSpPr>
            <a:spLocks noGrp="1"/>
          </p:cNvSpPr>
          <p:nvPr>
            <p:ph idx="1"/>
          </p:nvPr>
        </p:nvSpPr>
        <p:spPr>
          <a:xfrm>
            <a:off x="4553734" y="2409830"/>
            <a:ext cx="6798539" cy="3705217"/>
          </a:xfrm>
        </p:spPr>
        <p:txBody>
          <a:bodyPr>
            <a:normAutofit/>
          </a:bodyPr>
          <a:lstStyle/>
          <a:p>
            <a:pPr marL="0" indent="0">
              <a:buNone/>
            </a:pPr>
            <a:r>
              <a:rPr lang="en-GB" sz="1700"/>
              <a:t>Businesses operating in the UK are facing uncertainty and difficulties as a result of Brexit. Despite operating on a global scale, Starbucks nevertheless faces these difficulties. However, by putting in place a change programme that prioritises agility, creativity, and customer-centricity, Starbucks can overcome the difficulties presented by Brexit and come out on top.</a:t>
            </a:r>
          </a:p>
          <a:p>
            <a:pPr marL="0" indent="0">
              <a:buNone/>
            </a:pPr>
            <a:r>
              <a:rPr lang="en-GB" sz="1700"/>
              <a:t>Focusing on local sourcing and supply chain management should be one of the main components of the change programme. Starbucks can lessen the risks of Brexit-related supply chain disruptions by minimising its reliance on imports and fostering strong ties with local suppliers. Additionally, Starbucks can set itself apart from rivals and create a devoted client base that can withstand any adversity by placing a high priority on innovation and customer-centricity. (Oliveira, 2020)</a:t>
            </a:r>
          </a:p>
        </p:txBody>
      </p:sp>
    </p:spTree>
    <p:extLst>
      <p:ext uri="{BB962C8B-B14F-4D97-AF65-F5344CB8AC3E}">
        <p14:creationId xmlns:p14="http://schemas.microsoft.com/office/powerpoint/2010/main" val="2781692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ACCB9-5E53-1DD2-1B40-BC3DA94ECF92}"/>
              </a:ext>
            </a:extLst>
          </p:cNvPr>
          <p:cNvSpPr>
            <a:spLocks noGrp="1"/>
          </p:cNvSpPr>
          <p:nvPr>
            <p:ph type="title"/>
          </p:nvPr>
        </p:nvSpPr>
        <p:spPr>
          <a:xfrm>
            <a:off x="836679" y="723898"/>
            <a:ext cx="6002110" cy="1495425"/>
          </a:xfrm>
        </p:spPr>
        <p:txBody>
          <a:bodyPr>
            <a:normAutofit/>
          </a:bodyPr>
          <a:lstStyle/>
          <a:p>
            <a:r>
              <a:rPr lang="en-GB" sz="4000"/>
              <a:t>CONCLUSION</a:t>
            </a:r>
          </a:p>
        </p:txBody>
      </p:sp>
      <p:sp>
        <p:nvSpPr>
          <p:cNvPr id="3" name="Content Placeholder 2">
            <a:extLst>
              <a:ext uri="{FF2B5EF4-FFF2-40B4-BE49-F238E27FC236}">
                <a16:creationId xmlns:a16="http://schemas.microsoft.com/office/drawing/2014/main" id="{C3420081-642F-12ED-AD1B-FCF471EEF641}"/>
              </a:ext>
            </a:extLst>
          </p:cNvPr>
          <p:cNvSpPr>
            <a:spLocks noGrp="1"/>
          </p:cNvSpPr>
          <p:nvPr>
            <p:ph idx="1"/>
          </p:nvPr>
        </p:nvSpPr>
        <p:spPr>
          <a:xfrm>
            <a:off x="836680" y="2405067"/>
            <a:ext cx="6002110" cy="3729034"/>
          </a:xfrm>
        </p:spPr>
        <p:txBody>
          <a:bodyPr>
            <a:normAutofit/>
          </a:bodyPr>
          <a:lstStyle/>
          <a:p>
            <a:pPr marL="0" indent="0">
              <a:buNone/>
            </a:pPr>
            <a:r>
              <a:rPr lang="en-GB" sz="1600"/>
              <a:t>We have investigated the need for change at Starbucks and evaluated various change management strategies rigorously. We have seen how both planned and emergent models may be utilised for small-scale and large-scale changes, highlighted important change drivers, and offered solutions to deal with change resistance. We have talked about how to evaluate a change program's efficacy and looked at how it might affect upcoming business operations post-pandemic and post-Brexit. We hope that by sharing our knowledge in this presentation, Starbucks and other organisations will be better equipped to handle the challenges of transformation.</a:t>
            </a:r>
          </a:p>
          <a:p>
            <a:pPr marL="0" indent="0">
              <a:buNone/>
            </a:pPr>
            <a:r>
              <a:rPr lang="en-GB" sz="1600"/>
              <a:t>It's critical to keep in mind that change is a continual process that necessitates constant adaptability. Companies like Starbucks can stay nimble and competitive in an industry that is continually changing by remaining aware of stakeholder needs and being prepared to change course when necessary. (Moyo, 2021)</a:t>
            </a:r>
          </a:p>
        </p:txBody>
      </p:sp>
      <p:pic>
        <p:nvPicPr>
          <p:cNvPr id="5" name="Picture 4" descr="White puzzle with one red piece">
            <a:extLst>
              <a:ext uri="{FF2B5EF4-FFF2-40B4-BE49-F238E27FC236}">
                <a16:creationId xmlns:a16="http://schemas.microsoft.com/office/drawing/2014/main" id="{A5C99980-3CD9-0D13-7AC4-2D91AF5DA5E4}"/>
              </a:ext>
            </a:extLst>
          </p:cNvPr>
          <p:cNvPicPr>
            <a:picLocks noChangeAspect="1"/>
          </p:cNvPicPr>
          <p:nvPr/>
        </p:nvPicPr>
        <p:blipFill rotWithShape="1">
          <a:blip r:embed="rId2"/>
          <a:srcRect l="30327" r="28723"/>
          <a:stretch/>
        </p:blipFill>
        <p:spPr>
          <a:xfrm>
            <a:off x="7199440" y="10"/>
            <a:ext cx="4992560" cy="6857990"/>
          </a:xfrm>
          <a:prstGeom prst="rect">
            <a:avLst/>
          </a:prstGeom>
          <a:effectLst/>
        </p:spPr>
      </p:pic>
    </p:spTree>
    <p:extLst>
      <p:ext uri="{BB962C8B-B14F-4D97-AF65-F5344CB8AC3E}">
        <p14:creationId xmlns:p14="http://schemas.microsoft.com/office/powerpoint/2010/main" val="4053163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541E6-2BBD-4C4A-BF40-C87E10E84E10}"/>
              </a:ext>
            </a:extLst>
          </p:cNvPr>
          <p:cNvSpPr>
            <a:spLocks noGrp="1"/>
          </p:cNvSpPr>
          <p:nvPr>
            <p:ph type="title"/>
          </p:nvPr>
        </p:nvSpPr>
        <p:spPr>
          <a:xfrm>
            <a:off x="838200" y="11747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DE39474D-6B04-0F82-4283-666D3B96C489}"/>
              </a:ext>
            </a:extLst>
          </p:cNvPr>
          <p:cNvSpPr>
            <a:spLocks noGrp="1"/>
          </p:cNvSpPr>
          <p:nvPr>
            <p:ph idx="1"/>
          </p:nvPr>
        </p:nvSpPr>
        <p:spPr>
          <a:xfrm>
            <a:off x="561975" y="1330325"/>
            <a:ext cx="10515600" cy="4351338"/>
          </a:xfrm>
        </p:spPr>
        <p:txBody>
          <a:bodyPr>
            <a:noAutofit/>
          </a:bodyPr>
          <a:lstStyle/>
          <a:p>
            <a:pPr>
              <a:lnSpc>
                <a:spcPct val="150000"/>
              </a:lnSpc>
            </a:pPr>
            <a:r>
              <a:rPr lang="en-GB" sz="900" dirty="0">
                <a:effectLst/>
                <a:latin typeface="Times New Roman" panose="02020603050405020304" pitchFamily="18" charset="0"/>
              </a:rPr>
              <a:t>Abdel-Basset, M., Mohamed, M. and </a:t>
            </a:r>
            <a:r>
              <a:rPr lang="en-GB" sz="900" dirty="0" err="1">
                <a:effectLst/>
                <a:latin typeface="Times New Roman" panose="02020603050405020304" pitchFamily="18" charset="0"/>
              </a:rPr>
              <a:t>Smarandache</a:t>
            </a:r>
            <a:r>
              <a:rPr lang="en-GB" sz="900" dirty="0">
                <a:effectLst/>
                <a:latin typeface="Times New Roman" panose="02020603050405020304" pitchFamily="18" charset="0"/>
              </a:rPr>
              <a:t>, F. (2018). An Extension of </a:t>
            </a:r>
            <a:r>
              <a:rPr lang="en-GB" sz="900" dirty="0" err="1">
                <a:effectLst/>
                <a:latin typeface="Times New Roman" panose="02020603050405020304" pitchFamily="18" charset="0"/>
              </a:rPr>
              <a:t>Neutrosophic</a:t>
            </a:r>
            <a:r>
              <a:rPr lang="en-GB" sz="900" dirty="0">
                <a:effectLst/>
                <a:latin typeface="Times New Roman" panose="02020603050405020304" pitchFamily="18" charset="0"/>
              </a:rPr>
              <a:t> AHP–SWOT Analysis for Strategic Planning and Decision-Making. </a:t>
            </a:r>
            <a:r>
              <a:rPr lang="en-GB" sz="900" i="1" dirty="0">
                <a:effectLst/>
                <a:latin typeface="Times New Roman" panose="02020603050405020304" pitchFamily="18" charset="0"/>
              </a:rPr>
              <a:t>Symmetry</a:t>
            </a:r>
            <a:r>
              <a:rPr lang="en-GB" sz="900" dirty="0">
                <a:effectLst/>
                <a:latin typeface="Times New Roman" panose="02020603050405020304" pitchFamily="18" charset="0"/>
              </a:rPr>
              <a:t>, [online] 10(4), p.116. </a:t>
            </a:r>
            <a:r>
              <a:rPr lang="en-GB" sz="900" dirty="0" err="1">
                <a:effectLst/>
                <a:latin typeface="Times New Roman" panose="02020603050405020304" pitchFamily="18" charset="0"/>
              </a:rPr>
              <a:t>doi:https</a:t>
            </a:r>
            <a:r>
              <a:rPr lang="en-GB" sz="900" dirty="0">
                <a:effectLst/>
                <a:latin typeface="Times New Roman" panose="02020603050405020304" pitchFamily="18" charset="0"/>
              </a:rPr>
              <a:t>://doi.org/10.3390/sym10040116.</a:t>
            </a:r>
          </a:p>
          <a:p>
            <a:pPr>
              <a:lnSpc>
                <a:spcPct val="150000"/>
              </a:lnSpc>
            </a:pPr>
            <a:r>
              <a:rPr lang="en-GB" sz="900" dirty="0">
                <a:effectLst/>
                <a:latin typeface="Times New Roman" panose="02020603050405020304" pitchFamily="18" charset="0"/>
              </a:rPr>
              <a:t>Bennett, M. (2003). Implementing new clinical guidelines: the manager as agent of change: Michelle Bennett demonstrates how change management, specifically in the implementation of new clinical guidelines in a paediatric intensive care setting, can contribute to improvements in health care. </a:t>
            </a:r>
            <a:r>
              <a:rPr lang="en-GB" sz="900" i="1" dirty="0">
                <a:effectLst/>
                <a:latin typeface="Times New Roman" panose="02020603050405020304" pitchFamily="18" charset="0"/>
              </a:rPr>
              <a:t>Nursing Management (Harrow)</a:t>
            </a:r>
            <a:r>
              <a:rPr lang="en-GB" sz="900" dirty="0">
                <a:effectLst/>
                <a:latin typeface="Times New Roman" panose="02020603050405020304" pitchFamily="18" charset="0"/>
              </a:rPr>
              <a:t>, [online] 10(7), pp.20–24. Available at: https://go.gale.com/ps/i.do?id=GALE%7CA110735110&amp;sid=googleScholar&amp;v=2.1&amp;it=r&amp;linkaccess=abs&amp;issn=13545760&amp;p=AONE&amp;sw=w&amp;userGroupName=anon%7E4072dcf4&amp;aty=open+web+entry [Accessed 14 Jul. 2023].</a:t>
            </a:r>
          </a:p>
          <a:p>
            <a:pPr>
              <a:lnSpc>
                <a:spcPct val="150000"/>
              </a:lnSpc>
            </a:pPr>
            <a:r>
              <a:rPr lang="en-GB" sz="900" dirty="0">
                <a:effectLst/>
                <a:latin typeface="Times New Roman" panose="02020603050405020304" pitchFamily="18" charset="0"/>
              </a:rPr>
              <a:t>Fitzgerald, M., </a:t>
            </a:r>
            <a:r>
              <a:rPr lang="en-GB" sz="900" dirty="0" err="1">
                <a:effectLst/>
                <a:latin typeface="Times New Roman" panose="02020603050405020304" pitchFamily="18" charset="0"/>
              </a:rPr>
              <a:t>Kruschwitz</a:t>
            </a:r>
            <a:r>
              <a:rPr lang="en-GB" sz="900" dirty="0">
                <a:effectLst/>
                <a:latin typeface="Times New Roman" panose="02020603050405020304" pitchFamily="18" charset="0"/>
              </a:rPr>
              <a:t>, N., Bonnet, D. and Welch, M. (2013). </a:t>
            </a:r>
            <a:r>
              <a:rPr lang="en-GB" sz="900" i="1" dirty="0">
                <a:effectLst/>
                <a:latin typeface="Times New Roman" panose="02020603050405020304" pitchFamily="18" charset="0"/>
              </a:rPr>
              <a:t>Embracing Digital Technology A New Strategic Imperative</a:t>
            </a:r>
            <a:r>
              <a:rPr lang="en-GB" sz="900" dirty="0">
                <a:effectLst/>
                <a:latin typeface="Times New Roman" panose="02020603050405020304" pitchFamily="18" charset="0"/>
              </a:rPr>
              <a:t>. [online] Available at: https://emergenceweb.com/blog/wp-content/uploads/2013/10/embracing-digital-technology.pdf.</a:t>
            </a:r>
          </a:p>
          <a:p>
            <a:pPr>
              <a:lnSpc>
                <a:spcPct val="150000"/>
              </a:lnSpc>
            </a:pPr>
            <a:r>
              <a:rPr lang="en-GB" sz="900" dirty="0">
                <a:effectLst/>
                <a:latin typeface="Times New Roman" panose="02020603050405020304" pitchFamily="18" charset="0"/>
              </a:rPr>
              <a:t>Li, C. (2022). </a:t>
            </a:r>
            <a:r>
              <a:rPr lang="en-GB" sz="900" i="1" dirty="0">
                <a:effectLst/>
                <a:latin typeface="Times New Roman" panose="02020603050405020304" pitchFamily="18" charset="0"/>
              </a:rPr>
              <a:t>Comparison of the Market for Starbucks and </a:t>
            </a:r>
            <a:r>
              <a:rPr lang="en-GB" sz="900" i="1" dirty="0" err="1">
                <a:effectLst/>
                <a:latin typeface="Times New Roman" panose="02020603050405020304" pitchFamily="18" charset="0"/>
              </a:rPr>
              <a:t>Luckin</a:t>
            </a:r>
            <a:r>
              <a:rPr lang="en-GB" sz="900" i="1" dirty="0">
                <a:effectLst/>
                <a:latin typeface="Times New Roman" panose="02020603050405020304" pitchFamily="18" charset="0"/>
              </a:rPr>
              <a:t>—How Did </a:t>
            </a:r>
            <a:r>
              <a:rPr lang="en-GB" sz="900" i="1" dirty="0" err="1">
                <a:effectLst/>
                <a:latin typeface="Times New Roman" panose="02020603050405020304" pitchFamily="18" charset="0"/>
              </a:rPr>
              <a:t>Luckin</a:t>
            </a:r>
            <a:r>
              <a:rPr lang="en-GB" sz="900" i="1" dirty="0">
                <a:effectLst/>
                <a:latin typeface="Times New Roman" panose="02020603050405020304" pitchFamily="18" charset="0"/>
              </a:rPr>
              <a:t> Rise</a:t>
            </a:r>
            <a:r>
              <a:rPr lang="en-GB" sz="900" dirty="0">
                <a:effectLst/>
                <a:latin typeface="Times New Roman" panose="02020603050405020304" pitchFamily="18" charset="0"/>
              </a:rPr>
              <a:t>. [online] www.atlantis-press.com. </a:t>
            </a:r>
            <a:r>
              <a:rPr lang="en-GB" sz="900" dirty="0" err="1">
                <a:effectLst/>
                <a:latin typeface="Times New Roman" panose="02020603050405020304" pitchFamily="18" charset="0"/>
              </a:rPr>
              <a:t>doi:https</a:t>
            </a:r>
            <a:r>
              <a:rPr lang="en-GB" sz="900" dirty="0">
                <a:effectLst/>
                <a:latin typeface="Times New Roman" panose="02020603050405020304" pitchFamily="18" charset="0"/>
              </a:rPr>
              <a:t>://doi.org/10.2991/978-2-494069-51-0_14.</a:t>
            </a:r>
          </a:p>
          <a:p>
            <a:pPr>
              <a:lnSpc>
                <a:spcPct val="150000"/>
              </a:lnSpc>
            </a:pPr>
            <a:r>
              <a:rPr lang="en-GB" sz="900" dirty="0">
                <a:effectLst/>
                <a:latin typeface="Times New Roman" panose="02020603050405020304" pitchFamily="18" charset="0"/>
              </a:rPr>
              <a:t>Liu, M. and Liu, M. (2022). In the Post-pandemic and Internet 4.0 era, Cafes’ New Operation Mode of Compound Space. </a:t>
            </a:r>
            <a:r>
              <a:rPr lang="en-GB" sz="900" i="1" dirty="0">
                <a:effectLst/>
                <a:latin typeface="Times New Roman" panose="02020603050405020304" pitchFamily="18" charset="0"/>
              </a:rPr>
              <a:t>Frontiers in Business, Economics and Management</a:t>
            </a:r>
            <a:r>
              <a:rPr lang="en-GB" sz="900" dirty="0">
                <a:effectLst/>
                <a:latin typeface="Times New Roman" panose="02020603050405020304" pitchFamily="18" charset="0"/>
              </a:rPr>
              <a:t>, 7(1), pp.24–33. </a:t>
            </a:r>
            <a:r>
              <a:rPr lang="en-GB" sz="900" dirty="0" err="1">
                <a:effectLst/>
                <a:latin typeface="Times New Roman" panose="02020603050405020304" pitchFamily="18" charset="0"/>
              </a:rPr>
              <a:t>doi:https</a:t>
            </a:r>
            <a:r>
              <a:rPr lang="en-GB" sz="900" dirty="0">
                <a:effectLst/>
                <a:latin typeface="Times New Roman" panose="02020603050405020304" pitchFamily="18" charset="0"/>
              </a:rPr>
              <a:t>://doi.org/10.54097/fbem.v7i1.3690.</a:t>
            </a:r>
          </a:p>
          <a:p>
            <a:pPr>
              <a:lnSpc>
                <a:spcPct val="150000"/>
              </a:lnSpc>
            </a:pPr>
            <a:r>
              <a:rPr lang="en-GB" sz="900" dirty="0">
                <a:effectLst/>
                <a:latin typeface="Times New Roman" panose="02020603050405020304" pitchFamily="18" charset="0"/>
              </a:rPr>
              <a:t>Mahlberg, B., </a:t>
            </a:r>
            <a:r>
              <a:rPr lang="en-GB" sz="900" dirty="0" err="1">
                <a:effectLst/>
                <a:latin typeface="Times New Roman" panose="02020603050405020304" pitchFamily="18" charset="0"/>
              </a:rPr>
              <a:t>Luptacik</a:t>
            </a:r>
            <a:r>
              <a:rPr lang="en-GB" sz="900" dirty="0">
                <a:effectLst/>
                <a:latin typeface="Times New Roman" panose="02020603050405020304" pitchFamily="18" charset="0"/>
              </a:rPr>
              <a:t>, M. and Sahoo, B.K. (2011). Examining the drivers of total factor productivity change with an illustrative example of 14 EU countries. </a:t>
            </a:r>
            <a:r>
              <a:rPr lang="en-GB" sz="900" i="1" dirty="0">
                <a:effectLst/>
                <a:latin typeface="Times New Roman" panose="02020603050405020304" pitchFamily="18" charset="0"/>
              </a:rPr>
              <a:t>Ecological Economics</a:t>
            </a:r>
            <a:r>
              <a:rPr lang="en-GB" sz="900" dirty="0">
                <a:effectLst/>
                <a:latin typeface="Times New Roman" panose="02020603050405020304" pitchFamily="18" charset="0"/>
              </a:rPr>
              <a:t>, 72, pp.60–69. </a:t>
            </a:r>
            <a:r>
              <a:rPr lang="en-GB" sz="900" dirty="0" err="1">
                <a:effectLst/>
                <a:latin typeface="Times New Roman" panose="02020603050405020304" pitchFamily="18" charset="0"/>
              </a:rPr>
              <a:t>doi:https</a:t>
            </a:r>
            <a:r>
              <a:rPr lang="en-GB" sz="900" dirty="0">
                <a:effectLst/>
                <a:latin typeface="Times New Roman" panose="02020603050405020304" pitchFamily="18" charset="0"/>
              </a:rPr>
              <a:t>://doi.org/10.1016/j.ecolecon.2011.10.001.</a:t>
            </a:r>
          </a:p>
          <a:p>
            <a:pPr>
              <a:lnSpc>
                <a:spcPct val="150000"/>
              </a:lnSpc>
            </a:pPr>
            <a:r>
              <a:rPr lang="en-GB" sz="900" dirty="0" err="1">
                <a:effectLst/>
                <a:latin typeface="Times New Roman" panose="02020603050405020304" pitchFamily="18" charset="0"/>
              </a:rPr>
              <a:t>Moyo</a:t>
            </a:r>
            <a:r>
              <a:rPr lang="en-GB" sz="900" dirty="0">
                <a:effectLst/>
                <a:latin typeface="Times New Roman" panose="02020603050405020304" pitchFamily="18" charset="0"/>
              </a:rPr>
              <a:t>, D. (2021). </a:t>
            </a:r>
            <a:r>
              <a:rPr lang="en-GB" sz="900" i="1" dirty="0">
                <a:effectLst/>
                <a:latin typeface="Times New Roman" panose="02020603050405020304" pitchFamily="18" charset="0"/>
              </a:rPr>
              <a:t>How Boards Work: And How They Can Work Better in a Chaotic World</a:t>
            </a:r>
            <a:r>
              <a:rPr lang="en-GB" sz="900" dirty="0">
                <a:effectLst/>
                <a:latin typeface="Times New Roman" panose="02020603050405020304" pitchFamily="18" charset="0"/>
              </a:rPr>
              <a:t>. [online] </a:t>
            </a:r>
            <a:r>
              <a:rPr lang="en-GB" sz="900" i="1" dirty="0">
                <a:effectLst/>
                <a:latin typeface="Times New Roman" panose="02020603050405020304" pitchFamily="18" charset="0"/>
              </a:rPr>
              <a:t>Google Books</a:t>
            </a:r>
            <a:r>
              <a:rPr lang="en-GB" sz="900" dirty="0">
                <a:effectLst/>
                <a:latin typeface="Times New Roman" panose="02020603050405020304" pitchFamily="18" charset="0"/>
              </a:rPr>
              <a:t>. Little, Brown Book Group. Available at: https://books.google.co.uk/books?hl=en&amp;lr=&amp;id=_RjmDwAAQBAJ&amp;oi=fnd&amp;pg=PT6&amp;dq=Navigating+Change:+A+Framework+for+Managing+Large-Scale+and+Incremental+Change+in+Starbucks+Post-Pandemic+and+brexit+conclusion&amp;ots=ij_Z8NvYiI&amp;sig=2RKhvhAvYBN5hAzIregT0FTReDA&amp;redir_esc=y#v=onepage&amp;q&amp;f=false [Accessed 14 Jul. 2023].</a:t>
            </a:r>
          </a:p>
          <a:p>
            <a:pPr>
              <a:lnSpc>
                <a:spcPct val="150000"/>
              </a:lnSpc>
            </a:pPr>
            <a:r>
              <a:rPr lang="en-GB" sz="900" dirty="0">
                <a:effectLst/>
                <a:latin typeface="Times New Roman" panose="02020603050405020304" pitchFamily="18" charset="0"/>
              </a:rPr>
              <a:t>Oliveira, S.I.S.D. (2020). Growth is not over for </a:t>
            </a:r>
            <a:r>
              <a:rPr lang="en-GB" sz="900" dirty="0" err="1">
                <a:effectLst/>
                <a:latin typeface="Times New Roman" panose="02020603050405020304" pitchFamily="18" charset="0"/>
              </a:rPr>
              <a:t>Starbucks,it</a:t>
            </a:r>
            <a:r>
              <a:rPr lang="en-GB" sz="900" dirty="0">
                <a:effectLst/>
                <a:latin typeface="Times New Roman" panose="02020603050405020304" pitchFamily="18" charset="0"/>
              </a:rPr>
              <a:t> is empowered by digital and geographic expansion. </a:t>
            </a:r>
            <a:r>
              <a:rPr lang="en-GB" sz="900" i="1" dirty="0">
                <a:effectLst/>
                <a:latin typeface="Times New Roman" panose="02020603050405020304" pitchFamily="18" charset="0"/>
              </a:rPr>
              <a:t>run.unl.pt</a:t>
            </a:r>
            <a:r>
              <a:rPr lang="en-GB" sz="900" dirty="0">
                <a:effectLst/>
                <a:latin typeface="Times New Roman" panose="02020603050405020304" pitchFamily="18" charset="0"/>
              </a:rPr>
              <a:t>. [online] Available at: https://run.unl.pt/handle/10362/105702.</a:t>
            </a:r>
          </a:p>
          <a:p>
            <a:pPr>
              <a:lnSpc>
                <a:spcPct val="150000"/>
              </a:lnSpc>
            </a:pPr>
            <a:r>
              <a:rPr lang="en-GB" sz="900" dirty="0">
                <a:effectLst/>
                <a:latin typeface="Times New Roman" panose="02020603050405020304" pitchFamily="18" charset="0"/>
              </a:rPr>
              <a:t>Page, L. and </a:t>
            </a:r>
            <a:r>
              <a:rPr lang="en-GB" sz="900" dirty="0" err="1">
                <a:effectLst/>
                <a:latin typeface="Times New Roman" panose="02020603050405020304" pitchFamily="18" charset="0"/>
              </a:rPr>
              <a:t>Schoder</a:t>
            </a:r>
            <a:r>
              <a:rPr lang="en-GB" sz="900" dirty="0">
                <a:effectLst/>
                <a:latin typeface="Times New Roman" panose="02020603050405020304" pitchFamily="18" charset="0"/>
              </a:rPr>
              <a:t>, J. (2019). Making change last: leadership is the key. </a:t>
            </a:r>
            <a:r>
              <a:rPr lang="en-GB" sz="900" i="1" dirty="0">
                <a:effectLst/>
                <a:latin typeface="Times New Roman" panose="02020603050405020304" pitchFamily="18" charset="0"/>
              </a:rPr>
              <a:t>Journal of Business Strategy</a:t>
            </a:r>
            <a:r>
              <a:rPr lang="en-GB" sz="900" dirty="0">
                <a:effectLst/>
                <a:latin typeface="Times New Roman" panose="02020603050405020304" pitchFamily="18" charset="0"/>
              </a:rPr>
              <a:t>, 40(2), pp.32–41. </a:t>
            </a:r>
            <a:r>
              <a:rPr lang="en-GB" sz="900" dirty="0" err="1">
                <a:effectLst/>
                <a:latin typeface="Times New Roman" panose="02020603050405020304" pitchFamily="18" charset="0"/>
              </a:rPr>
              <a:t>doi:https</a:t>
            </a:r>
            <a:r>
              <a:rPr lang="en-GB" sz="900" dirty="0">
                <a:effectLst/>
                <a:latin typeface="Times New Roman" panose="02020603050405020304" pitchFamily="18" charset="0"/>
              </a:rPr>
              <a:t>://doi.org/10.1108/jbs-01-2018-0003.</a:t>
            </a:r>
          </a:p>
          <a:p>
            <a:pPr>
              <a:lnSpc>
                <a:spcPct val="150000"/>
              </a:lnSpc>
            </a:pPr>
            <a:r>
              <a:rPr lang="en-GB" sz="900" dirty="0">
                <a:effectLst/>
                <a:latin typeface="Times New Roman" panose="02020603050405020304" pitchFamily="18" charset="0"/>
              </a:rPr>
              <a:t>Xin, O.W., </a:t>
            </a:r>
            <a:r>
              <a:rPr lang="en-GB" sz="900" dirty="0" err="1">
                <a:effectLst/>
                <a:latin typeface="Times New Roman" panose="02020603050405020304" pitchFamily="18" charset="0"/>
              </a:rPr>
              <a:t>Zuo</a:t>
            </a:r>
            <a:r>
              <a:rPr lang="en-GB" sz="900" dirty="0">
                <a:effectLst/>
                <a:latin typeface="Times New Roman" panose="02020603050405020304" pitchFamily="18" charset="0"/>
              </a:rPr>
              <a:t>, L., Iida, H. and Aziz, N. (2018). Gamification Effect of Loyalty Program and Its Assessment Using Game Refinement Measure: Case Study on Starbucks. </a:t>
            </a:r>
            <a:r>
              <a:rPr lang="en-GB" sz="900" i="1" dirty="0">
                <a:effectLst/>
                <a:latin typeface="Times New Roman" panose="02020603050405020304" pitchFamily="18" charset="0"/>
              </a:rPr>
              <a:t>Lecture Notes in Electrical Engineering</a:t>
            </a:r>
            <a:r>
              <a:rPr lang="en-GB" sz="900" dirty="0">
                <a:effectLst/>
                <a:latin typeface="Times New Roman" panose="02020603050405020304" pitchFamily="18" charset="0"/>
              </a:rPr>
              <a:t>, pp.161–171. </a:t>
            </a:r>
            <a:r>
              <a:rPr lang="en-GB" sz="900" dirty="0" err="1">
                <a:effectLst/>
                <a:latin typeface="Times New Roman" panose="02020603050405020304" pitchFamily="18" charset="0"/>
              </a:rPr>
              <a:t>doi:https</a:t>
            </a:r>
            <a:r>
              <a:rPr lang="en-GB" sz="900" dirty="0">
                <a:effectLst/>
                <a:latin typeface="Times New Roman" panose="02020603050405020304" pitchFamily="18" charset="0"/>
              </a:rPr>
              <a:t>://doi.org/10.1007/978-981-10-8276-4_16.</a:t>
            </a:r>
          </a:p>
          <a:p>
            <a:pPr marL="0" indent="0">
              <a:buNone/>
            </a:pPr>
            <a:endParaRPr lang="en-GB" sz="900" dirty="0"/>
          </a:p>
        </p:txBody>
      </p:sp>
    </p:spTree>
    <p:extLst>
      <p:ext uri="{BB962C8B-B14F-4D97-AF65-F5344CB8AC3E}">
        <p14:creationId xmlns:p14="http://schemas.microsoft.com/office/powerpoint/2010/main" val="20535192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664</TotalTime>
  <Words>2163</Words>
  <Application>Microsoft Office PowerPoint</Application>
  <PresentationFormat>Widescreen</PresentationFormat>
  <Paragraphs>67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Navigating Change: A Framework for Managing Large-Scale and Incremental Change in Starbucks Post-Pandemic and Brexit</vt:lpstr>
      <vt:lpstr>INDEX</vt:lpstr>
      <vt:lpstr>Introduction to Starbucks and the Need for Change</vt:lpstr>
      <vt:lpstr>SWOT Analysis for Starbucks</vt:lpstr>
      <vt:lpstr>Critically Appraising Change Management Models</vt:lpstr>
      <vt:lpstr>Making Use of Change Management Models for Both Incremental and Major Changes</vt:lpstr>
      <vt:lpstr>Driver Factors for Change</vt:lpstr>
      <vt:lpstr>Dealing with Resistance Factors to Change</vt:lpstr>
      <vt:lpstr>Assessing the Effectiveness of the Change Program</vt:lpstr>
      <vt:lpstr>Possible Impact on Future Business Post Pandemic</vt:lpstr>
      <vt:lpstr>Possible Impact on Future Business Post Brexit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Navigating Change: A Framework for Managing Large-Scale and Incremental Change in Starbucks Post-Pandemic and Brexit</dc:title>
  <dc:creator>MALIK S. (2148100)</dc:creator>
  <cp:lastModifiedBy>Lovepreet Kaur (2234040)</cp:lastModifiedBy>
  <cp:revision>2</cp:revision>
  <dcterms:created xsi:type="dcterms:W3CDTF">2023-07-14T00:12:33Z</dcterms:created>
  <dcterms:modified xsi:type="dcterms:W3CDTF">2023-07-20T13:31:48Z</dcterms:modified>
</cp:coreProperties>
</file>