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35"/>
  </p:handoutMasterIdLst>
  <p:sldIdLst>
    <p:sldId id="256" r:id="rId2"/>
    <p:sldId id="277" r:id="rId3"/>
    <p:sldId id="260" r:id="rId4"/>
    <p:sldId id="261" r:id="rId5"/>
    <p:sldId id="262" r:id="rId6"/>
    <p:sldId id="263" r:id="rId7"/>
    <p:sldId id="278" r:id="rId8"/>
    <p:sldId id="303" r:id="rId9"/>
    <p:sldId id="304" r:id="rId10"/>
    <p:sldId id="290" r:id="rId11"/>
    <p:sldId id="288" r:id="rId12"/>
    <p:sldId id="265" r:id="rId13"/>
    <p:sldId id="292" r:id="rId14"/>
    <p:sldId id="293" r:id="rId15"/>
    <p:sldId id="294" r:id="rId16"/>
    <p:sldId id="270" r:id="rId17"/>
    <p:sldId id="271" r:id="rId18"/>
    <p:sldId id="291" r:id="rId19"/>
    <p:sldId id="300" r:id="rId20"/>
    <p:sldId id="295" r:id="rId21"/>
    <p:sldId id="273" r:id="rId22"/>
    <p:sldId id="281" r:id="rId23"/>
    <p:sldId id="305" r:id="rId24"/>
    <p:sldId id="296" r:id="rId25"/>
    <p:sldId id="297" r:id="rId26"/>
    <p:sldId id="264" r:id="rId27"/>
    <p:sldId id="266" r:id="rId28"/>
    <p:sldId id="276" r:id="rId29"/>
    <p:sldId id="298" r:id="rId30"/>
    <p:sldId id="279" r:id="rId31"/>
    <p:sldId id="289" r:id="rId32"/>
    <p:sldId id="274" r:id="rId33"/>
    <p:sldId id="299" r:id="rId34"/>
  </p:sldIdLst>
  <p:sldSz cx="9144000" cy="6858000" type="screen4x3"/>
  <p:notesSz cx="6669088" cy="97536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39"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pPr>
              <a:defRPr/>
            </a:pPr>
            <a:fld id="{379876EB-9D2A-4C82-9778-F8B8144442A5}" type="datetimeFigureOut">
              <a:rPr lang="en-US"/>
              <a:pPr>
                <a:defRPr/>
              </a:pPr>
              <a:t>10/20/2020</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pPr>
              <a:defRPr/>
            </a:pPr>
            <a:fld id="{11AFF191-EDA7-4F9E-AEB2-9CD39E68EBA4}" type="slidenum">
              <a:rPr lang="en-GB"/>
              <a:pPr>
                <a:defRPr/>
              </a:pPr>
              <a:t>‹#›</a:t>
            </a:fld>
            <a:endParaRPr lang="en-GB"/>
          </a:p>
        </p:txBody>
      </p:sp>
    </p:spTree>
    <p:extLst>
      <p:ext uri="{BB962C8B-B14F-4D97-AF65-F5344CB8AC3E}">
        <p14:creationId xmlns:p14="http://schemas.microsoft.com/office/powerpoint/2010/main" val="176776935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Freeform 18"/>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w="9525" cap="flat" cmpd="sng" algn="ctr">
              <a:noFill/>
              <a:prstDash val="solid"/>
              <a:round/>
              <a:headEnd type="none" w="med" len="med"/>
              <a:tailEnd type="none" w="med" len="med"/>
            </a:ln>
          </p:spPr>
          <p:txBody>
            <a:bodyPr/>
            <a:lstStyle/>
            <a:p>
              <a:endParaRPr lang="en-GB"/>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D87FB031-1F9A-458A-BCE5-CB734399A3E0}" type="datetimeFigureOut">
              <a:rPr lang="en-US"/>
              <a:pPr>
                <a:defRPr/>
              </a:pPr>
              <a:t>10/20/2020</a:t>
            </a:fld>
            <a:endParaRPr lang="en-GB"/>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GB"/>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9DBCB688-6B08-4352-9046-681AD9096FD1}"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p:cNvSpPr>
            <a:spLocks noGrp="1"/>
          </p:cNvSpPr>
          <p:nvPr>
            <p:ph type="dt" sz="half" idx="10"/>
          </p:nvPr>
        </p:nvSpPr>
        <p:spPr/>
        <p:txBody>
          <a:bodyPr/>
          <a:lstStyle>
            <a:lvl1pPr>
              <a:defRPr/>
            </a:lvl1pPr>
          </a:lstStyle>
          <a:p>
            <a:pPr>
              <a:defRPr/>
            </a:pPr>
            <a:fld id="{9000FD14-6161-44D5-9DB5-CFF687570199}" type="datetimeFigureOut">
              <a:rPr lang="en-US"/>
              <a:pPr>
                <a:defRPr/>
              </a:pPr>
              <a:t>10/20/2020</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23BF1444-2C56-44DE-88EB-D6FF1F06716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FC01D6C8-1397-4711-BC64-F355509A0103}" type="datetimeFigureOut">
              <a:rPr lang="en-US"/>
              <a:pPr>
                <a:defRPr/>
              </a:pPr>
              <a:t>10/20/2020</a:t>
            </a:fld>
            <a:endParaRPr lang="en-GB"/>
          </a:p>
        </p:txBody>
      </p:sp>
      <p:sp>
        <p:nvSpPr>
          <p:cNvPr id="7" name="Footer Placeholder 4"/>
          <p:cNvSpPr>
            <a:spLocks noGrp="1"/>
          </p:cNvSpPr>
          <p:nvPr>
            <p:ph type="ftr" sz="quarter" idx="11"/>
          </p:nvPr>
        </p:nvSpPr>
        <p:spPr/>
        <p:txBody>
          <a:bodyPr/>
          <a:lstStyle>
            <a:lvl1pPr>
              <a:defRPr/>
            </a:lvl1pPr>
            <a:extLst/>
          </a:lstStyle>
          <a:p>
            <a:pPr>
              <a:defRPr/>
            </a:pPr>
            <a:endParaRPr lang="en-GB"/>
          </a:p>
        </p:txBody>
      </p:sp>
      <p:sp>
        <p:nvSpPr>
          <p:cNvPr id="8" name="Slide Number Placeholder 5"/>
          <p:cNvSpPr>
            <a:spLocks noGrp="1"/>
          </p:cNvSpPr>
          <p:nvPr>
            <p:ph type="sldNum" sz="quarter" idx="12"/>
          </p:nvPr>
        </p:nvSpPr>
        <p:spPr/>
        <p:txBody>
          <a:bodyPr/>
          <a:lstStyle>
            <a:lvl1pPr>
              <a:defRPr/>
            </a:lvl1pPr>
            <a:extLst/>
          </a:lstStyle>
          <a:p>
            <a:pPr>
              <a:defRPr/>
            </a:pPr>
            <a:fld id="{C444FA99-87E1-4AAD-BBEA-3B7A5E588032}"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p:cNvSpPr>
            <a:spLocks noGrp="1"/>
          </p:cNvSpPr>
          <p:nvPr>
            <p:ph type="dt" sz="half" idx="10"/>
          </p:nvPr>
        </p:nvSpPr>
        <p:spPr/>
        <p:txBody>
          <a:bodyPr/>
          <a:lstStyle>
            <a:lvl1pPr>
              <a:defRPr/>
            </a:lvl1pPr>
            <a:extLst/>
          </a:lstStyle>
          <a:p>
            <a:pPr>
              <a:defRPr/>
            </a:pPr>
            <a:fld id="{ED5E2FCF-E4E6-49C0-A7E6-BBD2DABFDEC7}" type="datetimeFigureOut">
              <a:rPr lang="en-US"/>
              <a:pPr>
                <a:defRPr/>
              </a:pPr>
              <a:t>10/20/2020</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115BBAFE-8C98-48AE-9475-9713F2001ECF}"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fld id="{8A9B3EBE-F385-42FA-9EF4-3B4ACA897055}" type="datetimeFigureOut">
              <a:rPr lang="en-US"/>
              <a:pPr>
                <a:defRPr/>
              </a:pPr>
              <a:t>10/20/2020</a:t>
            </a:fld>
            <a:endParaRPr lang="en-GB"/>
          </a:p>
        </p:txBody>
      </p:sp>
      <p:sp>
        <p:nvSpPr>
          <p:cNvPr id="8" name="Footer Placeholder 7"/>
          <p:cNvSpPr>
            <a:spLocks noGrp="1"/>
          </p:cNvSpPr>
          <p:nvPr>
            <p:ph type="ftr" sz="quarter" idx="11"/>
          </p:nvPr>
        </p:nvSpPr>
        <p:spPr/>
        <p:txBody>
          <a:bodyPr/>
          <a:lstStyle>
            <a:lvl1pPr>
              <a:defRPr/>
            </a:lvl1pPr>
            <a:extLst/>
          </a:lstStyle>
          <a:p>
            <a:pPr>
              <a:defRPr/>
            </a:pPr>
            <a:endParaRPr lang="en-GB"/>
          </a:p>
        </p:txBody>
      </p:sp>
      <p:sp>
        <p:nvSpPr>
          <p:cNvPr id="9" name="Slide Number Placeholder 8"/>
          <p:cNvSpPr>
            <a:spLocks noGrp="1"/>
          </p:cNvSpPr>
          <p:nvPr>
            <p:ph type="sldNum" sz="quarter" idx="12"/>
          </p:nvPr>
        </p:nvSpPr>
        <p:spPr/>
        <p:txBody>
          <a:bodyPr/>
          <a:lstStyle>
            <a:lvl1pPr>
              <a:defRPr/>
            </a:lvl1pPr>
            <a:extLst/>
          </a:lstStyle>
          <a:p>
            <a:pPr>
              <a:defRPr/>
            </a:pPr>
            <a:fld id="{47CB0469-0289-4FC3-91E8-DB347BA69920}"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p:cNvSpPr>
            <a:spLocks noGrp="1"/>
          </p:cNvSpPr>
          <p:nvPr>
            <p:ph type="dt" sz="half" idx="10"/>
          </p:nvPr>
        </p:nvSpPr>
        <p:spPr/>
        <p:txBody>
          <a:bodyPr/>
          <a:lstStyle>
            <a:lvl1pPr>
              <a:defRPr/>
            </a:lvl1pPr>
            <a:extLst/>
          </a:lstStyle>
          <a:p>
            <a:pPr>
              <a:defRPr/>
            </a:pPr>
            <a:fld id="{F11494EC-39D5-4F71-BB78-0389CCB8F914}" type="datetimeFigureOut">
              <a:rPr lang="en-US"/>
              <a:pPr>
                <a:defRPr/>
              </a:pPr>
              <a:t>10/20/2020</a:t>
            </a:fld>
            <a:endParaRPr lang="en-GB"/>
          </a:p>
        </p:txBody>
      </p:sp>
      <p:sp>
        <p:nvSpPr>
          <p:cNvPr id="4" name="Footer Placeholder 3"/>
          <p:cNvSpPr>
            <a:spLocks noGrp="1"/>
          </p:cNvSpPr>
          <p:nvPr>
            <p:ph type="ftr" sz="quarter" idx="11"/>
          </p:nvPr>
        </p:nvSpPr>
        <p:spPr/>
        <p:txBody>
          <a:bodyPr/>
          <a:lstStyle>
            <a:lvl1pPr>
              <a:defRPr/>
            </a:lvl1pPr>
            <a:extLst/>
          </a:lstStyle>
          <a:p>
            <a:pPr>
              <a:defRPr/>
            </a:pPr>
            <a:endParaRPr lang="en-GB"/>
          </a:p>
        </p:txBody>
      </p:sp>
      <p:sp>
        <p:nvSpPr>
          <p:cNvPr id="5" name="Slide Number Placeholder 4"/>
          <p:cNvSpPr>
            <a:spLocks noGrp="1"/>
          </p:cNvSpPr>
          <p:nvPr>
            <p:ph type="sldNum" sz="quarter" idx="12"/>
          </p:nvPr>
        </p:nvSpPr>
        <p:spPr/>
        <p:txBody>
          <a:bodyPr/>
          <a:lstStyle>
            <a:lvl1pPr>
              <a:defRPr/>
            </a:lvl1pPr>
            <a:extLst/>
          </a:lstStyle>
          <a:p>
            <a:pPr>
              <a:defRPr/>
            </a:pPr>
            <a:fld id="{18291D4E-18AE-4AEB-BD1C-70D9BEA36128}"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24A7C76F-913A-4575-9FC6-65CDE007CEEB}" type="datetimeFigureOut">
              <a:rPr lang="en-US"/>
              <a:pPr>
                <a:defRPr/>
              </a:pPr>
              <a:t>10/20/2020</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87BAE33D-9037-4EF2-B2F1-E707703BDD83}"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fld id="{DF7DB470-AD3B-41B3-8C7C-82678E129642}" type="datetimeFigureOut">
              <a:rPr lang="en-US"/>
              <a:pPr>
                <a:defRPr/>
              </a:pPr>
              <a:t>10/20/2020</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3A9D5FBE-7B47-4ADE-AD83-2B7E9EEF3FF9}"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Freeform 15"/>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a:lstStyle/>
          <a:p>
            <a:endParaRPr lang="en-GB"/>
          </a:p>
        </p:txBody>
      </p:sp>
      <p:sp>
        <p:nvSpPr>
          <p:cNvPr id="7" name="Right Triangle 6"/>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74AA3776-F49C-4484-B702-978B80EFAB02}" type="datetimeFigureOut">
              <a:rPr lang="en-US"/>
              <a:pPr>
                <a:defRPr/>
              </a:pPr>
              <a:t>10/20/2020</a:t>
            </a:fld>
            <a:endParaRPr lang="en-GB"/>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BE0C1E73-EDEC-43B8-830F-436AD912BD80}"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A064260A-11BE-47E8-86A0-E826EDB5A1A3}" type="datetimeFigureOut">
              <a:rPr lang="en-US"/>
              <a:pPr>
                <a:defRPr/>
              </a:pPr>
              <a:t>10/20/2020</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A4EFD617-E450-4233-860E-84082A8963FC}"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0FC5011D-BD6D-40A2-942D-BC3812887F5C}" type="datetimeFigureOut">
              <a:rPr lang="en-US"/>
              <a:pPr>
                <a:defRPr/>
              </a:pPr>
              <a:t>10/20/2020</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F7832E38-5770-4A40-A89A-D41B66C20806}"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7" name="Freeform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a:lstStyle/>
          <a:p>
            <a:endParaRPr lang="en-GB"/>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CF573EF0-8700-4578-BC36-99C93F64E526}" type="datetimeFigureOut">
              <a:rPr lang="en-US"/>
              <a:pPr>
                <a:defRPr/>
              </a:pPr>
              <a:t>10/20/2020</a:t>
            </a:fld>
            <a:endParaRPr lang="en-GB"/>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en-GB"/>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6CE00D58-E30F-40A8-9936-1B5A4F30C277}"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821" r:id="rId1"/>
    <p:sldLayoutId id="2147483817" r:id="rId2"/>
    <p:sldLayoutId id="2147483822" r:id="rId3"/>
    <p:sldLayoutId id="2147483823" r:id="rId4"/>
    <p:sldLayoutId id="2147483824" r:id="rId5"/>
    <p:sldLayoutId id="2147483825" r:id="rId6"/>
    <p:sldLayoutId id="2147483818" r:id="rId7"/>
    <p:sldLayoutId id="2147483826" r:id="rId8"/>
    <p:sldLayoutId id="2147483827" r:id="rId9"/>
    <p:sldLayoutId id="2147483819" r:id="rId10"/>
    <p:sldLayoutId id="2147483820"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hyperlink" Target="https://www.youtube.com/watch?v=-WAy474XE6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eaLnBrk="1" fontAlgn="auto" hangingPunct="1">
              <a:spcAft>
                <a:spcPts val="0"/>
              </a:spcAft>
              <a:defRPr/>
            </a:pPr>
            <a:r>
              <a:rPr lang="en-GB" dirty="0"/>
              <a:t>Observation Techniques</a:t>
            </a:r>
          </a:p>
        </p:txBody>
      </p:sp>
      <p:sp>
        <p:nvSpPr>
          <p:cNvPr id="9219" name="Subtitle 2"/>
          <p:cNvSpPr>
            <a:spLocks noGrp="1"/>
          </p:cNvSpPr>
          <p:nvPr>
            <p:ph type="subTitle" idx="1"/>
          </p:nvPr>
        </p:nvSpPr>
        <p:spPr>
          <a:xfrm>
            <a:off x="685800" y="3611563"/>
            <a:ext cx="7772400" cy="1200150"/>
          </a:xfrm>
        </p:spPr>
        <p:txBody>
          <a:bodyPr/>
          <a:lstStyle/>
          <a:p>
            <a:pPr marR="0" eaLnBrk="1" hangingPunct="1"/>
            <a:endParaRPr lang="en-GB" altLang="en-US"/>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defRPr/>
            </a:pPr>
            <a:r>
              <a:rPr lang="en-GB" dirty="0"/>
              <a:t>Types of Observation</a:t>
            </a:r>
          </a:p>
        </p:txBody>
      </p:sp>
      <p:sp>
        <p:nvSpPr>
          <p:cNvPr id="18435" name="Text Placeholder 4"/>
          <p:cNvSpPr>
            <a:spLocks noGrp="1"/>
          </p:cNvSpPr>
          <p:nvPr>
            <p:ph type="body" idx="1"/>
          </p:nvPr>
        </p:nvSpPr>
        <p:spPr>
          <a:xfrm>
            <a:off x="3922713" y="2932113"/>
            <a:ext cx="4572000" cy="1454150"/>
          </a:xfrm>
        </p:spPr>
        <p:txBody>
          <a:bodyPr/>
          <a:lstStyle/>
          <a:p>
            <a:r>
              <a:rPr lang="en-GB" altLang="en-US"/>
              <a:t>Participatory and </a:t>
            </a:r>
          </a:p>
          <a:p>
            <a:r>
              <a:rPr lang="en-GB" altLang="en-US"/>
              <a:t>Non-participatory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Participatory</a:t>
            </a:r>
          </a:p>
        </p:txBody>
      </p:sp>
      <p:sp>
        <p:nvSpPr>
          <p:cNvPr id="19458" name="Content Placeholder 2"/>
          <p:cNvSpPr>
            <a:spLocks noGrp="1"/>
          </p:cNvSpPr>
          <p:nvPr>
            <p:ph sz="quarter" idx="2"/>
          </p:nvPr>
        </p:nvSpPr>
        <p:spPr>
          <a:xfrm>
            <a:off x="457200" y="1444294"/>
            <a:ext cx="4040188" cy="4649002"/>
          </a:xfrm>
        </p:spPr>
        <p:txBody>
          <a:bodyPr/>
          <a:lstStyle/>
          <a:p>
            <a:pPr eaLnBrk="1" hangingPunct="1">
              <a:lnSpc>
                <a:spcPct val="90000"/>
              </a:lnSpc>
            </a:pPr>
            <a:r>
              <a:rPr lang="en-GB" altLang="en-US" sz="2000" dirty="0"/>
              <a:t>Observer engages with child during activity or daily routine.</a:t>
            </a:r>
          </a:p>
          <a:p>
            <a:pPr eaLnBrk="1" hangingPunct="1">
              <a:lnSpc>
                <a:spcPct val="90000"/>
              </a:lnSpc>
            </a:pPr>
            <a:r>
              <a:rPr lang="en-GB" altLang="en-US" sz="2000" dirty="0"/>
              <a:t>May not always be recorded in written format.</a:t>
            </a:r>
          </a:p>
          <a:p>
            <a:pPr eaLnBrk="1" hangingPunct="1">
              <a:lnSpc>
                <a:spcPct val="90000"/>
              </a:lnSpc>
            </a:pPr>
            <a:r>
              <a:rPr lang="en-GB" altLang="en-US" sz="2000" dirty="0"/>
              <a:t>Could be recorded as diary – feedback to parent.</a:t>
            </a:r>
          </a:p>
          <a:p>
            <a:pPr eaLnBrk="1" hangingPunct="1">
              <a:lnSpc>
                <a:spcPct val="90000"/>
              </a:lnSpc>
            </a:pPr>
            <a:r>
              <a:rPr lang="en-GB" altLang="en-US" sz="2000" dirty="0"/>
              <a:t>Can be difficult to manage and record.</a:t>
            </a:r>
          </a:p>
          <a:p>
            <a:pPr eaLnBrk="1" hangingPunct="1">
              <a:lnSpc>
                <a:spcPct val="90000"/>
              </a:lnSpc>
            </a:pPr>
            <a:r>
              <a:rPr lang="en-GB" altLang="en-US" sz="2000" dirty="0"/>
              <a:t>Can be planned or unplanned.</a:t>
            </a:r>
          </a:p>
          <a:p>
            <a:pPr eaLnBrk="1" hangingPunct="1">
              <a:lnSpc>
                <a:spcPct val="90000"/>
              </a:lnSpc>
            </a:pPr>
            <a:r>
              <a:rPr lang="en-GB" altLang="en-US" sz="2000" dirty="0"/>
              <a:t>Keep a note pad handy for spontaneous activities or events!</a:t>
            </a:r>
          </a:p>
          <a:p>
            <a:pPr eaLnBrk="1" hangingPunct="1">
              <a:buFont typeface="Wingdings 3" pitchFamily="18" charset="2"/>
              <a:buNone/>
            </a:pPr>
            <a:endParaRPr lang="en-GB" altLang="en-US" dirty="0"/>
          </a:p>
        </p:txBody>
      </p:sp>
      <p:pic>
        <p:nvPicPr>
          <p:cNvPr id="8" name="Content Placeholder 7" descr="A picture containing table, room, computer, kitchen&#10;&#10;Description automatically generated">
            <a:extLst>
              <a:ext uri="{FF2B5EF4-FFF2-40B4-BE49-F238E27FC236}">
                <a16:creationId xmlns:a16="http://schemas.microsoft.com/office/drawing/2014/main" id="{3D63E302-F36F-444A-B258-D667262A4A8C}"/>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4497388" y="1844824"/>
            <a:ext cx="4568541" cy="3408834"/>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GB" dirty="0"/>
              <a:t>Non-Participatory</a:t>
            </a:r>
          </a:p>
        </p:txBody>
      </p:sp>
      <p:sp>
        <p:nvSpPr>
          <p:cNvPr id="20482" name="Content Placeholder 2"/>
          <p:cNvSpPr>
            <a:spLocks noGrp="1"/>
          </p:cNvSpPr>
          <p:nvPr>
            <p:ph sz="quarter" idx="2"/>
          </p:nvPr>
        </p:nvSpPr>
        <p:spPr>
          <a:xfrm>
            <a:off x="457200" y="1444294"/>
            <a:ext cx="4040188" cy="4649002"/>
          </a:xfrm>
        </p:spPr>
        <p:txBody>
          <a:bodyPr/>
          <a:lstStyle/>
          <a:p>
            <a:pPr eaLnBrk="1" hangingPunct="1">
              <a:lnSpc>
                <a:spcPct val="90000"/>
              </a:lnSpc>
            </a:pPr>
            <a:r>
              <a:rPr lang="en-GB" altLang="en-US" sz="2000" dirty="0"/>
              <a:t>Observer stays outside activity.</a:t>
            </a:r>
          </a:p>
          <a:p>
            <a:pPr eaLnBrk="1" hangingPunct="1">
              <a:lnSpc>
                <a:spcPct val="90000"/>
              </a:lnSpc>
            </a:pPr>
            <a:r>
              <a:rPr lang="en-GB" altLang="en-US" sz="2000" dirty="0"/>
              <a:t>Concentrates on child or aspect being watched.</a:t>
            </a:r>
          </a:p>
          <a:p>
            <a:pPr eaLnBrk="1" hangingPunct="1">
              <a:lnSpc>
                <a:spcPct val="90000"/>
              </a:lnSpc>
            </a:pPr>
            <a:r>
              <a:rPr lang="en-GB" altLang="en-US" sz="2000" dirty="0"/>
              <a:t>Observer can watch child as an individual and in the context of an activity.</a:t>
            </a:r>
          </a:p>
          <a:p>
            <a:pPr eaLnBrk="1" hangingPunct="1">
              <a:lnSpc>
                <a:spcPct val="90000"/>
              </a:lnSpc>
            </a:pPr>
            <a:r>
              <a:rPr lang="en-GB" altLang="en-US" sz="2000" dirty="0"/>
              <a:t>Observer needs to sit where they can see and hear without affecting child observed.</a:t>
            </a:r>
          </a:p>
          <a:p>
            <a:pPr eaLnBrk="1" hangingPunct="1">
              <a:lnSpc>
                <a:spcPct val="90000"/>
              </a:lnSpc>
            </a:pPr>
            <a:r>
              <a:rPr lang="en-GB" altLang="en-US" sz="2000" dirty="0"/>
              <a:t>Children need to know which adults are available for help during observation.</a:t>
            </a:r>
            <a:endParaRPr lang="en-US" altLang="en-US" sz="2000" dirty="0"/>
          </a:p>
          <a:p>
            <a:pPr eaLnBrk="1" hangingPunct="1"/>
            <a:endParaRPr lang="en-GB" altLang="en-US" dirty="0"/>
          </a:p>
        </p:txBody>
      </p:sp>
      <p:pic>
        <p:nvPicPr>
          <p:cNvPr id="7" name="Content Placeholder 6" descr="A person standing in a room&#10;&#10;Description automatically generated">
            <a:extLst>
              <a:ext uri="{FF2B5EF4-FFF2-40B4-BE49-F238E27FC236}">
                <a16:creationId xmlns:a16="http://schemas.microsoft.com/office/drawing/2014/main" id="{1C0E6F32-4332-4BC4-A14B-BBD32F521C51}"/>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4572000" y="2013742"/>
            <a:ext cx="4327803" cy="3241675"/>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idx="1"/>
          </p:nvPr>
        </p:nvSpPr>
        <p:spPr/>
        <p:txBody>
          <a:bodyPr/>
          <a:lstStyle/>
          <a:p>
            <a:pPr eaLnBrk="1" hangingPunct="1"/>
            <a:r>
              <a:rPr lang="en-GB" altLang="en-US"/>
              <a:t>In general try to record the child’s behaviour without being involved because the observer could be influencing the child if they are involved in the activity. </a:t>
            </a:r>
          </a:p>
          <a:p>
            <a:pPr eaLnBrk="1" hangingPunct="1"/>
            <a:r>
              <a:rPr lang="en-GB" altLang="en-US"/>
              <a:t>It also becomes difficult to record information immediately if the observer is actively involved.</a:t>
            </a:r>
          </a:p>
        </p:txBody>
      </p:sp>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a:t>Participatory &amp; Non-Participatory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457200" y="1989138"/>
            <a:ext cx="8229600" cy="3600450"/>
          </a:xfrm>
        </p:spPr>
        <p:txBody>
          <a:bodyPr/>
          <a:lstStyle/>
          <a:p>
            <a:pPr eaLnBrk="1" hangingPunct="1"/>
            <a:r>
              <a:rPr lang="en-GB" altLang="en-US"/>
              <a:t>Might be set tasks which are organised in order to observe a particular behaviour with a child.</a:t>
            </a:r>
          </a:p>
          <a:p>
            <a:pPr eaLnBrk="1" hangingPunct="1"/>
            <a:r>
              <a:rPr lang="en-GB" altLang="en-US"/>
              <a:t>Naturalistic observations are based on events which happen spontaneously, for example a child offering to share their snack, or share a toy. </a:t>
            </a:r>
          </a:p>
        </p:txBody>
      </p:sp>
      <p:sp>
        <p:nvSpPr>
          <p:cNvPr id="2" name="Title 1"/>
          <p:cNvSpPr>
            <a:spLocks noGrp="1"/>
          </p:cNvSpPr>
          <p:nvPr>
            <p:ph type="title"/>
          </p:nvPr>
        </p:nvSpPr>
        <p:spPr/>
        <p:txBody>
          <a:bodyPr>
            <a:normAutofit fontScale="90000"/>
          </a:bodyPr>
          <a:lstStyle/>
          <a:p>
            <a:pPr algn="ctr" eaLnBrk="1" fontAlgn="auto" hangingPunct="1">
              <a:spcAft>
                <a:spcPts val="0"/>
              </a:spcAft>
              <a:defRPr/>
            </a:pPr>
            <a:r>
              <a:rPr lang="en-GB" dirty="0"/>
              <a:t>Structured and Naturalistic Observations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2708920"/>
            <a:ext cx="8229600" cy="1143000"/>
          </a:xfrm>
        </p:spPr>
        <p:txBody>
          <a:bodyPr/>
          <a:lstStyle/>
          <a:p>
            <a:pPr algn="ctr">
              <a:defRPr/>
            </a:pPr>
            <a:r>
              <a:rPr lang="en-GB" sz="4800" dirty="0"/>
              <a:t>Observation Techniques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98BA312-F98C-48EF-89E7-46936B0455CA}"/>
              </a:ext>
            </a:extLst>
          </p:cNvPr>
          <p:cNvSpPr>
            <a:spLocks noGrp="1"/>
          </p:cNvSpPr>
          <p:nvPr>
            <p:ph idx="1"/>
          </p:nvPr>
        </p:nvSpPr>
        <p:spPr/>
        <p:txBody>
          <a:bodyPr/>
          <a:lstStyle/>
          <a:p>
            <a:r>
              <a:rPr lang="en-GB" dirty="0"/>
              <a:t>Please click on the image below to watch the video clip (approximately 5 minutes).</a:t>
            </a:r>
          </a:p>
          <a:p>
            <a:endParaRPr lang="en-GB" dirty="0"/>
          </a:p>
        </p:txBody>
      </p:sp>
      <p:sp>
        <p:nvSpPr>
          <p:cNvPr id="3" name="Title 2">
            <a:extLst>
              <a:ext uri="{FF2B5EF4-FFF2-40B4-BE49-F238E27FC236}">
                <a16:creationId xmlns:a16="http://schemas.microsoft.com/office/drawing/2014/main" id="{DB7221CD-3B82-455E-8C18-7C20431C5E0A}"/>
              </a:ext>
            </a:extLst>
          </p:cNvPr>
          <p:cNvSpPr>
            <a:spLocks noGrp="1"/>
          </p:cNvSpPr>
          <p:nvPr>
            <p:ph type="title"/>
          </p:nvPr>
        </p:nvSpPr>
        <p:spPr/>
        <p:txBody>
          <a:bodyPr/>
          <a:lstStyle/>
          <a:p>
            <a:r>
              <a:rPr lang="en-GB" dirty="0"/>
              <a:t>Observing Children</a:t>
            </a:r>
          </a:p>
        </p:txBody>
      </p:sp>
      <p:pic>
        <p:nvPicPr>
          <p:cNvPr id="5" name="Picture 4" descr="A picture containing child, person, little, child&#10;&#10;Description automatically generated">
            <a:hlinkClick r:id="rId2"/>
            <a:extLst>
              <a:ext uri="{FF2B5EF4-FFF2-40B4-BE49-F238E27FC236}">
                <a16:creationId xmlns:a16="http://schemas.microsoft.com/office/drawing/2014/main" id="{57D9EBC7-459E-466C-8620-42323B9996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952" y="2788978"/>
            <a:ext cx="4982096" cy="3315358"/>
          </a:xfrm>
          <a:prstGeom prst="rect">
            <a:avLst/>
          </a:prstGeom>
        </p:spPr>
      </p:pic>
    </p:spTree>
    <p:extLst>
      <p:ext uri="{BB962C8B-B14F-4D97-AF65-F5344CB8AC3E}">
        <p14:creationId xmlns:p14="http://schemas.microsoft.com/office/powerpoint/2010/main" val="390720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F268B5-1583-4E1D-9BDB-2182B355D853}"/>
              </a:ext>
            </a:extLst>
          </p:cNvPr>
          <p:cNvSpPr>
            <a:spLocks noGrp="1"/>
          </p:cNvSpPr>
          <p:nvPr>
            <p:ph idx="1"/>
          </p:nvPr>
        </p:nvSpPr>
        <p:spPr/>
        <p:txBody>
          <a:bodyPr/>
          <a:lstStyle/>
          <a:p>
            <a:r>
              <a:rPr lang="en-GB" dirty="0"/>
              <a:t>If using photographs, video or audio recordings of children you must have permission to do so before starting your observations.</a:t>
            </a:r>
          </a:p>
        </p:txBody>
      </p:sp>
      <p:sp>
        <p:nvSpPr>
          <p:cNvPr id="3" name="Title 2">
            <a:extLst>
              <a:ext uri="{FF2B5EF4-FFF2-40B4-BE49-F238E27FC236}">
                <a16:creationId xmlns:a16="http://schemas.microsoft.com/office/drawing/2014/main" id="{9577422D-F164-4DA5-B624-B1D477F8D717}"/>
              </a:ext>
            </a:extLst>
          </p:cNvPr>
          <p:cNvSpPr>
            <a:spLocks noGrp="1"/>
          </p:cNvSpPr>
          <p:nvPr>
            <p:ph type="title"/>
          </p:nvPr>
        </p:nvSpPr>
        <p:spPr/>
        <p:txBody>
          <a:bodyPr/>
          <a:lstStyle/>
          <a:p>
            <a:r>
              <a:rPr lang="en-GB" dirty="0"/>
              <a:t>Remember Permissions</a:t>
            </a:r>
          </a:p>
        </p:txBody>
      </p:sp>
    </p:spTree>
    <p:extLst>
      <p:ext uri="{BB962C8B-B14F-4D97-AF65-F5344CB8AC3E}">
        <p14:creationId xmlns:p14="http://schemas.microsoft.com/office/powerpoint/2010/main" val="747378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dirty="0"/>
              <a:t>Observation Techniques</a:t>
            </a:r>
          </a:p>
        </p:txBody>
      </p:sp>
      <p:sp>
        <p:nvSpPr>
          <p:cNvPr id="10243" name="Rectangle 3"/>
          <p:cNvSpPr>
            <a:spLocks noGrp="1" noChangeArrowheads="1"/>
          </p:cNvSpPr>
          <p:nvPr>
            <p:ph type="body" idx="1"/>
          </p:nvPr>
        </p:nvSpPr>
        <p:spPr>
          <a:xfrm>
            <a:off x="755576" y="1988840"/>
            <a:ext cx="7696200" cy="3312368"/>
          </a:xfrm>
        </p:spPr>
        <p:txBody>
          <a:bodyPr/>
          <a:lstStyle/>
          <a:p>
            <a:pPr>
              <a:buFontTx/>
              <a:buNone/>
            </a:pPr>
            <a:r>
              <a:rPr lang="en-GB" altLang="en-US" dirty="0"/>
              <a:t>Discussion</a:t>
            </a:r>
          </a:p>
          <a:p>
            <a:pPr>
              <a:buFontTx/>
              <a:buNone/>
            </a:pPr>
            <a:r>
              <a:rPr lang="en-GB" altLang="en-US" dirty="0"/>
              <a:t> What do you think is meant by ‘technique’?</a:t>
            </a:r>
          </a:p>
          <a:p>
            <a:pPr>
              <a:buFontTx/>
              <a:buNone/>
            </a:pPr>
            <a:endParaRPr lang="en-GB" altLang="en-US" dirty="0"/>
          </a:p>
          <a:p>
            <a:pPr>
              <a:buFontTx/>
              <a:buNone/>
            </a:pPr>
            <a:r>
              <a:rPr lang="en-GB" altLang="en-US" dirty="0"/>
              <a:t>Can you name any that you may have </a:t>
            </a:r>
          </a:p>
          <a:p>
            <a:pPr>
              <a:buFontTx/>
              <a:buNone/>
            </a:pPr>
            <a:r>
              <a:rPr lang="en-GB" altLang="en-US" dirty="0"/>
              <a:t>previously seen or used?</a:t>
            </a:r>
          </a:p>
        </p:txBody>
      </p:sp>
    </p:spTree>
    <p:extLst>
      <p:ext uri="{BB962C8B-B14F-4D97-AF65-F5344CB8AC3E}">
        <p14:creationId xmlns:p14="http://schemas.microsoft.com/office/powerpoint/2010/main" val="336847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defRPr/>
            </a:pPr>
            <a:r>
              <a:rPr lang="en-GB">
                <a:solidFill>
                  <a:srgbClr val="000000"/>
                </a:solidFill>
                <a:effectLst>
                  <a:outerShdw blurRad="38100" dist="38100" dir="2700000" algn="tl">
                    <a:srgbClr val="FFFFFF"/>
                  </a:outerShdw>
                </a:effectLst>
              </a:rPr>
              <a:t>Methods</a:t>
            </a:r>
          </a:p>
        </p:txBody>
      </p:sp>
      <p:sp>
        <p:nvSpPr>
          <p:cNvPr id="9219" name="Rectangle 3"/>
          <p:cNvSpPr>
            <a:spLocks noGrp="1" noChangeArrowheads="1"/>
          </p:cNvSpPr>
          <p:nvPr>
            <p:ph idx="1"/>
          </p:nvPr>
        </p:nvSpPr>
        <p:spPr/>
        <p:txBody>
          <a:bodyPr/>
          <a:lstStyle/>
          <a:p>
            <a:pPr eaLnBrk="1" hangingPunct="1">
              <a:defRPr/>
            </a:pPr>
            <a:r>
              <a:rPr lang="en-GB" dirty="0">
                <a:solidFill>
                  <a:srgbClr val="000000"/>
                </a:solidFill>
                <a:effectLst>
                  <a:outerShdw blurRad="38100" dist="38100" dir="2700000" algn="tl">
                    <a:srgbClr val="FFFFFF"/>
                  </a:outerShdw>
                </a:effectLst>
              </a:rPr>
              <a:t>Written Record/Free description/Narrative</a:t>
            </a:r>
          </a:p>
          <a:p>
            <a:pPr eaLnBrk="1" hangingPunct="1">
              <a:defRPr/>
            </a:pPr>
            <a:r>
              <a:rPr lang="en-GB" dirty="0">
                <a:solidFill>
                  <a:srgbClr val="000000"/>
                </a:solidFill>
                <a:effectLst>
                  <a:outerShdw blurRad="38100" dist="38100" dir="2700000" algn="tl">
                    <a:srgbClr val="FFFFFF"/>
                  </a:outerShdw>
                </a:effectLst>
              </a:rPr>
              <a:t>Checklist</a:t>
            </a:r>
          </a:p>
          <a:p>
            <a:pPr eaLnBrk="1" hangingPunct="1">
              <a:defRPr/>
            </a:pPr>
            <a:r>
              <a:rPr lang="en-GB" dirty="0">
                <a:solidFill>
                  <a:srgbClr val="000000"/>
                </a:solidFill>
                <a:effectLst>
                  <a:outerShdw blurRad="38100" dist="38100" dir="2700000" algn="tl">
                    <a:srgbClr val="FFFFFF"/>
                  </a:outerShdw>
                </a:effectLst>
              </a:rPr>
              <a:t>Target observation/Time or Event Sample</a:t>
            </a:r>
          </a:p>
          <a:p>
            <a:pPr eaLnBrk="1" hangingPunct="1">
              <a:defRPr/>
            </a:pPr>
            <a:r>
              <a:rPr lang="en-GB" dirty="0">
                <a:solidFill>
                  <a:srgbClr val="000000"/>
                </a:solidFill>
                <a:effectLst>
                  <a:outerShdw blurRad="38100" dist="38100" dir="2700000" algn="tl">
                    <a:srgbClr val="FFFFFF"/>
                  </a:outerShdw>
                </a:effectLst>
              </a:rPr>
              <a:t>Movement/tracking/spider’s web</a:t>
            </a:r>
          </a:p>
          <a:p>
            <a:pPr>
              <a:defRPr/>
            </a:pPr>
            <a:r>
              <a:rPr lang="en-GB" dirty="0" err="1">
                <a:solidFill>
                  <a:srgbClr val="000000"/>
                </a:solidFill>
                <a:effectLst>
                  <a:outerShdw blurRad="38100" dist="38100" dir="2700000" algn="tl">
                    <a:srgbClr val="FFFFFF"/>
                  </a:outerShdw>
                </a:effectLst>
              </a:rPr>
              <a:t>Sociogram</a:t>
            </a:r>
            <a:r>
              <a:rPr lang="en-GB" dirty="0">
                <a:solidFill>
                  <a:srgbClr val="000000"/>
                </a:solidFill>
                <a:effectLst>
                  <a:outerShdw blurRad="38100" dist="38100" dir="2700000" algn="tl">
                    <a:srgbClr val="FFFFFF"/>
                  </a:outerShdw>
                </a:effectLst>
              </a:rPr>
              <a:t> (or a </a:t>
            </a:r>
            <a:r>
              <a:rPr lang="en-GB" dirty="0"/>
              <a:t>graph of social links; it plots the structure of interpersonal relations in a group situation)</a:t>
            </a:r>
            <a:endParaRPr lang="en-GB" dirty="0">
              <a:solidFill>
                <a:srgbClr val="000000"/>
              </a:solidFill>
              <a:effectLst>
                <a:outerShdw blurRad="38100" dist="38100" dir="2700000" algn="tl">
                  <a:srgbClr val="FFFFFF"/>
                </a:outerShdw>
              </a:effectLst>
            </a:endParaRPr>
          </a:p>
        </p:txBody>
      </p:sp>
    </p:spTree>
    <p:extLst>
      <p:ext uri="{BB962C8B-B14F-4D97-AF65-F5344CB8AC3E}">
        <p14:creationId xmlns:p14="http://schemas.microsoft.com/office/powerpoint/2010/main" val="3752541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idx="1"/>
          </p:nvPr>
        </p:nvSpPr>
        <p:spPr/>
        <p:txBody>
          <a:bodyPr/>
          <a:lstStyle/>
          <a:p>
            <a:pPr eaLnBrk="1" hangingPunct="1"/>
            <a:r>
              <a:rPr lang="en-GB" altLang="en-US" dirty="0"/>
              <a:t>Understand the purpose of the technique.</a:t>
            </a:r>
          </a:p>
          <a:p>
            <a:pPr eaLnBrk="1" hangingPunct="1"/>
            <a:r>
              <a:rPr lang="en-GB" altLang="en-US" dirty="0"/>
              <a:t>Match the technique to the aim of the observation.</a:t>
            </a:r>
          </a:p>
          <a:p>
            <a:pPr eaLnBrk="1" hangingPunct="1"/>
            <a:r>
              <a:rPr lang="en-GB" altLang="en-US" dirty="0"/>
              <a:t>Different techniques gather specific data.</a:t>
            </a:r>
          </a:p>
          <a:p>
            <a:pPr eaLnBrk="1" hangingPunct="1">
              <a:buFont typeface="Wingdings 3" pitchFamily="18" charset="2"/>
              <a:buNone/>
            </a:pPr>
            <a:endParaRPr lang="en-GB" altLang="en-US" dirty="0"/>
          </a:p>
          <a:p>
            <a:pPr eaLnBrk="1" hangingPunct="1"/>
            <a:r>
              <a:rPr lang="en-GB" altLang="en-US" dirty="0"/>
              <a:t>Using a range of techniques:</a:t>
            </a:r>
          </a:p>
          <a:p>
            <a:pPr lvl="1" eaLnBrk="1" hangingPunct="1"/>
            <a:r>
              <a:rPr lang="en-GB" altLang="en-US" dirty="0"/>
              <a:t>Can enable holistic development to be observed.</a:t>
            </a:r>
          </a:p>
          <a:p>
            <a:pPr lvl="1" eaLnBrk="1" hangingPunct="1"/>
            <a:r>
              <a:rPr lang="en-GB" altLang="en-US" dirty="0"/>
              <a:t>Can help the observer to accurately predict the child’s behaviour.</a:t>
            </a:r>
            <a:endParaRPr lang="en-US" altLang="en-US" dirty="0"/>
          </a:p>
          <a:p>
            <a:pPr eaLnBrk="1" hangingPunct="1"/>
            <a:endParaRPr lang="en-GB" altLang="en-US" dirty="0"/>
          </a:p>
        </p:txBody>
      </p:sp>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a:t>Select an Appropriate Technique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r>
              <a:rPr lang="en-GB" altLang="en-US" sz="3600" dirty="0"/>
              <a:t>How do you choose the method?</a:t>
            </a:r>
          </a:p>
        </p:txBody>
      </p:sp>
      <p:sp>
        <p:nvSpPr>
          <p:cNvPr id="40963" name="Rectangle 3"/>
          <p:cNvSpPr>
            <a:spLocks noGrp="1" noChangeArrowheads="1"/>
          </p:cNvSpPr>
          <p:nvPr>
            <p:ph type="body" idx="1"/>
          </p:nvPr>
        </p:nvSpPr>
        <p:spPr/>
        <p:txBody>
          <a:bodyPr/>
          <a:lstStyle/>
          <a:p>
            <a:pPr>
              <a:buFontTx/>
              <a:buNone/>
            </a:pPr>
            <a:r>
              <a:rPr lang="en-GB" altLang="en-US" sz="2800" b="1" dirty="0"/>
              <a:t>Free description</a:t>
            </a:r>
          </a:p>
          <a:p>
            <a:pPr>
              <a:buFontTx/>
              <a:buNone/>
            </a:pPr>
            <a:r>
              <a:rPr lang="en-GB" altLang="en-US" sz="2800" dirty="0"/>
              <a:t>To detail specific behaviour for a child’s </a:t>
            </a:r>
          </a:p>
          <a:p>
            <a:pPr>
              <a:buFontTx/>
              <a:buNone/>
            </a:pPr>
            <a:r>
              <a:rPr lang="en-GB" altLang="en-US" sz="2800" dirty="0"/>
              <a:t>records, to plan for individuals, often over </a:t>
            </a:r>
          </a:p>
          <a:p>
            <a:pPr>
              <a:buFontTx/>
              <a:buNone/>
            </a:pPr>
            <a:r>
              <a:rPr lang="en-GB" altLang="en-US" sz="2800" dirty="0"/>
              <a:t>short period of time (10 - 15 minutes).</a:t>
            </a:r>
          </a:p>
          <a:p>
            <a:pPr>
              <a:buFontTx/>
              <a:buNone/>
            </a:pPr>
            <a:endParaRPr lang="en-GB" altLang="en-US" sz="2800" b="1" dirty="0"/>
          </a:p>
          <a:p>
            <a:pPr>
              <a:buFontTx/>
              <a:buNone/>
            </a:pPr>
            <a:r>
              <a:rPr lang="en-GB" altLang="en-US" sz="2800" b="1" dirty="0"/>
              <a:t>Time sampling</a:t>
            </a:r>
          </a:p>
          <a:p>
            <a:pPr>
              <a:buFontTx/>
              <a:buNone/>
            </a:pPr>
            <a:r>
              <a:rPr lang="en-GB" altLang="en-US" sz="2800" dirty="0"/>
              <a:t>For behaviour modification baseline data, for </a:t>
            </a:r>
          </a:p>
          <a:p>
            <a:pPr>
              <a:buFontTx/>
              <a:buNone/>
            </a:pPr>
            <a:r>
              <a:rPr lang="en-GB" altLang="en-US" sz="2800" dirty="0"/>
              <a:t>child development research.</a:t>
            </a:r>
          </a:p>
          <a:p>
            <a:pPr>
              <a:buFontTx/>
              <a:buNone/>
            </a:pPr>
            <a:endParaRPr lang="en-GB" altLang="en-US" sz="2800" dirty="0"/>
          </a:p>
        </p:txBody>
      </p:sp>
    </p:spTree>
    <p:extLst>
      <p:ext uri="{BB962C8B-B14F-4D97-AF65-F5344CB8AC3E}">
        <p14:creationId xmlns:p14="http://schemas.microsoft.com/office/powerpoint/2010/main" val="2663379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normAutofit/>
          </a:bodyPr>
          <a:lstStyle/>
          <a:p>
            <a:r>
              <a:rPr lang="en-GB" altLang="en-US" sz="3600" dirty="0"/>
              <a:t>How do you choose the method?</a:t>
            </a:r>
            <a:endParaRPr lang="en-US" altLang="en-US" sz="3600" dirty="0"/>
          </a:p>
        </p:txBody>
      </p:sp>
      <p:sp>
        <p:nvSpPr>
          <p:cNvPr id="41987" name="Rectangle 3"/>
          <p:cNvSpPr>
            <a:spLocks noGrp="1" noChangeArrowheads="1"/>
          </p:cNvSpPr>
          <p:nvPr>
            <p:ph type="body" idx="1"/>
          </p:nvPr>
        </p:nvSpPr>
        <p:spPr/>
        <p:txBody>
          <a:bodyPr/>
          <a:lstStyle/>
          <a:p>
            <a:pPr>
              <a:buFontTx/>
              <a:buNone/>
            </a:pPr>
            <a:r>
              <a:rPr lang="en-GB" altLang="en-US" sz="2800" b="1" dirty="0"/>
              <a:t>Event Sampling</a:t>
            </a:r>
          </a:p>
          <a:p>
            <a:pPr>
              <a:buFontTx/>
              <a:buNone/>
            </a:pPr>
            <a:r>
              <a:rPr lang="en-GB" altLang="en-US" sz="2800" dirty="0"/>
              <a:t>For behaviour modification, identifying a </a:t>
            </a:r>
          </a:p>
          <a:p>
            <a:pPr>
              <a:buFontTx/>
              <a:buNone/>
            </a:pPr>
            <a:r>
              <a:rPr lang="en-GB" altLang="en-US" sz="2800" dirty="0"/>
              <a:t>trigger for an unwanted behaviour.</a:t>
            </a:r>
          </a:p>
          <a:p>
            <a:pPr>
              <a:buFontTx/>
              <a:buNone/>
            </a:pPr>
            <a:endParaRPr lang="en-GB" altLang="en-US" sz="2800" b="1" dirty="0"/>
          </a:p>
          <a:p>
            <a:pPr>
              <a:buFontTx/>
              <a:buNone/>
            </a:pPr>
            <a:r>
              <a:rPr lang="en-GB" altLang="en-US" sz="2800" b="1" dirty="0"/>
              <a:t>Checklist</a:t>
            </a:r>
          </a:p>
          <a:p>
            <a:pPr>
              <a:buFontTx/>
              <a:buNone/>
            </a:pPr>
            <a:r>
              <a:rPr lang="en-GB" altLang="en-US" sz="2800" dirty="0"/>
              <a:t>To determine presence/absence of specified </a:t>
            </a:r>
          </a:p>
          <a:p>
            <a:pPr>
              <a:buFontTx/>
              <a:buNone/>
            </a:pPr>
            <a:r>
              <a:rPr lang="en-GB" altLang="en-US" sz="2800" dirty="0"/>
              <a:t>behaviours, to plan for individuals, give an </a:t>
            </a:r>
          </a:p>
          <a:p>
            <a:pPr>
              <a:buFontTx/>
              <a:buNone/>
            </a:pPr>
            <a:r>
              <a:rPr lang="en-GB" altLang="en-US" sz="2800" dirty="0"/>
              <a:t>overview of a child’s development/progress.</a:t>
            </a:r>
          </a:p>
        </p:txBody>
      </p:sp>
    </p:spTree>
    <p:extLst>
      <p:ext uri="{BB962C8B-B14F-4D97-AF65-F5344CB8AC3E}">
        <p14:creationId xmlns:p14="http://schemas.microsoft.com/office/powerpoint/2010/main" val="3461456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492896"/>
            <a:ext cx="8229600" cy="1143000"/>
          </a:xfrm>
        </p:spPr>
        <p:txBody>
          <a:bodyPr/>
          <a:lstStyle/>
          <a:p>
            <a:pPr algn="ctr"/>
            <a:r>
              <a:rPr lang="en-GB" dirty="0"/>
              <a:t>Written Records</a:t>
            </a:r>
          </a:p>
        </p:txBody>
      </p:sp>
    </p:spTree>
    <p:extLst>
      <p:ext uri="{BB962C8B-B14F-4D97-AF65-F5344CB8AC3E}">
        <p14:creationId xmlns:p14="http://schemas.microsoft.com/office/powerpoint/2010/main" val="782308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365760" indent="-256032" eaLnBrk="1" fontAlgn="auto" hangingPunct="1">
              <a:spcAft>
                <a:spcPts val="0"/>
              </a:spcAft>
              <a:buFont typeface="Wingdings 3" pitchFamily="18" charset="2"/>
              <a:buNone/>
              <a:defRPr/>
            </a:pPr>
            <a:r>
              <a:rPr lang="en-GB" b="1" i="1" dirty="0"/>
              <a:t>Free Description or Snapshot</a:t>
            </a:r>
          </a:p>
          <a:p>
            <a:pPr>
              <a:lnSpc>
                <a:spcPct val="80000"/>
              </a:lnSpc>
              <a:defRPr/>
            </a:pPr>
            <a:r>
              <a:rPr lang="en-GB" sz="2400" dirty="0"/>
              <a:t>Participatory or non-participatory</a:t>
            </a:r>
          </a:p>
          <a:p>
            <a:pPr>
              <a:lnSpc>
                <a:spcPct val="80000"/>
              </a:lnSpc>
              <a:buFont typeface="Wingdings 3" pitchFamily="18" charset="2"/>
              <a:buNone/>
              <a:defRPr/>
            </a:pPr>
            <a:endParaRPr lang="en-GB" sz="2400" dirty="0"/>
          </a:p>
          <a:p>
            <a:pPr marL="365760" indent="-256032" eaLnBrk="1" fontAlgn="auto" hangingPunct="1">
              <a:lnSpc>
                <a:spcPct val="80000"/>
              </a:lnSpc>
              <a:spcAft>
                <a:spcPts val="0"/>
              </a:spcAft>
              <a:buFont typeface="Wingdings 3" pitchFamily="18" charset="2"/>
              <a:buNone/>
              <a:defRPr/>
            </a:pPr>
            <a:r>
              <a:rPr lang="en-GB" dirty="0"/>
              <a:t>The observer records a </a:t>
            </a:r>
            <a:r>
              <a:rPr lang="en-GB" sz="2800" dirty="0"/>
              <a:t>free flowing description</a:t>
            </a:r>
          </a:p>
          <a:p>
            <a:pPr marL="365760" indent="-256032" eaLnBrk="1" fontAlgn="auto" hangingPunct="1">
              <a:lnSpc>
                <a:spcPct val="80000"/>
              </a:lnSpc>
              <a:spcAft>
                <a:spcPts val="0"/>
              </a:spcAft>
              <a:buFont typeface="Wingdings" pitchFamily="2" charset="2"/>
              <a:buNone/>
              <a:defRPr/>
            </a:pPr>
            <a:r>
              <a:rPr lang="en-GB" dirty="0"/>
              <a:t>everything seen within the time period of the </a:t>
            </a:r>
          </a:p>
          <a:p>
            <a:pPr marL="365760" indent="-256032" eaLnBrk="1" fontAlgn="auto" hangingPunct="1">
              <a:lnSpc>
                <a:spcPct val="80000"/>
              </a:lnSpc>
              <a:spcAft>
                <a:spcPts val="0"/>
              </a:spcAft>
              <a:buFont typeface="Wingdings" pitchFamily="2" charset="2"/>
              <a:buNone/>
              <a:defRPr/>
            </a:pPr>
            <a:r>
              <a:rPr lang="en-GB" dirty="0"/>
              <a:t>observation. </a:t>
            </a:r>
          </a:p>
          <a:p>
            <a:pPr marL="365760" indent="-256032" eaLnBrk="1" fontAlgn="auto" hangingPunct="1">
              <a:lnSpc>
                <a:spcPct val="80000"/>
              </a:lnSpc>
              <a:spcAft>
                <a:spcPts val="0"/>
              </a:spcAft>
              <a:buFont typeface="Wingdings" pitchFamily="2" charset="2"/>
              <a:buNone/>
              <a:defRPr/>
            </a:pPr>
            <a:r>
              <a:rPr lang="en-GB" dirty="0"/>
              <a:t>Record:</a:t>
            </a:r>
          </a:p>
          <a:p>
            <a:pPr marL="365760" indent="-256032" eaLnBrk="1" fontAlgn="auto" hangingPunct="1">
              <a:lnSpc>
                <a:spcPct val="80000"/>
              </a:lnSpc>
              <a:spcAft>
                <a:spcPts val="0"/>
              </a:spcAft>
              <a:buFont typeface="Wingdings 3"/>
              <a:buChar char=""/>
              <a:defRPr/>
            </a:pPr>
            <a:r>
              <a:rPr lang="en-GB" dirty="0"/>
              <a:t>Everything child does and says.</a:t>
            </a:r>
          </a:p>
          <a:p>
            <a:pPr marL="365760" indent="-256032" eaLnBrk="1" fontAlgn="auto" hangingPunct="1">
              <a:lnSpc>
                <a:spcPct val="80000"/>
              </a:lnSpc>
              <a:spcAft>
                <a:spcPts val="0"/>
              </a:spcAft>
              <a:buFont typeface="Wingdings 3"/>
              <a:buChar char=""/>
              <a:defRPr/>
            </a:pPr>
            <a:r>
              <a:rPr lang="en-GB" dirty="0"/>
              <a:t>Conceptual awareness – number, colour, shape.</a:t>
            </a:r>
          </a:p>
          <a:p>
            <a:pPr marL="365760" indent="-256032" eaLnBrk="1" fontAlgn="auto" hangingPunct="1">
              <a:lnSpc>
                <a:spcPct val="80000"/>
              </a:lnSpc>
              <a:spcAft>
                <a:spcPts val="0"/>
              </a:spcAft>
              <a:buFont typeface="Wingdings 3"/>
              <a:buChar char=""/>
              <a:defRPr/>
            </a:pPr>
            <a:r>
              <a:rPr lang="en-GB" dirty="0"/>
              <a:t>Skill development.</a:t>
            </a:r>
          </a:p>
          <a:p>
            <a:pPr marL="365760" indent="-256032" eaLnBrk="1" fontAlgn="auto" hangingPunct="1">
              <a:lnSpc>
                <a:spcPct val="80000"/>
              </a:lnSpc>
              <a:spcAft>
                <a:spcPts val="0"/>
              </a:spcAft>
              <a:buFont typeface="Wingdings 3"/>
              <a:buChar char=""/>
              <a:defRPr/>
            </a:pPr>
            <a:r>
              <a:rPr lang="en-GB" dirty="0"/>
              <a:t>How child approaches tasks and problem solves.</a:t>
            </a:r>
          </a:p>
          <a:p>
            <a:pPr marL="365760" indent="-256032" eaLnBrk="1" fontAlgn="auto" hangingPunct="1">
              <a:lnSpc>
                <a:spcPct val="80000"/>
              </a:lnSpc>
              <a:spcAft>
                <a:spcPts val="0"/>
              </a:spcAft>
              <a:buFont typeface="Wingdings 3"/>
              <a:buChar char=""/>
              <a:defRPr/>
            </a:pPr>
            <a:r>
              <a:rPr lang="en-GB" dirty="0"/>
              <a:t>Persistence, motivation and attitudes in general.</a:t>
            </a:r>
          </a:p>
          <a:p>
            <a:pPr marL="365760" indent="-256032" eaLnBrk="1" fontAlgn="auto" hangingPunct="1">
              <a:spcAft>
                <a:spcPts val="0"/>
              </a:spcAft>
              <a:buFont typeface="Wingdings 3"/>
              <a:buChar char=""/>
              <a:defRPr/>
            </a:pPr>
            <a:endParaRPr lang="en-GB" dirty="0"/>
          </a:p>
        </p:txBody>
      </p:sp>
      <p:sp>
        <p:nvSpPr>
          <p:cNvPr id="2" name="Title 1"/>
          <p:cNvSpPr>
            <a:spLocks noGrp="1"/>
          </p:cNvSpPr>
          <p:nvPr>
            <p:ph type="title"/>
          </p:nvPr>
        </p:nvSpPr>
        <p:spPr/>
        <p:txBody>
          <a:bodyPr/>
          <a:lstStyle/>
          <a:p>
            <a:pPr eaLnBrk="1" fontAlgn="auto" hangingPunct="1">
              <a:spcAft>
                <a:spcPts val="0"/>
              </a:spcAft>
              <a:defRPr/>
            </a:pPr>
            <a:r>
              <a:rPr lang="en-GB" dirty="0"/>
              <a:t>Written Records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a:xfrm>
            <a:off x="457200" y="1916113"/>
            <a:ext cx="8229600" cy="3744912"/>
          </a:xfrm>
        </p:spPr>
        <p:txBody>
          <a:bodyPr/>
          <a:lstStyle/>
          <a:p>
            <a:pPr eaLnBrk="1" hangingPunct="1"/>
            <a:r>
              <a:rPr lang="en-GB" altLang="en-US"/>
              <a:t>Can be difficult to record everything being observed.</a:t>
            </a:r>
          </a:p>
          <a:p>
            <a:pPr eaLnBrk="1" hangingPunct="1"/>
            <a:r>
              <a:rPr lang="en-GB" altLang="en-US"/>
              <a:t>Can also be very time consuming to write up everything that has been observed. </a:t>
            </a:r>
          </a:p>
          <a:p>
            <a:pPr eaLnBrk="1" hangingPunct="1"/>
            <a:r>
              <a:rPr lang="en-GB" altLang="en-US"/>
              <a:t>Needs to be written up immediately after observation completed to ensure accuracy.</a:t>
            </a:r>
          </a:p>
        </p:txBody>
      </p:sp>
      <p:sp>
        <p:nvSpPr>
          <p:cNvPr id="2" name="Title 1"/>
          <p:cNvSpPr>
            <a:spLocks noGrp="1"/>
          </p:cNvSpPr>
          <p:nvPr>
            <p:ph type="title"/>
          </p:nvPr>
        </p:nvSpPr>
        <p:spPr/>
        <p:txBody>
          <a:bodyPr/>
          <a:lstStyle/>
          <a:p>
            <a:pPr eaLnBrk="1" fontAlgn="auto" hangingPunct="1">
              <a:spcAft>
                <a:spcPts val="0"/>
              </a:spcAft>
              <a:defRPr/>
            </a:pPr>
            <a:r>
              <a:rPr lang="en-GB" dirty="0"/>
              <a:t>Disadvantages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GB" altLang="en-US" sz="4000" dirty="0"/>
              <a:t>Narrative free description observation account</a:t>
            </a:r>
          </a:p>
        </p:txBody>
      </p:sp>
      <p:sp>
        <p:nvSpPr>
          <p:cNvPr id="19459" name="Rectangle 3"/>
          <p:cNvSpPr>
            <a:spLocks noGrp="1" noChangeArrowheads="1"/>
          </p:cNvSpPr>
          <p:nvPr>
            <p:ph type="body" idx="1"/>
          </p:nvPr>
        </p:nvSpPr>
        <p:spPr>
          <a:xfrm>
            <a:off x="685800" y="1828800"/>
            <a:ext cx="7696200" cy="4048125"/>
          </a:xfrm>
        </p:spPr>
        <p:txBody>
          <a:bodyPr/>
          <a:lstStyle/>
          <a:p>
            <a:pPr>
              <a:lnSpc>
                <a:spcPct val="80000"/>
              </a:lnSpc>
              <a:buFontTx/>
              <a:buNone/>
            </a:pPr>
            <a:endParaRPr lang="en-GB" altLang="en-US" sz="2000" dirty="0"/>
          </a:p>
          <a:p>
            <a:pPr>
              <a:lnSpc>
                <a:spcPct val="80000"/>
              </a:lnSpc>
              <a:buFontTx/>
              <a:buNone/>
            </a:pPr>
            <a:r>
              <a:rPr lang="en-GB" altLang="en-US" sz="2400" dirty="0"/>
              <a:t>Child playing with camera</a:t>
            </a:r>
          </a:p>
          <a:p>
            <a:pPr>
              <a:lnSpc>
                <a:spcPct val="80000"/>
              </a:lnSpc>
              <a:buFontTx/>
              <a:buNone/>
            </a:pPr>
            <a:endParaRPr lang="en-GB" altLang="en-US" sz="2400" dirty="0"/>
          </a:p>
          <a:p>
            <a:pPr>
              <a:lnSpc>
                <a:spcPct val="80000"/>
              </a:lnSpc>
              <a:buFontTx/>
              <a:buNone/>
            </a:pPr>
            <a:r>
              <a:rPr lang="en-GB" altLang="en-US" sz="2400"/>
              <a:t>   The adult shows ‘child A’ the camera, he is looking at the camera and turns to look at the front of it. </a:t>
            </a:r>
            <a:r>
              <a:rPr lang="en-GB" altLang="en-US" sz="2400" dirty="0"/>
              <a:t>He places his hands on the camera and the adult supports the child to hold the camera in two hands. He tries to look through the camera and find the button; the adult places his finger on the button. The child looks through the camera and presses the button. The child gives the camera back to the adult and leaves the area.</a:t>
            </a:r>
          </a:p>
        </p:txBody>
      </p:sp>
    </p:spTree>
    <p:extLst>
      <p:ext uri="{BB962C8B-B14F-4D97-AF65-F5344CB8AC3E}">
        <p14:creationId xmlns:p14="http://schemas.microsoft.com/office/powerpoint/2010/main" val="2960509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p:txBody>
          <a:bodyPr rtlCol="0">
            <a:normAutofit/>
          </a:bodyPr>
          <a:lstStyle/>
          <a:p>
            <a:pPr marL="274320" indent="-274320" eaLnBrk="1" fontAlgn="auto" hangingPunct="1">
              <a:lnSpc>
                <a:spcPct val="90000"/>
              </a:lnSpc>
              <a:spcAft>
                <a:spcPts val="0"/>
              </a:spcAft>
              <a:buFontTx/>
              <a:buNone/>
              <a:defRPr/>
            </a:pPr>
            <a:r>
              <a:rPr lang="en-GB" altLang="en-US" sz="2800" dirty="0"/>
              <a:t>Instead of says:</a:t>
            </a:r>
          </a:p>
          <a:p>
            <a:pPr marL="274320" indent="-274320" eaLnBrk="1" fontAlgn="auto" hangingPunct="1">
              <a:lnSpc>
                <a:spcPct val="90000"/>
              </a:lnSpc>
              <a:spcAft>
                <a:spcPts val="0"/>
              </a:spcAft>
              <a:buFontTx/>
              <a:buNone/>
              <a:defRPr/>
            </a:pPr>
            <a:r>
              <a:rPr lang="en-GB" altLang="en-US" sz="2800" i="1" dirty="0"/>
              <a:t>Whispers 		Stammers		Mutters </a:t>
            </a:r>
          </a:p>
          <a:p>
            <a:pPr marL="274320" indent="-274320" eaLnBrk="1" fontAlgn="auto" hangingPunct="1">
              <a:lnSpc>
                <a:spcPct val="90000"/>
              </a:lnSpc>
              <a:spcAft>
                <a:spcPts val="0"/>
              </a:spcAft>
              <a:buFontTx/>
              <a:buNone/>
              <a:defRPr/>
            </a:pPr>
            <a:r>
              <a:rPr lang="en-GB" altLang="en-US" sz="2800" i="1" dirty="0"/>
              <a:t>Shouts		Grumbles 		Argues</a:t>
            </a:r>
          </a:p>
          <a:p>
            <a:pPr marL="274320" indent="-274320" eaLnBrk="1" fontAlgn="auto" hangingPunct="1">
              <a:lnSpc>
                <a:spcPct val="90000"/>
              </a:lnSpc>
              <a:spcAft>
                <a:spcPts val="0"/>
              </a:spcAft>
              <a:buFontTx/>
              <a:buNone/>
              <a:defRPr/>
            </a:pPr>
            <a:r>
              <a:rPr lang="en-GB" altLang="en-US" sz="2800" i="1" dirty="0"/>
              <a:t>Declares		Insists 		Announces</a:t>
            </a:r>
          </a:p>
          <a:p>
            <a:pPr marL="274320" indent="-274320" eaLnBrk="1" fontAlgn="auto" hangingPunct="1">
              <a:lnSpc>
                <a:spcPct val="90000"/>
              </a:lnSpc>
              <a:spcAft>
                <a:spcPts val="0"/>
              </a:spcAft>
              <a:buFontTx/>
              <a:buNone/>
              <a:defRPr/>
            </a:pPr>
            <a:endParaRPr lang="en-GB" altLang="en-US" sz="2800" i="1" dirty="0"/>
          </a:p>
          <a:p>
            <a:pPr marL="274320" indent="-274320" eaLnBrk="1" fontAlgn="auto" hangingPunct="1">
              <a:lnSpc>
                <a:spcPct val="90000"/>
              </a:lnSpc>
              <a:spcAft>
                <a:spcPts val="0"/>
              </a:spcAft>
              <a:buFontTx/>
              <a:buNone/>
              <a:defRPr/>
            </a:pPr>
            <a:r>
              <a:rPr lang="en-GB" altLang="en-US" sz="2800" i="1" dirty="0"/>
              <a:t>Instead of walks:</a:t>
            </a:r>
          </a:p>
          <a:p>
            <a:pPr marL="274320" indent="-274320" eaLnBrk="1" fontAlgn="auto" hangingPunct="1">
              <a:lnSpc>
                <a:spcPct val="90000"/>
              </a:lnSpc>
              <a:spcAft>
                <a:spcPts val="0"/>
              </a:spcAft>
              <a:buFontTx/>
              <a:buNone/>
              <a:defRPr/>
            </a:pPr>
            <a:r>
              <a:rPr lang="en-GB" altLang="en-US" sz="2800" i="1" dirty="0"/>
              <a:t>Marches		Prances		Strolls</a:t>
            </a:r>
          </a:p>
          <a:p>
            <a:pPr marL="274320" indent="-274320" eaLnBrk="1" fontAlgn="auto" hangingPunct="1">
              <a:lnSpc>
                <a:spcPct val="90000"/>
              </a:lnSpc>
              <a:spcAft>
                <a:spcPts val="0"/>
              </a:spcAft>
              <a:buFontTx/>
              <a:buNone/>
              <a:defRPr/>
            </a:pPr>
            <a:r>
              <a:rPr lang="en-GB" altLang="en-US" sz="2800" i="1" dirty="0"/>
              <a:t>Stomps		Tiptoes 		Skips</a:t>
            </a:r>
          </a:p>
          <a:p>
            <a:pPr marL="274320" indent="-274320" eaLnBrk="1" fontAlgn="auto" hangingPunct="1">
              <a:lnSpc>
                <a:spcPct val="90000"/>
              </a:lnSpc>
              <a:spcAft>
                <a:spcPts val="0"/>
              </a:spcAft>
              <a:buFontTx/>
              <a:buNone/>
              <a:defRPr/>
            </a:pPr>
            <a:r>
              <a:rPr lang="en-GB" altLang="en-US" sz="2800" i="1" dirty="0"/>
              <a:t>Shuffles 		Toddles		Strides</a:t>
            </a:r>
          </a:p>
        </p:txBody>
      </p:sp>
      <p:sp>
        <p:nvSpPr>
          <p:cNvPr id="25602" name="Rectangle 2"/>
          <p:cNvSpPr>
            <a:spLocks noGrp="1" noChangeArrowheads="1"/>
          </p:cNvSpPr>
          <p:nvPr>
            <p:ph type="title"/>
          </p:nvPr>
        </p:nvSpPr>
        <p:spPr/>
        <p:txBody>
          <a:bodyPr rtlCol="0">
            <a:normAutofit fontScale="90000"/>
          </a:bodyPr>
          <a:lstStyle/>
          <a:p>
            <a:pPr eaLnBrk="1" fontAlgn="auto" hangingPunct="1">
              <a:spcAft>
                <a:spcPts val="0"/>
              </a:spcAft>
              <a:defRPr/>
            </a:pPr>
            <a:r>
              <a:rPr lang="en-GB" altLang="en-US"/>
              <a:t>Some useful descriptive vocabulary</a:t>
            </a:r>
          </a:p>
        </p:txBody>
      </p:sp>
    </p:spTree>
    <p:extLst>
      <p:ext uri="{BB962C8B-B14F-4D97-AF65-F5344CB8AC3E}">
        <p14:creationId xmlns:p14="http://schemas.microsoft.com/office/powerpoint/2010/main" val="3491455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11560" y="2780928"/>
            <a:ext cx="8229600" cy="1143000"/>
          </a:xfrm>
        </p:spPr>
        <p:txBody>
          <a:bodyPr/>
          <a:lstStyle/>
          <a:p>
            <a:pPr algn="ctr"/>
            <a:r>
              <a:rPr lang="en-GB" dirty="0"/>
              <a:t>Tracking Diagrams</a:t>
            </a:r>
          </a:p>
        </p:txBody>
      </p:sp>
    </p:spTree>
    <p:extLst>
      <p:ext uri="{BB962C8B-B14F-4D97-AF65-F5344CB8AC3E}">
        <p14:creationId xmlns:p14="http://schemas.microsoft.com/office/powerpoint/2010/main" val="2158728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p:txBody>
          <a:bodyPr/>
          <a:lstStyle/>
          <a:p>
            <a:pPr eaLnBrk="1" hangingPunct="1">
              <a:buFont typeface="Wingdings" pitchFamily="2" charset="2"/>
              <a:buNone/>
            </a:pPr>
            <a:r>
              <a:rPr lang="en-GB" altLang="en-US" sz="2800" b="1" i="1" dirty="0"/>
              <a:t>Non-participatory</a:t>
            </a:r>
          </a:p>
          <a:p>
            <a:pPr eaLnBrk="1" hangingPunct="1"/>
            <a:r>
              <a:rPr lang="en-GB" altLang="en-US" sz="2800" dirty="0"/>
              <a:t>Floor map or plan of activities.</a:t>
            </a:r>
          </a:p>
          <a:p>
            <a:pPr eaLnBrk="1" hangingPunct="1"/>
            <a:r>
              <a:rPr lang="en-GB" altLang="en-US" sz="2800" dirty="0"/>
              <a:t>Tracks child’s movements between activities.</a:t>
            </a:r>
          </a:p>
          <a:p>
            <a:pPr eaLnBrk="1" hangingPunct="1">
              <a:buFont typeface="Wingdings" pitchFamily="2" charset="2"/>
              <a:buNone/>
            </a:pPr>
            <a:r>
              <a:rPr lang="en-GB" altLang="en-US" sz="2800" dirty="0"/>
              <a:t>Observe:</a:t>
            </a:r>
          </a:p>
          <a:p>
            <a:pPr lvl="1" eaLnBrk="1" hangingPunct="1">
              <a:buClr>
                <a:schemeClr val="tx1"/>
              </a:buClr>
              <a:buFontTx/>
              <a:buChar char="•"/>
            </a:pPr>
            <a:r>
              <a:rPr lang="en-GB" altLang="en-US" sz="2400" dirty="0"/>
              <a:t>Concentration levels.</a:t>
            </a:r>
          </a:p>
          <a:p>
            <a:pPr lvl="1" eaLnBrk="1" hangingPunct="1">
              <a:buClr>
                <a:schemeClr val="tx1"/>
              </a:buClr>
              <a:buFontTx/>
              <a:buChar char="•"/>
            </a:pPr>
            <a:r>
              <a:rPr lang="en-GB" altLang="en-US" sz="2400" dirty="0"/>
              <a:t>Social interactions.</a:t>
            </a:r>
          </a:p>
          <a:p>
            <a:pPr lvl="1" eaLnBrk="1" hangingPunct="1">
              <a:buClr>
                <a:schemeClr val="tx1"/>
              </a:buClr>
              <a:buFontTx/>
              <a:buChar char="•"/>
            </a:pPr>
            <a:r>
              <a:rPr lang="en-GB" altLang="en-US" sz="2400" dirty="0"/>
              <a:t>Interest in activities/experiences.</a:t>
            </a:r>
          </a:p>
          <a:p>
            <a:pPr lvl="1" eaLnBrk="1" hangingPunct="1">
              <a:buClr>
                <a:schemeClr val="tx1"/>
              </a:buClr>
              <a:buFontTx/>
              <a:buChar char="•"/>
            </a:pPr>
            <a:r>
              <a:rPr lang="en-GB" altLang="en-US" sz="2400" dirty="0"/>
              <a:t>Behaviour.</a:t>
            </a:r>
          </a:p>
          <a:p>
            <a:pPr lvl="1" eaLnBrk="1" hangingPunct="1">
              <a:buClr>
                <a:schemeClr val="tx1"/>
              </a:buClr>
              <a:buFontTx/>
              <a:buNone/>
            </a:pPr>
            <a:r>
              <a:rPr lang="en-GB" altLang="en-US" sz="2400" dirty="0"/>
              <a:t>Also record other relevant information.</a:t>
            </a:r>
            <a:endParaRPr lang="en-US" altLang="en-US" sz="2400" dirty="0"/>
          </a:p>
          <a:p>
            <a:pPr eaLnBrk="1" hangingPunct="1"/>
            <a:endParaRPr lang="en-GB" altLang="en-US" dirty="0"/>
          </a:p>
        </p:txBody>
      </p:sp>
      <p:sp>
        <p:nvSpPr>
          <p:cNvPr id="2" name="Title 1"/>
          <p:cNvSpPr>
            <a:spLocks noGrp="1"/>
          </p:cNvSpPr>
          <p:nvPr>
            <p:ph type="title"/>
          </p:nvPr>
        </p:nvSpPr>
        <p:spPr/>
        <p:txBody>
          <a:bodyPr>
            <a:normAutofit fontScale="90000"/>
          </a:bodyPr>
          <a:lstStyle/>
          <a:p>
            <a:pPr eaLnBrk="1" fontAlgn="auto" hangingPunct="1">
              <a:spcAft>
                <a:spcPts val="0"/>
              </a:spcAft>
              <a:defRPr/>
            </a:pPr>
            <a:r>
              <a:rPr lang="en-GB" sz="4400" dirty="0"/>
              <a:t>Tracking</a:t>
            </a:r>
            <a:br>
              <a:rPr lang="en-GB" sz="4400" dirty="0"/>
            </a:b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Content Placeholder 3" descr="tracking Diagram.jpg"/>
          <p:cNvPicPr>
            <a:picLocks noGrp="1" noChangeAspect="1"/>
          </p:cNvPicPr>
          <p:nvPr>
            <p:ph idx="1"/>
          </p:nvPr>
        </p:nvPicPr>
        <p:blipFill>
          <a:blip r:embed="rId2" cstate="print"/>
          <a:srcRect/>
          <a:stretch>
            <a:fillRect/>
          </a:stretch>
        </p:blipFill>
        <p:spPr>
          <a:xfrm>
            <a:off x="457200" y="1844675"/>
            <a:ext cx="8220075" cy="3803650"/>
          </a:xfrm>
        </p:spPr>
      </p:pic>
      <p:sp>
        <p:nvSpPr>
          <p:cNvPr id="3" name="Title 2"/>
          <p:cNvSpPr>
            <a:spLocks noGrp="1"/>
          </p:cNvSpPr>
          <p:nvPr>
            <p:ph type="title"/>
          </p:nvPr>
        </p:nvSpPr>
        <p:spPr/>
        <p:txBody>
          <a:bodyPr/>
          <a:lstStyle/>
          <a:p>
            <a:pPr>
              <a:defRPr/>
            </a:pPr>
            <a:r>
              <a:rPr lang="en-GB" dirty="0"/>
              <a:t>Tracking Diagram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65A45E-FDA6-4F4F-BBF5-5ED94274CD96}"/>
              </a:ext>
            </a:extLst>
          </p:cNvPr>
          <p:cNvSpPr>
            <a:spLocks noGrp="1"/>
          </p:cNvSpPr>
          <p:nvPr>
            <p:ph idx="1"/>
          </p:nvPr>
        </p:nvSpPr>
        <p:spPr/>
        <p:txBody>
          <a:bodyPr/>
          <a:lstStyle/>
          <a:p>
            <a:r>
              <a:rPr lang="en-GB" dirty="0"/>
              <a:t>Diagram alone provide limited information.</a:t>
            </a:r>
          </a:p>
          <a:p>
            <a:r>
              <a:rPr lang="en-GB" dirty="0"/>
              <a:t>Add additional notes (separate sheet):</a:t>
            </a:r>
          </a:p>
          <a:p>
            <a:pPr marL="109537" indent="0">
              <a:buNone/>
            </a:pPr>
            <a:endParaRPr lang="en-GB" dirty="0"/>
          </a:p>
          <a:p>
            <a:pPr lvl="1"/>
            <a:r>
              <a:rPr lang="en-GB" dirty="0"/>
              <a:t>How long child stayed at activities.</a:t>
            </a:r>
          </a:p>
          <a:p>
            <a:pPr lvl="1"/>
            <a:r>
              <a:rPr lang="en-GB" dirty="0"/>
              <a:t>Who was present at each activity (adults/children).</a:t>
            </a:r>
          </a:p>
          <a:p>
            <a:pPr lvl="1"/>
            <a:r>
              <a:rPr lang="en-GB" dirty="0"/>
              <a:t>Brief notes on interaction, language and what child does at each activity.</a:t>
            </a:r>
          </a:p>
          <a:p>
            <a:endParaRPr lang="en-GB" dirty="0"/>
          </a:p>
          <a:p>
            <a:r>
              <a:rPr lang="en-GB" dirty="0"/>
              <a:t>These notes provide more information to enable more accurate interpretation later.</a:t>
            </a:r>
          </a:p>
        </p:txBody>
      </p:sp>
      <p:sp>
        <p:nvSpPr>
          <p:cNvPr id="3" name="Title 2">
            <a:extLst>
              <a:ext uri="{FF2B5EF4-FFF2-40B4-BE49-F238E27FC236}">
                <a16:creationId xmlns:a16="http://schemas.microsoft.com/office/drawing/2014/main" id="{FEE614B0-A120-4047-A938-5FDD516B4498}"/>
              </a:ext>
            </a:extLst>
          </p:cNvPr>
          <p:cNvSpPr>
            <a:spLocks noGrp="1"/>
          </p:cNvSpPr>
          <p:nvPr>
            <p:ph type="title"/>
          </p:nvPr>
        </p:nvSpPr>
        <p:spPr/>
        <p:txBody>
          <a:bodyPr/>
          <a:lstStyle/>
          <a:p>
            <a:r>
              <a:rPr lang="en-GB" dirty="0"/>
              <a:t>Tracking Diagram</a:t>
            </a:r>
          </a:p>
        </p:txBody>
      </p:sp>
    </p:spTree>
    <p:extLst>
      <p:ext uri="{BB962C8B-B14F-4D97-AF65-F5344CB8AC3E}">
        <p14:creationId xmlns:p14="http://schemas.microsoft.com/office/powerpoint/2010/main" val="3938592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708920"/>
            <a:ext cx="8229600" cy="1143000"/>
          </a:xfrm>
        </p:spPr>
        <p:txBody>
          <a:bodyPr/>
          <a:lstStyle/>
          <a:p>
            <a:pPr algn="ctr"/>
            <a:r>
              <a:rPr lang="en-GB" dirty="0"/>
              <a:t>Checklists</a:t>
            </a:r>
          </a:p>
        </p:txBody>
      </p:sp>
    </p:spTree>
    <p:extLst>
      <p:ext uri="{BB962C8B-B14F-4D97-AF65-F5344CB8AC3E}">
        <p14:creationId xmlns:p14="http://schemas.microsoft.com/office/powerpoint/2010/main" val="719588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altLang="en-US"/>
              <a:t>Checklists</a:t>
            </a:r>
          </a:p>
        </p:txBody>
      </p:sp>
      <p:sp>
        <p:nvSpPr>
          <p:cNvPr id="36867" name="Rectangle 3"/>
          <p:cNvSpPr>
            <a:spLocks noGrp="1" noChangeArrowheads="1"/>
          </p:cNvSpPr>
          <p:nvPr>
            <p:ph type="body" idx="1"/>
          </p:nvPr>
        </p:nvSpPr>
        <p:spPr/>
        <p:txBody>
          <a:bodyPr/>
          <a:lstStyle/>
          <a:p>
            <a:pPr>
              <a:buFontTx/>
              <a:buNone/>
            </a:pPr>
            <a:r>
              <a:rPr lang="en-GB" altLang="en-US" dirty="0"/>
              <a:t>Can be used to record a single child’s progress </a:t>
            </a:r>
          </a:p>
          <a:p>
            <a:pPr>
              <a:buFontTx/>
              <a:buNone/>
            </a:pPr>
            <a:r>
              <a:rPr lang="en-GB" altLang="en-US" dirty="0"/>
              <a:t>or to compare development between children.</a:t>
            </a:r>
          </a:p>
          <a:p>
            <a:pPr>
              <a:buFontTx/>
              <a:buNone/>
            </a:pPr>
            <a:endParaRPr lang="en-GB" altLang="en-US" dirty="0"/>
          </a:p>
          <a:p>
            <a:pPr>
              <a:buFontTx/>
              <a:buNone/>
            </a:pPr>
            <a:r>
              <a:rPr lang="en-GB" altLang="en-US" dirty="0"/>
              <a:t>Sometimes LEA’s/schools will have their own </a:t>
            </a:r>
          </a:p>
          <a:p>
            <a:pPr>
              <a:buFontTx/>
              <a:buNone/>
            </a:pPr>
            <a:r>
              <a:rPr lang="en-GB" altLang="en-US" dirty="0"/>
              <a:t>development checklist.</a:t>
            </a:r>
          </a:p>
          <a:p>
            <a:pPr>
              <a:buFontTx/>
              <a:buNone/>
            </a:pPr>
            <a:endParaRPr lang="en-GB" altLang="en-US" dirty="0"/>
          </a:p>
        </p:txBody>
      </p:sp>
    </p:spTree>
    <p:extLst>
      <p:ext uri="{BB962C8B-B14F-4D97-AF65-F5344CB8AC3E}">
        <p14:creationId xmlns:p14="http://schemas.microsoft.com/office/powerpoint/2010/main" val="13069483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975"/>
            <a:ext cx="8229600" cy="4895850"/>
          </a:xfrm>
        </p:spPr>
        <p:txBody>
          <a:bodyPr>
            <a:normAutofit fontScale="92500" lnSpcReduction="20000"/>
          </a:bodyPr>
          <a:lstStyle/>
          <a:p>
            <a:pPr marL="365760" indent="-256032" eaLnBrk="1" fontAlgn="auto" hangingPunct="1">
              <a:spcAft>
                <a:spcPts val="0"/>
              </a:spcAft>
              <a:buFont typeface="Wingdings 3" pitchFamily="18" charset="2"/>
              <a:buNone/>
              <a:defRPr/>
            </a:pPr>
            <a:r>
              <a:rPr lang="en-GB" sz="2400" b="1" i="1" dirty="0"/>
              <a:t>Non-participatory</a:t>
            </a:r>
          </a:p>
          <a:p>
            <a:pPr marL="365760" indent="-256032" eaLnBrk="1" fontAlgn="auto" hangingPunct="1">
              <a:spcAft>
                <a:spcPts val="0"/>
              </a:spcAft>
              <a:buFont typeface="Wingdings 3"/>
              <a:buChar char=""/>
              <a:defRPr/>
            </a:pPr>
            <a:r>
              <a:rPr lang="en-GB" altLang="en-US" sz="2400" dirty="0"/>
              <a:t>List of specific traits or behaviours whereby the observer indicates presence of absence of that trait/behaviour.</a:t>
            </a:r>
          </a:p>
          <a:p>
            <a:pPr marL="365760" indent="-256032" eaLnBrk="1" fontAlgn="auto" hangingPunct="1">
              <a:spcAft>
                <a:spcPts val="0"/>
              </a:spcAft>
              <a:buFont typeface="Wingdings 3"/>
              <a:buChar char=""/>
              <a:defRPr/>
            </a:pPr>
            <a:r>
              <a:rPr lang="en-GB" sz="2400" dirty="0"/>
              <a:t>Often used in different settings to observe development and milestone achievement/ curriculum goals/attainment targets – these need to be researched in advance.</a:t>
            </a:r>
          </a:p>
          <a:p>
            <a:pPr marL="365760" indent="-256032" eaLnBrk="1" fontAlgn="auto" hangingPunct="1">
              <a:spcAft>
                <a:spcPts val="0"/>
              </a:spcAft>
              <a:buFont typeface="Wingdings 3"/>
              <a:buChar char=""/>
              <a:defRPr/>
            </a:pPr>
            <a:r>
              <a:rPr lang="en-GB" sz="2400" dirty="0"/>
              <a:t>Can be used to record if a child can achieve a task, with or without assistance.</a:t>
            </a:r>
          </a:p>
          <a:p>
            <a:pPr marL="365760" indent="-256032" eaLnBrk="1" fontAlgn="auto" hangingPunct="1">
              <a:spcAft>
                <a:spcPts val="0"/>
              </a:spcAft>
              <a:buFont typeface="Wingdings 3"/>
              <a:buChar char=""/>
              <a:defRPr/>
            </a:pPr>
            <a:r>
              <a:rPr lang="en-GB" sz="2400" dirty="0"/>
              <a:t>Used by a variety of health, care and education professionals.</a:t>
            </a:r>
          </a:p>
          <a:p>
            <a:pPr marL="365760" indent="-256032" eaLnBrk="1" fontAlgn="auto" hangingPunct="1">
              <a:spcAft>
                <a:spcPts val="0"/>
              </a:spcAft>
              <a:buFont typeface="Wingdings 3"/>
              <a:buChar char=""/>
              <a:defRPr/>
            </a:pPr>
            <a:r>
              <a:rPr lang="en-GB" sz="2400" dirty="0"/>
              <a:t>Simple to use and can be a quick record to use to reflect on children’s development.</a:t>
            </a:r>
          </a:p>
          <a:p>
            <a:pPr marL="365760" indent="-256032" eaLnBrk="1" fontAlgn="auto" hangingPunct="1">
              <a:spcAft>
                <a:spcPts val="0"/>
              </a:spcAft>
              <a:buFont typeface="Wingdings 3"/>
              <a:buChar char=""/>
              <a:defRPr/>
            </a:pPr>
            <a:r>
              <a:rPr lang="en-GB" sz="2400" dirty="0"/>
              <a:t>Need to be prepared in advance and need to be detailed enough to ensure conclusions can be made.</a:t>
            </a:r>
          </a:p>
          <a:p>
            <a:pPr marL="365760" indent="-256032" eaLnBrk="1" fontAlgn="auto" hangingPunct="1">
              <a:spcAft>
                <a:spcPts val="0"/>
              </a:spcAft>
              <a:buFont typeface="Wingdings 3"/>
              <a:buChar char=""/>
              <a:defRPr/>
            </a:pPr>
            <a:endParaRPr lang="en-GB" dirty="0"/>
          </a:p>
          <a:p>
            <a:pPr marL="365760" indent="-256032" eaLnBrk="1" fontAlgn="auto" hangingPunct="1">
              <a:spcAft>
                <a:spcPts val="0"/>
              </a:spcAft>
              <a:buFont typeface="Wingdings 3"/>
              <a:buChar char=""/>
              <a:defRPr/>
            </a:pPr>
            <a:endParaRPr lang="en-GB" dirty="0"/>
          </a:p>
        </p:txBody>
      </p:sp>
      <p:sp>
        <p:nvSpPr>
          <p:cNvPr id="2" name="Title 1"/>
          <p:cNvSpPr>
            <a:spLocks noGrp="1"/>
          </p:cNvSpPr>
          <p:nvPr>
            <p:ph type="title"/>
          </p:nvPr>
        </p:nvSpPr>
        <p:spPr/>
        <p:txBody>
          <a:bodyPr>
            <a:normAutofit fontScale="90000"/>
          </a:bodyPr>
          <a:lstStyle/>
          <a:p>
            <a:pPr eaLnBrk="1" fontAlgn="auto" hangingPunct="1">
              <a:spcAft>
                <a:spcPts val="0"/>
              </a:spcAft>
              <a:defRPr/>
            </a:pPr>
            <a:r>
              <a:rPr lang="en-GB" dirty="0"/>
              <a:t>Checklists or </a:t>
            </a:r>
            <a:r>
              <a:rPr lang="en-GB" dirty="0" err="1"/>
              <a:t>Tickcharts</a:t>
            </a:r>
            <a:br>
              <a:rPr lang="en-GB" u="sng" dirty="0"/>
            </a:b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457200" y="1428750"/>
            <a:ext cx="8229600" cy="4448522"/>
          </a:xfrm>
        </p:spPr>
        <p:txBody>
          <a:bodyPr/>
          <a:lstStyle/>
          <a:p>
            <a:pPr eaLnBrk="1" hangingPunct="1"/>
            <a:r>
              <a:rPr lang="en-GB" altLang="en-US" dirty="0"/>
              <a:t>Additional comments may be added.</a:t>
            </a:r>
          </a:p>
          <a:p>
            <a:pPr eaLnBrk="1" hangingPunct="1"/>
            <a:r>
              <a:rPr lang="en-GB" altLang="en-US" dirty="0"/>
              <a:t>Further development activities can be planned following a tick list observation.</a:t>
            </a:r>
          </a:p>
          <a:p>
            <a:pPr eaLnBrk="1" hangingPunct="1"/>
            <a:r>
              <a:rPr lang="en-GB" altLang="en-US" dirty="0"/>
              <a:t>The same tasks can be carried out at a later date to compare and check the development and progress of the child.</a:t>
            </a:r>
          </a:p>
          <a:p>
            <a:pPr eaLnBrk="1" hangingPunct="1"/>
            <a:r>
              <a:rPr lang="en-GB" altLang="en-US" dirty="0"/>
              <a:t>Can be used with many children to give a broader picture of the age range.</a:t>
            </a:r>
          </a:p>
          <a:p>
            <a:pPr eaLnBrk="1" hangingPunct="1"/>
            <a:r>
              <a:rPr lang="en-GB" altLang="en-US" dirty="0"/>
              <a:t>Valuable tool for focussing attention when many different criteria need to be observed</a:t>
            </a:r>
          </a:p>
          <a:p>
            <a:pPr eaLnBrk="1" hangingPunct="1">
              <a:buFont typeface="Wingdings 3" pitchFamily="18" charset="2"/>
              <a:buNone/>
            </a:pPr>
            <a:endParaRPr lang="en-GB" altLang="en-US" dirty="0"/>
          </a:p>
        </p:txBody>
      </p:sp>
      <p:sp>
        <p:nvSpPr>
          <p:cNvPr id="9" name="Title 8"/>
          <p:cNvSpPr>
            <a:spLocks noGrp="1"/>
          </p:cNvSpPr>
          <p:nvPr>
            <p:ph type="title"/>
          </p:nvPr>
        </p:nvSpPr>
        <p:spPr/>
        <p:txBody>
          <a:bodyPr>
            <a:normAutofit fontScale="90000"/>
          </a:bodyPr>
          <a:lstStyle/>
          <a:p>
            <a:pPr eaLnBrk="1" hangingPunct="1">
              <a:defRPr/>
            </a:pPr>
            <a:r>
              <a:rPr lang="en-GB" dirty="0"/>
              <a:t>Checklists or </a:t>
            </a:r>
            <a:r>
              <a:rPr lang="en-GB" dirty="0" err="1"/>
              <a:t>Tickcharts</a:t>
            </a:r>
            <a:br>
              <a:rPr lang="en-GB" u="sng" dirty="0"/>
            </a:b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60500"/>
          <a:ext cx="8229600" cy="3946532"/>
        </p:xfrm>
        <a:graphic>
          <a:graphicData uri="http://schemas.openxmlformats.org/drawingml/2006/table">
            <a:tbl>
              <a:tblPr firstRow="1" bandRow="1">
                <a:tableStyleId>{5C22544A-7EE6-4342-B048-85BDC9FD1C3A}</a:tableStyleId>
              </a:tblPr>
              <a:tblGrid>
                <a:gridCol w="5900750">
                  <a:extLst>
                    <a:ext uri="{9D8B030D-6E8A-4147-A177-3AD203B41FA5}">
                      <a16:colId xmlns:a16="http://schemas.microsoft.com/office/drawing/2014/main" val="20000"/>
                    </a:ext>
                  </a:extLst>
                </a:gridCol>
                <a:gridCol w="571504">
                  <a:extLst>
                    <a:ext uri="{9D8B030D-6E8A-4147-A177-3AD203B41FA5}">
                      <a16:colId xmlns:a16="http://schemas.microsoft.com/office/drawing/2014/main" val="20001"/>
                    </a:ext>
                  </a:extLst>
                </a:gridCol>
                <a:gridCol w="500066">
                  <a:extLst>
                    <a:ext uri="{9D8B030D-6E8A-4147-A177-3AD203B41FA5}">
                      <a16:colId xmlns:a16="http://schemas.microsoft.com/office/drawing/2014/main" val="20002"/>
                    </a:ext>
                  </a:extLst>
                </a:gridCol>
                <a:gridCol w="1257280">
                  <a:extLst>
                    <a:ext uri="{9D8B030D-6E8A-4147-A177-3AD203B41FA5}">
                      <a16:colId xmlns:a16="http://schemas.microsoft.com/office/drawing/2014/main" val="20003"/>
                    </a:ext>
                  </a:extLst>
                </a:gridCol>
              </a:tblGrid>
              <a:tr h="609573">
                <a:tc gridSpan="4">
                  <a:txBody>
                    <a:bodyPr/>
                    <a:lstStyle/>
                    <a:p>
                      <a:r>
                        <a:rPr lang="en-GB" sz="1600" dirty="0"/>
                        <a:t>Child’s Name:                                           D.O.B.</a:t>
                      </a:r>
                    </a:p>
                    <a:p>
                      <a:r>
                        <a:rPr lang="en-GB" sz="1800" dirty="0"/>
                        <a:t>Date:</a:t>
                      </a:r>
                      <a:r>
                        <a:rPr lang="en-GB" sz="1800" baseline="0" dirty="0"/>
                        <a:t>                                                 </a:t>
                      </a:r>
                      <a:r>
                        <a:rPr lang="en-GB" sz="1800" dirty="0"/>
                        <a:t>Observer:</a:t>
                      </a:r>
                    </a:p>
                  </a:txBody>
                  <a:tcPr marT="45712" marB="45712"/>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70772">
                <a:tc gridSpan="4">
                  <a:txBody>
                    <a:bodyPr/>
                    <a:lstStyle/>
                    <a:p>
                      <a:pPr algn="ctr"/>
                      <a:r>
                        <a:rPr lang="en-GB" sz="1800" dirty="0"/>
                        <a:t>Developmental</a:t>
                      </a:r>
                      <a:r>
                        <a:rPr lang="en-GB" sz="1800" baseline="0" dirty="0"/>
                        <a:t> Checklist</a:t>
                      </a:r>
                      <a:endParaRPr lang="en-GB" sz="1800" dirty="0"/>
                    </a:p>
                  </a:txBody>
                  <a:tcPr marT="45712" marB="45712"/>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1"/>
                  </a:ext>
                </a:extLst>
              </a:tr>
              <a:tr h="370772">
                <a:tc>
                  <a:txBody>
                    <a:bodyPr/>
                    <a:lstStyle/>
                    <a:p>
                      <a:r>
                        <a:rPr lang="en-GB" sz="1400" dirty="0"/>
                        <a:t>By 12 Months</a:t>
                      </a:r>
                    </a:p>
                  </a:txBody>
                  <a:tcPr marT="45712" marB="45712"/>
                </a:tc>
                <a:tc>
                  <a:txBody>
                    <a:bodyPr/>
                    <a:lstStyle/>
                    <a:p>
                      <a:r>
                        <a:rPr lang="en-GB" sz="1400" dirty="0"/>
                        <a:t>Yes</a:t>
                      </a:r>
                    </a:p>
                  </a:txBody>
                  <a:tcPr marT="45712" marB="45712"/>
                </a:tc>
                <a:tc>
                  <a:txBody>
                    <a:bodyPr/>
                    <a:lstStyle/>
                    <a:p>
                      <a:r>
                        <a:rPr lang="en-GB" sz="1400" dirty="0"/>
                        <a:t>No </a:t>
                      </a:r>
                    </a:p>
                  </a:txBody>
                  <a:tcPr marT="45712" marB="45712"/>
                </a:tc>
                <a:tc>
                  <a:txBody>
                    <a:bodyPr/>
                    <a:lstStyle/>
                    <a:p>
                      <a:r>
                        <a:rPr lang="en-GB" sz="1400" dirty="0"/>
                        <a:t>Sometimes</a:t>
                      </a:r>
                    </a:p>
                  </a:txBody>
                  <a:tcPr marT="45712" marB="45712"/>
                </a:tc>
                <a:extLst>
                  <a:ext uri="{0D108BD9-81ED-4DB2-BD59-A6C34878D82A}">
                    <a16:rowId xmlns:a16="http://schemas.microsoft.com/office/drawing/2014/main" val="10002"/>
                  </a:ext>
                </a:extLst>
              </a:tr>
              <a:tr h="370772">
                <a:tc>
                  <a:txBody>
                    <a:bodyPr/>
                    <a:lstStyle/>
                    <a:p>
                      <a:r>
                        <a:rPr lang="en-GB" sz="1800" dirty="0"/>
                        <a:t>Walk with some help?</a:t>
                      </a:r>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3"/>
                  </a:ext>
                </a:extLst>
              </a:tr>
              <a:tr h="370772">
                <a:tc>
                  <a:txBody>
                    <a:bodyPr/>
                    <a:lstStyle/>
                    <a:p>
                      <a:r>
                        <a:rPr lang="en-GB" sz="1800" dirty="0"/>
                        <a:t>Transfer</a:t>
                      </a:r>
                      <a:r>
                        <a:rPr lang="en-GB" sz="1800" baseline="0" dirty="0"/>
                        <a:t> objects from one hand to another</a:t>
                      </a:r>
                      <a:endParaRPr lang="en-GB" sz="1800" dirty="0"/>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4"/>
                  </a:ext>
                </a:extLst>
              </a:tr>
              <a:tr h="370772">
                <a:tc>
                  <a:txBody>
                    <a:bodyPr/>
                    <a:lstStyle/>
                    <a:p>
                      <a:r>
                        <a:rPr lang="en-GB" sz="1800" dirty="0"/>
                        <a:t>Respond</a:t>
                      </a:r>
                      <a:r>
                        <a:rPr lang="en-GB" sz="1800" baseline="0" dirty="0"/>
                        <a:t> verbally to someone talking to her</a:t>
                      </a:r>
                      <a:endParaRPr lang="en-GB" sz="1800" dirty="0"/>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5"/>
                  </a:ext>
                </a:extLst>
              </a:tr>
              <a:tr h="370772">
                <a:tc>
                  <a:txBody>
                    <a:bodyPr/>
                    <a:lstStyle/>
                    <a:p>
                      <a:r>
                        <a:rPr lang="en-GB" sz="1800" dirty="0"/>
                        <a:t>Clap hands</a:t>
                      </a:r>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6"/>
                  </a:ext>
                </a:extLst>
              </a:tr>
              <a:tr h="370772">
                <a:tc>
                  <a:txBody>
                    <a:bodyPr/>
                    <a:lstStyle/>
                    <a:p>
                      <a:r>
                        <a:rPr lang="en-GB" sz="1800" dirty="0"/>
                        <a:t>Stack two</a:t>
                      </a:r>
                      <a:r>
                        <a:rPr lang="en-GB" sz="1800" baseline="0" dirty="0"/>
                        <a:t> blocks</a:t>
                      </a:r>
                      <a:endParaRPr lang="en-GB" sz="1800" dirty="0"/>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7"/>
                  </a:ext>
                </a:extLst>
              </a:tr>
              <a:tr h="370772">
                <a:tc>
                  <a:txBody>
                    <a:bodyPr/>
                    <a:lstStyle/>
                    <a:p>
                      <a:r>
                        <a:rPr lang="en-GB" sz="1800" dirty="0"/>
                        <a:t>Hold beaker</a:t>
                      </a:r>
                      <a:r>
                        <a:rPr lang="en-GB" sz="1800" baseline="0" dirty="0"/>
                        <a:t> with two hands</a:t>
                      </a:r>
                      <a:endParaRPr lang="en-GB" sz="1800" dirty="0"/>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a:p>
                  </a:txBody>
                  <a:tcPr marT="45712" marB="45712"/>
                </a:tc>
                <a:extLst>
                  <a:ext uri="{0D108BD9-81ED-4DB2-BD59-A6C34878D82A}">
                    <a16:rowId xmlns:a16="http://schemas.microsoft.com/office/drawing/2014/main" val="10008"/>
                  </a:ext>
                </a:extLst>
              </a:tr>
              <a:tr h="370772">
                <a:tc>
                  <a:txBody>
                    <a:bodyPr/>
                    <a:lstStyle/>
                    <a:p>
                      <a:r>
                        <a:rPr lang="en-GB" sz="1800" dirty="0"/>
                        <a:t>Respond’s</a:t>
                      </a:r>
                      <a:r>
                        <a:rPr lang="en-GB" sz="1800" baseline="0" dirty="0"/>
                        <a:t> to own name being called</a:t>
                      </a:r>
                      <a:endParaRPr lang="en-GB" sz="1800" dirty="0"/>
                    </a:p>
                  </a:txBody>
                  <a:tcPr marT="45712" marB="45712"/>
                </a:tc>
                <a:tc>
                  <a:txBody>
                    <a:bodyPr/>
                    <a:lstStyle/>
                    <a:p>
                      <a:endParaRPr lang="en-GB" sz="1800"/>
                    </a:p>
                  </a:txBody>
                  <a:tcPr marT="45712" marB="45712"/>
                </a:tc>
                <a:tc>
                  <a:txBody>
                    <a:bodyPr/>
                    <a:lstStyle/>
                    <a:p>
                      <a:endParaRPr lang="en-GB" sz="1800"/>
                    </a:p>
                  </a:txBody>
                  <a:tcPr marT="45712" marB="45712"/>
                </a:tc>
                <a:tc>
                  <a:txBody>
                    <a:bodyPr/>
                    <a:lstStyle/>
                    <a:p>
                      <a:endParaRPr lang="en-GB" sz="1800" dirty="0"/>
                    </a:p>
                  </a:txBody>
                  <a:tcPr marT="45712" marB="45712"/>
                </a:tc>
                <a:extLst>
                  <a:ext uri="{0D108BD9-81ED-4DB2-BD59-A6C34878D82A}">
                    <a16:rowId xmlns:a16="http://schemas.microsoft.com/office/drawing/2014/main" val="10009"/>
                  </a:ext>
                </a:extLst>
              </a:tr>
            </a:tbl>
          </a:graphicData>
        </a:graphic>
      </p:graphicFrame>
      <p:sp>
        <p:nvSpPr>
          <p:cNvPr id="3" name="Title 2"/>
          <p:cNvSpPr>
            <a:spLocks noGrp="1"/>
          </p:cNvSpPr>
          <p:nvPr>
            <p:ph type="title"/>
          </p:nvPr>
        </p:nvSpPr>
        <p:spPr>
          <a:xfrm>
            <a:off x="457200" y="274638"/>
            <a:ext cx="8229600" cy="796908"/>
          </a:xfrm>
        </p:spPr>
        <p:txBody>
          <a:bodyPr/>
          <a:lstStyle/>
          <a:p>
            <a:pPr eaLnBrk="1" hangingPunct="1">
              <a:defRPr/>
            </a:pPr>
            <a:r>
              <a:rPr lang="en-GB" dirty="0"/>
              <a:t>Tick List</a:t>
            </a: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altLang="en-US" dirty="0"/>
              <a:t>Advantages</a:t>
            </a:r>
          </a:p>
        </p:txBody>
      </p:sp>
      <p:sp>
        <p:nvSpPr>
          <p:cNvPr id="38915" name="Rectangle 3"/>
          <p:cNvSpPr>
            <a:spLocks noGrp="1" noChangeArrowheads="1"/>
          </p:cNvSpPr>
          <p:nvPr>
            <p:ph type="body" idx="1"/>
          </p:nvPr>
        </p:nvSpPr>
        <p:spPr>
          <a:xfrm>
            <a:off x="467544" y="1700808"/>
            <a:ext cx="8229600" cy="4525962"/>
          </a:xfrm>
        </p:spPr>
        <p:txBody>
          <a:bodyPr/>
          <a:lstStyle/>
          <a:p>
            <a:r>
              <a:rPr lang="en-GB" altLang="en-US" dirty="0"/>
              <a:t>Quick and relatively easy to use.</a:t>
            </a:r>
          </a:p>
          <a:p>
            <a:r>
              <a:rPr lang="en-GB" altLang="en-US" dirty="0"/>
              <a:t>Can be repeated to check progress at a later date.</a:t>
            </a:r>
          </a:p>
          <a:p>
            <a:r>
              <a:rPr lang="en-GB" altLang="en-US" dirty="0"/>
              <a:t>Useful in recording physical development.</a:t>
            </a:r>
          </a:p>
        </p:txBody>
      </p:sp>
    </p:spTree>
    <p:extLst>
      <p:ext uri="{BB962C8B-B14F-4D97-AF65-F5344CB8AC3E}">
        <p14:creationId xmlns:p14="http://schemas.microsoft.com/office/powerpoint/2010/main" val="23539486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1"/>
          <p:cNvSpPr>
            <a:spLocks noGrp="1"/>
          </p:cNvSpPr>
          <p:nvPr>
            <p:ph idx="1"/>
          </p:nvPr>
        </p:nvSpPr>
        <p:spPr/>
        <p:txBody>
          <a:bodyPr/>
          <a:lstStyle/>
          <a:p>
            <a:r>
              <a:rPr lang="en-GB" altLang="en-US" dirty="0"/>
              <a:t>Only the skills assessed are recorded, they can be quite restrictive. </a:t>
            </a:r>
          </a:p>
          <a:p>
            <a:r>
              <a:rPr lang="en-GB" altLang="en-US" dirty="0"/>
              <a:t>Relatively un-detailed and does not give a rounded picture of the child, only records how they completed the task on that particular day.</a:t>
            </a:r>
          </a:p>
          <a:p>
            <a:pPr>
              <a:lnSpc>
                <a:spcPct val="90000"/>
              </a:lnSpc>
            </a:pPr>
            <a:r>
              <a:rPr lang="en-GB" altLang="en-US" dirty="0"/>
              <a:t>Often limited to one area of development</a:t>
            </a:r>
          </a:p>
          <a:p>
            <a:pPr>
              <a:lnSpc>
                <a:spcPct val="90000"/>
              </a:lnSpc>
            </a:pPr>
            <a:r>
              <a:rPr lang="en-GB" altLang="en-US" dirty="0"/>
              <a:t>Must be prepared in advance</a:t>
            </a:r>
          </a:p>
          <a:p>
            <a:pPr>
              <a:lnSpc>
                <a:spcPct val="90000"/>
              </a:lnSpc>
            </a:pPr>
            <a:r>
              <a:rPr lang="en-GB" altLang="en-US" dirty="0"/>
              <a:t>May not coincide with activity, therefore awareness of planning is required</a:t>
            </a:r>
          </a:p>
          <a:p>
            <a:endParaRPr lang="en-GB" altLang="en-US" dirty="0"/>
          </a:p>
        </p:txBody>
      </p:sp>
      <p:sp>
        <p:nvSpPr>
          <p:cNvPr id="3" name="Title 2"/>
          <p:cNvSpPr>
            <a:spLocks noGrp="1"/>
          </p:cNvSpPr>
          <p:nvPr>
            <p:ph type="title"/>
          </p:nvPr>
        </p:nvSpPr>
        <p:spPr/>
        <p:txBody>
          <a:bodyPr/>
          <a:lstStyle/>
          <a:p>
            <a:pPr>
              <a:defRPr/>
            </a:pPr>
            <a:r>
              <a:rPr lang="en-GB" dirty="0"/>
              <a:t>Disadvantages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defRPr/>
            </a:pPr>
            <a:r>
              <a:rPr lang="en-GB">
                <a:solidFill>
                  <a:srgbClr val="000000"/>
                </a:solidFill>
                <a:effectLst>
                  <a:outerShdw blurRad="38100" dist="38100" dir="2700000" algn="tl">
                    <a:srgbClr val="FFFFFF"/>
                  </a:outerShdw>
                </a:effectLst>
              </a:rPr>
              <a:t>Ways of recording observations</a:t>
            </a:r>
          </a:p>
        </p:txBody>
      </p:sp>
      <p:sp>
        <p:nvSpPr>
          <p:cNvPr id="19459" name="Rectangle 3"/>
          <p:cNvSpPr>
            <a:spLocks noGrp="1" noChangeArrowheads="1"/>
          </p:cNvSpPr>
          <p:nvPr>
            <p:ph idx="1"/>
          </p:nvPr>
        </p:nvSpPr>
        <p:spPr/>
        <p:txBody>
          <a:bodyPr>
            <a:normAutofit/>
          </a:bodyPr>
          <a:lstStyle/>
          <a:p>
            <a:pPr eaLnBrk="1" hangingPunct="1">
              <a:defRPr/>
            </a:pPr>
            <a:r>
              <a:rPr lang="en-GB" dirty="0">
                <a:solidFill>
                  <a:srgbClr val="000000"/>
                </a:solidFill>
                <a:effectLst>
                  <a:outerShdw blurRad="38100" dist="38100" dir="2700000" algn="tl">
                    <a:srgbClr val="FFFFFF"/>
                  </a:outerShdw>
                </a:effectLst>
              </a:rPr>
              <a:t>Field notes – Notebooks, logs</a:t>
            </a:r>
          </a:p>
          <a:p>
            <a:pPr eaLnBrk="1" hangingPunct="1">
              <a:defRPr/>
            </a:pPr>
            <a:r>
              <a:rPr lang="en-GB" dirty="0">
                <a:solidFill>
                  <a:srgbClr val="000000"/>
                </a:solidFill>
                <a:effectLst>
                  <a:outerShdw blurRad="38100" dist="38100" dir="2700000" algn="tl">
                    <a:srgbClr val="FFFFFF"/>
                  </a:outerShdw>
                </a:effectLst>
              </a:rPr>
              <a:t>Diaries</a:t>
            </a:r>
          </a:p>
          <a:p>
            <a:pPr eaLnBrk="1" hangingPunct="1">
              <a:defRPr/>
            </a:pPr>
            <a:r>
              <a:rPr lang="en-GB" dirty="0">
                <a:solidFill>
                  <a:srgbClr val="000000"/>
                </a:solidFill>
                <a:effectLst>
                  <a:outerShdw blurRad="38100" dist="38100" dir="2700000" algn="tl">
                    <a:srgbClr val="FFFFFF"/>
                  </a:outerShdw>
                </a:effectLst>
              </a:rPr>
              <a:t>Record sheets</a:t>
            </a:r>
          </a:p>
          <a:p>
            <a:pPr eaLnBrk="1" hangingPunct="1">
              <a:defRPr/>
            </a:pPr>
            <a:r>
              <a:rPr lang="en-GB" dirty="0">
                <a:solidFill>
                  <a:srgbClr val="000000"/>
                </a:solidFill>
                <a:effectLst>
                  <a:outerShdw blurRad="38100" dist="38100" dir="2700000" algn="tl">
                    <a:srgbClr val="FFFFFF"/>
                  </a:outerShdw>
                </a:effectLst>
              </a:rPr>
              <a:t>Checklists/tally charts</a:t>
            </a:r>
          </a:p>
          <a:p>
            <a:pPr eaLnBrk="1" hangingPunct="1">
              <a:defRPr/>
            </a:pPr>
            <a:r>
              <a:rPr lang="en-GB" dirty="0">
                <a:solidFill>
                  <a:srgbClr val="000000"/>
                </a:solidFill>
                <a:effectLst>
                  <a:outerShdw blurRad="38100" dist="38100" dir="2700000" algn="tl">
                    <a:srgbClr val="FFFFFF"/>
                  </a:outerShdw>
                </a:effectLst>
              </a:rPr>
              <a:t>Photographs, videos and audio recordings</a:t>
            </a:r>
          </a:p>
          <a:p>
            <a:pPr eaLnBrk="1" hangingPunct="1">
              <a:defRPr/>
            </a:pPr>
            <a:r>
              <a:rPr lang="en-GB" dirty="0">
                <a:solidFill>
                  <a:srgbClr val="000000"/>
                </a:solidFill>
                <a:effectLst>
                  <a:outerShdw blurRad="38100" dist="38100" dir="2700000" algn="tl">
                    <a:srgbClr val="FFFFFF"/>
                  </a:outerShdw>
                </a:effectLst>
              </a:rPr>
              <a:t>Movement charts/Spider webs</a:t>
            </a:r>
          </a:p>
          <a:p>
            <a:pPr eaLnBrk="1" hangingPunct="1">
              <a:defRPr/>
            </a:pPr>
            <a:r>
              <a:rPr lang="en-GB" dirty="0" err="1">
                <a:solidFill>
                  <a:srgbClr val="000000"/>
                </a:solidFill>
                <a:effectLst>
                  <a:outerShdw blurRad="38100" dist="38100" dir="2700000" algn="tl">
                    <a:srgbClr val="FFFFFF"/>
                  </a:outerShdw>
                </a:effectLst>
              </a:rPr>
              <a:t>Sociograms</a:t>
            </a:r>
            <a:endParaRPr lang="en-GB" dirty="0">
              <a:solidFill>
                <a:srgbClr val="000000"/>
              </a:solidFill>
              <a:effectLst>
                <a:outerShdw blurRad="38100" dist="38100" dir="2700000" algn="tl">
                  <a:srgbClr val="FFFFFF"/>
                </a:outerShdw>
              </a:effectLst>
            </a:endParaRPr>
          </a:p>
          <a:p>
            <a:pPr eaLnBrk="1" hangingPunct="1">
              <a:defRPr/>
            </a:pPr>
            <a:endParaRPr lang="en-GB" dirty="0">
              <a:solidFill>
                <a:srgbClr val="000000"/>
              </a:solidFill>
              <a:effectLst>
                <a:outerShdw blurRad="38100" dist="38100" dir="2700000" algn="tl">
                  <a:srgbClr val="FFFFFF"/>
                </a:outerShdw>
              </a:effectLst>
            </a:endParaRPr>
          </a:p>
          <a:p>
            <a:pPr eaLnBrk="1" hangingPunct="1">
              <a:defRPr/>
            </a:pPr>
            <a:endParaRPr lang="en-GB" dirty="0"/>
          </a:p>
        </p:txBody>
      </p:sp>
    </p:spTree>
    <p:extLst>
      <p:ext uri="{BB962C8B-B14F-4D97-AF65-F5344CB8AC3E}">
        <p14:creationId xmlns:p14="http://schemas.microsoft.com/office/powerpoint/2010/main" val="4478471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p:txBody>
          <a:bodyPr/>
          <a:lstStyle/>
          <a:p>
            <a:pPr algn="ctr" eaLnBrk="1" hangingPunct="1"/>
            <a:r>
              <a:rPr lang="en-GB" altLang="en-US" sz="4400" dirty="0"/>
              <a:t>Whichever method you choose to use, all recordings </a:t>
            </a:r>
            <a:r>
              <a:rPr lang="en-GB" altLang="en-US" sz="4400" b="1" dirty="0"/>
              <a:t>must </a:t>
            </a:r>
            <a:r>
              <a:rPr lang="en-GB" altLang="en-US" sz="4400" dirty="0"/>
              <a:t>be made in the present tense!</a:t>
            </a:r>
          </a:p>
        </p:txBody>
      </p:sp>
      <p:sp>
        <p:nvSpPr>
          <p:cNvPr id="2" name="Title 1"/>
          <p:cNvSpPr>
            <a:spLocks noGrp="1"/>
          </p:cNvSpPr>
          <p:nvPr>
            <p:ph type="title"/>
          </p:nvPr>
        </p:nvSpPr>
        <p:spPr/>
        <p:txBody>
          <a:bodyPr/>
          <a:lstStyle/>
          <a:p>
            <a:pPr eaLnBrk="1" fontAlgn="auto" hangingPunct="1">
              <a:spcAft>
                <a:spcPts val="0"/>
              </a:spcAft>
              <a:defRPr/>
            </a:pPr>
            <a:r>
              <a:rPr lang="en-GB" dirty="0"/>
              <a:t>Record of Observations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idx="1"/>
          </p:nvPr>
        </p:nvSpPr>
        <p:spPr/>
        <p:txBody>
          <a:bodyPr/>
          <a:lstStyle/>
          <a:p>
            <a:pPr eaLnBrk="1" hangingPunct="1">
              <a:buFontTx/>
              <a:buNone/>
            </a:pPr>
            <a:r>
              <a:rPr lang="en-GB" altLang="en-US" dirty="0" err="1"/>
              <a:t>Beaty</a:t>
            </a:r>
            <a:r>
              <a:rPr lang="en-GB" altLang="en-US" dirty="0"/>
              <a:t>, J. (2006)</a:t>
            </a:r>
            <a:r>
              <a:rPr lang="en-GB" altLang="en-US" i="1" dirty="0"/>
              <a:t> Observing Development of the </a:t>
            </a:r>
          </a:p>
          <a:p>
            <a:pPr eaLnBrk="1" hangingPunct="1">
              <a:buFontTx/>
              <a:buNone/>
            </a:pPr>
            <a:r>
              <a:rPr lang="en-GB" altLang="en-US" i="1" dirty="0"/>
              <a:t>Young Child. </a:t>
            </a:r>
            <a:r>
              <a:rPr lang="en-GB" altLang="en-US" dirty="0"/>
              <a:t>Seventh Edition. Harlow: Pearson </a:t>
            </a:r>
          </a:p>
          <a:p>
            <a:pPr eaLnBrk="1" hangingPunct="1">
              <a:buFontTx/>
              <a:buNone/>
            </a:pPr>
            <a:r>
              <a:rPr lang="en-GB" altLang="en-US" dirty="0"/>
              <a:t>Education Inc. </a:t>
            </a:r>
          </a:p>
          <a:p>
            <a:pPr eaLnBrk="1" hangingPunct="1">
              <a:buFontTx/>
              <a:buNone/>
            </a:pPr>
            <a:endParaRPr lang="en-GB" altLang="en-US" dirty="0"/>
          </a:p>
        </p:txBody>
      </p:sp>
      <p:sp>
        <p:nvSpPr>
          <p:cNvPr id="43011" name="Rectangle 2"/>
          <p:cNvSpPr>
            <a:spLocks noGrp="1" noChangeArrowheads="1"/>
          </p:cNvSpPr>
          <p:nvPr>
            <p:ph type="title"/>
          </p:nvPr>
        </p:nvSpPr>
        <p:spPr/>
        <p:txBody>
          <a:bodyPr/>
          <a:lstStyle/>
          <a:p>
            <a:pPr eaLnBrk="1" hangingPunct="1"/>
            <a:r>
              <a:rPr lang="en-GB" altLang="en-US"/>
              <a:t>References</a:t>
            </a:r>
          </a:p>
        </p:txBody>
      </p:sp>
    </p:spTree>
    <p:extLst>
      <p:ext uri="{BB962C8B-B14F-4D97-AF65-F5344CB8AC3E}">
        <p14:creationId xmlns:p14="http://schemas.microsoft.com/office/powerpoint/2010/main" val="7330485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1062</TotalTime>
  <Words>1270</Words>
  <Application>Microsoft Office PowerPoint</Application>
  <PresentationFormat>On-screen Show (4:3)</PresentationFormat>
  <Paragraphs>180</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Lucida Sans Unicode</vt:lpstr>
      <vt:lpstr>Verdana</vt:lpstr>
      <vt:lpstr>Wingdings</vt:lpstr>
      <vt:lpstr>Wingdings 2</vt:lpstr>
      <vt:lpstr>Wingdings 3</vt:lpstr>
      <vt:lpstr>Concourse</vt:lpstr>
      <vt:lpstr>Observation Techniques</vt:lpstr>
      <vt:lpstr>Types of Observation</vt:lpstr>
      <vt:lpstr>Participatory</vt:lpstr>
      <vt:lpstr>Non-Participatory</vt:lpstr>
      <vt:lpstr>Participatory &amp; Non-Participatory</vt:lpstr>
      <vt:lpstr>Structured and Naturalistic Observations</vt:lpstr>
      <vt:lpstr>Observation Techniques</vt:lpstr>
      <vt:lpstr>Observing Children</vt:lpstr>
      <vt:lpstr>Remember Permissions</vt:lpstr>
      <vt:lpstr>Observation Techniques</vt:lpstr>
      <vt:lpstr>Methods</vt:lpstr>
      <vt:lpstr>Select an Appropriate Technique</vt:lpstr>
      <vt:lpstr>How do you choose the method?</vt:lpstr>
      <vt:lpstr>How do you choose the method?</vt:lpstr>
      <vt:lpstr>Written Records</vt:lpstr>
      <vt:lpstr>Written Records</vt:lpstr>
      <vt:lpstr>Disadvantages</vt:lpstr>
      <vt:lpstr>Narrative free description observation account</vt:lpstr>
      <vt:lpstr>Some useful descriptive vocabulary</vt:lpstr>
      <vt:lpstr>Tracking Diagrams</vt:lpstr>
      <vt:lpstr>Tracking </vt:lpstr>
      <vt:lpstr>Tracking Diagram</vt:lpstr>
      <vt:lpstr>Tracking Diagram</vt:lpstr>
      <vt:lpstr>Checklists</vt:lpstr>
      <vt:lpstr>Checklists</vt:lpstr>
      <vt:lpstr>Checklists or Tickcharts </vt:lpstr>
      <vt:lpstr>Checklists or Tickcharts </vt:lpstr>
      <vt:lpstr>Tick List</vt:lpstr>
      <vt:lpstr>Advantages</vt:lpstr>
      <vt:lpstr>Disadvantages</vt:lpstr>
      <vt:lpstr>Ways of recording observations</vt:lpstr>
      <vt:lpstr>Record of Observations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Observations</dc:title>
  <dc:creator>Catherine Collins</dc:creator>
  <cp:lastModifiedBy>Karen Hudson</cp:lastModifiedBy>
  <cp:revision>44</cp:revision>
  <cp:lastPrinted>2017-10-09T14:41:32Z</cp:lastPrinted>
  <dcterms:created xsi:type="dcterms:W3CDTF">2009-10-14T13:26:51Z</dcterms:created>
  <dcterms:modified xsi:type="dcterms:W3CDTF">2020-10-20T12:57:48Z</dcterms:modified>
</cp:coreProperties>
</file>