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1"/>
  </p:handoutMasterIdLst>
  <p:sldIdLst>
    <p:sldId id="256" r:id="rId5"/>
    <p:sldId id="281" r:id="rId6"/>
    <p:sldId id="282" r:id="rId7"/>
    <p:sldId id="283" r:id="rId8"/>
    <p:sldId id="284" r:id="rId9"/>
    <p:sldId id="27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9CEEAE-723C-42D8-85EB-E31878D712CD}" v="3" dt="2021-09-26T05:17:48.8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1746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theesh Kaliyamurthy" userId="2821ebda-f4ac-4963-9a4e-a836dfc45829" providerId="ADAL" clId="{FB9CEEAE-723C-42D8-85EB-E31878D712CD}"/>
    <pc:docChg chg="custSel modSld">
      <pc:chgData name="Nitheesh Kaliyamurthy" userId="2821ebda-f4ac-4963-9a4e-a836dfc45829" providerId="ADAL" clId="{FB9CEEAE-723C-42D8-85EB-E31878D712CD}" dt="2021-10-03T09:14:11.191" v="233" actId="20577"/>
      <pc:docMkLst>
        <pc:docMk/>
      </pc:docMkLst>
      <pc:sldChg chg="modSp mod">
        <pc:chgData name="Nitheesh Kaliyamurthy" userId="2821ebda-f4ac-4963-9a4e-a836dfc45829" providerId="ADAL" clId="{FB9CEEAE-723C-42D8-85EB-E31878D712CD}" dt="2021-10-03T09:11:15.049" v="232" actId="20577"/>
        <pc:sldMkLst>
          <pc:docMk/>
          <pc:sldMk cId="2652535190" sldId="281"/>
        </pc:sldMkLst>
        <pc:spChg chg="mod">
          <ac:chgData name="Nitheesh Kaliyamurthy" userId="2821ebda-f4ac-4963-9a4e-a836dfc45829" providerId="ADAL" clId="{FB9CEEAE-723C-42D8-85EB-E31878D712CD}" dt="2021-10-03T09:11:15.049" v="232" actId="20577"/>
          <ac:spMkLst>
            <pc:docMk/>
            <pc:sldMk cId="2652535190" sldId="281"/>
            <ac:spMk id="3" creationId="{00000000-0000-0000-0000-000000000000}"/>
          </ac:spMkLst>
        </pc:spChg>
      </pc:sldChg>
      <pc:sldChg chg="modSp mod">
        <pc:chgData name="Nitheesh Kaliyamurthy" userId="2821ebda-f4ac-4963-9a4e-a836dfc45829" providerId="ADAL" clId="{FB9CEEAE-723C-42D8-85EB-E31878D712CD}" dt="2021-10-03T09:14:11.191" v="233" actId="20577"/>
        <pc:sldMkLst>
          <pc:docMk/>
          <pc:sldMk cId="822153087" sldId="283"/>
        </pc:sldMkLst>
        <pc:spChg chg="mod">
          <ac:chgData name="Nitheesh Kaliyamurthy" userId="2821ebda-f4ac-4963-9a4e-a836dfc45829" providerId="ADAL" clId="{FB9CEEAE-723C-42D8-85EB-E31878D712CD}" dt="2021-10-03T09:14:11.191" v="233" actId="20577"/>
          <ac:spMkLst>
            <pc:docMk/>
            <pc:sldMk cId="822153087" sldId="283"/>
            <ac:spMk id="3" creationId="{2120B9DF-FDE3-41A4-86BD-7E5B29C93EA6}"/>
          </ac:spMkLst>
        </pc:spChg>
      </pc:sldChg>
      <pc:sldChg chg="modSp mod">
        <pc:chgData name="Nitheesh Kaliyamurthy" userId="2821ebda-f4ac-4963-9a4e-a836dfc45829" providerId="ADAL" clId="{FB9CEEAE-723C-42D8-85EB-E31878D712CD}" dt="2021-09-26T05:06:48.300" v="12" actId="27636"/>
        <pc:sldMkLst>
          <pc:docMk/>
          <pc:sldMk cId="1923401130" sldId="284"/>
        </pc:sldMkLst>
        <pc:spChg chg="mod">
          <ac:chgData name="Nitheesh Kaliyamurthy" userId="2821ebda-f4ac-4963-9a4e-a836dfc45829" providerId="ADAL" clId="{FB9CEEAE-723C-42D8-85EB-E31878D712CD}" dt="2021-09-26T05:06:48.300" v="12" actId="27636"/>
          <ac:spMkLst>
            <pc:docMk/>
            <pc:sldMk cId="1923401130" sldId="284"/>
            <ac:spMk id="3" creationId="{8555646D-9E6B-4365-A4B7-D9C7F947B72F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teams.microsoft.com/l/meetup-join/19%3aoLio4OJaA1Sd1htywf7eFpalDNhrzURLdK4kaLfpPug1%40thread.tacv2/1632594756422?context=%7b%22Tid%22%3a%224e0f11f9-046e-4505-9cb8-db2152311e21%22%2c%22Oid%22%3a%222821ebda-f4ac-4963-9a4e-a836dfc45829%22%7d" TargetMode="External"/><Relationship Id="rId2" Type="http://schemas.openxmlformats.org/officeDocument/2006/relationships/hyperlink" Target="mailto:n.kaliyamurthy@uwtsd.ac.u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teams.microsoft.com/l/meetup-join/19%3aoLio4OJaA1Sd1htywf7eFpalDNhrzURLdK4kaLfpPug1%40thread.tacv2/1632594993176?context=%7b%22Tid%22%3a%224e0f11f9-046e-4505-9cb8-db2152311e21%22%2c%22Oid%22%3a%222821ebda-f4ac-4963-9a4e-a836dfc45829%22%7d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etacad.com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992888" cy="1470025"/>
          </a:xfrm>
        </p:spPr>
        <p:txBody>
          <a:bodyPr>
            <a:normAutofit/>
          </a:bodyPr>
          <a:lstStyle/>
          <a:p>
            <a:pPr algn="r"/>
            <a:r>
              <a:rPr lang="en-GB" sz="3600" dirty="0">
                <a:solidFill>
                  <a:schemeClr val="bg1"/>
                </a:solidFill>
              </a:rPr>
              <a:t>Enterprise Core Networking</a:t>
            </a: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dirty="0">
                <a:solidFill>
                  <a:schemeClr val="bg1"/>
                </a:solidFill>
              </a:rPr>
              <a:t>Applied Computing</a:t>
            </a: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dirty="0">
                <a:solidFill>
                  <a:schemeClr val="bg1"/>
                </a:solidFill>
              </a:rPr>
              <a:t>Wales Institute of Science and Art (WISA)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0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Tutors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Nitheesh Kaliyamurthy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n.kaliyamurthy@uwtsd.ac.uk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From 4th October, 2021, we shall meet Face to Face at Cisco Lab (205) IQ Building.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Monday 11.00 AM – 01.00 PM: Lecture/ Tutorials (</a:t>
            </a:r>
            <a:r>
              <a:rPr lang="en-GB" dirty="0">
                <a:hlinkClick r:id="rId3"/>
              </a:rPr>
              <a:t>Link</a:t>
            </a:r>
            <a:r>
              <a:rPr lang="en-GB" dirty="0"/>
              <a:t>)</a:t>
            </a:r>
          </a:p>
          <a:p>
            <a:pPr marL="0" indent="0">
              <a:buNone/>
            </a:pPr>
            <a:r>
              <a:rPr lang="en-GB" dirty="0"/>
              <a:t>Tuesday 11.00 AM – 01.00 PM: Lecture/ Tutorials (</a:t>
            </a:r>
            <a:r>
              <a:rPr lang="en-GB" dirty="0">
                <a:hlinkClick r:id="rId4"/>
              </a:rPr>
              <a:t>Link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652535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53C0E-3E3C-4178-BFF0-68328120A9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84B579D1-AFC9-40D0-819B-DFE98D86F5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008897"/>
              </p:ext>
            </p:extLst>
          </p:nvPr>
        </p:nvGraphicFramePr>
        <p:xfrm>
          <a:off x="457200" y="1556792"/>
          <a:ext cx="8075241" cy="374441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74952">
                  <a:extLst>
                    <a:ext uri="{9D8B030D-6E8A-4147-A177-3AD203B41FA5}">
                      <a16:colId xmlns:a16="http://schemas.microsoft.com/office/drawing/2014/main" val="3072226831"/>
                    </a:ext>
                  </a:extLst>
                </a:gridCol>
                <a:gridCol w="5226526">
                  <a:extLst>
                    <a:ext uri="{9D8B030D-6E8A-4147-A177-3AD203B41FA5}">
                      <a16:colId xmlns:a16="http://schemas.microsoft.com/office/drawing/2014/main" val="537518880"/>
                    </a:ext>
                  </a:extLst>
                </a:gridCol>
                <a:gridCol w="1273763">
                  <a:extLst>
                    <a:ext uri="{9D8B030D-6E8A-4147-A177-3AD203B41FA5}">
                      <a16:colId xmlns:a16="http://schemas.microsoft.com/office/drawing/2014/main" val="3513708265"/>
                    </a:ext>
                  </a:extLst>
                </a:gridCol>
              </a:tblGrid>
              <a:tr h="303313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</a:rPr>
                        <a:t>Module Code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</a:rPr>
                        <a:t>ACCA7029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019637"/>
                  </a:ext>
                </a:extLst>
              </a:tr>
              <a:tr h="303313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</a:rPr>
                        <a:t>Module Title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 dirty="0">
                          <a:effectLst/>
                        </a:rPr>
                        <a:t>Enterprise Core Networking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0983240"/>
                  </a:ext>
                </a:extLst>
              </a:tr>
              <a:tr h="303313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 dirty="0">
                          <a:effectLst/>
                        </a:rPr>
                        <a:t>Classification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 dirty="0">
                          <a:effectLst/>
                        </a:rPr>
                        <a:t>Reading List entry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 dirty="0">
                          <a:effectLst/>
                        </a:rPr>
                        <a:t>Electronic*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20744995"/>
                  </a:ext>
                </a:extLst>
              </a:tr>
              <a:tr h="951802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</a:rPr>
                        <a:t>Essential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 dirty="0">
                          <a:effectLst/>
                        </a:rPr>
                        <a:t>B Edgeworth, R G Rios, J </a:t>
                      </a:r>
                      <a:r>
                        <a:rPr lang="en-GB" sz="1400" dirty="0" err="1">
                          <a:effectLst/>
                        </a:rPr>
                        <a:t>Gooley</a:t>
                      </a:r>
                      <a:r>
                        <a:rPr lang="en-GB" sz="1400" dirty="0">
                          <a:effectLst/>
                        </a:rPr>
                        <a:t> and D </a:t>
                      </a:r>
                      <a:r>
                        <a:rPr lang="en-GB" sz="1400" dirty="0" err="1">
                          <a:effectLst/>
                        </a:rPr>
                        <a:t>Hucaby</a:t>
                      </a:r>
                      <a:r>
                        <a:rPr lang="en-GB" sz="1400" dirty="0">
                          <a:effectLst/>
                        </a:rPr>
                        <a:t>, (2020) CCNP and CCIE Enterprise Core ENCOR 350-401 Official Cert Guide by Cisco Press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☒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144306361"/>
                  </a:ext>
                </a:extLst>
              </a:tr>
              <a:tr h="627558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</a:rPr>
                        <a:t>Essential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 dirty="0">
                          <a:effectLst/>
                        </a:rPr>
                        <a:t>Cisco Academy Website, </a:t>
                      </a:r>
                      <a:r>
                        <a:rPr lang="en-GB" sz="1400" u="sng" dirty="0">
                          <a:effectLst/>
                          <a:hlinkClick r:id="rId2"/>
                        </a:rPr>
                        <a:t>www.netacad.com</a:t>
                      </a:r>
                      <a:r>
                        <a:rPr lang="en-GB" sz="1400" dirty="0">
                          <a:effectLst/>
                        </a:rPr>
                        <a:t>  (password access only)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☒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988951584"/>
                  </a:ext>
                </a:extLst>
              </a:tr>
              <a:tr h="627558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</a:rPr>
                        <a:t>Further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 dirty="0">
                          <a:effectLst/>
                        </a:rPr>
                        <a:t>CCNP Routing and Switching ROUTE 300-101 Official Cert Guide (2014), Kevin Wallace by Cisco Press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☒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029577149"/>
                  </a:ext>
                </a:extLst>
              </a:tr>
              <a:tr h="627558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</a:rPr>
                        <a:t>Further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 dirty="0">
                          <a:effectLst/>
                        </a:rPr>
                        <a:t>CCNP Routing and Switching SWITCH 300-115 Official Cert Guide (2014), David </a:t>
                      </a:r>
                      <a:r>
                        <a:rPr lang="en-GB" sz="1400" dirty="0" err="1">
                          <a:effectLst/>
                        </a:rPr>
                        <a:t>Hucaby</a:t>
                      </a:r>
                      <a:r>
                        <a:rPr lang="en-GB" sz="1400" dirty="0">
                          <a:effectLst/>
                        </a:rPr>
                        <a:t> by Cisco Press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☒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4424125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19504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BB416-4FC9-4C30-8BAC-B92D0DBDA5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20B9DF-FDE3-41A4-86BD-7E5B29C93E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Practical: 50%</a:t>
            </a:r>
          </a:p>
          <a:p>
            <a:pPr lvl="1"/>
            <a:r>
              <a:rPr lang="en-GB" dirty="0"/>
              <a:t>10/01/2022</a:t>
            </a:r>
          </a:p>
          <a:p>
            <a:r>
              <a:rPr lang="en-GB" dirty="0"/>
              <a:t>Online Exam: 50%</a:t>
            </a:r>
          </a:p>
          <a:p>
            <a:pPr lvl="1"/>
            <a:r>
              <a:rPr lang="en-GB" dirty="0"/>
              <a:t>04/01/2022</a:t>
            </a:r>
          </a:p>
        </p:txBody>
      </p:sp>
    </p:spTree>
    <p:extLst>
      <p:ext uri="{BB962C8B-B14F-4D97-AF65-F5344CB8AC3E}">
        <p14:creationId xmlns:p14="http://schemas.microsoft.com/office/powerpoint/2010/main" val="8221530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DB452-3A7D-485B-8B3F-3E9824EAA4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55646D-9E6B-4365-A4B7-D9C7F947B7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GB" dirty="0"/>
              <a:t>Switching concepts – layer 2 &amp; 3</a:t>
            </a:r>
          </a:p>
          <a:p>
            <a:pPr lvl="0"/>
            <a:r>
              <a:rPr lang="en-GB" dirty="0"/>
              <a:t>Virtual Local Area Networks (VLANs)</a:t>
            </a:r>
          </a:p>
          <a:p>
            <a:pPr lvl="0"/>
            <a:r>
              <a:rPr lang="en-GB" dirty="0"/>
              <a:t>Spanning tree protocols </a:t>
            </a:r>
          </a:p>
          <a:p>
            <a:pPr lvl="0"/>
            <a:r>
              <a:rPr lang="en-GB" dirty="0"/>
              <a:t>VLAN Trunking protocols and Dynamic Trunking protocols</a:t>
            </a:r>
          </a:p>
          <a:p>
            <a:pPr lvl="0"/>
            <a:r>
              <a:rPr lang="en-GB" dirty="0"/>
              <a:t>LAN Security concepts and implementation </a:t>
            </a:r>
          </a:p>
          <a:p>
            <a:pPr lvl="0"/>
            <a:r>
              <a:rPr lang="en-GB" dirty="0"/>
              <a:t>Routing Concepts</a:t>
            </a:r>
          </a:p>
          <a:p>
            <a:pPr lvl="0"/>
            <a:r>
              <a:rPr lang="en-GB" dirty="0"/>
              <a:t>EIGRP</a:t>
            </a:r>
          </a:p>
          <a:p>
            <a:pPr lvl="0"/>
            <a:r>
              <a:rPr lang="en-GB" dirty="0"/>
              <a:t>OSPF</a:t>
            </a:r>
          </a:p>
          <a:p>
            <a:pPr lvl="0"/>
            <a:r>
              <a:rPr lang="en-GB" dirty="0"/>
              <a:t>BGP</a:t>
            </a:r>
          </a:p>
          <a:p>
            <a:pPr lvl="0"/>
            <a:r>
              <a:rPr lang="en-GB" dirty="0"/>
              <a:t>IP Services</a:t>
            </a:r>
          </a:p>
        </p:txBody>
      </p:sp>
    </p:spTree>
    <p:extLst>
      <p:ext uri="{BB962C8B-B14F-4D97-AF65-F5344CB8AC3E}">
        <p14:creationId xmlns:p14="http://schemas.microsoft.com/office/powerpoint/2010/main" val="19234011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6" y="116632"/>
            <a:ext cx="9087982" cy="5135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04DDCB6F0706542992F7DF21F88DE9A" ma:contentTypeVersion="4" ma:contentTypeDescription="Create a new document." ma:contentTypeScope="" ma:versionID="78fb437d7117b2279e6f82a1e8be2d04">
  <xsd:schema xmlns:xsd="http://www.w3.org/2001/XMLSchema" xmlns:xs="http://www.w3.org/2001/XMLSchema" xmlns:p="http://schemas.microsoft.com/office/2006/metadata/properties" xmlns:ns2="203238aa-f11d-48ff-9d91-bed5b961766d" targetNamespace="http://schemas.microsoft.com/office/2006/metadata/properties" ma:root="true" ma:fieldsID="2e11e2ab2f5b21d0c7029ab24b297f05" ns2:_="">
    <xsd:import namespace="203238aa-f11d-48ff-9d91-bed5b961766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3238aa-f11d-48ff-9d91-bed5b96176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BC2954C-F722-41FD-9F64-DB317400419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03238aa-f11d-48ff-9d91-bed5b961766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  <ds:schemaRef ds:uri="303dbf9b-b85b-46a0-94f1-894078c07e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317</TotalTime>
  <Words>226</Words>
  <Application>Microsoft Office PowerPoint</Application>
  <PresentationFormat>On-screen Show (4:3)</PresentationFormat>
  <Paragraphs>45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Myriad Pro</vt:lpstr>
      <vt:lpstr>20140311PresentationUWTSDTemplate</vt:lpstr>
      <vt:lpstr>Enterprise Core Networking Applied Computing Wales Institute of Science and Art (WISA)</vt:lpstr>
      <vt:lpstr>Module Tutors</vt:lpstr>
      <vt:lpstr>Reading List</vt:lpstr>
      <vt:lpstr>Assessment</vt:lpstr>
      <vt:lpstr>Topics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Nitheesh Kaliyamurthy</cp:lastModifiedBy>
  <cp:revision>93</cp:revision>
  <dcterms:created xsi:type="dcterms:W3CDTF">2015-04-14T15:21:28Z</dcterms:created>
  <dcterms:modified xsi:type="dcterms:W3CDTF">2021-10-03T09:14:19Z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0x010100204DDCB6F0706542992F7DF21F88DE9A</vt:lpwstr>
  </property>
</Properties>
</file>