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56" r:id="rId2"/>
    <p:sldId id="275" r:id="rId3"/>
    <p:sldId id="257" r:id="rId4"/>
    <p:sldId id="258" r:id="rId5"/>
    <p:sldId id="259" r:id="rId6"/>
    <p:sldId id="270" r:id="rId7"/>
    <p:sldId id="260" r:id="rId8"/>
    <p:sldId id="271" r:id="rId9"/>
    <p:sldId id="273" r:id="rId10"/>
    <p:sldId id="261" r:id="rId11"/>
    <p:sldId id="262" r:id="rId12"/>
    <p:sldId id="265" r:id="rId13"/>
    <p:sldId id="266" r:id="rId14"/>
    <p:sldId id="267" r:id="rId15"/>
    <p:sldId id="264" r:id="rId16"/>
    <p:sldId id="274" r:id="rId17"/>
    <p:sldId id="268" r:id="rId18"/>
    <p:sldId id="272" r:id="rId19"/>
    <p:sldId id="263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4" d="100"/>
          <a:sy n="84" d="100"/>
        </p:scale>
        <p:origin x="629" y="8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D1093E9-C2F9-40AB-8292-1C87DC0B2D5E}" type="datetimeFigureOut">
              <a:rPr lang="en-GB" smtClean="0"/>
              <a:t>06/11/2018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377BA11-57DC-423F-88C6-871E8938D6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8887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77BA11-57DC-423F-88C6-871E8938D664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9233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F8C937-D8F9-44D8-AE01-0759626E5DCB}" type="datetimeFigureOut">
              <a:rPr lang="en-GB" smtClean="0"/>
              <a:pPr/>
              <a:t>06/11/2018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2EA9B-F604-42E9-B137-D962ED1369D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75344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F8C937-D8F9-44D8-AE01-0759626E5DCB}" type="datetimeFigureOut">
              <a:rPr lang="en-GB" smtClean="0"/>
              <a:pPr/>
              <a:t>06/11/2018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2EA9B-F604-42E9-B137-D962ED1369D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44397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F8C937-D8F9-44D8-AE01-0759626E5DCB}" type="datetimeFigureOut">
              <a:rPr lang="en-GB" smtClean="0"/>
              <a:pPr/>
              <a:t>06/11/2018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2EA9B-F604-42E9-B137-D962ED1369D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29207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F8C937-D8F9-44D8-AE01-0759626E5DCB}" type="datetimeFigureOut">
              <a:rPr lang="en-GB" smtClean="0"/>
              <a:pPr/>
              <a:t>06/11/2018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2EA9B-F604-42E9-B137-D962ED1369D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38866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F8C937-D8F9-44D8-AE01-0759626E5DCB}" type="datetimeFigureOut">
              <a:rPr lang="en-GB" smtClean="0"/>
              <a:pPr/>
              <a:t>06/11/2018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2EA9B-F604-42E9-B137-D962ED1369D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27720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F8C937-D8F9-44D8-AE01-0759626E5DCB}" type="datetimeFigureOut">
              <a:rPr lang="en-GB" smtClean="0"/>
              <a:pPr/>
              <a:t>06/11/2018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2EA9B-F604-42E9-B137-D962ED1369D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78730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F8C937-D8F9-44D8-AE01-0759626E5DCB}" type="datetimeFigureOut">
              <a:rPr lang="en-GB" smtClean="0"/>
              <a:pPr/>
              <a:t>06/11/2018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2EA9B-F604-42E9-B137-D962ED1369D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3755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F8C937-D8F9-44D8-AE01-0759626E5DCB}" type="datetimeFigureOut">
              <a:rPr lang="en-GB" smtClean="0"/>
              <a:pPr/>
              <a:t>06/11/2018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2EA9B-F604-42E9-B137-D962ED1369D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85939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F8C937-D8F9-44D8-AE01-0759626E5DCB}" type="datetimeFigureOut">
              <a:rPr lang="en-GB" smtClean="0"/>
              <a:pPr/>
              <a:t>06/11/2018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2EA9B-F604-42E9-B137-D962ED1369D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62751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F8C937-D8F9-44D8-AE01-0759626E5DCB}" type="datetimeFigureOut">
              <a:rPr lang="en-GB" smtClean="0"/>
              <a:pPr/>
              <a:t>06/11/2018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2EA9B-F604-42E9-B137-D962ED1369D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38422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F8C937-D8F9-44D8-AE01-0759626E5DCB}" type="datetimeFigureOut">
              <a:rPr lang="en-GB" smtClean="0"/>
              <a:pPr/>
              <a:t>06/11/2018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2EA9B-F604-42E9-B137-D962ED1369D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74901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F8C937-D8F9-44D8-AE01-0759626E5DCB}" type="datetimeFigureOut">
              <a:rPr lang="en-GB" smtClean="0"/>
              <a:pPr/>
              <a:t>06/11/2018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02EA9B-F604-42E9-B137-D962ED1369D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9612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bc.co.uk/news/business-30875633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bc.co.uk/news/business-30875633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policy-practice.oxfam.org.uk/publications/wealth-having-it-all-and-wanting-more-338125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policy-practice.oxfam.org.uk/publications/wealth-having-it-all-and-wanting-more-338125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2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heguardian.com/commentisfree/video/2013/oct/08/inequality-how-wealth-distributed-uk-animated-video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hyperlink" Target="https://www.forbes.com/billionaires/#c57ea20251c7" TargetMode="Externa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hyperlink" Target="https://givingpledge.org/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fullfact.org/economy/poverty-uk-guide-facts-and-figures/" TargetMode="External"/><Relationship Id="rId2" Type="http://schemas.openxmlformats.org/officeDocument/2006/relationships/hyperlink" Target="http://www.bankofengland.co.uk/publications/Pages/speeches/2016/946.aspx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ons.gov.uk/peoplepopulationandcommunity/personalandhouseholdfinances/incomeandwealth/bulletins/wealthingreatbritainwave5/2014to2016" TargetMode="External"/><Relationship Id="rId4" Type="http://schemas.openxmlformats.org/officeDocument/2006/relationships/hyperlink" Target="http://www.bbc.co.uk/news/magazine-30949796" TargetMode="Externa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5712" y="2411667"/>
            <a:ext cx="9144000" cy="1181925"/>
          </a:xfrm>
        </p:spPr>
        <p:txBody>
          <a:bodyPr>
            <a:normAutofit/>
          </a:bodyPr>
          <a:lstStyle/>
          <a:p>
            <a:r>
              <a:rPr lang="en-GB" sz="7200" dirty="0" smtClean="0"/>
              <a:t>Who are the wealthy?</a:t>
            </a:r>
            <a:endParaRPr lang="en-GB" sz="7200" dirty="0"/>
          </a:p>
        </p:txBody>
      </p:sp>
    </p:spTree>
    <p:extLst>
      <p:ext uri="{BB962C8B-B14F-4D97-AF65-F5344CB8AC3E}">
        <p14:creationId xmlns:p14="http://schemas.microsoft.com/office/powerpoint/2010/main" val="1678836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210948"/>
            <a:ext cx="10533888" cy="592882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37548" y="209677"/>
            <a:ext cx="2621280" cy="1325563"/>
          </a:xfrm>
        </p:spPr>
        <p:txBody>
          <a:bodyPr>
            <a:normAutofit/>
          </a:bodyPr>
          <a:lstStyle/>
          <a:p>
            <a:r>
              <a:rPr lang="en-GB" sz="7200" dirty="0" smtClean="0"/>
              <a:t>Aims</a:t>
            </a:r>
            <a:endParaRPr lang="en-GB" sz="72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16992" y="4846319"/>
            <a:ext cx="5361432" cy="1925003"/>
          </a:xfrm>
        </p:spPr>
        <p:txBody>
          <a:bodyPr>
            <a:normAutofit lnSpcReduction="10000"/>
          </a:bodyPr>
          <a:lstStyle/>
          <a:p>
            <a:r>
              <a:rPr lang="en-GB" sz="4000" dirty="0" smtClean="0"/>
              <a:t>Wealthiest 1%</a:t>
            </a:r>
          </a:p>
          <a:p>
            <a:r>
              <a:rPr lang="en-GB" sz="4000" dirty="0" smtClean="0"/>
              <a:t>Perspective from Oxfam</a:t>
            </a:r>
          </a:p>
          <a:p>
            <a:r>
              <a:rPr lang="en-GB" sz="4000" dirty="0" smtClean="0"/>
              <a:t>Inequality?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483096" y="4846319"/>
            <a:ext cx="5708904" cy="1925003"/>
          </a:xfrm>
        </p:spPr>
        <p:txBody>
          <a:bodyPr>
            <a:normAutofit lnSpcReduction="10000"/>
          </a:bodyPr>
          <a:lstStyle/>
          <a:p>
            <a:r>
              <a:rPr lang="en-GB" sz="4000" dirty="0"/>
              <a:t>The wealthiest </a:t>
            </a:r>
            <a:endParaRPr lang="en-GB" sz="4000" dirty="0" smtClean="0"/>
          </a:p>
          <a:p>
            <a:r>
              <a:rPr lang="en-GB" sz="4000" dirty="0" smtClean="0"/>
              <a:t>Philanthropy</a:t>
            </a:r>
            <a:endParaRPr lang="en-GB" sz="4000" dirty="0"/>
          </a:p>
          <a:p>
            <a:r>
              <a:rPr lang="en-GB" sz="4000" dirty="0"/>
              <a:t>Does it matter?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17505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7200" dirty="0" smtClean="0"/>
              <a:t>Think!</a:t>
            </a:r>
            <a:endParaRPr lang="en-GB" sz="7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400" dirty="0" smtClean="0"/>
              <a:t>What does ‘wealth’, ‘wealthy’, mean to you?</a:t>
            </a:r>
          </a:p>
          <a:p>
            <a:r>
              <a:rPr lang="en-GB" sz="4400" dirty="0" smtClean="0"/>
              <a:t>Who is wealthy?</a:t>
            </a:r>
          </a:p>
          <a:p>
            <a:r>
              <a:rPr lang="en-GB" sz="4400" dirty="0" smtClean="0"/>
              <a:t>What about you and those nearest to you?</a:t>
            </a:r>
          </a:p>
          <a:p>
            <a:r>
              <a:rPr lang="en-GB" sz="4400" dirty="0" smtClean="0"/>
              <a:t>What kind of lives do they live?</a:t>
            </a:r>
          </a:p>
          <a:p>
            <a:r>
              <a:rPr lang="en-GB" sz="4400" dirty="0" smtClean="0"/>
              <a:t>How much money do they have?</a:t>
            </a:r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9414474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6408" y="539495"/>
            <a:ext cx="5041392" cy="6217921"/>
          </a:xfrm>
        </p:spPr>
        <p:txBody>
          <a:bodyPr>
            <a:noAutofit/>
          </a:bodyPr>
          <a:lstStyle/>
          <a:p>
            <a:r>
              <a:rPr lang="en-GB" sz="4000" dirty="0" smtClean="0"/>
              <a:t>World Economic Forum </a:t>
            </a:r>
          </a:p>
          <a:p>
            <a:r>
              <a:rPr lang="en-GB" sz="4000" dirty="0" smtClean="0"/>
              <a:t>Much talk of rising inequality, and many references to the "wealthiest 1%". </a:t>
            </a:r>
          </a:p>
          <a:p>
            <a:r>
              <a:rPr lang="en-GB" sz="4000" dirty="0" smtClean="0"/>
              <a:t>We might think ‘billionaires’</a:t>
            </a:r>
          </a:p>
          <a:p>
            <a:r>
              <a:rPr lang="en-GB" sz="4000" dirty="0" smtClean="0"/>
              <a:t>But is that who the 1% really are?</a:t>
            </a:r>
            <a:endParaRPr lang="en-GB" sz="40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48540" y="95312"/>
            <a:ext cx="5462588" cy="355314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97094">
            <a:off x="5375005" y="2373461"/>
            <a:ext cx="6323983" cy="40526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2505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6136" y="186525"/>
            <a:ext cx="2855976" cy="1325563"/>
          </a:xfrm>
        </p:spPr>
        <p:txBody>
          <a:bodyPr>
            <a:normAutofit/>
          </a:bodyPr>
          <a:lstStyle/>
          <a:p>
            <a:r>
              <a:rPr lang="en-GB" sz="7200" dirty="0" smtClean="0"/>
              <a:t>Oxfam</a:t>
            </a:r>
            <a:endParaRPr lang="en-GB" sz="7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6136" y="1690688"/>
            <a:ext cx="2307335" cy="4351338"/>
          </a:xfrm>
        </p:spPr>
        <p:txBody>
          <a:bodyPr>
            <a:normAutofit/>
          </a:bodyPr>
          <a:lstStyle/>
          <a:p>
            <a:r>
              <a:rPr lang="en-GB" sz="3200" dirty="0" smtClean="0"/>
              <a:t>The richest 1% in the world might soon own more than the rest of the world’s population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07698" y="187477"/>
            <a:ext cx="9131761" cy="6112153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117351" y="6299630"/>
            <a:ext cx="560698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200" dirty="0" smtClean="0"/>
              <a:t>BBC News (2015) ‘Richest 1% to own more than rest of world’. </a:t>
            </a:r>
          </a:p>
          <a:p>
            <a:r>
              <a:rPr lang="en-GB" sz="1200" dirty="0" smtClean="0"/>
              <a:t>Available at </a:t>
            </a:r>
            <a:r>
              <a:rPr lang="en-GB" sz="1200" dirty="0" smtClean="0">
                <a:hlinkClick r:id="rId3"/>
              </a:rPr>
              <a:t>http://www.bbc.co.uk/news/business-30875633</a:t>
            </a:r>
            <a:r>
              <a:rPr lang="en-GB" sz="1200" dirty="0" smtClean="0"/>
              <a:t>, accessed on 25</a:t>
            </a:r>
            <a:r>
              <a:rPr lang="en-GB" sz="1200" baseline="30000" dirty="0" smtClean="0"/>
              <a:t>th</a:t>
            </a:r>
            <a:r>
              <a:rPr lang="en-GB" sz="1200" dirty="0" smtClean="0"/>
              <a:t> January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9689044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752" y="207153"/>
            <a:ext cx="3029712" cy="1325563"/>
          </a:xfrm>
        </p:spPr>
        <p:txBody>
          <a:bodyPr>
            <a:normAutofit/>
          </a:bodyPr>
          <a:lstStyle/>
          <a:p>
            <a:r>
              <a:rPr lang="en-GB" sz="7200" dirty="0" smtClean="0"/>
              <a:t>Oxfam</a:t>
            </a:r>
            <a:endParaRPr lang="en-GB" sz="7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9289" y="1690688"/>
            <a:ext cx="4053839" cy="4351338"/>
          </a:xfrm>
        </p:spPr>
        <p:txBody>
          <a:bodyPr>
            <a:normAutofit lnSpcReduction="10000"/>
          </a:bodyPr>
          <a:lstStyle/>
          <a:p>
            <a:r>
              <a:rPr lang="en-GB" sz="3600" dirty="0" smtClean="0"/>
              <a:t>The charity's research shows that the share of the world's wealth owned by the richest 1% increased from 44% in 2009 to 48% last year.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10793" y="731520"/>
            <a:ext cx="7781207" cy="5208188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144783" y="6189902"/>
            <a:ext cx="560698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200" dirty="0" smtClean="0">
                <a:solidFill>
                  <a:prstClr val="black"/>
                </a:solidFill>
              </a:rPr>
              <a:t>BBC News (2015) ‘Richest 1% to own more than rest of world’. </a:t>
            </a:r>
          </a:p>
          <a:p>
            <a:r>
              <a:rPr lang="en-GB" sz="1200" dirty="0" smtClean="0">
                <a:solidFill>
                  <a:prstClr val="black"/>
                </a:solidFill>
              </a:rPr>
              <a:t>Available at </a:t>
            </a:r>
            <a:r>
              <a:rPr lang="en-GB" sz="1200" dirty="0" smtClean="0">
                <a:solidFill>
                  <a:prstClr val="black"/>
                </a:solidFill>
                <a:hlinkClick r:id="rId3"/>
              </a:rPr>
              <a:t>http://www.bbc.co.uk/news/business-30875633</a:t>
            </a:r>
            <a:r>
              <a:rPr lang="en-GB" sz="1200" dirty="0" smtClean="0">
                <a:solidFill>
                  <a:prstClr val="black"/>
                </a:solidFill>
              </a:rPr>
              <a:t>, accessed on 25</a:t>
            </a:r>
            <a:r>
              <a:rPr lang="en-GB" sz="1200" baseline="30000" dirty="0" smtClean="0">
                <a:solidFill>
                  <a:prstClr val="black"/>
                </a:solidFill>
              </a:rPr>
              <a:t>th</a:t>
            </a:r>
            <a:r>
              <a:rPr lang="en-GB" sz="1200" dirty="0" smtClean="0">
                <a:solidFill>
                  <a:prstClr val="black"/>
                </a:solidFill>
              </a:rPr>
              <a:t> January</a:t>
            </a:r>
            <a:endParaRPr lang="en-GB" sz="12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06205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430098">
            <a:off x="517985" y="237514"/>
            <a:ext cx="4123862" cy="5824780"/>
          </a:xfrm>
          <a:prstGeom prst="rect">
            <a:avLst/>
          </a:prstGeom>
          <a:ln w="25400" cmpd="sng">
            <a:solidFill>
              <a:schemeClr val="tx1"/>
            </a:solidFill>
          </a:ln>
        </p:spPr>
      </p:pic>
      <p:sp>
        <p:nvSpPr>
          <p:cNvPr id="5" name="Rectangle 4"/>
          <p:cNvSpPr/>
          <p:nvPr/>
        </p:nvSpPr>
        <p:spPr>
          <a:xfrm>
            <a:off x="5709550" y="302359"/>
            <a:ext cx="6096000" cy="655564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3600" dirty="0" smtClean="0"/>
              <a:t>Global wealth is increasingly being concentrated in the hands of a small wealthy elite.</a:t>
            </a:r>
          </a:p>
          <a:p>
            <a:endParaRPr lang="en-GB" sz="3600" dirty="0" smtClean="0"/>
          </a:p>
          <a:p>
            <a:r>
              <a:rPr lang="en-GB" sz="3600" dirty="0" smtClean="0"/>
              <a:t>These wealthy individuals have generated and sustained their vast riches through their interests and activities in a few important economic sectors, including finance and pharmaceuticals/healthcare.</a:t>
            </a:r>
          </a:p>
          <a:p>
            <a:endParaRPr lang="en-GB" sz="2400" dirty="0" smtClean="0"/>
          </a:p>
        </p:txBody>
      </p:sp>
      <p:sp>
        <p:nvSpPr>
          <p:cNvPr id="6" name="Rectangle 5"/>
          <p:cNvSpPr/>
          <p:nvPr/>
        </p:nvSpPr>
        <p:spPr>
          <a:xfrm>
            <a:off x="890954" y="6253451"/>
            <a:ext cx="4699945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 smtClean="0">
                <a:hlinkClick r:id="rId3"/>
              </a:rPr>
              <a:t>http://policy-practice.oxfam.org.uk/publications/wealth-having-it-all-and-wanting-more-338125</a:t>
            </a:r>
            <a:endParaRPr lang="en-GB" sz="1400" dirty="0" smtClean="0"/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6668435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430098">
            <a:off x="531721" y="185523"/>
            <a:ext cx="4138062" cy="5844837"/>
          </a:xfrm>
          <a:prstGeom prst="rect">
            <a:avLst/>
          </a:prstGeom>
          <a:ln w="25400" cmpd="sng">
            <a:solidFill>
              <a:schemeClr val="tx1"/>
            </a:solidFill>
          </a:ln>
        </p:spPr>
      </p:pic>
      <p:sp>
        <p:nvSpPr>
          <p:cNvPr id="5" name="Rectangle 4"/>
          <p:cNvSpPr/>
          <p:nvPr/>
        </p:nvSpPr>
        <p:spPr>
          <a:xfrm>
            <a:off x="5029200" y="384118"/>
            <a:ext cx="6959230" cy="54476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2400" dirty="0" smtClean="0">
              <a:solidFill>
                <a:prstClr val="black"/>
              </a:solidFill>
            </a:endParaRPr>
          </a:p>
          <a:p>
            <a:r>
              <a:rPr lang="en-GB" sz="3600" dirty="0" smtClean="0">
                <a:solidFill>
                  <a:prstClr val="black"/>
                </a:solidFill>
              </a:rPr>
              <a:t>Companies from these sectors spend millions of dollars every year on lobbying to create a policy environment that protects and enhances their interests further. </a:t>
            </a:r>
          </a:p>
          <a:p>
            <a:endParaRPr lang="en-GB" sz="3600" dirty="0">
              <a:solidFill>
                <a:prstClr val="black"/>
              </a:solidFill>
            </a:endParaRPr>
          </a:p>
          <a:p>
            <a:r>
              <a:rPr lang="en-GB" sz="3600" dirty="0" smtClean="0">
                <a:solidFill>
                  <a:prstClr val="black"/>
                </a:solidFill>
              </a:rPr>
              <a:t>The most prolific lobbying activities in the US are on budget and tax issues</a:t>
            </a:r>
            <a:endParaRPr lang="en-GB" sz="3600" dirty="0">
              <a:solidFill>
                <a:prstClr val="black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633798" y="6226650"/>
            <a:ext cx="4699945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 smtClean="0">
                <a:solidFill>
                  <a:prstClr val="black"/>
                </a:solidFill>
                <a:hlinkClick r:id="rId3"/>
              </a:rPr>
              <a:t>http://policy-practice.oxfam.org.uk/publications/wealth-having-it-all-and-wanting-more-338125</a:t>
            </a:r>
            <a:endParaRPr lang="en-GB" sz="1400" dirty="0" smtClean="0">
              <a:solidFill>
                <a:prstClr val="black"/>
              </a:solidFill>
            </a:endParaRPr>
          </a:p>
          <a:p>
            <a:endParaRPr lang="en-GB" sz="14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5593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328057" y="1507808"/>
            <a:ext cx="9535886" cy="5078313"/>
          </a:xfrm>
          <a:prstGeom prst="rect">
            <a:avLst/>
          </a:prstGeom>
          <a:solidFill>
            <a:srgbClr val="FFFF00"/>
          </a:solidFill>
          <a:ln w="762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sz="3600" dirty="0" smtClean="0"/>
              <a:t>‘The combination of open markets and technology means that returns in a globalised world amplifies the rewards of the superstar and the lucky. </a:t>
            </a:r>
          </a:p>
          <a:p>
            <a:endParaRPr lang="en-GB" sz="3600" dirty="0"/>
          </a:p>
          <a:p>
            <a:r>
              <a:rPr lang="en-GB" sz="3600" dirty="0" smtClean="0"/>
              <a:t>Now may be the time of the famous or fortunate, but what of the frustrated and frightened?’ </a:t>
            </a:r>
          </a:p>
          <a:p>
            <a:endParaRPr lang="en-GB" sz="3600" dirty="0"/>
          </a:p>
          <a:p>
            <a:r>
              <a:rPr lang="en-GB" sz="3600" dirty="0" smtClean="0"/>
              <a:t>(Carney 2016: 8)</a:t>
            </a:r>
            <a:endParaRPr lang="en-GB" sz="36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 smtClean="0"/>
              <a:t>Governor of the Bank of England</a:t>
            </a:r>
            <a:endParaRPr lang="en-GB" sz="6000" dirty="0"/>
          </a:p>
        </p:txBody>
      </p:sp>
    </p:spTree>
    <p:extLst>
      <p:ext uri="{BB962C8B-B14F-4D97-AF65-F5344CB8AC3E}">
        <p14:creationId xmlns:p14="http://schemas.microsoft.com/office/powerpoint/2010/main" val="33964469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6303264" cy="1783715"/>
          </a:xfrm>
        </p:spPr>
        <p:txBody>
          <a:bodyPr>
            <a:normAutofit/>
          </a:bodyPr>
          <a:lstStyle/>
          <a:p>
            <a:r>
              <a:rPr lang="en-GB" sz="6000" dirty="0" smtClean="0"/>
              <a:t>How much to join the club?</a:t>
            </a:r>
            <a:endParaRPr lang="en-GB" sz="6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7888" y="2597678"/>
            <a:ext cx="5233416" cy="2820533"/>
          </a:xfrm>
        </p:spPr>
        <p:txBody>
          <a:bodyPr>
            <a:noAutofit/>
          </a:bodyPr>
          <a:lstStyle/>
          <a:p>
            <a:r>
              <a:rPr lang="en-GB" sz="4400" dirty="0" smtClean="0"/>
              <a:t>How much do you need to have to be in the most wealthy 1% category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11910" y="522366"/>
            <a:ext cx="2541890" cy="190396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92535" y="2583571"/>
            <a:ext cx="2619375" cy="174307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16283" y="4433888"/>
            <a:ext cx="2619375" cy="1743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4526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 smtClean="0"/>
              <a:t>A modest level of ‘wealth’?</a:t>
            </a:r>
            <a:endParaRPr lang="en-GB" sz="6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0936" y="1563624"/>
            <a:ext cx="6217920" cy="5294375"/>
          </a:xfrm>
        </p:spPr>
        <p:txBody>
          <a:bodyPr>
            <a:normAutofit lnSpcReduction="10000"/>
          </a:bodyPr>
          <a:lstStyle/>
          <a:p>
            <a:r>
              <a:rPr lang="en-GB" sz="3200" dirty="0" smtClean="0"/>
              <a:t>The BBC's head of statistics, Anthony Reuben: to be part of the wealthiest 1% of the world's population, an individual would need to be worth just over half a million pounds.</a:t>
            </a:r>
          </a:p>
          <a:p>
            <a:r>
              <a:rPr lang="en-GB" sz="3200" b="1" dirty="0" smtClean="0"/>
              <a:t>"So it is not necessarily talking about people who own yachts and ski chalets. Owning an average house in London (without a mortgage) would just about put you in the 1%."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6120" y="1427035"/>
            <a:ext cx="4762500" cy="4772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31088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9369" y="49111"/>
            <a:ext cx="10515600" cy="1325563"/>
          </a:xfrm>
        </p:spPr>
        <p:txBody>
          <a:bodyPr/>
          <a:lstStyle/>
          <a:p>
            <a:r>
              <a:rPr lang="en-GB" dirty="0" smtClean="0"/>
              <a:t>Swansea £500k Properties</a:t>
            </a:r>
            <a:endParaRPr lang="en-GB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441076">
            <a:off x="625205" y="927143"/>
            <a:ext cx="5705712" cy="37942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1968" y="875212"/>
            <a:ext cx="4932274" cy="3279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 descr="Property photo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9062" y="2814005"/>
            <a:ext cx="6081194" cy="40439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24797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864580"/>
          </a:xfrm>
        </p:spPr>
        <p:txBody>
          <a:bodyPr>
            <a:normAutofit/>
          </a:bodyPr>
          <a:lstStyle/>
          <a:p>
            <a:r>
              <a:rPr lang="en-GB" sz="4800" dirty="0" smtClean="0"/>
              <a:t>Inequality: wealth distribution in the UK</a:t>
            </a:r>
            <a:endParaRPr lang="en-GB" sz="4800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1182232" y="5379971"/>
            <a:ext cx="10515600" cy="554699"/>
          </a:xfrm>
        </p:spPr>
        <p:txBody>
          <a:bodyPr/>
          <a:lstStyle/>
          <a:p>
            <a:r>
              <a:rPr lang="en-GB" dirty="0" smtClean="0"/>
              <a:t>An animated summary from The Guardian web-site</a:t>
            </a:r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2344381" y="5934670"/>
            <a:ext cx="6096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>
                <a:hlinkClick r:id="rId3"/>
              </a:rPr>
              <a:t>http://</a:t>
            </a:r>
            <a:r>
              <a:rPr lang="en-GB" dirty="0" smtClean="0">
                <a:hlinkClick r:id="rId3"/>
              </a:rPr>
              <a:t>www.theguardian.com/commentisfree/video/2013/oct/08/inequality-how-wealth-distributed-uk-animated-video</a:t>
            </a:r>
            <a:endParaRPr lang="en-GB" dirty="0" smtClean="0"/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75106" y="1207688"/>
            <a:ext cx="4834550" cy="41722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0441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344" y="785749"/>
            <a:ext cx="10515600" cy="784665"/>
          </a:xfrm>
        </p:spPr>
        <p:txBody>
          <a:bodyPr>
            <a:noAutofit/>
          </a:bodyPr>
          <a:lstStyle/>
          <a:p>
            <a:r>
              <a:rPr lang="en-GB" sz="6000" dirty="0" smtClean="0"/>
              <a:t>Inequality Briefing (2013)</a:t>
            </a:r>
            <a:endParaRPr lang="en-GB" sz="6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6993" y="2084832"/>
            <a:ext cx="11389259" cy="4092131"/>
          </a:xfrm>
        </p:spPr>
        <p:txBody>
          <a:bodyPr>
            <a:normAutofit/>
          </a:bodyPr>
          <a:lstStyle/>
          <a:p>
            <a:r>
              <a:rPr lang="en-GB" sz="3200" dirty="0" smtClean="0"/>
              <a:t>Britain is thought of as a fair country with good life chances for all</a:t>
            </a:r>
          </a:p>
          <a:p>
            <a:r>
              <a:rPr lang="en-GB" sz="3200" dirty="0" smtClean="0"/>
              <a:t>But if the total wealth of the country was £100: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2800" dirty="0" smtClean="0"/>
              <a:t>The richest 1% owns as much as 60% of the population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2800" dirty="0" smtClean="0"/>
              <a:t>Which means 640,000 people v 38.4 million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2800" dirty="0" smtClean="0"/>
              <a:t>The poorest fifth or 20% own just 0.6% of the total wealth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2800" dirty="0" smtClean="0"/>
              <a:t>Which means 12.8 million people share 60p of the £100</a:t>
            </a:r>
            <a:endParaRPr lang="en-GB" sz="2800" dirty="0"/>
          </a:p>
          <a:p>
            <a:r>
              <a:rPr lang="en-GB" sz="3200" dirty="0" smtClean="0"/>
              <a:t>Why do we think we live in such a fair country if the facts say otherwise?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5638053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325926" y="433533"/>
            <a:ext cx="5562810" cy="6242904"/>
          </a:xfrm>
          <a:prstGeom prst="rect">
            <a:avLst/>
          </a:prstGeom>
        </p:spPr>
      </p:pic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6172200" y="1077362"/>
            <a:ext cx="5181600" cy="5099601"/>
          </a:xfrm>
        </p:spPr>
        <p:txBody>
          <a:bodyPr/>
          <a:lstStyle/>
          <a:p>
            <a:r>
              <a:rPr lang="en-GB" dirty="0" smtClean="0"/>
              <a:t>Berkshire Hathaway</a:t>
            </a:r>
          </a:p>
          <a:p>
            <a:endParaRPr lang="en-GB" dirty="0"/>
          </a:p>
          <a:p>
            <a:r>
              <a:rPr lang="en-GB" dirty="0" smtClean="0"/>
              <a:t>Bloomberg LP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Icahn Enterprises</a:t>
            </a:r>
          </a:p>
          <a:p>
            <a:endParaRPr lang="en-GB" dirty="0"/>
          </a:p>
          <a:p>
            <a:r>
              <a:rPr lang="en-GB" dirty="0" smtClean="0"/>
              <a:t>Saudi Royalty/ Kingdom Holdings</a:t>
            </a:r>
          </a:p>
          <a:p>
            <a:endParaRPr lang="en-GB" dirty="0"/>
          </a:p>
          <a:p>
            <a:r>
              <a:rPr lang="en-GB" dirty="0" smtClean="0"/>
              <a:t>Soros Fund Management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1390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23799"/>
            <a:ext cx="12192000" cy="62104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290896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 smtClean="0"/>
              <a:t>So what …</a:t>
            </a:r>
            <a:endParaRPr lang="en-GB" sz="6000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78971" y="1773936"/>
            <a:ext cx="5339437" cy="4679442"/>
          </a:xfrm>
        </p:spPr>
        <p:txBody>
          <a:bodyPr>
            <a:noAutofit/>
          </a:bodyPr>
          <a:lstStyle/>
          <a:p>
            <a:r>
              <a:rPr lang="en-GB" sz="3600" dirty="0" smtClean="0"/>
              <a:t>Does wealth inequality matter?</a:t>
            </a:r>
          </a:p>
          <a:p>
            <a:r>
              <a:rPr lang="en-GB" sz="3600" dirty="0" smtClean="0"/>
              <a:t>Should the wealthy few be obliged to use their influence for the greater good?</a:t>
            </a:r>
          </a:p>
          <a:p>
            <a:r>
              <a:rPr lang="en-GB" sz="3600" dirty="0" smtClean="0"/>
              <a:t>How might we solve the problem?</a:t>
            </a:r>
            <a:endParaRPr lang="en-GB" sz="3600" dirty="0"/>
          </a:p>
        </p:txBody>
      </p:sp>
      <p:pic>
        <p:nvPicPr>
          <p:cNvPr id="7" name="Picture 6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18408" y="868680"/>
            <a:ext cx="6149373" cy="5584698"/>
          </a:xfrm>
          <a:prstGeom prst="rect">
            <a:avLst/>
          </a:prstGeom>
          <a:ln w="63500"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8344282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 smtClean="0"/>
              <a:t>References</a:t>
            </a:r>
            <a:endParaRPr lang="en-GB" sz="6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690688"/>
            <a:ext cx="10802112" cy="4486275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Carney, M. (2016) The Spectre of Monetarism, available at </a:t>
            </a:r>
            <a:r>
              <a:rPr lang="en-GB" dirty="0">
                <a:hlinkClick r:id="rId2"/>
              </a:rPr>
              <a:t>http://www.bankofengland.co.uk/publications/Pages/speeches/2016/946.aspx</a:t>
            </a:r>
            <a:r>
              <a:rPr lang="en-GB" dirty="0"/>
              <a:t> accessed on 6th December </a:t>
            </a:r>
            <a:r>
              <a:rPr lang="en-GB" dirty="0" smtClean="0"/>
              <a:t>2016</a:t>
            </a:r>
          </a:p>
          <a:p>
            <a:r>
              <a:rPr lang="en-GB" dirty="0"/>
              <a:t>Full Fact (2018) Poverty in the UK: a guide to the facts and figures, available at  </a:t>
            </a:r>
            <a:r>
              <a:rPr lang="en-GB" dirty="0">
                <a:hlinkClick r:id="rId3"/>
              </a:rPr>
              <a:t>https://fullfact.org/economy/poverty-uk-guide-facts-and-figures/</a:t>
            </a:r>
            <a:r>
              <a:rPr lang="en-GB" dirty="0"/>
              <a:t> accessed on 7</a:t>
            </a:r>
            <a:r>
              <a:rPr lang="en-GB" baseline="30000" dirty="0"/>
              <a:t>th</a:t>
            </a:r>
            <a:r>
              <a:rPr lang="en-GB" dirty="0"/>
              <a:t> November 2018</a:t>
            </a:r>
          </a:p>
          <a:p>
            <a:r>
              <a:rPr lang="en-GB" dirty="0" smtClean="0"/>
              <a:t>Moore </a:t>
            </a:r>
            <a:r>
              <a:rPr lang="en-GB" dirty="0"/>
              <a:t>K (2015) ‘Where do the wealthiest 1% live?’ available at </a:t>
            </a:r>
            <a:r>
              <a:rPr lang="en-GB" dirty="0">
                <a:hlinkClick r:id="rId4"/>
              </a:rPr>
              <a:t>http://</a:t>
            </a:r>
            <a:r>
              <a:rPr lang="en-GB" dirty="0" smtClean="0">
                <a:hlinkClick r:id="rId4"/>
              </a:rPr>
              <a:t>www.bbc.co.uk/news/magazine-30949796</a:t>
            </a:r>
            <a:r>
              <a:rPr lang="en-GB" dirty="0" smtClean="0"/>
              <a:t>  </a:t>
            </a:r>
            <a:r>
              <a:rPr lang="en-GB" dirty="0"/>
              <a:t>accessed on 25th January </a:t>
            </a:r>
            <a:r>
              <a:rPr lang="en-GB" dirty="0" smtClean="0"/>
              <a:t>2015</a:t>
            </a:r>
          </a:p>
          <a:p>
            <a:r>
              <a:rPr lang="en-GB" dirty="0" smtClean="0"/>
              <a:t>Office for </a:t>
            </a:r>
            <a:r>
              <a:rPr lang="en-GB" dirty="0"/>
              <a:t>National Statistics (2016) Wealth in Great Britain Wave 5: 2014 to </a:t>
            </a:r>
            <a:r>
              <a:rPr lang="en-GB" dirty="0" smtClean="0"/>
              <a:t>2016, available </a:t>
            </a:r>
            <a:r>
              <a:rPr lang="en-GB" dirty="0"/>
              <a:t>at </a:t>
            </a:r>
            <a:r>
              <a:rPr lang="en-GB" dirty="0">
                <a:hlinkClick r:id="rId5"/>
              </a:rPr>
              <a:t>https://</a:t>
            </a:r>
            <a:r>
              <a:rPr lang="en-GB" dirty="0" smtClean="0">
                <a:hlinkClick r:id="rId5"/>
              </a:rPr>
              <a:t>www.ons.gov.uk/peoplepopulationandcommunity/personalandhouseholdfinances/incomeandwealth/bulletins/wealthingreatbritainwave5/2014to2016</a:t>
            </a:r>
            <a:r>
              <a:rPr lang="en-GB" dirty="0" smtClean="0"/>
              <a:t>  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3801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299812"/>
            <a:ext cx="10515600" cy="952046"/>
          </a:xfrm>
        </p:spPr>
        <p:txBody>
          <a:bodyPr/>
          <a:lstStyle/>
          <a:p>
            <a:r>
              <a:rPr lang="en-GB" dirty="0" smtClean="0"/>
              <a:t>Robert </a:t>
            </a:r>
            <a:r>
              <a:rPr lang="en-GB" dirty="0" err="1" smtClean="0"/>
              <a:t>Peston</a:t>
            </a:r>
            <a:r>
              <a:rPr lang="en-GB" dirty="0" smtClean="0"/>
              <a:t> analysis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436915"/>
            <a:ext cx="10515600" cy="4914220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Oxfam's claim … that by 2016 the richest 1% could own as much or the same as the bottom 99% is fair enough.</a:t>
            </a:r>
          </a:p>
          <a:p>
            <a:r>
              <a:rPr lang="en-GB" dirty="0"/>
              <a:t>I</a:t>
            </a:r>
            <a:r>
              <a:rPr lang="en-GB" dirty="0" smtClean="0"/>
              <a:t>ncreases in inequality are troubling, and not just for those at the bottom of the income and wealth pyramid.</a:t>
            </a:r>
          </a:p>
          <a:p>
            <a:r>
              <a:rPr lang="en-GB" dirty="0"/>
              <a:t>A</a:t>
            </a:r>
            <a:r>
              <a:rPr lang="en-GB" dirty="0" smtClean="0"/>
              <a:t>spirational people on lower incomes have massive incentives to take on too-great debts to support their living standards - which exacerbates the propensity of the economy to swing from boom to financial-crisis bust.</a:t>
            </a:r>
          </a:p>
          <a:p>
            <a:r>
              <a:rPr lang="en-GB" dirty="0"/>
              <a:t>T</a:t>
            </a:r>
            <a:r>
              <a:rPr lang="en-GB" dirty="0" smtClean="0"/>
              <a:t>he poor in aggregate spend more than the rich (there are only so many motor cars and yachts a billionaire can own, so much of the super-rich's wealth sits idle, as it were), and therefore growth tends to be faster when income is more evenly distributed.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17690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356</TotalTime>
  <Words>838</Words>
  <Application>Microsoft Office PowerPoint</Application>
  <PresentationFormat>Widescreen</PresentationFormat>
  <Paragraphs>83</Paragraphs>
  <Slides>19</Slides>
  <Notes>1</Notes>
  <HiddenSlides>1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4" baseType="lpstr">
      <vt:lpstr>Arial</vt:lpstr>
      <vt:lpstr>Calibri</vt:lpstr>
      <vt:lpstr>Calibri Light</vt:lpstr>
      <vt:lpstr>Wingdings</vt:lpstr>
      <vt:lpstr>Office Theme</vt:lpstr>
      <vt:lpstr>Who are the wealthy?</vt:lpstr>
      <vt:lpstr>Aims</vt:lpstr>
      <vt:lpstr>Think!</vt:lpstr>
      <vt:lpstr>PowerPoint Presentation</vt:lpstr>
      <vt:lpstr>Oxfam</vt:lpstr>
      <vt:lpstr>Oxfam</vt:lpstr>
      <vt:lpstr>PowerPoint Presentation</vt:lpstr>
      <vt:lpstr>PowerPoint Presentation</vt:lpstr>
      <vt:lpstr>Governor of the Bank of England</vt:lpstr>
      <vt:lpstr>How much to join the club?</vt:lpstr>
      <vt:lpstr>A modest level of ‘wealth’?</vt:lpstr>
      <vt:lpstr>Swansea £500k Properties</vt:lpstr>
      <vt:lpstr>Inequality: wealth distribution in the UK</vt:lpstr>
      <vt:lpstr>Inequality Briefing (2013)</vt:lpstr>
      <vt:lpstr>PowerPoint Presentation</vt:lpstr>
      <vt:lpstr>PowerPoint Presentation</vt:lpstr>
      <vt:lpstr>So what …</vt:lpstr>
      <vt:lpstr>References</vt:lpstr>
      <vt:lpstr>Robert Peston analysis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Who are the wealthy?</dc:title>
  <dc:creator>Mike</dc:creator>
  <cp:lastModifiedBy>Mike Durke</cp:lastModifiedBy>
  <cp:revision>24</cp:revision>
  <dcterms:created xsi:type="dcterms:W3CDTF">2015-01-25T13:12:36Z</dcterms:created>
  <dcterms:modified xsi:type="dcterms:W3CDTF">2018-11-06T09:28:42Z</dcterms:modified>
</cp:coreProperties>
</file>