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4"/>
  </p:sldMasterIdLst>
  <p:notesMasterIdLst>
    <p:notesMasterId r:id="rId14"/>
  </p:notesMasterIdLst>
  <p:handoutMasterIdLst>
    <p:handoutMasterId r:id="rId15"/>
  </p:handoutMasterIdLst>
  <p:sldIdLst>
    <p:sldId id="256" r:id="rId5"/>
    <p:sldId id="269" r:id="rId6"/>
    <p:sldId id="270" r:id="rId7"/>
    <p:sldId id="271" r:id="rId8"/>
    <p:sldId id="274" r:id="rId9"/>
    <p:sldId id="272" r:id="rId10"/>
    <p:sldId id="273" r:id="rId11"/>
    <p:sldId id="275" r:id="rId12"/>
    <p:sldId id="268" r:id="rId13"/>
  </p:sldIdLst>
  <p:sldSz cx="12192000" cy="6858000"/>
  <p:notesSz cx="6858000" cy="9144000"/>
  <p:embeddedFontLst>
    <p:embeddedFont>
      <p:font typeface="Trebuchet MS" panose="020B0603020202020204" pitchFamily="34" charset="0"/>
      <p:regular r:id="rId16"/>
      <p:bold r:id="rId17"/>
      <p:italic r:id="rId18"/>
      <p:boldItalic r:id="rId19"/>
    </p:embeddedFont>
    <p:embeddedFont>
      <p:font typeface="Calibri" panose="020F0502020204030204" pitchFamily="34" charset="0"/>
      <p:regular r:id="rId20"/>
      <p:bold r:id="rId21"/>
      <p:italic r:id="rId22"/>
      <p:boldItalic r:id="rId23"/>
    </p:embeddedFont>
    <p:embeddedFont>
      <p:font typeface="Tahoma" panose="020B0604030504040204" pitchFamily="34" charset="0"/>
      <p:regular r:id="rId24"/>
      <p:bold r:id="rId25"/>
    </p:embeddedFont>
  </p:embeddedFontLst>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3" autoAdjust="0"/>
    <p:restoredTop sz="64776" autoAdjust="0"/>
  </p:normalViewPr>
  <p:slideViewPr>
    <p:cSldViewPr snapToGrid="0">
      <p:cViewPr varScale="1">
        <p:scale>
          <a:sx n="55" d="100"/>
          <a:sy n="55" d="100"/>
        </p:scale>
        <p:origin x="1212" y="28"/>
      </p:cViewPr>
      <p:guideLst>
        <p:guide orient="horz" pos="2160"/>
        <p:guide pos="3840"/>
      </p:guideLst>
    </p:cSldViewPr>
  </p:slideViewPr>
  <p:notesTextViewPr>
    <p:cViewPr>
      <p:scale>
        <a:sx n="1" d="1"/>
        <a:sy n="1" d="1"/>
      </p:scale>
      <p:origin x="0" y="0"/>
    </p:cViewPr>
  </p:notesTextViewPr>
  <p:notesViewPr>
    <p:cSldViewPr snapToGrid="0">
      <p:cViewPr varScale="1">
        <p:scale>
          <a:sx n="86" d="100"/>
          <a:sy n="86" d="100"/>
        </p:scale>
        <p:origin x="301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font" Target="fonts/font6.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9.fntdata"/><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openxmlformats.org/officeDocument/2006/relationships/font" Target="fonts/font8.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openxmlformats.org/officeDocument/2006/relationships/font" Target="fonts/font7.fntdata"/><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C5E8405-9D99-4FA5-842E-D515212A7594}" type="datetime1">
              <a:rPr lang="en-GB" smtClean="0"/>
              <a:t>18/11/2020</a:t>
            </a:fld>
            <a:endParaRPr lang="en-GB"/>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31430A-4AA4-45C8-AC23-CD6B61C41A4C}" type="slidenum">
              <a:rPr lang="en-GB" smtClean="0"/>
              <a:t>‹#›</a:t>
            </a:fld>
            <a:endParaRPr lang="en-GB"/>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70E3C-251E-4FDC-A619-AC9EE932F165}" type="datetime1">
              <a:rPr lang="en-GB" noProof="0" smtClean="0"/>
              <a:pPr/>
              <a:t>18/11/2020</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734D747-9380-41EE-9946-EC9EC0CA5D1E}" type="slidenum">
              <a:rPr lang="en-GB" noProof="0" smtClean="0"/>
              <a:t>‹#›</a:t>
            </a:fld>
            <a:endParaRPr lang="en-GB" noProof="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a:t>
            </a:fld>
            <a:endParaRPr lang="en-GB"/>
          </a:p>
        </p:txBody>
      </p:sp>
    </p:spTree>
    <p:extLst>
      <p:ext uri="{BB962C8B-B14F-4D97-AF65-F5344CB8AC3E}">
        <p14:creationId xmlns:p14="http://schemas.microsoft.com/office/powerpoint/2010/main" val="4243935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2</a:t>
            </a:fld>
            <a:endParaRPr lang="en-GB" noProof="0"/>
          </a:p>
        </p:txBody>
      </p:sp>
    </p:spTree>
    <p:extLst>
      <p:ext uri="{BB962C8B-B14F-4D97-AF65-F5344CB8AC3E}">
        <p14:creationId xmlns:p14="http://schemas.microsoft.com/office/powerpoint/2010/main" val="544730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3</a:t>
            </a:fld>
            <a:endParaRPr lang="en-GB" noProof="0"/>
          </a:p>
        </p:txBody>
      </p:sp>
    </p:spTree>
    <p:extLst>
      <p:ext uri="{BB962C8B-B14F-4D97-AF65-F5344CB8AC3E}">
        <p14:creationId xmlns:p14="http://schemas.microsoft.com/office/powerpoint/2010/main" val="4052053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4</a:t>
            </a:fld>
            <a:endParaRPr lang="en-GB" noProof="0"/>
          </a:p>
        </p:txBody>
      </p:sp>
    </p:spTree>
    <p:extLst>
      <p:ext uri="{BB962C8B-B14F-4D97-AF65-F5344CB8AC3E}">
        <p14:creationId xmlns:p14="http://schemas.microsoft.com/office/powerpoint/2010/main" val="1065468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5</a:t>
            </a:fld>
            <a:endParaRPr lang="en-GB" noProof="0"/>
          </a:p>
        </p:txBody>
      </p:sp>
    </p:spTree>
    <p:extLst>
      <p:ext uri="{BB962C8B-B14F-4D97-AF65-F5344CB8AC3E}">
        <p14:creationId xmlns:p14="http://schemas.microsoft.com/office/powerpoint/2010/main" val="2174958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6</a:t>
            </a:fld>
            <a:endParaRPr lang="en-GB" noProof="0"/>
          </a:p>
        </p:txBody>
      </p:sp>
    </p:spTree>
    <p:extLst>
      <p:ext uri="{BB962C8B-B14F-4D97-AF65-F5344CB8AC3E}">
        <p14:creationId xmlns:p14="http://schemas.microsoft.com/office/powerpoint/2010/main" val="4233064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7</a:t>
            </a:fld>
            <a:endParaRPr lang="en-GB" noProof="0"/>
          </a:p>
        </p:txBody>
      </p:sp>
    </p:spTree>
    <p:extLst>
      <p:ext uri="{BB962C8B-B14F-4D97-AF65-F5344CB8AC3E}">
        <p14:creationId xmlns:p14="http://schemas.microsoft.com/office/powerpoint/2010/main" val="3907002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8</a:t>
            </a:fld>
            <a:endParaRPr lang="en-GB" noProof="0"/>
          </a:p>
        </p:txBody>
      </p:sp>
    </p:spTree>
    <p:extLst>
      <p:ext uri="{BB962C8B-B14F-4D97-AF65-F5344CB8AC3E}">
        <p14:creationId xmlns:p14="http://schemas.microsoft.com/office/powerpoint/2010/main" val="1385174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9</a:t>
            </a:fld>
            <a:endParaRPr lang="en-GB"/>
          </a:p>
        </p:txBody>
      </p:sp>
    </p:spTree>
    <p:extLst>
      <p:ext uri="{BB962C8B-B14F-4D97-AF65-F5344CB8AC3E}">
        <p14:creationId xmlns:p14="http://schemas.microsoft.com/office/powerpoint/2010/main" val="147783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rtl="0"/>
            <a:r>
              <a:rPr lang="en-gb"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rtl="0"/>
            <a:r>
              <a:rPr lang="en-US" noProof="0" smtClean="0"/>
              <a:t>Click to edit Master subtitle style</a:t>
            </a:r>
            <a:endParaRPr lang="en-gb" noProof="0"/>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smtClean="0"/>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smtClean="0"/>
              <a:t>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rtl="0"/>
            <a:r>
              <a:rPr lang="en-gb" sz="18400" noProof="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rtl="0"/>
            <a:r>
              <a:rPr lang="en-gb"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rtlCol="0">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hasCustomPrompt="1"/>
          </p:nvPr>
        </p:nvSpPr>
        <p:spPr>
          <a:xfrm>
            <a:off x="443365" y="1825625"/>
            <a:ext cx="11215235"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hasCustomPrompt="1"/>
          </p:nvPr>
        </p:nvSpPr>
        <p:spPr>
          <a:xfrm>
            <a:off x="444500" y="1681163"/>
            <a:ext cx="5157787"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hasCustomPrompt="1"/>
          </p:nvPr>
        </p:nvSpPr>
        <p:spPr>
          <a:xfrm>
            <a:off x="6500812" y="1681163"/>
            <a:ext cx="5157788"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hasCustomPrompt="1"/>
          </p:nvPr>
        </p:nvSpPr>
        <p:spPr>
          <a:xfrm>
            <a:off x="444500" y="2505075"/>
            <a:ext cx="5157787"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hasCustomPrompt="1"/>
          </p:nvPr>
        </p:nvSpPr>
        <p:spPr>
          <a:xfrm>
            <a:off x="6475412" y="2505075"/>
            <a:ext cx="5183188"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hasCustomPrompt="1"/>
          </p:nvPr>
        </p:nvSpPr>
        <p:spPr>
          <a:xfrm>
            <a:off x="443365" y="1517715"/>
            <a:ext cx="5184437" cy="4659248"/>
          </a:xfrm>
        </p:spPr>
        <p:txBody>
          <a:bodyPr rtlCol="0">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hasCustomPrompt="1"/>
          </p:nvPr>
        </p:nvSpPr>
        <p:spPr>
          <a:xfrm>
            <a:off x="6474163" y="1517715"/>
            <a:ext cx="5184437" cy="4659248"/>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719894"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hasCustomPrompt="1"/>
          </p:nvPr>
        </p:nvSpPr>
        <p:spPr>
          <a:xfrm>
            <a:off x="2963912"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hasCustomPrompt="1"/>
          </p:nvPr>
        </p:nvSpPr>
        <p:spPr>
          <a:xfrm>
            <a:off x="5207930"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hasCustomPrompt="1"/>
          </p:nvPr>
        </p:nvSpPr>
        <p:spPr>
          <a:xfrm>
            <a:off x="7451948"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hasCustomPrompt="1"/>
          </p:nvPr>
        </p:nvSpPr>
        <p:spPr>
          <a:xfrm>
            <a:off x="9695965"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7626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hasCustomPrompt="1"/>
          </p:nvPr>
        </p:nvSpPr>
        <p:spPr>
          <a:xfrm>
            <a:off x="4444169"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hasCustomPrompt="1"/>
          </p:nvPr>
        </p:nvSpPr>
        <p:spPr>
          <a:xfrm>
            <a:off x="834624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9402006" cy="1463040"/>
          </a:xfrm>
        </p:spPr>
        <p:txBody>
          <a:bodyPr lIns="0" tIns="0" rIns="0" bIns="0" rtlCol="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rtlCol="0">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smtClean="0"/>
              <a:t>Click icon to add picture</a:t>
            </a:r>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hasCustomPrompt="1"/>
          </p:nvPr>
        </p:nvSpPr>
        <p:spPr>
          <a:xfrm>
            <a:off x="3964290" y="1444649"/>
            <a:ext cx="7694310" cy="4579079"/>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2672304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pPr rtl="0"/>
            <a:r>
              <a:rPr lang="en-US" noProof="0" smtClean="0"/>
              <a:t>Click to edit Master title style</a:t>
            </a:r>
            <a:endParaRPr lang="en-gb" noProof="0"/>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C263D6C4-4840-40CC-AC84-17E24B3B7BDE}" type="slidenum">
              <a:rPr lang="en-US" noProof="0" smtClean="0"/>
              <a:t>‹#›</a:t>
            </a:fld>
            <a:endParaRPr lang="en-US" noProof="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pPr rtl="0"/>
            <a:r>
              <a:rPr lang="en-gb" noProof="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US" noProof="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rtlCol="0"/>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4" r:id="rId7"/>
    <p:sldLayoutId id="2147483665" r:id="rId8"/>
    <p:sldLayoutId id="2147483673" r:id="rId9"/>
    <p:sldLayoutId id="2147483662" r:id="rId10"/>
    <p:sldLayoutId id="2147483663" r:id="rId11"/>
    <p:sldLayoutId id="2147483664" r:id="rId12"/>
    <p:sldLayoutId id="2147483675" r:id="rId13"/>
    <p:sldLayoutId id="2147483676" r:id="rId14"/>
    <p:sldLayoutId id="2147483672" r:id="rId15"/>
    <p:sldLayoutId id="2147483667" r:id="rId16"/>
    <p:sldLayoutId id="2147483668"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1890330" y="1403223"/>
            <a:ext cx="8049387" cy="4876800"/>
          </a:xfrm>
        </p:spPr>
        <p:txBody>
          <a:bodyPr rtlCol="0"/>
          <a:lstStyle/>
          <a:p>
            <a:pPr algn="ctr"/>
            <a:r>
              <a:rPr lang="en-GB" sz="6000" dirty="0">
                <a:latin typeface="+mn-lt"/>
              </a:rPr>
              <a:t>Prejudice and </a:t>
            </a:r>
            <a:r>
              <a:rPr lang="en-GB" sz="6000" dirty="0" smtClean="0">
                <a:latin typeface="+mn-lt"/>
              </a:rPr>
              <a:t>Discrimination</a:t>
            </a:r>
            <a:r>
              <a:rPr lang="en-GB" sz="5400" dirty="0" smtClean="0">
                <a:latin typeface="+mn-lt"/>
              </a:rPr>
              <a:t/>
            </a:r>
            <a:br>
              <a:rPr lang="en-GB" sz="5400" dirty="0" smtClean="0">
                <a:latin typeface="+mn-lt"/>
              </a:rPr>
            </a:br>
            <a:r>
              <a:rPr lang="en-GB" sz="5400" dirty="0">
                <a:latin typeface="+mn-lt"/>
              </a:rPr>
              <a:t/>
            </a:r>
            <a:br>
              <a:rPr lang="en-GB" sz="5400" dirty="0">
                <a:latin typeface="+mn-lt"/>
              </a:rPr>
            </a:br>
            <a:r>
              <a:rPr lang="en-GB" sz="5400" dirty="0" smtClean="0">
                <a:latin typeface="+mn-lt"/>
              </a:rPr>
              <a:t>Lecture 3c: Implicit/Explicit Interaction</a:t>
            </a:r>
            <a:r>
              <a:rPr lang="en-GB" sz="5400" dirty="0">
                <a:latin typeface="+mn-lt"/>
              </a:rPr>
              <a:t/>
            </a:r>
            <a:br>
              <a:rPr lang="en-GB" sz="5400" dirty="0">
                <a:latin typeface="+mn-lt"/>
              </a:rPr>
            </a:br>
            <a:endParaRPr lang="en-GB" sz="5400" dirty="0">
              <a:latin typeface="+mn-lt"/>
            </a:endParaRP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1628774" y="5845683"/>
            <a:ext cx="8572501" cy="868680"/>
          </a:xfrm>
        </p:spPr>
        <p:txBody>
          <a:bodyPr rtlCol="0"/>
          <a:lstStyle/>
          <a:p>
            <a:pPr marL="0" indent="0" rtl="0">
              <a:buNone/>
            </a:pPr>
            <a:r>
              <a:rPr lang="en-GB" dirty="0" smtClean="0"/>
              <a:t>Paul Hutchings 				Katie Sullivan </a:t>
            </a:r>
            <a:endParaRPr lang="en-GB" b="1" dirty="0"/>
          </a:p>
        </p:txBody>
      </p:sp>
    </p:spTree>
    <p:extLst>
      <p:ext uri="{BB962C8B-B14F-4D97-AF65-F5344CB8AC3E}">
        <p14:creationId xmlns:p14="http://schemas.microsoft.com/office/powerpoint/2010/main" val="394693459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two-dimensional model of Son-Hing et al. (2008)</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2</a:t>
            </a:fld>
            <a:endParaRPr lang="en-GB" noProof="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02265" y="1512606"/>
            <a:ext cx="6622751" cy="4664357"/>
          </a:xfrm>
        </p:spPr>
      </p:pic>
    </p:spTree>
    <p:extLst>
      <p:ext uri="{BB962C8B-B14F-4D97-AF65-F5344CB8AC3E}">
        <p14:creationId xmlns:p14="http://schemas.microsoft.com/office/powerpoint/2010/main" val="10451258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Low Implicit/Low Explicit: Egalitarians</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3</a:t>
            </a:fld>
            <a:endParaRPr lang="en-GB" noProof="0"/>
          </a:p>
        </p:txBody>
      </p:sp>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l="12261" t="16654" r="36462" b="40088"/>
          <a:stretch/>
        </p:blipFill>
        <p:spPr>
          <a:xfrm>
            <a:off x="1051133" y="1384419"/>
            <a:ext cx="4905829" cy="4751461"/>
          </a:xfrm>
        </p:spPr>
      </p:pic>
    </p:spTree>
    <p:extLst>
      <p:ext uri="{BB962C8B-B14F-4D97-AF65-F5344CB8AC3E}">
        <p14:creationId xmlns:p14="http://schemas.microsoft.com/office/powerpoint/2010/main" val="11457673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ular Callout 5"/>
          <p:cNvSpPr/>
          <p:nvPr/>
        </p:nvSpPr>
        <p:spPr>
          <a:xfrm>
            <a:off x="6051550" y="1410056"/>
            <a:ext cx="6018530" cy="4673900"/>
          </a:xfrm>
          <a:prstGeom prst="wedgeRectCallout">
            <a:avLst>
              <a:gd name="adj1" fmla="val -47824"/>
              <a:gd name="adj2" fmla="val 62011"/>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High Implicit/Low Explicit: Aversive Racists</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4</a:t>
            </a:fld>
            <a:endParaRPr lang="en-GB" noProof="0"/>
          </a:p>
        </p:txBody>
      </p:sp>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l="12286" t="48386" r="36425" b="3104"/>
          <a:stretch/>
        </p:blipFill>
        <p:spPr>
          <a:xfrm>
            <a:off x="846034" y="1410056"/>
            <a:ext cx="4913831" cy="4760007"/>
          </a:xfrm>
        </p:spPr>
      </p:pic>
      <p:sp>
        <p:nvSpPr>
          <p:cNvPr id="4" name="TextBox 3"/>
          <p:cNvSpPr txBox="1"/>
          <p:nvPr/>
        </p:nvSpPr>
        <p:spPr>
          <a:xfrm>
            <a:off x="6051550" y="1682751"/>
            <a:ext cx="6018530" cy="4401205"/>
          </a:xfrm>
          <a:prstGeom prst="rect">
            <a:avLst/>
          </a:prstGeom>
          <a:noFill/>
        </p:spPr>
        <p:txBody>
          <a:bodyPr wrap="square" rtlCol="0">
            <a:spAutoFit/>
          </a:bodyPr>
          <a:lstStyle/>
          <a:p>
            <a:r>
              <a:rPr lang="en-GB" sz="2000" dirty="0"/>
              <a:t>… aversive racists, in contrast to old-fashioned racists, endorse fair and just treatment of all groups…despite their conscious good intentions, aversive racists unconsciously </a:t>
            </a:r>
            <a:r>
              <a:rPr lang="en-GB" sz="2000" dirty="0" err="1"/>
              <a:t>harbor</a:t>
            </a:r>
            <a:r>
              <a:rPr lang="en-GB" sz="2000" dirty="0"/>
              <a:t> feelings of uneasiness toward blacks and thus try to avoid interracial interaction… when interracial action is unavoidable, aversive racists experience anxiety and discomfort, and consequently they try to disengage from the interaction as quickly as possible…their feelings will be expressed, but in subtle, unintentional, </a:t>
            </a:r>
            <a:r>
              <a:rPr lang="en-GB" sz="2000" dirty="0" err="1"/>
              <a:t>rationalizable</a:t>
            </a:r>
            <a:r>
              <a:rPr lang="en-GB" sz="2000" dirty="0"/>
              <a:t> ways that disadvantage minorities or unfairly benefit the majority group </a:t>
            </a:r>
            <a:r>
              <a:rPr lang="en-GB" sz="2000" dirty="0" smtClean="0"/>
              <a:t>(Dovidio and Gaertner, 2004, p</a:t>
            </a:r>
            <a:r>
              <a:rPr lang="en-GB" sz="2000" dirty="0"/>
              <a:t>. 8).</a:t>
            </a:r>
          </a:p>
          <a:p>
            <a:endParaRPr lang="en-GB" sz="2000" dirty="0">
              <a:solidFill>
                <a:schemeClr val="bg1"/>
              </a:solidFill>
            </a:endParaRPr>
          </a:p>
        </p:txBody>
      </p:sp>
    </p:spTree>
    <p:extLst>
      <p:ext uri="{BB962C8B-B14F-4D97-AF65-F5344CB8AC3E}">
        <p14:creationId xmlns:p14="http://schemas.microsoft.com/office/powerpoint/2010/main" val="147960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Prejudice</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5</a:t>
            </a:fld>
            <a:endParaRPr lang="en-GB" noProof="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376497" y="1825625"/>
            <a:ext cx="5348519" cy="4351338"/>
          </a:xfrm>
        </p:spPr>
      </p:pic>
      <p:sp>
        <p:nvSpPr>
          <p:cNvPr id="6" name="Rounded Rectangle 5"/>
          <p:cNvSpPr/>
          <p:nvPr/>
        </p:nvSpPr>
        <p:spPr>
          <a:xfrm>
            <a:off x="5040630" y="2537460"/>
            <a:ext cx="1474470" cy="3440430"/>
          </a:xfrm>
          <a:prstGeom prst="round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a:stretch>
            <a:fillRect/>
          </a:stretch>
        </p:blipFill>
        <p:spPr>
          <a:xfrm>
            <a:off x="6393112" y="2553633"/>
            <a:ext cx="1554615" cy="3523793"/>
          </a:xfrm>
          <a:prstGeom prst="rect">
            <a:avLst/>
          </a:prstGeom>
        </p:spPr>
      </p:pic>
    </p:spTree>
    <p:extLst>
      <p:ext uri="{BB962C8B-B14F-4D97-AF65-F5344CB8AC3E}">
        <p14:creationId xmlns:p14="http://schemas.microsoft.com/office/powerpoint/2010/main" val="19098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xit" presetSubtype="4" fill="hold" grpId="1" nodeType="withEffect">
                                  <p:stCondLst>
                                    <p:cond delay="0"/>
                                  </p:stCondLst>
                                  <p:childTnLst>
                                    <p:anim calcmode="lin" valueType="num">
                                      <p:cBhvr additive="base">
                                        <p:cTn id="16" dur="500"/>
                                        <p:tgtEl>
                                          <p:spTgt spid="6"/>
                                        </p:tgtEl>
                                        <p:attrNameLst>
                                          <p:attrName>ppt_x</p:attrName>
                                        </p:attrNameLst>
                                      </p:cBhvr>
                                      <p:tavLst>
                                        <p:tav tm="0">
                                          <p:val>
                                            <p:strVal val="ppt_x"/>
                                          </p:val>
                                        </p:tav>
                                        <p:tav tm="100000">
                                          <p:val>
                                            <p:strVal val="ppt_x"/>
                                          </p:val>
                                        </p:tav>
                                      </p:tavLst>
                                    </p:anim>
                                    <p:anim calcmode="lin" valueType="num">
                                      <p:cBhvr additive="base">
                                        <p:cTn id="17" dur="500"/>
                                        <p:tgtEl>
                                          <p:spTgt spid="6"/>
                                        </p:tgtEl>
                                        <p:attrNameLst>
                                          <p:attrName>ppt_y</p:attrName>
                                        </p:attrNameLst>
                                      </p:cBhvr>
                                      <p:tavLst>
                                        <p:tav tm="0">
                                          <p:val>
                                            <p:strVal val="ppt_y"/>
                                          </p:val>
                                        </p:tav>
                                        <p:tav tm="100000">
                                          <p:val>
                                            <p:strVal val="1+ppt_h/2"/>
                                          </p:val>
                                        </p:tav>
                                      </p:tavLst>
                                    </p:anim>
                                    <p:set>
                                      <p:cBhvr>
                                        <p:cTn id="1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Principled Conservatives</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6</a:t>
            </a:fld>
            <a:endParaRPr lang="en-GB" noProof="0"/>
          </a:p>
        </p:txBody>
      </p:sp>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l="50952" t="15195" r="15175" b="39438"/>
          <a:stretch/>
        </p:blipFill>
        <p:spPr>
          <a:xfrm>
            <a:off x="957128" y="1435693"/>
            <a:ext cx="4760007" cy="4700188"/>
          </a:xfrm>
        </p:spPr>
      </p:pic>
    </p:spTree>
    <p:extLst>
      <p:ext uri="{BB962C8B-B14F-4D97-AF65-F5344CB8AC3E}">
        <p14:creationId xmlns:p14="http://schemas.microsoft.com/office/powerpoint/2010/main" val="1944706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Racists</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7</a:t>
            </a:fld>
            <a:endParaRPr lang="en-GB" noProof="0"/>
          </a:p>
        </p:txBody>
      </p:sp>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l="52231" t="48386" r="14855" b="6050"/>
          <a:stretch/>
        </p:blipFill>
        <p:spPr>
          <a:xfrm>
            <a:off x="700756" y="1461331"/>
            <a:ext cx="4828374" cy="4648912"/>
          </a:xfrm>
        </p:spPr>
      </p:pic>
    </p:spTree>
    <p:extLst>
      <p:ext uri="{BB962C8B-B14F-4D97-AF65-F5344CB8AC3E}">
        <p14:creationId xmlns:p14="http://schemas.microsoft.com/office/powerpoint/2010/main" val="13966826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Prejudice in the Model</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8</a:t>
            </a:fld>
            <a:endParaRPr lang="en-GB" noProof="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376497" y="1825625"/>
            <a:ext cx="5348519" cy="4351338"/>
          </a:xfrm>
        </p:spPr>
      </p:pic>
    </p:spTree>
    <p:extLst>
      <p:ext uri="{BB962C8B-B14F-4D97-AF65-F5344CB8AC3E}">
        <p14:creationId xmlns:p14="http://schemas.microsoft.com/office/powerpoint/2010/main" val="15777042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rtlCol="0"/>
          <a:lstStyle/>
          <a:p>
            <a:pPr rtl="0"/>
            <a:r>
              <a:rPr lang="en-GB"/>
              <a:t>Thank you</a:t>
            </a:r>
          </a:p>
        </p:txBody>
      </p:sp>
    </p:spTree>
    <p:extLst>
      <p:ext uri="{BB962C8B-B14F-4D97-AF65-F5344CB8AC3E}">
        <p14:creationId xmlns:p14="http://schemas.microsoft.com/office/powerpoint/2010/main" val="44069682"/>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677750_TF66687569" id="{5B888300-1273-41F5-A5CD-44107916CC14}" vid="{40518E2E-947D-4D54-9D53-AB7B73CA5C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8A95DE24-D6C3-4A00-9085-D9594C193AE1}">
  <ds:schemaRefs>
    <ds:schemaRef ds:uri="http://schemas.microsoft.com/sharepoint/v3/contenttype/forms"/>
  </ds:schemaRefs>
</ds:datastoreItem>
</file>

<file path=customXml/itemProps2.xml><?xml version="1.0" encoding="utf-8"?>
<ds:datastoreItem xmlns:ds="http://schemas.openxmlformats.org/officeDocument/2006/customXml" ds:itemID="{6B67ACAB-C3DC-429D-A23C-0723C084F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992231-163D-4428-A2B8-DA1FE0274129}">
  <ds:schemaRefs>
    <ds:schemaRef ds:uri="fb0879af-3eba-417a-a55a-ffe6dcd6ca77"/>
    <ds:schemaRef ds:uri="http://purl.org/dc/terms/"/>
    <ds:schemaRef ds:uri="http://schemas.microsoft.com/sharepoint/v3"/>
    <ds:schemaRef ds:uri="http://purl.org/dc/dcmitype/"/>
    <ds:schemaRef ds:uri="http://schemas.microsoft.com/office/2006/documentManagement/types"/>
    <ds:schemaRef ds:uri="6dc4bcd6-49db-4c07-9060-8acfc67cef9f"/>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171</Words>
  <Application>Microsoft Office PowerPoint</Application>
  <PresentationFormat>Widescreen</PresentationFormat>
  <Paragraphs>27</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Trebuchet MS</vt:lpstr>
      <vt:lpstr>Arial</vt:lpstr>
      <vt:lpstr>Trade Gothic LT Pro</vt:lpstr>
      <vt:lpstr>Calibri</vt:lpstr>
      <vt:lpstr>Tahoma</vt:lpstr>
      <vt:lpstr>Office Theme</vt:lpstr>
      <vt:lpstr>Prejudice and Discrimination  Lecture 3c: Implicit/Explicit Interaction </vt:lpstr>
      <vt:lpstr>The two-dimensional model of Son-Hing et al. (2008)</vt:lpstr>
      <vt:lpstr>Low Implicit/Low Explicit: Egalitarians</vt:lpstr>
      <vt:lpstr>High Implicit/Low Explicit: Aversive Racists</vt:lpstr>
      <vt:lpstr>‘Political’ Prejudice</vt:lpstr>
      <vt:lpstr>Principled Conservatives</vt:lpstr>
      <vt:lpstr>Modern Racists</vt:lpstr>
      <vt:lpstr>Measuring Prejudice in the Model</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2020-06-08T08:54:22Z</dcterms:created>
  <dcterms:modified xsi:type="dcterms:W3CDTF">2020-11-18T21:35:51Z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