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980" r:id="rId3"/>
    <p:sldId id="981" r:id="rId4"/>
    <p:sldId id="1020" r:id="rId5"/>
    <p:sldId id="1000" r:id="rId6"/>
    <p:sldId id="1001" r:id="rId7"/>
    <p:sldId id="1002" r:id="rId8"/>
    <p:sldId id="1003" r:id="rId9"/>
    <p:sldId id="1018" r:id="rId10"/>
    <p:sldId id="1019" r:id="rId11"/>
    <p:sldId id="984" r:id="rId12"/>
    <p:sldId id="986" r:id="rId13"/>
    <p:sldId id="1021" r:id="rId14"/>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205"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8000"/>
    <a:srgbClr val="FF6600"/>
    <a:srgbClr val="CC66FF"/>
    <a:srgbClr val="996600"/>
    <a:srgbClr val="C9C9C9"/>
    <a:srgbClr val="CECECE"/>
    <a:srgbClr val="CC6600"/>
    <a:srgbClr val="C0C0C0"/>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30" autoAdjust="0"/>
    <p:restoredTop sz="95995" autoAdjust="0"/>
  </p:normalViewPr>
  <p:slideViewPr>
    <p:cSldViewPr showGuides="1">
      <p:cViewPr>
        <p:scale>
          <a:sx n="102" d="100"/>
          <a:sy n="102" d="100"/>
        </p:scale>
        <p:origin x="768" y="63"/>
      </p:cViewPr>
      <p:guideLst>
        <p:guide orient="horz" pos="2205"/>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3A434FF4-FEC3-487A-A2C0-27584A20FBE6}"/>
    <pc:docChg chg="delSld modSld sldOrd">
      <pc:chgData name="Ewa Kazimierska" userId="8edb7084-dccb-4d8f-9cfb-38098ea1d667" providerId="ADAL" clId="{3A434FF4-FEC3-487A-A2C0-27584A20FBE6}" dt="2022-11-11T11:38:12.315" v="3" actId="47"/>
      <pc:docMkLst>
        <pc:docMk/>
      </pc:docMkLst>
      <pc:sldChg chg="del">
        <pc:chgData name="Ewa Kazimierska" userId="8edb7084-dccb-4d8f-9cfb-38098ea1d667" providerId="ADAL" clId="{3A434FF4-FEC3-487A-A2C0-27584A20FBE6}" dt="2022-11-11T11:38:12.315" v="3" actId="47"/>
        <pc:sldMkLst>
          <pc:docMk/>
          <pc:sldMk cId="4153170957" sldId="975"/>
        </pc:sldMkLst>
      </pc:sldChg>
      <pc:sldChg chg="del">
        <pc:chgData name="Ewa Kazimierska" userId="8edb7084-dccb-4d8f-9cfb-38098ea1d667" providerId="ADAL" clId="{3A434FF4-FEC3-487A-A2C0-27584A20FBE6}" dt="2022-11-11T11:38:12.315" v="3" actId="47"/>
        <pc:sldMkLst>
          <pc:docMk/>
          <pc:sldMk cId="931841514" sldId="976"/>
        </pc:sldMkLst>
      </pc:sldChg>
      <pc:sldChg chg="del">
        <pc:chgData name="Ewa Kazimierska" userId="8edb7084-dccb-4d8f-9cfb-38098ea1d667" providerId="ADAL" clId="{3A434FF4-FEC3-487A-A2C0-27584A20FBE6}" dt="2022-11-11T11:38:12.315" v="3" actId="47"/>
        <pc:sldMkLst>
          <pc:docMk/>
          <pc:sldMk cId="3722457974" sldId="977"/>
        </pc:sldMkLst>
      </pc:sldChg>
      <pc:sldChg chg="del">
        <pc:chgData name="Ewa Kazimierska" userId="8edb7084-dccb-4d8f-9cfb-38098ea1d667" providerId="ADAL" clId="{3A434FF4-FEC3-487A-A2C0-27584A20FBE6}" dt="2022-11-11T11:38:12.315" v="3" actId="47"/>
        <pc:sldMkLst>
          <pc:docMk/>
          <pc:sldMk cId="2655316377" sldId="978"/>
        </pc:sldMkLst>
      </pc:sldChg>
      <pc:sldChg chg="del">
        <pc:chgData name="Ewa Kazimierska" userId="8edb7084-dccb-4d8f-9cfb-38098ea1d667" providerId="ADAL" clId="{3A434FF4-FEC3-487A-A2C0-27584A20FBE6}" dt="2022-11-11T11:38:12.315" v="3" actId="47"/>
        <pc:sldMkLst>
          <pc:docMk/>
          <pc:sldMk cId="1600123563" sldId="979"/>
        </pc:sldMkLst>
      </pc:sldChg>
      <pc:sldChg chg="del">
        <pc:chgData name="Ewa Kazimierska" userId="8edb7084-dccb-4d8f-9cfb-38098ea1d667" providerId="ADAL" clId="{3A434FF4-FEC3-487A-A2C0-27584A20FBE6}" dt="2022-11-11T11:38:12.315" v="3" actId="47"/>
        <pc:sldMkLst>
          <pc:docMk/>
          <pc:sldMk cId="1850973806" sldId="983"/>
        </pc:sldMkLst>
      </pc:sldChg>
      <pc:sldChg chg="del">
        <pc:chgData name="Ewa Kazimierska" userId="8edb7084-dccb-4d8f-9cfb-38098ea1d667" providerId="ADAL" clId="{3A434FF4-FEC3-487A-A2C0-27584A20FBE6}" dt="2022-11-11T11:38:12.315" v="3" actId="47"/>
        <pc:sldMkLst>
          <pc:docMk/>
          <pc:sldMk cId="4211499587" sldId="985"/>
        </pc:sldMkLst>
      </pc:sldChg>
      <pc:sldChg chg="del">
        <pc:chgData name="Ewa Kazimierska" userId="8edb7084-dccb-4d8f-9cfb-38098ea1d667" providerId="ADAL" clId="{3A434FF4-FEC3-487A-A2C0-27584A20FBE6}" dt="2022-11-11T11:37:53.228" v="2" actId="47"/>
        <pc:sldMkLst>
          <pc:docMk/>
          <pc:sldMk cId="3991977964" sldId="987"/>
        </pc:sldMkLst>
      </pc:sldChg>
      <pc:sldChg chg="del">
        <pc:chgData name="Ewa Kazimierska" userId="8edb7084-dccb-4d8f-9cfb-38098ea1d667" providerId="ADAL" clId="{3A434FF4-FEC3-487A-A2C0-27584A20FBE6}" dt="2022-11-11T11:38:12.315" v="3" actId="47"/>
        <pc:sldMkLst>
          <pc:docMk/>
          <pc:sldMk cId="2446779411" sldId="988"/>
        </pc:sldMkLst>
      </pc:sldChg>
      <pc:sldChg chg="del">
        <pc:chgData name="Ewa Kazimierska" userId="8edb7084-dccb-4d8f-9cfb-38098ea1d667" providerId="ADAL" clId="{3A434FF4-FEC3-487A-A2C0-27584A20FBE6}" dt="2022-11-11T11:38:12.315" v="3" actId="47"/>
        <pc:sldMkLst>
          <pc:docMk/>
          <pc:sldMk cId="1407921439" sldId="989"/>
        </pc:sldMkLst>
      </pc:sldChg>
      <pc:sldChg chg="del">
        <pc:chgData name="Ewa Kazimierska" userId="8edb7084-dccb-4d8f-9cfb-38098ea1d667" providerId="ADAL" clId="{3A434FF4-FEC3-487A-A2C0-27584A20FBE6}" dt="2022-11-11T11:38:12.315" v="3" actId="47"/>
        <pc:sldMkLst>
          <pc:docMk/>
          <pc:sldMk cId="2128037141" sldId="990"/>
        </pc:sldMkLst>
      </pc:sldChg>
      <pc:sldChg chg="del">
        <pc:chgData name="Ewa Kazimierska" userId="8edb7084-dccb-4d8f-9cfb-38098ea1d667" providerId="ADAL" clId="{3A434FF4-FEC3-487A-A2C0-27584A20FBE6}" dt="2022-11-11T11:38:12.315" v="3" actId="47"/>
        <pc:sldMkLst>
          <pc:docMk/>
          <pc:sldMk cId="1505095652" sldId="995"/>
        </pc:sldMkLst>
      </pc:sldChg>
      <pc:sldChg chg="del">
        <pc:chgData name="Ewa Kazimierska" userId="8edb7084-dccb-4d8f-9cfb-38098ea1d667" providerId="ADAL" clId="{3A434FF4-FEC3-487A-A2C0-27584A20FBE6}" dt="2022-11-11T11:38:12.315" v="3" actId="47"/>
        <pc:sldMkLst>
          <pc:docMk/>
          <pc:sldMk cId="3693675682" sldId="996"/>
        </pc:sldMkLst>
      </pc:sldChg>
      <pc:sldChg chg="del">
        <pc:chgData name="Ewa Kazimierska" userId="8edb7084-dccb-4d8f-9cfb-38098ea1d667" providerId="ADAL" clId="{3A434FF4-FEC3-487A-A2C0-27584A20FBE6}" dt="2022-11-11T11:38:12.315" v="3" actId="47"/>
        <pc:sldMkLst>
          <pc:docMk/>
          <pc:sldMk cId="1332128344" sldId="997"/>
        </pc:sldMkLst>
      </pc:sldChg>
      <pc:sldChg chg="del">
        <pc:chgData name="Ewa Kazimierska" userId="8edb7084-dccb-4d8f-9cfb-38098ea1d667" providerId="ADAL" clId="{3A434FF4-FEC3-487A-A2C0-27584A20FBE6}" dt="2022-11-11T11:38:12.315" v="3" actId="47"/>
        <pc:sldMkLst>
          <pc:docMk/>
          <pc:sldMk cId="3038734355" sldId="998"/>
        </pc:sldMkLst>
      </pc:sldChg>
      <pc:sldChg chg="del">
        <pc:chgData name="Ewa Kazimierska" userId="8edb7084-dccb-4d8f-9cfb-38098ea1d667" providerId="ADAL" clId="{3A434FF4-FEC3-487A-A2C0-27584A20FBE6}" dt="2022-11-11T11:38:12.315" v="3" actId="47"/>
        <pc:sldMkLst>
          <pc:docMk/>
          <pc:sldMk cId="876207435" sldId="999"/>
        </pc:sldMkLst>
      </pc:sldChg>
      <pc:sldChg chg="del">
        <pc:chgData name="Ewa Kazimierska" userId="8edb7084-dccb-4d8f-9cfb-38098ea1d667" providerId="ADAL" clId="{3A434FF4-FEC3-487A-A2C0-27584A20FBE6}" dt="2022-11-11T11:38:12.315" v="3" actId="47"/>
        <pc:sldMkLst>
          <pc:docMk/>
          <pc:sldMk cId="3160053236" sldId="1004"/>
        </pc:sldMkLst>
      </pc:sldChg>
      <pc:sldChg chg="del">
        <pc:chgData name="Ewa Kazimierska" userId="8edb7084-dccb-4d8f-9cfb-38098ea1d667" providerId="ADAL" clId="{3A434FF4-FEC3-487A-A2C0-27584A20FBE6}" dt="2022-11-11T11:38:12.315" v="3" actId="47"/>
        <pc:sldMkLst>
          <pc:docMk/>
          <pc:sldMk cId="682427977" sldId="1005"/>
        </pc:sldMkLst>
      </pc:sldChg>
      <pc:sldChg chg="del">
        <pc:chgData name="Ewa Kazimierska" userId="8edb7084-dccb-4d8f-9cfb-38098ea1d667" providerId="ADAL" clId="{3A434FF4-FEC3-487A-A2C0-27584A20FBE6}" dt="2022-11-11T11:38:12.315" v="3" actId="47"/>
        <pc:sldMkLst>
          <pc:docMk/>
          <pc:sldMk cId="99337474" sldId="1006"/>
        </pc:sldMkLst>
      </pc:sldChg>
      <pc:sldChg chg="del">
        <pc:chgData name="Ewa Kazimierska" userId="8edb7084-dccb-4d8f-9cfb-38098ea1d667" providerId="ADAL" clId="{3A434FF4-FEC3-487A-A2C0-27584A20FBE6}" dt="2022-11-11T11:38:12.315" v="3" actId="47"/>
        <pc:sldMkLst>
          <pc:docMk/>
          <pc:sldMk cId="3653644691" sldId="1007"/>
        </pc:sldMkLst>
      </pc:sldChg>
      <pc:sldChg chg="del">
        <pc:chgData name="Ewa Kazimierska" userId="8edb7084-dccb-4d8f-9cfb-38098ea1d667" providerId="ADAL" clId="{3A434FF4-FEC3-487A-A2C0-27584A20FBE6}" dt="2022-11-11T11:38:12.315" v="3" actId="47"/>
        <pc:sldMkLst>
          <pc:docMk/>
          <pc:sldMk cId="2089915126" sldId="1008"/>
        </pc:sldMkLst>
      </pc:sldChg>
      <pc:sldChg chg="del">
        <pc:chgData name="Ewa Kazimierska" userId="8edb7084-dccb-4d8f-9cfb-38098ea1d667" providerId="ADAL" clId="{3A434FF4-FEC3-487A-A2C0-27584A20FBE6}" dt="2022-11-11T11:38:12.315" v="3" actId="47"/>
        <pc:sldMkLst>
          <pc:docMk/>
          <pc:sldMk cId="903285171" sldId="1009"/>
        </pc:sldMkLst>
      </pc:sldChg>
      <pc:sldChg chg="del">
        <pc:chgData name="Ewa Kazimierska" userId="8edb7084-dccb-4d8f-9cfb-38098ea1d667" providerId="ADAL" clId="{3A434FF4-FEC3-487A-A2C0-27584A20FBE6}" dt="2022-11-11T11:38:12.315" v="3" actId="47"/>
        <pc:sldMkLst>
          <pc:docMk/>
          <pc:sldMk cId="2737023580" sldId="1010"/>
        </pc:sldMkLst>
      </pc:sldChg>
      <pc:sldChg chg="del">
        <pc:chgData name="Ewa Kazimierska" userId="8edb7084-dccb-4d8f-9cfb-38098ea1d667" providerId="ADAL" clId="{3A434FF4-FEC3-487A-A2C0-27584A20FBE6}" dt="2022-11-11T11:38:12.315" v="3" actId="47"/>
        <pc:sldMkLst>
          <pc:docMk/>
          <pc:sldMk cId="1138711901" sldId="1011"/>
        </pc:sldMkLst>
      </pc:sldChg>
      <pc:sldChg chg="del">
        <pc:chgData name="Ewa Kazimierska" userId="8edb7084-dccb-4d8f-9cfb-38098ea1d667" providerId="ADAL" clId="{3A434FF4-FEC3-487A-A2C0-27584A20FBE6}" dt="2022-11-11T11:38:12.315" v="3" actId="47"/>
        <pc:sldMkLst>
          <pc:docMk/>
          <pc:sldMk cId="1623420349" sldId="1012"/>
        </pc:sldMkLst>
      </pc:sldChg>
      <pc:sldChg chg="del">
        <pc:chgData name="Ewa Kazimierska" userId="8edb7084-dccb-4d8f-9cfb-38098ea1d667" providerId="ADAL" clId="{3A434FF4-FEC3-487A-A2C0-27584A20FBE6}" dt="2022-11-11T11:38:12.315" v="3" actId="47"/>
        <pc:sldMkLst>
          <pc:docMk/>
          <pc:sldMk cId="2185469774" sldId="1013"/>
        </pc:sldMkLst>
      </pc:sldChg>
      <pc:sldChg chg="del">
        <pc:chgData name="Ewa Kazimierska" userId="8edb7084-dccb-4d8f-9cfb-38098ea1d667" providerId="ADAL" clId="{3A434FF4-FEC3-487A-A2C0-27584A20FBE6}" dt="2022-11-11T11:38:12.315" v="3" actId="47"/>
        <pc:sldMkLst>
          <pc:docMk/>
          <pc:sldMk cId="2008134825" sldId="1014"/>
        </pc:sldMkLst>
      </pc:sldChg>
      <pc:sldChg chg="del">
        <pc:chgData name="Ewa Kazimierska" userId="8edb7084-dccb-4d8f-9cfb-38098ea1d667" providerId="ADAL" clId="{3A434FF4-FEC3-487A-A2C0-27584A20FBE6}" dt="2022-11-11T11:38:12.315" v="3" actId="47"/>
        <pc:sldMkLst>
          <pc:docMk/>
          <pc:sldMk cId="3049154572" sldId="1015"/>
        </pc:sldMkLst>
      </pc:sldChg>
      <pc:sldChg chg="del">
        <pc:chgData name="Ewa Kazimierska" userId="8edb7084-dccb-4d8f-9cfb-38098ea1d667" providerId="ADAL" clId="{3A434FF4-FEC3-487A-A2C0-27584A20FBE6}" dt="2022-11-11T11:38:12.315" v="3" actId="47"/>
        <pc:sldMkLst>
          <pc:docMk/>
          <pc:sldMk cId="3993436249" sldId="1016"/>
        </pc:sldMkLst>
      </pc:sldChg>
      <pc:sldChg chg="ord">
        <pc:chgData name="Ewa Kazimierska" userId="8edb7084-dccb-4d8f-9cfb-38098ea1d667" providerId="ADAL" clId="{3A434FF4-FEC3-487A-A2C0-27584A20FBE6}" dt="2022-11-11T11:37:50.474" v="1"/>
        <pc:sldMkLst>
          <pc:docMk/>
          <pc:sldMk cId="3313094885" sldId="10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08/11/2022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611560" y="1628800"/>
            <a:ext cx="8136904" cy="2387600"/>
          </a:xfrm>
        </p:spPr>
        <p:txBody>
          <a:bodyPr/>
          <a:lstStyle/>
          <a:p>
            <a:r>
              <a:rPr lang="en-GB" dirty="0"/>
              <a:t>KINETICS</a:t>
            </a:r>
            <a:br>
              <a:rPr lang="en-GB" dirty="0"/>
            </a:br>
            <a:br>
              <a:rPr lang="en-GB" dirty="0"/>
            </a:br>
            <a:r>
              <a:rPr lang="en-GB" sz="4000" dirty="0"/>
              <a:t>Lecture </a:t>
            </a:r>
            <a:r>
              <a:rPr lang="en-GB" sz="4000"/>
              <a:t>12</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29000"/>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E40D2FDD-298B-492C-805F-CDC654083BAC}"/>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WHAT IS A CHEMICAL KINETICS?</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7AD683C-491B-4233-BEB0-CA21F452E6EB}"/>
              </a:ext>
            </a:extLst>
          </p:cNvPr>
          <p:cNvSpPr txBox="1"/>
          <p:nvPr/>
        </p:nvSpPr>
        <p:spPr>
          <a:xfrm>
            <a:off x="251520" y="535994"/>
            <a:ext cx="8331191" cy="2251065"/>
          </a:xfrm>
          <a:prstGeom prst="rect">
            <a:avLst/>
          </a:prstGeom>
          <a:noFill/>
        </p:spPr>
        <p:txBody>
          <a:bodyPr wrap="none" rtlCol="0">
            <a:spAutoFit/>
          </a:bodyPr>
          <a:lstStyle/>
          <a:p>
            <a:pPr>
              <a:lnSpc>
                <a:spcPct val="150000"/>
              </a:lnSpc>
            </a:pPr>
            <a:r>
              <a:rPr lang="en-GB" sz="2400" dirty="0">
                <a:solidFill>
                  <a:srgbClr val="0070C0"/>
                </a:solidFill>
                <a:latin typeface="Calibri" panose="020F0502020204030204" pitchFamily="34" charset="0"/>
                <a:cs typeface="Calibri" panose="020F0502020204030204" pitchFamily="34" charset="0"/>
              </a:rPr>
              <a:t>study of the rate of change of chemical reactions:</a:t>
            </a:r>
          </a:p>
          <a:p>
            <a:pPr>
              <a:lnSpc>
                <a:spcPct val="150000"/>
              </a:lnSpc>
            </a:pPr>
            <a:r>
              <a:rPr lang="en-GB" sz="2400" dirty="0">
                <a:solidFill>
                  <a:srgbClr val="0070C0"/>
                </a:solidFill>
                <a:latin typeface="Calibri" panose="020F0502020204030204" pitchFamily="34" charset="0"/>
                <a:cs typeface="Calibri" panose="020F0502020204030204" pitchFamily="34" charset="0"/>
              </a:rPr>
              <a:t>	very fast – instantaneous detonation of explosive material</a:t>
            </a:r>
          </a:p>
          <a:p>
            <a:pPr>
              <a:lnSpc>
                <a:spcPct val="150000"/>
              </a:lnSpc>
            </a:pPr>
            <a:r>
              <a:rPr lang="en-GB" sz="2400" dirty="0">
                <a:solidFill>
                  <a:srgbClr val="0070C0"/>
                </a:solidFill>
                <a:latin typeface="Calibri" panose="020F0502020204030204" pitchFamily="34" charset="0"/>
                <a:cs typeface="Calibri" panose="020F0502020204030204" pitchFamily="34" charset="0"/>
              </a:rPr>
              <a:t>	moderate – dissolving sugar in water</a:t>
            </a:r>
          </a:p>
          <a:p>
            <a:pPr>
              <a:lnSpc>
                <a:spcPct val="150000"/>
              </a:lnSpc>
            </a:pPr>
            <a:r>
              <a:rPr lang="en-GB" sz="2400" dirty="0">
                <a:solidFill>
                  <a:srgbClr val="0070C0"/>
                </a:solidFill>
                <a:latin typeface="Calibri" panose="020F0502020204030204" pitchFamily="34" charset="0"/>
                <a:cs typeface="Calibri" panose="020F0502020204030204" pitchFamily="34" charset="0"/>
              </a:rPr>
              <a:t>	slow – rusting the metal </a:t>
            </a:r>
          </a:p>
        </p:txBody>
      </p:sp>
    </p:spTree>
    <p:extLst>
      <p:ext uri="{BB962C8B-B14F-4D97-AF65-F5344CB8AC3E}">
        <p14:creationId xmlns:p14="http://schemas.microsoft.com/office/powerpoint/2010/main" val="3193361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2BB1B0FA-3589-4EB1-8667-EA2A475F64E0}"/>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RATE OF REACTIONS</a:t>
            </a:r>
            <a:endParaRPr lang="en-GB" sz="2400" b="1"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464DE9A4-55FA-4E76-AEBA-AF6F0042AEDE}"/>
              </a:ext>
            </a:extLst>
          </p:cNvPr>
          <p:cNvSpPr txBox="1"/>
          <p:nvPr/>
        </p:nvSpPr>
        <p:spPr>
          <a:xfrm>
            <a:off x="84636" y="593192"/>
            <a:ext cx="1904689" cy="369332"/>
          </a:xfrm>
          <a:prstGeom prst="rect">
            <a:avLst/>
          </a:prstGeom>
          <a:noFill/>
        </p:spPr>
        <p:txBody>
          <a:bodyPr wrap="none" rtlCol="0">
            <a:spAutoFit/>
          </a:bodyPr>
          <a:lstStyle/>
          <a:p>
            <a:r>
              <a:rPr lang="en-US" dirty="0">
                <a:solidFill>
                  <a:srgbClr val="0000FF"/>
                </a:solidFill>
                <a:latin typeface="Calibri" panose="020F0502020204030204" pitchFamily="34" charset="0"/>
                <a:cs typeface="Calibri" panose="020F0502020204030204" pitchFamily="34" charset="0"/>
              </a:rPr>
              <a:t>Rate of reaction = </a:t>
            </a:r>
          </a:p>
        </p:txBody>
      </p:sp>
      <p:sp>
        <p:nvSpPr>
          <p:cNvPr id="8" name="TextBox 7">
            <a:extLst>
              <a:ext uri="{FF2B5EF4-FFF2-40B4-BE49-F238E27FC236}">
                <a16:creationId xmlns:a16="http://schemas.microsoft.com/office/drawing/2014/main" id="{10B8ECF7-DB3B-41D7-8B71-E9A052A21853}"/>
              </a:ext>
            </a:extLst>
          </p:cNvPr>
          <p:cNvSpPr txBox="1"/>
          <p:nvPr/>
        </p:nvSpPr>
        <p:spPr>
          <a:xfrm>
            <a:off x="1777100" y="502383"/>
            <a:ext cx="2489784" cy="646972"/>
          </a:xfrm>
          <a:prstGeom prst="rect">
            <a:avLst/>
          </a:prstGeom>
          <a:noFill/>
        </p:spPr>
        <p:txBody>
          <a:bodyPr wrap="none" rtlCol="0">
            <a:spAutoFit/>
          </a:bodyPr>
          <a:lstStyle/>
          <a:p>
            <a:pPr algn="ctr">
              <a:lnSpc>
                <a:spcPts val="1400"/>
              </a:lnSpc>
            </a:pPr>
            <a:r>
              <a:rPr lang="en-US" dirty="0">
                <a:solidFill>
                  <a:srgbClr val="7030A0"/>
                </a:solidFill>
                <a:latin typeface="Calibri" panose="020F0502020204030204" pitchFamily="34" charset="0"/>
                <a:cs typeface="Calibri" panose="020F0502020204030204" pitchFamily="34" charset="0"/>
              </a:rPr>
              <a:t>Change of concentration</a:t>
            </a:r>
          </a:p>
          <a:p>
            <a:pPr algn="ctr">
              <a:lnSpc>
                <a:spcPts val="1400"/>
              </a:lnSpc>
            </a:pPr>
            <a:r>
              <a:rPr lang="en-US" dirty="0">
                <a:latin typeface="Calibri" panose="020F0502020204030204" pitchFamily="34" charset="0"/>
                <a:cs typeface="Calibri" panose="020F0502020204030204" pitchFamily="34" charset="0"/>
              </a:rPr>
              <a:t>------------------------------</a:t>
            </a:r>
          </a:p>
          <a:p>
            <a:pPr algn="ctr">
              <a:lnSpc>
                <a:spcPts val="1400"/>
              </a:lnSpc>
            </a:pPr>
            <a:r>
              <a:rPr lang="en-US" dirty="0">
                <a:solidFill>
                  <a:srgbClr val="00B050"/>
                </a:solidFill>
                <a:latin typeface="Calibri" panose="020F0502020204030204" pitchFamily="34" charset="0"/>
                <a:cs typeface="Calibri" panose="020F0502020204030204" pitchFamily="34" charset="0"/>
              </a:rPr>
              <a:t>Change of time</a:t>
            </a:r>
          </a:p>
        </p:txBody>
      </p:sp>
      <p:sp>
        <p:nvSpPr>
          <p:cNvPr id="9" name="TextBox 8">
            <a:extLst>
              <a:ext uri="{FF2B5EF4-FFF2-40B4-BE49-F238E27FC236}">
                <a16:creationId xmlns:a16="http://schemas.microsoft.com/office/drawing/2014/main" id="{9D4C8614-5329-472A-AFBD-E9D36B0753CD}"/>
              </a:ext>
            </a:extLst>
          </p:cNvPr>
          <p:cNvSpPr txBox="1"/>
          <p:nvPr/>
        </p:nvSpPr>
        <p:spPr>
          <a:xfrm>
            <a:off x="4429032" y="495680"/>
            <a:ext cx="748923" cy="644600"/>
          </a:xfrm>
          <a:prstGeom prst="rect">
            <a:avLst/>
          </a:prstGeom>
          <a:noFill/>
        </p:spPr>
        <p:txBody>
          <a:bodyPr wrap="none" rtlCol="0">
            <a:spAutoFit/>
          </a:bodyPr>
          <a:lstStyle/>
          <a:p>
            <a:pPr algn="ctr">
              <a:lnSpc>
                <a:spcPts val="1400"/>
              </a:lnSpc>
            </a:pPr>
            <a:r>
              <a:rPr lang="en-US" dirty="0">
                <a:solidFill>
                  <a:srgbClr val="7030A0"/>
                </a:solidFill>
                <a:latin typeface="Calibri" panose="020F0502020204030204" pitchFamily="34" charset="0"/>
                <a:cs typeface="Calibri" panose="020F0502020204030204" pitchFamily="34" charset="0"/>
                <a:sym typeface="Symbol"/>
              </a:rPr>
              <a:t></a:t>
            </a:r>
            <a:r>
              <a:rPr lang="en-US" dirty="0">
                <a:solidFill>
                  <a:srgbClr val="7030A0"/>
                </a:solidFill>
                <a:latin typeface="Calibri" panose="020F0502020204030204" pitchFamily="34" charset="0"/>
                <a:cs typeface="Calibri" panose="020F0502020204030204" pitchFamily="34" charset="0"/>
              </a:rPr>
              <a:t>[X]</a:t>
            </a:r>
          </a:p>
          <a:p>
            <a:pPr algn="ctr">
              <a:lnSpc>
                <a:spcPts val="1400"/>
              </a:lnSpc>
            </a:pPr>
            <a:r>
              <a:rPr lang="en-US" dirty="0">
                <a:latin typeface="Calibri" panose="020F0502020204030204" pitchFamily="34" charset="0"/>
                <a:cs typeface="Calibri" panose="020F0502020204030204" pitchFamily="34" charset="0"/>
              </a:rPr>
              <a:t>--------</a:t>
            </a:r>
          </a:p>
          <a:p>
            <a:pPr algn="ctr">
              <a:lnSpc>
                <a:spcPts val="1400"/>
              </a:lnSpc>
            </a:pPr>
            <a:r>
              <a:rPr lang="en-US" dirty="0">
                <a:solidFill>
                  <a:srgbClr val="00B050"/>
                </a:solidFill>
                <a:latin typeface="Calibri" panose="020F0502020204030204" pitchFamily="34" charset="0"/>
                <a:cs typeface="Calibri" panose="020F0502020204030204" pitchFamily="34" charset="0"/>
                <a:sym typeface="Symbol"/>
              </a:rPr>
              <a:t>t</a:t>
            </a:r>
            <a:endParaRPr lang="en-US" dirty="0">
              <a:solidFill>
                <a:srgbClr val="00B050"/>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1446BC79-E017-42F9-873B-1C056AC035C3}"/>
              </a:ext>
            </a:extLst>
          </p:cNvPr>
          <p:cNvSpPr txBox="1"/>
          <p:nvPr/>
        </p:nvSpPr>
        <p:spPr>
          <a:xfrm>
            <a:off x="5172353" y="484740"/>
            <a:ext cx="3293722" cy="646331"/>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measure and plot </a:t>
            </a:r>
            <a:r>
              <a:rPr lang="en-US" dirty="0">
                <a:solidFill>
                  <a:srgbClr val="7030A0"/>
                </a:solidFill>
                <a:latin typeface="Calibri" panose="020F0502020204030204" pitchFamily="34" charset="0"/>
                <a:cs typeface="Calibri" panose="020F0502020204030204" pitchFamily="34" charset="0"/>
              </a:rPr>
              <a:t>[X]</a:t>
            </a:r>
            <a:r>
              <a:rPr lang="en-US" dirty="0">
                <a:latin typeface="Calibri" panose="020F0502020204030204" pitchFamily="34" charset="0"/>
                <a:cs typeface="Calibri" panose="020F0502020204030204" pitchFamily="34" charset="0"/>
              </a:rPr>
              <a:t> on </a:t>
            </a:r>
            <a:r>
              <a:rPr lang="en-US" dirty="0">
                <a:solidFill>
                  <a:srgbClr val="7030A0"/>
                </a:solidFill>
                <a:latin typeface="Calibri" panose="020F0502020204030204" pitchFamily="34" charset="0"/>
                <a:cs typeface="Calibri" panose="020F0502020204030204" pitchFamily="34" charset="0"/>
              </a:rPr>
              <a:t>vertical</a:t>
            </a:r>
            <a:r>
              <a:rPr lang="en-US" dirty="0">
                <a:latin typeface="Calibri" panose="020F0502020204030204" pitchFamily="34" charset="0"/>
                <a:cs typeface="Calibri" panose="020F0502020204030204" pitchFamily="34" charset="0"/>
              </a:rPr>
              <a:t>, </a:t>
            </a:r>
          </a:p>
          <a:p>
            <a:r>
              <a:rPr lang="en-US" dirty="0">
                <a:solidFill>
                  <a:srgbClr val="00B050"/>
                </a:solidFill>
                <a:latin typeface="Calibri" panose="020F0502020204030204" pitchFamily="34" charset="0"/>
                <a:cs typeface="Calibri" panose="020F0502020204030204" pitchFamily="34" charset="0"/>
              </a:rPr>
              <a:t>t</a:t>
            </a:r>
            <a:r>
              <a:rPr lang="en-US" dirty="0">
                <a:latin typeface="Calibri" panose="020F0502020204030204" pitchFamily="34" charset="0"/>
                <a:cs typeface="Calibri" panose="020F0502020204030204" pitchFamily="34" charset="0"/>
              </a:rPr>
              <a:t> on </a:t>
            </a:r>
            <a:r>
              <a:rPr lang="en-US" dirty="0">
                <a:solidFill>
                  <a:srgbClr val="00B050"/>
                </a:solidFill>
                <a:latin typeface="Calibri" panose="020F0502020204030204" pitchFamily="34" charset="0"/>
                <a:cs typeface="Calibri" panose="020F0502020204030204" pitchFamily="34" charset="0"/>
              </a:rPr>
              <a:t>horizontal</a:t>
            </a:r>
          </a:p>
        </p:txBody>
      </p:sp>
      <p:sp>
        <p:nvSpPr>
          <p:cNvPr id="11" name="TextBox 10">
            <a:extLst>
              <a:ext uri="{FF2B5EF4-FFF2-40B4-BE49-F238E27FC236}">
                <a16:creationId xmlns:a16="http://schemas.microsoft.com/office/drawing/2014/main" id="{FE9FC672-B764-48E8-A248-3014DA26AC14}"/>
              </a:ext>
            </a:extLst>
          </p:cNvPr>
          <p:cNvSpPr txBox="1"/>
          <p:nvPr/>
        </p:nvSpPr>
        <p:spPr>
          <a:xfrm>
            <a:off x="8410452" y="614707"/>
            <a:ext cx="1080120" cy="369332"/>
          </a:xfrm>
          <a:prstGeom prst="rect">
            <a:avLst/>
          </a:prstGeom>
          <a:noFill/>
        </p:spPr>
        <p:txBody>
          <a:bodyPr wrap="square" rtlCol="0">
            <a:spAutoFit/>
          </a:bodyPr>
          <a:lstStyle/>
          <a:p>
            <a:r>
              <a:rPr lang="en-US" b="1" dirty="0">
                <a:solidFill>
                  <a:srgbClr val="0000FF"/>
                </a:solidFill>
                <a:latin typeface="Calibri" panose="020F0502020204030204" pitchFamily="34" charset="0"/>
                <a:cs typeface="Calibri" panose="020F0502020204030204" pitchFamily="34" charset="0"/>
              </a:rPr>
              <a:t>SLOPE</a:t>
            </a:r>
          </a:p>
        </p:txBody>
      </p:sp>
      <p:sp>
        <p:nvSpPr>
          <p:cNvPr id="12" name="TextBox 11">
            <a:extLst>
              <a:ext uri="{FF2B5EF4-FFF2-40B4-BE49-F238E27FC236}">
                <a16:creationId xmlns:a16="http://schemas.microsoft.com/office/drawing/2014/main" id="{3FE8F099-31AB-47BB-858D-710CB38EB3BB}"/>
              </a:ext>
            </a:extLst>
          </p:cNvPr>
          <p:cNvSpPr txBox="1"/>
          <p:nvPr/>
        </p:nvSpPr>
        <p:spPr>
          <a:xfrm>
            <a:off x="4151322" y="597572"/>
            <a:ext cx="300082"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a:t>
            </a:r>
          </a:p>
        </p:txBody>
      </p:sp>
      <p:sp>
        <p:nvSpPr>
          <p:cNvPr id="13" name="Curved Down Arrow 5">
            <a:extLst>
              <a:ext uri="{FF2B5EF4-FFF2-40B4-BE49-F238E27FC236}">
                <a16:creationId xmlns:a16="http://schemas.microsoft.com/office/drawing/2014/main" id="{75064009-323A-49DD-A013-326B1BBC7982}"/>
              </a:ext>
            </a:extLst>
          </p:cNvPr>
          <p:cNvSpPr/>
          <p:nvPr/>
        </p:nvSpPr>
        <p:spPr>
          <a:xfrm rot="10800000">
            <a:off x="316978" y="1048672"/>
            <a:ext cx="8575501" cy="442448"/>
          </a:xfrm>
          <a:prstGeom prst="curvedDownArrow">
            <a:avLst>
              <a:gd name="adj1" fmla="val 25000"/>
              <a:gd name="adj2" fmla="val 50000"/>
              <a:gd name="adj3" fmla="val 16260"/>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4" name="Straight Connector 13">
            <a:extLst>
              <a:ext uri="{FF2B5EF4-FFF2-40B4-BE49-F238E27FC236}">
                <a16:creationId xmlns:a16="http://schemas.microsoft.com/office/drawing/2014/main" id="{910FBCA2-983D-44DD-A75F-5A1F2CDB6E7B}"/>
              </a:ext>
            </a:extLst>
          </p:cNvPr>
          <p:cNvCxnSpPr/>
          <p:nvPr/>
        </p:nvCxnSpPr>
        <p:spPr>
          <a:xfrm>
            <a:off x="100973" y="1752024"/>
            <a:ext cx="0" cy="411480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FDEA8E7-B899-4B62-B416-6CA5EC39EF23}"/>
              </a:ext>
            </a:extLst>
          </p:cNvPr>
          <p:cNvCxnSpPr/>
          <p:nvPr/>
        </p:nvCxnSpPr>
        <p:spPr>
          <a:xfrm>
            <a:off x="100973" y="5866824"/>
            <a:ext cx="7620000" cy="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45">
            <a:extLst>
              <a:ext uri="{FF2B5EF4-FFF2-40B4-BE49-F238E27FC236}">
                <a16:creationId xmlns:a16="http://schemas.microsoft.com/office/drawing/2014/main" id="{4C77F30F-F9C7-45C8-9F1E-C698CAC7DB7E}"/>
              </a:ext>
            </a:extLst>
          </p:cNvPr>
          <p:cNvSpPr/>
          <p:nvPr/>
        </p:nvSpPr>
        <p:spPr>
          <a:xfrm>
            <a:off x="100973" y="1952050"/>
            <a:ext cx="7483424" cy="3121157"/>
          </a:xfrm>
          <a:custGeom>
            <a:avLst/>
            <a:gdLst>
              <a:gd name="connsiteX0" fmla="*/ 22280 w 7020585"/>
              <a:gd name="connsiteY0" fmla="*/ 0 h 5109146"/>
              <a:gd name="connsiteX1" fmla="*/ 1015057 w 7020585"/>
              <a:gd name="connsiteY1" fmla="*/ 4088674 h 5109146"/>
              <a:gd name="connsiteX2" fmla="*/ 6605960 w 7020585"/>
              <a:gd name="connsiteY2" fmla="*/ 5042263 h 5109146"/>
              <a:gd name="connsiteX3" fmla="*/ 6605960 w 7020585"/>
              <a:gd name="connsiteY3" fmla="*/ 5029200 h 5109146"/>
              <a:gd name="connsiteX4" fmla="*/ 6592897 w 7020585"/>
              <a:gd name="connsiteY4" fmla="*/ 5029200 h 5109146"/>
              <a:gd name="connsiteX0" fmla="*/ 16799 w 7080418"/>
              <a:gd name="connsiteY0" fmla="*/ 0 h 5122209"/>
              <a:gd name="connsiteX1" fmla="*/ 1074890 w 7080418"/>
              <a:gd name="connsiteY1" fmla="*/ 4101737 h 5122209"/>
              <a:gd name="connsiteX2" fmla="*/ 6665793 w 7080418"/>
              <a:gd name="connsiteY2" fmla="*/ 5055326 h 5122209"/>
              <a:gd name="connsiteX3" fmla="*/ 6665793 w 7080418"/>
              <a:gd name="connsiteY3" fmla="*/ 5042263 h 5122209"/>
              <a:gd name="connsiteX4" fmla="*/ 6652730 w 7080418"/>
              <a:gd name="connsiteY4" fmla="*/ 5042263 h 5122209"/>
              <a:gd name="connsiteX0" fmla="*/ 16799 w 6751429"/>
              <a:gd name="connsiteY0" fmla="*/ 0 h 5060074"/>
              <a:gd name="connsiteX1" fmla="*/ 1074890 w 6751429"/>
              <a:gd name="connsiteY1" fmla="*/ 4101737 h 5060074"/>
              <a:gd name="connsiteX2" fmla="*/ 5516262 w 6751429"/>
              <a:gd name="connsiteY2" fmla="*/ 4950824 h 5060074"/>
              <a:gd name="connsiteX3" fmla="*/ 6665793 w 6751429"/>
              <a:gd name="connsiteY3" fmla="*/ 5055326 h 5060074"/>
              <a:gd name="connsiteX4" fmla="*/ 6665793 w 6751429"/>
              <a:gd name="connsiteY4" fmla="*/ 5042263 h 5060074"/>
              <a:gd name="connsiteX5" fmla="*/ 6652730 w 6751429"/>
              <a:gd name="connsiteY5" fmla="*/ 5042263 h 5060074"/>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5" fmla="*/ 6667471 w 7779571"/>
              <a:gd name="connsiteY5" fmla="*/ 5042263 h 5060963"/>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0" fmla="*/ 31540 w 7779571"/>
              <a:gd name="connsiteY0" fmla="*/ 0 h 5055326"/>
              <a:gd name="connsiteX1" fmla="*/ 1089631 w 7779571"/>
              <a:gd name="connsiteY1" fmla="*/ 4101737 h 5055326"/>
              <a:gd name="connsiteX2" fmla="*/ 7490431 w 7779571"/>
              <a:gd name="connsiteY2" fmla="*/ 4937761 h 5055326"/>
              <a:gd name="connsiteX3" fmla="*/ 6680534 w 7779571"/>
              <a:gd name="connsiteY3" fmla="*/ 5055326 h 5055326"/>
              <a:gd name="connsiteX0" fmla="*/ 31540 w 7490431"/>
              <a:gd name="connsiteY0" fmla="*/ 0 h 4937761"/>
              <a:gd name="connsiteX1" fmla="*/ 1089631 w 7490431"/>
              <a:gd name="connsiteY1" fmla="*/ 4101737 h 4937761"/>
              <a:gd name="connsiteX2" fmla="*/ 7490431 w 7490431"/>
              <a:gd name="connsiteY2" fmla="*/ 4937761 h 4937761"/>
              <a:gd name="connsiteX0" fmla="*/ 19117 w 7595574"/>
              <a:gd name="connsiteY0" fmla="*/ 0 h 4963886"/>
              <a:gd name="connsiteX1" fmla="*/ 1194774 w 7595574"/>
              <a:gd name="connsiteY1" fmla="*/ 4127862 h 4963886"/>
              <a:gd name="connsiteX2" fmla="*/ 7595574 w 7595574"/>
              <a:gd name="connsiteY2" fmla="*/ 4963886 h 4963886"/>
              <a:gd name="connsiteX0" fmla="*/ 87085 w 7663542"/>
              <a:gd name="connsiteY0" fmla="*/ 0 h 4963886"/>
              <a:gd name="connsiteX1" fmla="*/ 87086 w 7663542"/>
              <a:gd name="connsiteY1" fmla="*/ 561704 h 4963886"/>
              <a:gd name="connsiteX2" fmla="*/ 1262742 w 7663542"/>
              <a:gd name="connsiteY2" fmla="*/ 4127862 h 4963886"/>
              <a:gd name="connsiteX3" fmla="*/ 7663542 w 7663542"/>
              <a:gd name="connsiteY3" fmla="*/ 4963886 h 4963886"/>
              <a:gd name="connsiteX0" fmla="*/ 0 w 7576456"/>
              <a:gd name="connsiteY0" fmla="*/ 0 h 4402182"/>
              <a:gd name="connsiteX1" fmla="*/ 1175656 w 7576456"/>
              <a:gd name="connsiteY1" fmla="*/ 3566158 h 4402182"/>
              <a:gd name="connsiteX2" fmla="*/ 7576456 w 7576456"/>
              <a:gd name="connsiteY2" fmla="*/ 4402182 h 4402182"/>
              <a:gd name="connsiteX0" fmla="*/ 0 w 7547881"/>
              <a:gd name="connsiteY0" fmla="*/ 0 h 4406945"/>
              <a:gd name="connsiteX1" fmla="*/ 1147081 w 7547881"/>
              <a:gd name="connsiteY1" fmla="*/ 3570921 h 4406945"/>
              <a:gd name="connsiteX2" fmla="*/ 7547881 w 7547881"/>
              <a:gd name="connsiteY2" fmla="*/ 4406945 h 4406945"/>
              <a:gd name="connsiteX0" fmla="*/ 32744 w 7580625"/>
              <a:gd name="connsiteY0" fmla="*/ 0 h 4406945"/>
              <a:gd name="connsiteX1" fmla="*/ 104863 w 7580625"/>
              <a:gd name="connsiteY1" fmla="*/ 676958 h 4406945"/>
              <a:gd name="connsiteX2" fmla="*/ 1179825 w 7580625"/>
              <a:gd name="connsiteY2" fmla="*/ 3570921 h 4406945"/>
              <a:gd name="connsiteX3" fmla="*/ 7580625 w 7580625"/>
              <a:gd name="connsiteY3" fmla="*/ 4406945 h 4406945"/>
              <a:gd name="connsiteX0" fmla="*/ 0 w 7475762"/>
              <a:gd name="connsiteY0" fmla="*/ 0 h 3729987"/>
              <a:gd name="connsiteX1" fmla="*/ 1074962 w 7475762"/>
              <a:gd name="connsiteY1" fmla="*/ 2893963 h 3729987"/>
              <a:gd name="connsiteX2" fmla="*/ 7475762 w 7475762"/>
              <a:gd name="connsiteY2" fmla="*/ 3729987 h 3729987"/>
              <a:gd name="connsiteX0" fmla="*/ 7661 w 7483423"/>
              <a:gd name="connsiteY0" fmla="*/ 0 h 3729987"/>
              <a:gd name="connsiteX1" fmla="*/ 1082623 w 7483423"/>
              <a:gd name="connsiteY1" fmla="*/ 2893963 h 3729987"/>
              <a:gd name="connsiteX2" fmla="*/ 7483423 w 7483423"/>
              <a:gd name="connsiteY2" fmla="*/ 3729987 h 3729987"/>
              <a:gd name="connsiteX0" fmla="*/ 5778 w 7481540"/>
              <a:gd name="connsiteY0" fmla="*/ 0 h 3729987"/>
              <a:gd name="connsiteX1" fmla="*/ 1080740 w 7481540"/>
              <a:gd name="connsiteY1" fmla="*/ 2893963 h 3729987"/>
              <a:gd name="connsiteX2" fmla="*/ 7481540 w 7481540"/>
              <a:gd name="connsiteY2" fmla="*/ 3729987 h 3729987"/>
              <a:gd name="connsiteX0" fmla="*/ 85622 w 7561384"/>
              <a:gd name="connsiteY0" fmla="*/ 0 h 3729987"/>
              <a:gd name="connsiteX1" fmla="*/ 77960 w 7561384"/>
              <a:gd name="connsiteY1" fmla="*/ 608830 h 3729987"/>
              <a:gd name="connsiteX2" fmla="*/ 1160584 w 7561384"/>
              <a:gd name="connsiteY2" fmla="*/ 2893963 h 3729987"/>
              <a:gd name="connsiteX3" fmla="*/ 7561384 w 7561384"/>
              <a:gd name="connsiteY3" fmla="*/ 3729987 h 3729987"/>
              <a:gd name="connsiteX0" fmla="*/ 0 w 7483424"/>
              <a:gd name="connsiteY0" fmla="*/ 0 h 3121157"/>
              <a:gd name="connsiteX1" fmla="*/ 1082624 w 7483424"/>
              <a:gd name="connsiteY1" fmla="*/ 2285133 h 3121157"/>
              <a:gd name="connsiteX2" fmla="*/ 7483424 w 7483424"/>
              <a:gd name="connsiteY2" fmla="*/ 3121157 h 3121157"/>
              <a:gd name="connsiteX0" fmla="*/ 0 w 7483424"/>
              <a:gd name="connsiteY0" fmla="*/ 0 h 3121157"/>
              <a:gd name="connsiteX1" fmla="*/ 1082624 w 7483424"/>
              <a:gd name="connsiteY1" fmla="*/ 2285133 h 3121157"/>
              <a:gd name="connsiteX2" fmla="*/ 7483424 w 7483424"/>
              <a:gd name="connsiteY2" fmla="*/ 3121157 h 3121157"/>
            </a:gdLst>
            <a:ahLst/>
            <a:cxnLst>
              <a:cxn ang="0">
                <a:pos x="connsiteX0" y="connsiteY0"/>
              </a:cxn>
              <a:cxn ang="0">
                <a:pos x="connsiteX1" y="connsiteY1"/>
              </a:cxn>
              <a:cxn ang="0">
                <a:pos x="connsiteX2" y="connsiteY2"/>
              </a:cxn>
            </a:cxnLst>
            <a:rect l="l" t="t" r="r" b="b"/>
            <a:pathLst>
              <a:path w="7483424" h="3121157">
                <a:moveTo>
                  <a:pt x="0" y="0"/>
                </a:moveTo>
                <a:cubicBezTo>
                  <a:pt x="102960" y="501377"/>
                  <a:pt x="-164613" y="1764940"/>
                  <a:pt x="1082624" y="2285133"/>
                </a:cubicBezTo>
                <a:cubicBezTo>
                  <a:pt x="2340604" y="3019624"/>
                  <a:pt x="6551607" y="2962226"/>
                  <a:pt x="7483424" y="3121157"/>
                </a:cubicBezTo>
              </a:path>
            </a:pathLst>
          </a:cu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20" name="Freeform 46">
            <a:extLst>
              <a:ext uri="{FF2B5EF4-FFF2-40B4-BE49-F238E27FC236}">
                <a16:creationId xmlns:a16="http://schemas.microsoft.com/office/drawing/2014/main" id="{DBB46F7E-075B-42C1-A019-9358B640BA40}"/>
              </a:ext>
            </a:extLst>
          </p:cNvPr>
          <p:cNvSpPr/>
          <p:nvPr/>
        </p:nvSpPr>
        <p:spPr>
          <a:xfrm>
            <a:off x="107504" y="2431294"/>
            <a:ext cx="7524206" cy="3448594"/>
          </a:xfrm>
          <a:custGeom>
            <a:avLst/>
            <a:gdLst>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1005839 w 5199017"/>
              <a:gd name="connsiteY1" fmla="*/ 574765 h 3331028"/>
              <a:gd name="connsiteX2" fmla="*/ 5199017 w 5199017"/>
              <a:gd name="connsiteY2" fmla="*/ 0 h 3331028"/>
              <a:gd name="connsiteX3" fmla="*/ 5199017 w 5199017"/>
              <a:gd name="connsiteY3" fmla="*/ 0 h 3331028"/>
              <a:gd name="connsiteX0" fmla="*/ 0 w 5199017"/>
              <a:gd name="connsiteY0" fmla="*/ 3331028 h 3331028"/>
              <a:gd name="connsiteX1" fmla="*/ 836022 w 5199017"/>
              <a:gd name="connsiteY1" fmla="*/ 444136 h 3331028"/>
              <a:gd name="connsiteX2" fmla="*/ 5199017 w 5199017"/>
              <a:gd name="connsiteY2" fmla="*/ 0 h 3331028"/>
              <a:gd name="connsiteX3" fmla="*/ 5199017 w 5199017"/>
              <a:gd name="connsiteY3" fmla="*/ 0 h 3331028"/>
              <a:gd name="connsiteX0" fmla="*/ 0 w 5120640"/>
              <a:gd name="connsiteY0" fmla="*/ 3370217 h 3370217"/>
              <a:gd name="connsiteX1" fmla="*/ 757645 w 5120640"/>
              <a:gd name="connsiteY1" fmla="*/ 444136 h 3370217"/>
              <a:gd name="connsiteX2" fmla="*/ 5120640 w 5120640"/>
              <a:gd name="connsiteY2" fmla="*/ 0 h 3370217"/>
              <a:gd name="connsiteX3" fmla="*/ 5120640 w 5120640"/>
              <a:gd name="connsiteY3" fmla="*/ 0 h 3370217"/>
              <a:gd name="connsiteX0" fmla="*/ 0 w 5120640"/>
              <a:gd name="connsiteY0" fmla="*/ 3370217 h 3370217"/>
              <a:gd name="connsiteX1" fmla="*/ 1789611 w 5120640"/>
              <a:gd name="connsiteY1" fmla="*/ 718456 h 3370217"/>
              <a:gd name="connsiteX2" fmla="*/ 5120640 w 5120640"/>
              <a:gd name="connsiteY2" fmla="*/ 0 h 3370217"/>
              <a:gd name="connsiteX3" fmla="*/ 5120640 w 5120640"/>
              <a:gd name="connsiteY3" fmla="*/ 0 h 3370217"/>
              <a:gd name="connsiteX0" fmla="*/ 0 w 5120640"/>
              <a:gd name="connsiteY0" fmla="*/ 3370217 h 3370217"/>
              <a:gd name="connsiteX1" fmla="*/ 1698171 w 5120640"/>
              <a:gd name="connsiteY1" fmla="*/ 627016 h 3370217"/>
              <a:gd name="connsiteX2" fmla="*/ 5120640 w 5120640"/>
              <a:gd name="connsiteY2" fmla="*/ 0 h 3370217"/>
              <a:gd name="connsiteX3" fmla="*/ 5120640 w 5120640"/>
              <a:gd name="connsiteY3" fmla="*/ 0 h 3370217"/>
              <a:gd name="connsiteX0" fmla="*/ 0 w 5120640"/>
              <a:gd name="connsiteY0" fmla="*/ 3370217 h 3370217"/>
              <a:gd name="connsiteX1" fmla="*/ 1489165 w 5120640"/>
              <a:gd name="connsiteY1" fmla="*/ 561702 h 3370217"/>
              <a:gd name="connsiteX2" fmla="*/ 5120640 w 5120640"/>
              <a:gd name="connsiteY2" fmla="*/ 0 h 3370217"/>
              <a:gd name="connsiteX3" fmla="*/ 5120640 w 5120640"/>
              <a:gd name="connsiteY3" fmla="*/ 0 h 3370217"/>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Lst>
            <a:ahLst/>
            <a:cxnLst>
              <a:cxn ang="0">
                <a:pos x="connsiteX0" y="connsiteY0"/>
              </a:cxn>
              <a:cxn ang="0">
                <a:pos x="connsiteX1" y="connsiteY1"/>
              </a:cxn>
              <a:cxn ang="0">
                <a:pos x="connsiteX2" y="connsiteY2"/>
              </a:cxn>
              <a:cxn ang="0">
                <a:pos x="connsiteX3" y="connsiteY3"/>
              </a:cxn>
            </a:cxnLst>
            <a:rect l="l" t="t" r="r" b="b"/>
            <a:pathLst>
              <a:path w="7524206" h="3448594">
                <a:moveTo>
                  <a:pt x="0" y="3448594"/>
                </a:moveTo>
                <a:cubicBezTo>
                  <a:pt x="145868" y="3246120"/>
                  <a:pt x="296091" y="1156062"/>
                  <a:pt x="1489165" y="640079"/>
                </a:cubicBezTo>
                <a:cubicBezTo>
                  <a:pt x="2460171" y="215536"/>
                  <a:pt x="4114800" y="185057"/>
                  <a:pt x="5120640" y="78377"/>
                </a:cubicBezTo>
                <a:cubicBezTo>
                  <a:pt x="6126480" y="-28303"/>
                  <a:pt x="6723017" y="26126"/>
                  <a:pt x="7524206" y="0"/>
                </a:cubicBezTo>
              </a:path>
            </a:pathLst>
          </a:custGeom>
          <a:noFill/>
          <a:ln>
            <a:solidFill>
              <a:srgbClr val="CC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21C8A3E9-BC31-4F78-ACA0-EA0591B8ECB9}"/>
              </a:ext>
            </a:extLst>
          </p:cNvPr>
          <p:cNvSpPr txBox="1"/>
          <p:nvPr/>
        </p:nvSpPr>
        <p:spPr>
          <a:xfrm>
            <a:off x="-151660" y="1327090"/>
            <a:ext cx="433132" cy="353943"/>
          </a:xfrm>
          <a:prstGeom prst="rect">
            <a:avLst/>
          </a:prstGeom>
          <a:noFill/>
        </p:spPr>
        <p:txBody>
          <a:bodyPr wrap="none" rtlCol="0">
            <a:spAutoFit/>
          </a:bodyPr>
          <a:lstStyle/>
          <a:p>
            <a:r>
              <a:rPr lang="en-US" sz="1700" dirty="0">
                <a:solidFill>
                  <a:srgbClr val="FF0000"/>
                </a:solidFill>
                <a:latin typeface="Calibri" panose="020F0502020204030204" pitchFamily="34" charset="0"/>
                <a:cs typeface="Calibri" panose="020F0502020204030204" pitchFamily="34" charset="0"/>
              </a:rPr>
              <a:t>[X]</a:t>
            </a:r>
          </a:p>
        </p:txBody>
      </p:sp>
      <p:sp>
        <p:nvSpPr>
          <p:cNvPr id="22" name="TextBox 21">
            <a:extLst>
              <a:ext uri="{FF2B5EF4-FFF2-40B4-BE49-F238E27FC236}">
                <a16:creationId xmlns:a16="http://schemas.microsoft.com/office/drawing/2014/main" id="{A98E667E-07CB-4117-AE1D-86F6EAB1EAAF}"/>
              </a:ext>
            </a:extLst>
          </p:cNvPr>
          <p:cNvSpPr txBox="1"/>
          <p:nvPr/>
        </p:nvSpPr>
        <p:spPr>
          <a:xfrm>
            <a:off x="7735372" y="5667816"/>
            <a:ext cx="591829" cy="353943"/>
          </a:xfrm>
          <a:prstGeom prst="rect">
            <a:avLst/>
          </a:prstGeom>
          <a:noFill/>
        </p:spPr>
        <p:txBody>
          <a:bodyPr wrap="none" rtlCol="0">
            <a:spAutoFit/>
          </a:bodyPr>
          <a:lstStyle/>
          <a:p>
            <a:r>
              <a:rPr lang="en-US" sz="1700" dirty="0">
                <a:solidFill>
                  <a:srgbClr val="00B050"/>
                </a:solidFill>
                <a:latin typeface="Calibri" panose="020F0502020204030204" pitchFamily="34" charset="0"/>
                <a:cs typeface="Calibri" panose="020F0502020204030204" pitchFamily="34" charset="0"/>
              </a:rPr>
              <a:t>time</a:t>
            </a:r>
          </a:p>
        </p:txBody>
      </p:sp>
      <p:sp>
        <p:nvSpPr>
          <p:cNvPr id="23" name="TextBox 22">
            <a:extLst>
              <a:ext uri="{FF2B5EF4-FFF2-40B4-BE49-F238E27FC236}">
                <a16:creationId xmlns:a16="http://schemas.microsoft.com/office/drawing/2014/main" id="{C865802B-B620-4339-89E4-425DE73F245B}"/>
              </a:ext>
            </a:extLst>
          </p:cNvPr>
          <p:cNvSpPr txBox="1"/>
          <p:nvPr/>
        </p:nvSpPr>
        <p:spPr>
          <a:xfrm>
            <a:off x="7516106" y="4907961"/>
            <a:ext cx="1246239"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X = reactant</a:t>
            </a:r>
          </a:p>
        </p:txBody>
      </p:sp>
      <p:cxnSp>
        <p:nvCxnSpPr>
          <p:cNvPr id="24" name="Straight Connector 23">
            <a:extLst>
              <a:ext uri="{FF2B5EF4-FFF2-40B4-BE49-F238E27FC236}">
                <a16:creationId xmlns:a16="http://schemas.microsoft.com/office/drawing/2014/main" id="{71D10BC3-6B6C-458A-9980-B279D92FBE6A}"/>
              </a:ext>
            </a:extLst>
          </p:cNvPr>
          <p:cNvCxnSpPr/>
          <p:nvPr/>
        </p:nvCxnSpPr>
        <p:spPr>
          <a:xfrm>
            <a:off x="107505" y="2133025"/>
            <a:ext cx="3974919" cy="269081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083F0EEC-B4FA-457C-B3B2-9BF2CB5BBB48}"/>
              </a:ext>
            </a:extLst>
          </p:cNvPr>
          <p:cNvCxnSpPr/>
          <p:nvPr/>
        </p:nvCxnSpPr>
        <p:spPr>
          <a:xfrm>
            <a:off x="4063373" y="4866700"/>
            <a:ext cx="0" cy="1000125"/>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964AA5D6-B4BA-481E-B50B-609219BB8084}"/>
              </a:ext>
            </a:extLst>
          </p:cNvPr>
          <p:cNvSpPr txBox="1"/>
          <p:nvPr/>
        </p:nvSpPr>
        <p:spPr>
          <a:xfrm>
            <a:off x="3936586" y="5906695"/>
            <a:ext cx="325730" cy="369332"/>
          </a:xfrm>
          <a:prstGeom prst="rect">
            <a:avLst/>
          </a:prstGeom>
          <a:noFill/>
        </p:spPr>
        <p:txBody>
          <a:bodyPr wrap="none" rtlCol="0">
            <a:spAutoFit/>
          </a:bodyPr>
          <a:lstStyle/>
          <a:p>
            <a:r>
              <a:rPr lang="en-US" dirty="0">
                <a:solidFill>
                  <a:srgbClr val="00B050"/>
                </a:solidFill>
              </a:rPr>
              <a:t>t</a:t>
            </a:r>
            <a:r>
              <a:rPr lang="en-US" baseline="-25000" dirty="0">
                <a:solidFill>
                  <a:srgbClr val="00B050"/>
                </a:solidFill>
              </a:rPr>
              <a:t>1</a:t>
            </a:r>
          </a:p>
        </p:txBody>
      </p:sp>
      <p:sp>
        <p:nvSpPr>
          <p:cNvPr id="27" name="TextBox 26">
            <a:extLst>
              <a:ext uri="{FF2B5EF4-FFF2-40B4-BE49-F238E27FC236}">
                <a16:creationId xmlns:a16="http://schemas.microsoft.com/office/drawing/2014/main" id="{FA7AEAF1-DF04-47D7-8B11-98753EF71E29}"/>
              </a:ext>
            </a:extLst>
          </p:cNvPr>
          <p:cNvSpPr txBox="1"/>
          <p:nvPr/>
        </p:nvSpPr>
        <p:spPr>
          <a:xfrm>
            <a:off x="-49736" y="5866824"/>
            <a:ext cx="295274" cy="353943"/>
          </a:xfrm>
          <a:prstGeom prst="rect">
            <a:avLst/>
          </a:prstGeom>
          <a:noFill/>
        </p:spPr>
        <p:txBody>
          <a:bodyPr wrap="none" rtlCol="0">
            <a:spAutoFit/>
          </a:bodyPr>
          <a:lstStyle/>
          <a:p>
            <a:r>
              <a:rPr lang="en-US" sz="1700" dirty="0">
                <a:solidFill>
                  <a:srgbClr val="00B050"/>
                </a:solidFill>
                <a:latin typeface="Calibri" panose="020F0502020204030204" pitchFamily="34" charset="0"/>
                <a:cs typeface="Calibri" panose="020F0502020204030204" pitchFamily="34" charset="0"/>
              </a:rPr>
              <a:t>0</a:t>
            </a:r>
            <a:endParaRPr lang="en-US" sz="1700" baseline="-25000" dirty="0">
              <a:solidFill>
                <a:srgbClr val="00B050"/>
              </a:solidFill>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DFCD6F06-DAE2-4429-98E3-3C09CD9FFE4B}"/>
              </a:ext>
            </a:extLst>
          </p:cNvPr>
          <p:cNvSpPr txBox="1"/>
          <p:nvPr/>
        </p:nvSpPr>
        <p:spPr>
          <a:xfrm>
            <a:off x="2354703" y="3427392"/>
            <a:ext cx="4686348"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Slope = average rate </a:t>
            </a:r>
            <a:r>
              <a:rPr lang="en-US" sz="1700" dirty="0" err="1">
                <a:solidFill>
                  <a:srgbClr val="7030A0"/>
                </a:solidFill>
                <a:latin typeface="Calibri" panose="020F0502020204030204" pitchFamily="34" charset="0"/>
                <a:cs typeface="Calibri" panose="020F0502020204030204" pitchFamily="34" charset="0"/>
              </a:rPr>
              <a:t>wrt</a:t>
            </a:r>
            <a:r>
              <a:rPr lang="en-US" sz="1700" dirty="0">
                <a:solidFill>
                  <a:srgbClr val="7030A0"/>
                </a:solidFill>
                <a:latin typeface="Calibri" panose="020F0502020204030204" pitchFamily="34" charset="0"/>
                <a:cs typeface="Calibri" panose="020F0502020204030204" pitchFamily="34" charset="0"/>
              </a:rPr>
              <a:t> reactant between 0 and t</a:t>
            </a:r>
            <a:r>
              <a:rPr lang="en-US" sz="1700" baseline="-25000" dirty="0">
                <a:solidFill>
                  <a:srgbClr val="7030A0"/>
                </a:solidFill>
                <a:latin typeface="Calibri" panose="020F0502020204030204" pitchFamily="34" charset="0"/>
                <a:cs typeface="Calibri" panose="020F0502020204030204" pitchFamily="34" charset="0"/>
              </a:rPr>
              <a:t>1</a:t>
            </a:r>
          </a:p>
        </p:txBody>
      </p:sp>
      <p:cxnSp>
        <p:nvCxnSpPr>
          <p:cNvPr id="29" name="Straight Connector 28">
            <a:extLst>
              <a:ext uri="{FF2B5EF4-FFF2-40B4-BE49-F238E27FC236}">
                <a16:creationId xmlns:a16="http://schemas.microsoft.com/office/drawing/2014/main" id="{93F63278-C050-4739-96FB-6FFF3D010849}"/>
              </a:ext>
            </a:extLst>
          </p:cNvPr>
          <p:cNvCxnSpPr/>
          <p:nvPr/>
        </p:nvCxnSpPr>
        <p:spPr>
          <a:xfrm>
            <a:off x="2472699" y="4704776"/>
            <a:ext cx="3543707" cy="32752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45FC44C7-3E84-4774-8C51-4F006BD42E8D}"/>
              </a:ext>
            </a:extLst>
          </p:cNvPr>
          <p:cNvSpPr txBox="1"/>
          <p:nvPr/>
        </p:nvSpPr>
        <p:spPr>
          <a:xfrm>
            <a:off x="4082039" y="4520979"/>
            <a:ext cx="4094775"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Slope = instantaneous rate </a:t>
            </a:r>
            <a:r>
              <a:rPr lang="en-US" sz="1700" dirty="0" err="1">
                <a:solidFill>
                  <a:srgbClr val="7030A0"/>
                </a:solidFill>
                <a:latin typeface="Calibri" panose="020F0502020204030204" pitchFamily="34" charset="0"/>
                <a:cs typeface="Calibri" panose="020F0502020204030204" pitchFamily="34" charset="0"/>
              </a:rPr>
              <a:t>wrt</a:t>
            </a:r>
            <a:r>
              <a:rPr lang="en-US" sz="1700" dirty="0">
                <a:solidFill>
                  <a:srgbClr val="7030A0"/>
                </a:solidFill>
                <a:latin typeface="Calibri" panose="020F0502020204030204" pitchFamily="34" charset="0"/>
                <a:cs typeface="Calibri" panose="020F0502020204030204" pitchFamily="34" charset="0"/>
              </a:rPr>
              <a:t> reactant at t</a:t>
            </a:r>
            <a:r>
              <a:rPr lang="en-US" sz="1700" baseline="-25000" dirty="0">
                <a:solidFill>
                  <a:srgbClr val="7030A0"/>
                </a:solidFill>
                <a:latin typeface="Calibri" panose="020F0502020204030204" pitchFamily="34" charset="0"/>
                <a:cs typeface="Calibri" panose="020F0502020204030204" pitchFamily="34" charset="0"/>
              </a:rPr>
              <a:t>1</a:t>
            </a:r>
          </a:p>
        </p:txBody>
      </p:sp>
      <p:cxnSp>
        <p:nvCxnSpPr>
          <p:cNvPr id="31" name="Straight Connector 30">
            <a:extLst>
              <a:ext uri="{FF2B5EF4-FFF2-40B4-BE49-F238E27FC236}">
                <a16:creationId xmlns:a16="http://schemas.microsoft.com/office/drawing/2014/main" id="{6720E52B-20BC-4200-ADA7-EB7A75FEF15F}"/>
              </a:ext>
            </a:extLst>
          </p:cNvPr>
          <p:cNvCxnSpPr>
            <a:stCxn id="20" idx="0"/>
          </p:cNvCxnSpPr>
          <p:nvPr/>
        </p:nvCxnSpPr>
        <p:spPr>
          <a:xfrm flipV="1">
            <a:off x="107505" y="2614038"/>
            <a:ext cx="3936819" cy="3265851"/>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7E63443-F670-4806-8813-BFC653FCF4BA}"/>
              </a:ext>
            </a:extLst>
          </p:cNvPr>
          <p:cNvCxnSpPr/>
          <p:nvPr/>
        </p:nvCxnSpPr>
        <p:spPr>
          <a:xfrm flipV="1">
            <a:off x="2116940" y="2404487"/>
            <a:ext cx="3930967" cy="381000"/>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4CA2A4CC-6998-4700-A5A6-A6165D1F0E35}"/>
              </a:ext>
            </a:extLst>
          </p:cNvPr>
          <p:cNvSpPr txBox="1"/>
          <p:nvPr/>
        </p:nvSpPr>
        <p:spPr>
          <a:xfrm>
            <a:off x="7619983" y="2235353"/>
            <a:ext cx="1202252"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X = product</a:t>
            </a:r>
          </a:p>
        </p:txBody>
      </p:sp>
      <p:sp>
        <p:nvSpPr>
          <p:cNvPr id="34" name="TextBox 33">
            <a:extLst>
              <a:ext uri="{FF2B5EF4-FFF2-40B4-BE49-F238E27FC236}">
                <a16:creationId xmlns:a16="http://schemas.microsoft.com/office/drawing/2014/main" id="{F3F29962-96DC-4EA4-9313-22BB9EBC5587}"/>
              </a:ext>
            </a:extLst>
          </p:cNvPr>
          <p:cNvSpPr txBox="1"/>
          <p:nvPr/>
        </p:nvSpPr>
        <p:spPr>
          <a:xfrm>
            <a:off x="996598" y="2157115"/>
            <a:ext cx="4050789"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Slope = instantaneous rate </a:t>
            </a:r>
            <a:r>
              <a:rPr lang="en-US" sz="1700" dirty="0" err="1">
                <a:solidFill>
                  <a:srgbClr val="CC6600"/>
                </a:solidFill>
                <a:latin typeface="Calibri" panose="020F0502020204030204" pitchFamily="34" charset="0"/>
                <a:cs typeface="Calibri" panose="020F0502020204030204" pitchFamily="34" charset="0"/>
              </a:rPr>
              <a:t>wrt</a:t>
            </a:r>
            <a:r>
              <a:rPr lang="en-US" sz="1700" dirty="0">
                <a:solidFill>
                  <a:srgbClr val="CC6600"/>
                </a:solidFill>
                <a:latin typeface="Calibri" panose="020F0502020204030204" pitchFamily="34" charset="0"/>
                <a:cs typeface="Calibri" panose="020F0502020204030204" pitchFamily="34" charset="0"/>
              </a:rPr>
              <a:t> product at t</a:t>
            </a:r>
            <a:r>
              <a:rPr lang="en-US" sz="1700" baseline="-25000" dirty="0">
                <a:solidFill>
                  <a:srgbClr val="CC6600"/>
                </a:solidFill>
                <a:latin typeface="Calibri" panose="020F0502020204030204" pitchFamily="34" charset="0"/>
                <a:cs typeface="Calibri" panose="020F0502020204030204" pitchFamily="34" charset="0"/>
              </a:rPr>
              <a:t>1</a:t>
            </a:r>
          </a:p>
        </p:txBody>
      </p:sp>
      <p:cxnSp>
        <p:nvCxnSpPr>
          <p:cNvPr id="35" name="Straight Arrow Connector 34">
            <a:extLst>
              <a:ext uri="{FF2B5EF4-FFF2-40B4-BE49-F238E27FC236}">
                <a16:creationId xmlns:a16="http://schemas.microsoft.com/office/drawing/2014/main" id="{421B7D3C-6596-4664-BEB3-18C0B79FF8B1}"/>
              </a:ext>
            </a:extLst>
          </p:cNvPr>
          <p:cNvCxnSpPr/>
          <p:nvPr/>
        </p:nvCxnSpPr>
        <p:spPr>
          <a:xfrm>
            <a:off x="4063373" y="2614037"/>
            <a:ext cx="0" cy="3262312"/>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B3EBA22-42BC-4EA1-832A-4E5EF4261453}"/>
              </a:ext>
            </a:extLst>
          </p:cNvPr>
          <p:cNvSpPr txBox="1"/>
          <p:nvPr/>
        </p:nvSpPr>
        <p:spPr>
          <a:xfrm>
            <a:off x="4444373" y="2917613"/>
            <a:ext cx="4727320"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Slope = average rate </a:t>
            </a:r>
            <a:r>
              <a:rPr lang="en-US" sz="1700" dirty="0" err="1">
                <a:solidFill>
                  <a:srgbClr val="CC6600"/>
                </a:solidFill>
                <a:latin typeface="Calibri" panose="020F0502020204030204" pitchFamily="34" charset="0"/>
                <a:cs typeface="Calibri" panose="020F0502020204030204" pitchFamily="34" charset="0"/>
              </a:rPr>
              <a:t>wrt</a:t>
            </a:r>
            <a:r>
              <a:rPr lang="en-US" sz="1700" dirty="0">
                <a:solidFill>
                  <a:srgbClr val="CC6600"/>
                </a:solidFill>
                <a:latin typeface="Calibri" panose="020F0502020204030204" pitchFamily="34" charset="0"/>
                <a:cs typeface="Calibri" panose="020F0502020204030204" pitchFamily="34" charset="0"/>
              </a:rPr>
              <a:t> products between 0 and t</a:t>
            </a:r>
            <a:r>
              <a:rPr lang="en-US" sz="1700" baseline="-25000" dirty="0">
                <a:solidFill>
                  <a:srgbClr val="CC6600"/>
                </a:solidFill>
                <a:latin typeface="Calibri" panose="020F0502020204030204" pitchFamily="34" charset="0"/>
                <a:cs typeface="Calibri" panose="020F0502020204030204" pitchFamily="34" charset="0"/>
              </a:rPr>
              <a:t>1</a:t>
            </a:r>
          </a:p>
        </p:txBody>
      </p:sp>
      <p:cxnSp>
        <p:nvCxnSpPr>
          <p:cNvPr id="37" name="Straight Connector 36">
            <a:extLst>
              <a:ext uri="{FF2B5EF4-FFF2-40B4-BE49-F238E27FC236}">
                <a16:creationId xmlns:a16="http://schemas.microsoft.com/office/drawing/2014/main" id="{1ED250B9-37EE-4961-9A32-6E4B7F7D181A}"/>
              </a:ext>
            </a:extLst>
          </p:cNvPr>
          <p:cNvCxnSpPr/>
          <p:nvPr/>
        </p:nvCxnSpPr>
        <p:spPr>
          <a:xfrm>
            <a:off x="28907" y="1149856"/>
            <a:ext cx="259165" cy="3780000"/>
          </a:xfrm>
          <a:prstGeom prst="line">
            <a:avLst/>
          </a:prstGeom>
          <a:ln w="28575">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2197CFE3-4A32-46C1-8C03-0570F0208E34}"/>
              </a:ext>
            </a:extLst>
          </p:cNvPr>
          <p:cNvSpPr txBox="1"/>
          <p:nvPr/>
        </p:nvSpPr>
        <p:spPr>
          <a:xfrm>
            <a:off x="177174" y="1828224"/>
            <a:ext cx="4305153" cy="353943"/>
          </a:xfrm>
          <a:prstGeom prst="rect">
            <a:avLst/>
          </a:prstGeom>
          <a:noFill/>
          <a:ln>
            <a:solidFill>
              <a:srgbClr val="7030A0"/>
            </a:solidFill>
          </a:ln>
        </p:spPr>
        <p:txBody>
          <a:bodyPr wrap="none" rtlCol="0">
            <a:spAutoFit/>
          </a:bodyPr>
          <a:lstStyle/>
          <a:p>
            <a:r>
              <a:rPr lang="en-US" sz="1700" b="1" dirty="0">
                <a:solidFill>
                  <a:srgbClr val="7030A0"/>
                </a:solidFill>
                <a:latin typeface="Calibri" panose="020F0502020204030204" pitchFamily="34" charset="0"/>
                <a:cs typeface="Calibri" panose="020F0502020204030204" pitchFamily="34" charset="0"/>
              </a:rPr>
              <a:t>Slope = initial instantaneous rate </a:t>
            </a:r>
            <a:r>
              <a:rPr lang="en-US" sz="1700" b="1" dirty="0" err="1">
                <a:solidFill>
                  <a:srgbClr val="7030A0"/>
                </a:solidFill>
                <a:latin typeface="Calibri" panose="020F0502020204030204" pitchFamily="34" charset="0"/>
                <a:cs typeface="Calibri" panose="020F0502020204030204" pitchFamily="34" charset="0"/>
              </a:rPr>
              <a:t>wrt</a:t>
            </a:r>
            <a:r>
              <a:rPr lang="en-US" sz="1700" b="1" dirty="0">
                <a:solidFill>
                  <a:srgbClr val="7030A0"/>
                </a:solidFill>
                <a:latin typeface="Calibri" panose="020F0502020204030204" pitchFamily="34" charset="0"/>
                <a:cs typeface="Calibri" panose="020F0502020204030204" pitchFamily="34" charset="0"/>
              </a:rPr>
              <a:t> reactant</a:t>
            </a:r>
            <a:endParaRPr lang="en-US" sz="1700" b="1" baseline="-25000" dirty="0">
              <a:solidFill>
                <a:srgbClr val="7030A0"/>
              </a:solidFill>
              <a:latin typeface="Calibri" panose="020F0502020204030204" pitchFamily="34" charset="0"/>
              <a:cs typeface="Calibri" panose="020F0502020204030204" pitchFamily="34" charset="0"/>
            </a:endParaRPr>
          </a:p>
        </p:txBody>
      </p:sp>
      <p:cxnSp>
        <p:nvCxnSpPr>
          <p:cNvPr id="39" name="Straight Arrow Connector 38">
            <a:extLst>
              <a:ext uri="{FF2B5EF4-FFF2-40B4-BE49-F238E27FC236}">
                <a16:creationId xmlns:a16="http://schemas.microsoft.com/office/drawing/2014/main" id="{F4844470-9AE8-476E-B7C4-0A5D50214152}"/>
              </a:ext>
            </a:extLst>
          </p:cNvPr>
          <p:cNvCxnSpPr>
            <a:stCxn id="36" idx="1"/>
          </p:cNvCxnSpPr>
          <p:nvPr/>
        </p:nvCxnSpPr>
        <p:spPr>
          <a:xfrm flipH="1">
            <a:off x="3529973" y="3094585"/>
            <a:ext cx="914400" cy="37032"/>
          </a:xfrm>
          <a:prstGeom prst="straightConnector1">
            <a:avLst/>
          </a:prstGeom>
          <a:ln w="19050">
            <a:solidFill>
              <a:srgbClr val="7030A0"/>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E20E21C-28B9-4AB1-AFD8-9699157E3213}"/>
              </a:ext>
            </a:extLst>
          </p:cNvPr>
          <p:cNvSpPr txBox="1"/>
          <p:nvPr/>
        </p:nvSpPr>
        <p:spPr>
          <a:xfrm>
            <a:off x="208172" y="1344386"/>
            <a:ext cx="1531188" cy="369332"/>
          </a:xfrm>
          <a:prstGeom prst="rect">
            <a:avLst/>
          </a:prstGeom>
          <a:noFill/>
        </p:spPr>
        <p:txBody>
          <a:bodyPr wrap="none" rtlCol="0">
            <a:spAutoFit/>
          </a:bodyPr>
          <a:lstStyle/>
          <a:p>
            <a:r>
              <a:rPr lang="en-GB" dirty="0"/>
              <a:t>kinetic profile</a:t>
            </a:r>
          </a:p>
        </p:txBody>
      </p:sp>
    </p:spTree>
    <p:extLst>
      <p:ext uri="{BB962C8B-B14F-4D97-AF65-F5344CB8AC3E}">
        <p14:creationId xmlns:p14="http://schemas.microsoft.com/office/powerpoint/2010/main" val="412091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p:cTn id="18" dur="500" fill="hold"/>
                                        <p:tgtEl>
                                          <p:spTgt spid="12"/>
                                        </p:tgtEl>
                                        <p:attrNameLst>
                                          <p:attrName>ppt_w</p:attrName>
                                        </p:attrNameLst>
                                      </p:cBhvr>
                                      <p:tavLst>
                                        <p:tav tm="0">
                                          <p:val>
                                            <p:fltVal val="0"/>
                                          </p:val>
                                        </p:tav>
                                        <p:tav tm="100000">
                                          <p:val>
                                            <p:strVal val="#ppt_w"/>
                                          </p:val>
                                        </p:tav>
                                      </p:tavLst>
                                    </p:anim>
                                    <p:anim calcmode="lin" valueType="num">
                                      <p:cBhvr>
                                        <p:cTn id="19" dur="500" fill="hold"/>
                                        <p:tgtEl>
                                          <p:spTgt spid="12"/>
                                        </p:tgtEl>
                                        <p:attrNameLst>
                                          <p:attrName>ppt_h</p:attrName>
                                        </p:attrNameLst>
                                      </p:cBhvr>
                                      <p:tavLst>
                                        <p:tav tm="0">
                                          <p:val>
                                            <p:fltVal val="0"/>
                                          </p:val>
                                        </p:tav>
                                        <p:tav tm="100000">
                                          <p:val>
                                            <p:strVal val="#ppt_h"/>
                                          </p:val>
                                        </p:tav>
                                      </p:tavLst>
                                    </p:anim>
                                    <p:animEffect transition="in" filter="fade">
                                      <p:cBhvr>
                                        <p:cTn id="20" dur="500"/>
                                        <p:tgtEl>
                                          <p:spTgt spid="12"/>
                                        </p:tgtEl>
                                      </p:cBhvr>
                                    </p:animEffect>
                                  </p:childTnLst>
                                </p:cTn>
                              </p:par>
                            </p:childTnLst>
                          </p:cTn>
                        </p:par>
                        <p:par>
                          <p:cTn id="21" fill="hold">
                            <p:stCondLst>
                              <p:cond delay="500"/>
                            </p:stCondLst>
                            <p:childTnLst>
                              <p:par>
                                <p:cTn id="22" presetID="2" presetClass="entr" presetSubtype="2"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p:cTn id="34" dur="500" fill="hold"/>
                                        <p:tgtEl>
                                          <p:spTgt spid="11"/>
                                        </p:tgtEl>
                                        <p:attrNameLst>
                                          <p:attrName>ppt_w</p:attrName>
                                        </p:attrNameLst>
                                      </p:cBhvr>
                                      <p:tavLst>
                                        <p:tav tm="0">
                                          <p:val>
                                            <p:fltVal val="0"/>
                                          </p:val>
                                        </p:tav>
                                        <p:tav tm="100000">
                                          <p:val>
                                            <p:strVal val="#ppt_w"/>
                                          </p:val>
                                        </p:tav>
                                      </p:tavLst>
                                    </p:anim>
                                    <p:anim calcmode="lin" valueType="num">
                                      <p:cBhvr>
                                        <p:cTn id="35" dur="500" fill="hold"/>
                                        <p:tgtEl>
                                          <p:spTgt spid="11"/>
                                        </p:tgtEl>
                                        <p:attrNameLst>
                                          <p:attrName>ppt_h</p:attrName>
                                        </p:attrNameLst>
                                      </p:cBhvr>
                                      <p:tavLst>
                                        <p:tav tm="0">
                                          <p:val>
                                            <p:fltVal val="0"/>
                                          </p:val>
                                        </p:tav>
                                        <p:tav tm="100000">
                                          <p:val>
                                            <p:strVal val="#ppt_h"/>
                                          </p:val>
                                        </p:tav>
                                      </p:tavLst>
                                    </p:anim>
                                    <p:animEffect transition="in" filter="fade">
                                      <p:cBhvr>
                                        <p:cTn id="36" dur="500"/>
                                        <p:tgtEl>
                                          <p:spTgt spid="11"/>
                                        </p:tgtEl>
                                      </p:cBhvr>
                                    </p:animEffect>
                                  </p:childTnLst>
                                </p:cTn>
                              </p:par>
                            </p:childTnLst>
                          </p:cTn>
                        </p:par>
                        <p:par>
                          <p:cTn id="37" fill="hold">
                            <p:stCondLst>
                              <p:cond delay="500"/>
                            </p:stCondLst>
                            <p:childTnLst>
                              <p:par>
                                <p:cTn id="38" presetID="22" presetClass="entr" presetSubtype="2" fill="hold" grpId="0" nodeType="after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wipe(right)">
                                      <p:cBhvr>
                                        <p:cTn id="40" dur="5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xit" presetSubtype="8" fill="hold" grpId="1" nodeType="clickEffect">
                                  <p:stCondLst>
                                    <p:cond delay="0"/>
                                  </p:stCondLst>
                                  <p:childTnLst>
                                    <p:animEffect transition="out" filter="wipe(left)">
                                      <p:cBhvr>
                                        <p:cTn id="44" dur="500"/>
                                        <p:tgtEl>
                                          <p:spTgt spid="13"/>
                                        </p:tgtEl>
                                      </p:cBhvr>
                                    </p:animEffect>
                                    <p:set>
                                      <p:cBhvr>
                                        <p:cTn id="45" dur="1" fill="hold">
                                          <p:stCondLst>
                                            <p:cond delay="499"/>
                                          </p:stCondLst>
                                        </p:cTn>
                                        <p:tgtEl>
                                          <p:spTgt spid="13"/>
                                        </p:tgtEl>
                                        <p:attrNameLst>
                                          <p:attrName>style.visibility</p:attrName>
                                        </p:attrNameLst>
                                      </p:cBhvr>
                                      <p:to>
                                        <p:strVal val="hidden"/>
                                      </p:to>
                                    </p:set>
                                  </p:childTnLst>
                                </p:cTn>
                              </p:par>
                              <p:par>
                                <p:cTn id="46" presetID="22" presetClass="entr" presetSubtype="4" fill="hold"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wipe(down)">
                                      <p:cBhvr>
                                        <p:cTn id="48" dur="500"/>
                                        <p:tgtEl>
                                          <p:spTgt spid="14"/>
                                        </p:tgtEl>
                                      </p:cBhvr>
                                    </p:animEffect>
                                  </p:childTnLst>
                                </p:cTn>
                              </p:par>
                              <p:par>
                                <p:cTn id="49" presetID="22" presetClass="entr" presetSubtype="8"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wipe(left)">
                                      <p:cBhvr>
                                        <p:cTn id="51" dur="500"/>
                                        <p:tgtEl>
                                          <p:spTgt spid="15"/>
                                        </p:tgtEl>
                                      </p:cBhvr>
                                    </p:animEffect>
                                  </p:childTnLst>
                                </p:cTn>
                              </p:par>
                            </p:childTnLst>
                          </p:cTn>
                        </p:par>
                        <p:par>
                          <p:cTn id="52" fill="hold">
                            <p:stCondLst>
                              <p:cond delay="500"/>
                            </p:stCondLst>
                            <p:childTnLst>
                              <p:par>
                                <p:cTn id="53" presetID="2" presetClass="entr" presetSubtype="1" fill="hold" grpId="0" nodeType="after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ppt_x"/>
                                          </p:val>
                                        </p:tav>
                                        <p:tav tm="100000">
                                          <p:val>
                                            <p:strVal val="#ppt_x"/>
                                          </p:val>
                                        </p:tav>
                                      </p:tavLst>
                                    </p:anim>
                                    <p:anim calcmode="lin" valueType="num">
                                      <p:cBhvr additive="base">
                                        <p:cTn id="56" dur="500" fill="hold"/>
                                        <p:tgtEl>
                                          <p:spTgt spid="21"/>
                                        </p:tgtEl>
                                        <p:attrNameLst>
                                          <p:attrName>ppt_y</p:attrName>
                                        </p:attrNameLst>
                                      </p:cBhvr>
                                      <p:tavLst>
                                        <p:tav tm="0">
                                          <p:val>
                                            <p:strVal val="0-#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22"/>
                                        </p:tgtEl>
                                        <p:attrNameLst>
                                          <p:attrName>style.visibility</p:attrName>
                                        </p:attrNameLst>
                                      </p:cBhvr>
                                      <p:to>
                                        <p:strVal val="visible"/>
                                      </p:to>
                                    </p:set>
                                    <p:anim calcmode="lin" valueType="num">
                                      <p:cBhvr additive="base">
                                        <p:cTn id="59" dur="500" fill="hold"/>
                                        <p:tgtEl>
                                          <p:spTgt spid="22"/>
                                        </p:tgtEl>
                                        <p:attrNameLst>
                                          <p:attrName>ppt_x</p:attrName>
                                        </p:attrNameLst>
                                      </p:cBhvr>
                                      <p:tavLst>
                                        <p:tav tm="0">
                                          <p:val>
                                            <p:strVal val="#ppt_x"/>
                                          </p:val>
                                        </p:tav>
                                        <p:tav tm="100000">
                                          <p:val>
                                            <p:strVal val="#ppt_x"/>
                                          </p:val>
                                        </p:tav>
                                      </p:tavLst>
                                    </p:anim>
                                    <p:anim calcmode="lin" valueType="num">
                                      <p:cBhvr additive="base">
                                        <p:cTn id="60" dur="500" fill="hold"/>
                                        <p:tgtEl>
                                          <p:spTgt spid="22"/>
                                        </p:tgtEl>
                                        <p:attrNameLst>
                                          <p:attrName>ppt_y</p:attrName>
                                        </p:attrNameLst>
                                      </p:cBhvr>
                                      <p:tavLst>
                                        <p:tav tm="0">
                                          <p:val>
                                            <p:strVal val="1+#ppt_h/2"/>
                                          </p:val>
                                        </p:tav>
                                        <p:tav tm="100000">
                                          <p:val>
                                            <p:strVal val="#ppt_y"/>
                                          </p:val>
                                        </p:tav>
                                      </p:tavLst>
                                    </p:anim>
                                  </p:childTnLst>
                                </p:cTn>
                              </p:par>
                            </p:childTnLst>
                          </p:cTn>
                        </p:par>
                        <p:par>
                          <p:cTn id="61" fill="hold">
                            <p:stCondLst>
                              <p:cond delay="1000"/>
                            </p:stCondLst>
                            <p:childTnLst>
                              <p:par>
                                <p:cTn id="62" presetID="1" presetClass="entr" presetSubtype="0" fill="hold" grpId="0" nodeType="afterEffect">
                                  <p:stCondLst>
                                    <p:cond delay="0"/>
                                  </p:stCondLst>
                                  <p:childTnLst>
                                    <p:set>
                                      <p:cBhvr>
                                        <p:cTn id="63" dur="1" fill="hold">
                                          <p:stCondLst>
                                            <p:cond delay="0"/>
                                          </p:stCondLst>
                                        </p:cTn>
                                        <p:tgtEl>
                                          <p:spTgt spid="27"/>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grpId="0" nodeType="clickEffect">
                                  <p:stCondLst>
                                    <p:cond delay="0"/>
                                  </p:stCondLst>
                                  <p:childTnLst>
                                    <p:set>
                                      <p:cBhvr>
                                        <p:cTn id="67" dur="1" fill="hold">
                                          <p:stCondLst>
                                            <p:cond delay="0"/>
                                          </p:stCondLst>
                                        </p:cTn>
                                        <p:tgtEl>
                                          <p:spTgt spid="16"/>
                                        </p:tgtEl>
                                        <p:attrNameLst>
                                          <p:attrName>style.visibility</p:attrName>
                                        </p:attrNameLst>
                                      </p:cBhvr>
                                      <p:to>
                                        <p:strVal val="visible"/>
                                      </p:to>
                                    </p:set>
                                    <p:animEffect transition="in" filter="wipe(left)">
                                      <p:cBhvr>
                                        <p:cTn id="68" dur="500"/>
                                        <p:tgtEl>
                                          <p:spTgt spid="16"/>
                                        </p:tgtEl>
                                      </p:cBhvr>
                                    </p:animEffect>
                                  </p:childTnLst>
                                </p:cTn>
                              </p:par>
                            </p:childTnLst>
                          </p:cTn>
                        </p:par>
                        <p:par>
                          <p:cTn id="69" fill="hold">
                            <p:stCondLst>
                              <p:cond delay="500"/>
                            </p:stCondLst>
                            <p:childTnLst>
                              <p:par>
                                <p:cTn id="70" presetID="53" presetClass="entr" presetSubtype="16" fill="hold" grpId="0" nodeType="afterEffect">
                                  <p:stCondLst>
                                    <p:cond delay="0"/>
                                  </p:stCondLst>
                                  <p:childTnLst>
                                    <p:set>
                                      <p:cBhvr>
                                        <p:cTn id="71" dur="1" fill="hold">
                                          <p:stCondLst>
                                            <p:cond delay="0"/>
                                          </p:stCondLst>
                                        </p:cTn>
                                        <p:tgtEl>
                                          <p:spTgt spid="23"/>
                                        </p:tgtEl>
                                        <p:attrNameLst>
                                          <p:attrName>style.visibility</p:attrName>
                                        </p:attrNameLst>
                                      </p:cBhvr>
                                      <p:to>
                                        <p:strVal val="visible"/>
                                      </p:to>
                                    </p:set>
                                    <p:anim calcmode="lin" valueType="num">
                                      <p:cBhvr>
                                        <p:cTn id="72" dur="500" fill="hold"/>
                                        <p:tgtEl>
                                          <p:spTgt spid="23"/>
                                        </p:tgtEl>
                                        <p:attrNameLst>
                                          <p:attrName>ppt_w</p:attrName>
                                        </p:attrNameLst>
                                      </p:cBhvr>
                                      <p:tavLst>
                                        <p:tav tm="0">
                                          <p:val>
                                            <p:fltVal val="0"/>
                                          </p:val>
                                        </p:tav>
                                        <p:tav tm="100000">
                                          <p:val>
                                            <p:strVal val="#ppt_w"/>
                                          </p:val>
                                        </p:tav>
                                      </p:tavLst>
                                    </p:anim>
                                    <p:anim calcmode="lin" valueType="num">
                                      <p:cBhvr>
                                        <p:cTn id="73" dur="500" fill="hold"/>
                                        <p:tgtEl>
                                          <p:spTgt spid="23"/>
                                        </p:tgtEl>
                                        <p:attrNameLst>
                                          <p:attrName>ppt_h</p:attrName>
                                        </p:attrNameLst>
                                      </p:cBhvr>
                                      <p:tavLst>
                                        <p:tav tm="0">
                                          <p:val>
                                            <p:fltVal val="0"/>
                                          </p:val>
                                        </p:tav>
                                        <p:tav tm="100000">
                                          <p:val>
                                            <p:strVal val="#ppt_h"/>
                                          </p:val>
                                        </p:tav>
                                      </p:tavLst>
                                    </p:anim>
                                    <p:animEffect transition="in" filter="fade">
                                      <p:cBhvr>
                                        <p:cTn id="74" dur="500"/>
                                        <p:tgtEl>
                                          <p:spTgt spid="23"/>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1" fill="hold" nodeType="clickEffect">
                                  <p:stCondLst>
                                    <p:cond delay="0"/>
                                  </p:stCondLst>
                                  <p:childTnLst>
                                    <p:set>
                                      <p:cBhvr>
                                        <p:cTn id="78" dur="1" fill="hold">
                                          <p:stCondLst>
                                            <p:cond delay="0"/>
                                          </p:stCondLst>
                                        </p:cTn>
                                        <p:tgtEl>
                                          <p:spTgt spid="25"/>
                                        </p:tgtEl>
                                        <p:attrNameLst>
                                          <p:attrName>style.visibility</p:attrName>
                                        </p:attrNameLst>
                                      </p:cBhvr>
                                      <p:to>
                                        <p:strVal val="visible"/>
                                      </p:to>
                                    </p:set>
                                    <p:animEffect transition="in" filter="wipe(up)">
                                      <p:cBhvr>
                                        <p:cTn id="79" dur="500"/>
                                        <p:tgtEl>
                                          <p:spTgt spid="25"/>
                                        </p:tgtEl>
                                      </p:cBhvr>
                                    </p:animEffect>
                                  </p:childTnLst>
                                </p:cTn>
                              </p:par>
                            </p:childTnLst>
                          </p:cTn>
                        </p:par>
                        <p:par>
                          <p:cTn id="80" fill="hold">
                            <p:stCondLst>
                              <p:cond delay="500"/>
                            </p:stCondLst>
                            <p:childTnLst>
                              <p:par>
                                <p:cTn id="81" presetID="45" presetClass="entr" presetSubtype="0" fill="hold" grpId="0" nodeType="afterEffect">
                                  <p:stCondLst>
                                    <p:cond delay="0"/>
                                  </p:stCondLst>
                                  <p:childTnLst>
                                    <p:set>
                                      <p:cBhvr>
                                        <p:cTn id="82" dur="1" fill="hold">
                                          <p:stCondLst>
                                            <p:cond delay="0"/>
                                          </p:stCondLst>
                                        </p:cTn>
                                        <p:tgtEl>
                                          <p:spTgt spid="26"/>
                                        </p:tgtEl>
                                        <p:attrNameLst>
                                          <p:attrName>style.visibility</p:attrName>
                                        </p:attrNameLst>
                                      </p:cBhvr>
                                      <p:to>
                                        <p:strVal val="visible"/>
                                      </p:to>
                                    </p:set>
                                    <p:animEffect transition="in" filter="fade">
                                      <p:cBhvr>
                                        <p:cTn id="83" dur="500"/>
                                        <p:tgtEl>
                                          <p:spTgt spid="26"/>
                                        </p:tgtEl>
                                      </p:cBhvr>
                                    </p:animEffect>
                                    <p:anim calcmode="lin" valueType="num">
                                      <p:cBhvr>
                                        <p:cTn id="84" dur="500" fill="hold"/>
                                        <p:tgtEl>
                                          <p:spTgt spid="26"/>
                                        </p:tgtEl>
                                        <p:attrNameLst>
                                          <p:attrName>ppt_w</p:attrName>
                                        </p:attrNameLst>
                                      </p:cBhvr>
                                      <p:tavLst>
                                        <p:tav tm="0" fmla="#ppt_w*sin(2.5*pi*$)">
                                          <p:val>
                                            <p:fltVal val="0"/>
                                          </p:val>
                                        </p:tav>
                                        <p:tav tm="100000">
                                          <p:val>
                                            <p:fltVal val="1"/>
                                          </p:val>
                                        </p:tav>
                                      </p:tavLst>
                                    </p:anim>
                                    <p:anim calcmode="lin" valueType="num">
                                      <p:cBhvr>
                                        <p:cTn id="85" dur="500" fill="hold"/>
                                        <p:tgtEl>
                                          <p:spTgt spid="26"/>
                                        </p:tgtEl>
                                        <p:attrNameLst>
                                          <p:attrName>ppt_h</p:attrName>
                                        </p:attrNameLst>
                                      </p:cBhvr>
                                      <p:tavLst>
                                        <p:tav tm="0">
                                          <p:val>
                                            <p:strVal val="#ppt_h"/>
                                          </p:val>
                                        </p:tav>
                                        <p:tav tm="100000">
                                          <p:val>
                                            <p:strVal val="#ppt_h"/>
                                          </p:val>
                                        </p:tav>
                                      </p:tavLst>
                                    </p:anim>
                                  </p:childTnLst>
                                </p:cTn>
                              </p:par>
                            </p:childTnLst>
                          </p:cTn>
                        </p:par>
                        <p:par>
                          <p:cTn id="86" fill="hold">
                            <p:stCondLst>
                              <p:cond delay="1000"/>
                            </p:stCondLst>
                            <p:childTnLst>
                              <p:par>
                                <p:cTn id="87" presetID="22" presetClass="entr" presetSubtype="1" fill="hold" nodeType="afterEffect">
                                  <p:stCondLst>
                                    <p:cond delay="0"/>
                                  </p:stCondLst>
                                  <p:childTnLst>
                                    <p:set>
                                      <p:cBhvr>
                                        <p:cTn id="88" dur="1" fill="hold">
                                          <p:stCondLst>
                                            <p:cond delay="0"/>
                                          </p:stCondLst>
                                        </p:cTn>
                                        <p:tgtEl>
                                          <p:spTgt spid="24"/>
                                        </p:tgtEl>
                                        <p:attrNameLst>
                                          <p:attrName>style.visibility</p:attrName>
                                        </p:attrNameLst>
                                      </p:cBhvr>
                                      <p:to>
                                        <p:strVal val="visible"/>
                                      </p:to>
                                    </p:set>
                                    <p:animEffect transition="in" filter="wipe(up)">
                                      <p:cBhvr>
                                        <p:cTn id="89" dur="500"/>
                                        <p:tgtEl>
                                          <p:spTgt spid="24"/>
                                        </p:tgtEl>
                                      </p:cBhvr>
                                    </p:animEffect>
                                  </p:childTnLst>
                                </p:cTn>
                              </p:par>
                            </p:childTnLst>
                          </p:cTn>
                        </p:par>
                        <p:par>
                          <p:cTn id="90" fill="hold">
                            <p:stCondLst>
                              <p:cond delay="1500"/>
                            </p:stCondLst>
                            <p:childTnLst>
                              <p:par>
                                <p:cTn id="91" presetID="16" presetClass="entr" presetSubtype="21" fill="hold" grpId="0" nodeType="afterEffect">
                                  <p:stCondLst>
                                    <p:cond delay="0"/>
                                  </p:stCondLst>
                                  <p:childTnLst>
                                    <p:set>
                                      <p:cBhvr>
                                        <p:cTn id="92" dur="1" fill="hold">
                                          <p:stCondLst>
                                            <p:cond delay="0"/>
                                          </p:stCondLst>
                                        </p:cTn>
                                        <p:tgtEl>
                                          <p:spTgt spid="28"/>
                                        </p:tgtEl>
                                        <p:attrNameLst>
                                          <p:attrName>style.visibility</p:attrName>
                                        </p:attrNameLst>
                                      </p:cBhvr>
                                      <p:to>
                                        <p:strVal val="visible"/>
                                      </p:to>
                                    </p:set>
                                    <p:animEffect transition="in" filter="barn(inVertical)">
                                      <p:cBhvr>
                                        <p:cTn id="93" dur="500"/>
                                        <p:tgtEl>
                                          <p:spTgt spid="28"/>
                                        </p:tgtEl>
                                      </p:cBhvr>
                                    </p:animEffect>
                                  </p:childTnLst>
                                </p:cTn>
                              </p:par>
                            </p:childTnLst>
                          </p:cTn>
                        </p:par>
                        <p:par>
                          <p:cTn id="94" fill="hold">
                            <p:stCondLst>
                              <p:cond delay="2000"/>
                            </p:stCondLst>
                            <p:childTnLst>
                              <p:par>
                                <p:cTn id="95" presetID="22" presetClass="entr" presetSubtype="8" fill="hold" nodeType="afterEffect">
                                  <p:stCondLst>
                                    <p:cond delay="0"/>
                                  </p:stCondLst>
                                  <p:childTnLst>
                                    <p:set>
                                      <p:cBhvr>
                                        <p:cTn id="96" dur="1" fill="hold">
                                          <p:stCondLst>
                                            <p:cond delay="0"/>
                                          </p:stCondLst>
                                        </p:cTn>
                                        <p:tgtEl>
                                          <p:spTgt spid="29"/>
                                        </p:tgtEl>
                                        <p:attrNameLst>
                                          <p:attrName>style.visibility</p:attrName>
                                        </p:attrNameLst>
                                      </p:cBhvr>
                                      <p:to>
                                        <p:strVal val="visible"/>
                                      </p:to>
                                    </p:set>
                                    <p:animEffect transition="in" filter="wipe(left)">
                                      <p:cBhvr>
                                        <p:cTn id="97" dur="500"/>
                                        <p:tgtEl>
                                          <p:spTgt spid="29"/>
                                        </p:tgtEl>
                                      </p:cBhvr>
                                    </p:animEffect>
                                  </p:childTnLst>
                                </p:cTn>
                              </p:par>
                            </p:childTnLst>
                          </p:cTn>
                        </p:par>
                        <p:par>
                          <p:cTn id="98" fill="hold">
                            <p:stCondLst>
                              <p:cond delay="2500"/>
                            </p:stCondLst>
                            <p:childTnLst>
                              <p:par>
                                <p:cTn id="99" presetID="16" presetClass="entr" presetSubtype="21" fill="hold" grpId="0" nodeType="afterEffect">
                                  <p:stCondLst>
                                    <p:cond delay="0"/>
                                  </p:stCondLst>
                                  <p:childTnLst>
                                    <p:set>
                                      <p:cBhvr>
                                        <p:cTn id="100" dur="1" fill="hold">
                                          <p:stCondLst>
                                            <p:cond delay="0"/>
                                          </p:stCondLst>
                                        </p:cTn>
                                        <p:tgtEl>
                                          <p:spTgt spid="30"/>
                                        </p:tgtEl>
                                        <p:attrNameLst>
                                          <p:attrName>style.visibility</p:attrName>
                                        </p:attrNameLst>
                                      </p:cBhvr>
                                      <p:to>
                                        <p:strVal val="visible"/>
                                      </p:to>
                                    </p:set>
                                    <p:animEffect transition="in" filter="barn(inVertical)">
                                      <p:cBhvr>
                                        <p:cTn id="101" dur="500"/>
                                        <p:tgtEl>
                                          <p:spTgt spid="30"/>
                                        </p:tgtEl>
                                      </p:cBhvr>
                                    </p:animEffect>
                                  </p:childTnLst>
                                </p:cTn>
                              </p:par>
                            </p:childTnLst>
                          </p:cTn>
                        </p:par>
                      </p:childTnLst>
                    </p:cTn>
                  </p:par>
                  <p:par>
                    <p:cTn id="102" fill="hold">
                      <p:stCondLst>
                        <p:cond delay="indefinite"/>
                      </p:stCondLst>
                      <p:childTnLst>
                        <p:par>
                          <p:cTn id="103" fill="hold">
                            <p:stCondLst>
                              <p:cond delay="0"/>
                            </p:stCondLst>
                            <p:childTnLst>
                              <p:par>
                                <p:cTn id="104" presetID="1" presetClass="exit" presetSubtype="0" fill="hold" nodeType="clickEffect">
                                  <p:stCondLst>
                                    <p:cond delay="0"/>
                                  </p:stCondLst>
                                  <p:childTnLst>
                                    <p:set>
                                      <p:cBhvr>
                                        <p:cTn id="105" dur="1" fill="hold">
                                          <p:stCondLst>
                                            <p:cond delay="0"/>
                                          </p:stCondLst>
                                        </p:cTn>
                                        <p:tgtEl>
                                          <p:spTgt spid="24"/>
                                        </p:tgtEl>
                                        <p:attrNameLst>
                                          <p:attrName>style.visibility</p:attrName>
                                        </p:attrNameLst>
                                      </p:cBhvr>
                                      <p:to>
                                        <p:strVal val="hidden"/>
                                      </p:to>
                                    </p:set>
                                  </p:childTnLst>
                                </p:cTn>
                              </p:par>
                              <p:par>
                                <p:cTn id="106" presetID="1" presetClass="exit" presetSubtype="0" fill="hold" grpId="1" nodeType="withEffect">
                                  <p:stCondLst>
                                    <p:cond delay="0"/>
                                  </p:stCondLst>
                                  <p:childTnLst>
                                    <p:set>
                                      <p:cBhvr>
                                        <p:cTn id="107" dur="1" fill="hold">
                                          <p:stCondLst>
                                            <p:cond delay="0"/>
                                          </p:stCondLst>
                                        </p:cTn>
                                        <p:tgtEl>
                                          <p:spTgt spid="28"/>
                                        </p:tgtEl>
                                        <p:attrNameLst>
                                          <p:attrName>style.visibility</p:attrName>
                                        </p:attrNameLst>
                                      </p:cBhvr>
                                      <p:to>
                                        <p:strVal val="hidden"/>
                                      </p:to>
                                    </p:set>
                                  </p:childTnLst>
                                </p:cTn>
                              </p:par>
                              <p:par>
                                <p:cTn id="108" presetID="1" presetClass="exit" presetSubtype="0" fill="hold" nodeType="withEffect">
                                  <p:stCondLst>
                                    <p:cond delay="0"/>
                                  </p:stCondLst>
                                  <p:childTnLst>
                                    <p:set>
                                      <p:cBhvr>
                                        <p:cTn id="109" dur="1" fill="hold">
                                          <p:stCondLst>
                                            <p:cond delay="0"/>
                                          </p:stCondLst>
                                        </p:cTn>
                                        <p:tgtEl>
                                          <p:spTgt spid="29"/>
                                        </p:tgtEl>
                                        <p:attrNameLst>
                                          <p:attrName>style.visibility</p:attrName>
                                        </p:attrNameLst>
                                      </p:cBhvr>
                                      <p:to>
                                        <p:strVal val="hidden"/>
                                      </p:to>
                                    </p:set>
                                  </p:childTnLst>
                                </p:cTn>
                              </p:par>
                              <p:par>
                                <p:cTn id="110" presetID="1" presetClass="exit" presetSubtype="0" fill="hold" grpId="1" nodeType="withEffect">
                                  <p:stCondLst>
                                    <p:cond delay="0"/>
                                  </p:stCondLst>
                                  <p:childTnLst>
                                    <p:set>
                                      <p:cBhvr>
                                        <p:cTn id="111" dur="1" fill="hold">
                                          <p:stCondLst>
                                            <p:cond delay="0"/>
                                          </p:stCondLst>
                                        </p:cTn>
                                        <p:tgtEl>
                                          <p:spTgt spid="30"/>
                                        </p:tgtEl>
                                        <p:attrNameLst>
                                          <p:attrName>style.visibility</p:attrName>
                                        </p:attrNameLst>
                                      </p:cBhvr>
                                      <p:to>
                                        <p:strVal val="hidden"/>
                                      </p:to>
                                    </p:set>
                                  </p:childTnLst>
                                </p:cTn>
                              </p:par>
                              <p:par>
                                <p:cTn id="112" presetID="1" presetClass="exit" presetSubtype="0" fill="hold" nodeType="withEffect">
                                  <p:stCondLst>
                                    <p:cond delay="0"/>
                                  </p:stCondLst>
                                  <p:childTnLst>
                                    <p:set>
                                      <p:cBhvr>
                                        <p:cTn id="113" dur="1" fill="hold">
                                          <p:stCondLst>
                                            <p:cond delay="0"/>
                                          </p:stCondLst>
                                        </p:cTn>
                                        <p:tgtEl>
                                          <p:spTgt spid="25"/>
                                        </p:tgtEl>
                                        <p:attrNameLst>
                                          <p:attrName>style.visibility</p:attrName>
                                        </p:attrNameLst>
                                      </p:cBhvr>
                                      <p:to>
                                        <p:strVal val="hidden"/>
                                      </p:to>
                                    </p:set>
                                  </p:childTnLst>
                                </p:cTn>
                              </p:par>
                              <p:par>
                                <p:cTn id="114" presetID="22" presetClass="entr" presetSubtype="4" fill="hold" grpId="0" nodeType="withEffect">
                                  <p:stCondLst>
                                    <p:cond delay="0"/>
                                  </p:stCondLst>
                                  <p:childTnLst>
                                    <p:set>
                                      <p:cBhvr>
                                        <p:cTn id="115" dur="1" fill="hold">
                                          <p:stCondLst>
                                            <p:cond delay="0"/>
                                          </p:stCondLst>
                                        </p:cTn>
                                        <p:tgtEl>
                                          <p:spTgt spid="20"/>
                                        </p:tgtEl>
                                        <p:attrNameLst>
                                          <p:attrName>style.visibility</p:attrName>
                                        </p:attrNameLst>
                                      </p:cBhvr>
                                      <p:to>
                                        <p:strVal val="visible"/>
                                      </p:to>
                                    </p:set>
                                    <p:animEffect transition="in" filter="wipe(down)">
                                      <p:cBhvr>
                                        <p:cTn id="116" dur="500"/>
                                        <p:tgtEl>
                                          <p:spTgt spid="20"/>
                                        </p:tgtEl>
                                      </p:cBhvr>
                                    </p:animEffect>
                                  </p:childTnLst>
                                </p:cTn>
                              </p:par>
                            </p:childTnLst>
                          </p:cTn>
                        </p:par>
                        <p:par>
                          <p:cTn id="117" fill="hold">
                            <p:stCondLst>
                              <p:cond delay="500"/>
                            </p:stCondLst>
                            <p:childTnLst>
                              <p:par>
                                <p:cTn id="118" presetID="53" presetClass="entr" presetSubtype="16" fill="hold" grpId="0" nodeType="afterEffect">
                                  <p:stCondLst>
                                    <p:cond delay="0"/>
                                  </p:stCondLst>
                                  <p:childTnLst>
                                    <p:set>
                                      <p:cBhvr>
                                        <p:cTn id="119" dur="1" fill="hold">
                                          <p:stCondLst>
                                            <p:cond delay="0"/>
                                          </p:stCondLst>
                                        </p:cTn>
                                        <p:tgtEl>
                                          <p:spTgt spid="33"/>
                                        </p:tgtEl>
                                        <p:attrNameLst>
                                          <p:attrName>style.visibility</p:attrName>
                                        </p:attrNameLst>
                                      </p:cBhvr>
                                      <p:to>
                                        <p:strVal val="visible"/>
                                      </p:to>
                                    </p:set>
                                    <p:anim calcmode="lin" valueType="num">
                                      <p:cBhvr>
                                        <p:cTn id="120" dur="500" fill="hold"/>
                                        <p:tgtEl>
                                          <p:spTgt spid="33"/>
                                        </p:tgtEl>
                                        <p:attrNameLst>
                                          <p:attrName>ppt_w</p:attrName>
                                        </p:attrNameLst>
                                      </p:cBhvr>
                                      <p:tavLst>
                                        <p:tav tm="0">
                                          <p:val>
                                            <p:fltVal val="0"/>
                                          </p:val>
                                        </p:tav>
                                        <p:tav tm="100000">
                                          <p:val>
                                            <p:strVal val="#ppt_w"/>
                                          </p:val>
                                        </p:tav>
                                      </p:tavLst>
                                    </p:anim>
                                    <p:anim calcmode="lin" valueType="num">
                                      <p:cBhvr>
                                        <p:cTn id="121" dur="500" fill="hold"/>
                                        <p:tgtEl>
                                          <p:spTgt spid="33"/>
                                        </p:tgtEl>
                                        <p:attrNameLst>
                                          <p:attrName>ppt_h</p:attrName>
                                        </p:attrNameLst>
                                      </p:cBhvr>
                                      <p:tavLst>
                                        <p:tav tm="0">
                                          <p:val>
                                            <p:fltVal val="0"/>
                                          </p:val>
                                        </p:tav>
                                        <p:tav tm="100000">
                                          <p:val>
                                            <p:strVal val="#ppt_h"/>
                                          </p:val>
                                        </p:tav>
                                      </p:tavLst>
                                    </p:anim>
                                    <p:animEffect transition="in" filter="fade">
                                      <p:cBhvr>
                                        <p:cTn id="122" dur="500"/>
                                        <p:tgtEl>
                                          <p:spTgt spid="33"/>
                                        </p:tgtEl>
                                      </p:cBhvr>
                                    </p:animEffect>
                                  </p:childTnLst>
                                </p:cTn>
                              </p:par>
                            </p:childTnLst>
                          </p:cTn>
                        </p:par>
                      </p:childTnLst>
                    </p:cTn>
                  </p:par>
                  <p:par>
                    <p:cTn id="123" fill="hold">
                      <p:stCondLst>
                        <p:cond delay="indefinite"/>
                      </p:stCondLst>
                      <p:childTnLst>
                        <p:par>
                          <p:cTn id="124" fill="hold">
                            <p:stCondLst>
                              <p:cond delay="0"/>
                            </p:stCondLst>
                            <p:childTnLst>
                              <p:par>
                                <p:cTn id="125" presetID="22" presetClass="entr" presetSubtype="1" fill="hold" nodeType="clickEffect">
                                  <p:stCondLst>
                                    <p:cond delay="0"/>
                                  </p:stCondLst>
                                  <p:childTnLst>
                                    <p:set>
                                      <p:cBhvr>
                                        <p:cTn id="126" dur="1" fill="hold">
                                          <p:stCondLst>
                                            <p:cond delay="0"/>
                                          </p:stCondLst>
                                        </p:cTn>
                                        <p:tgtEl>
                                          <p:spTgt spid="35"/>
                                        </p:tgtEl>
                                        <p:attrNameLst>
                                          <p:attrName>style.visibility</p:attrName>
                                        </p:attrNameLst>
                                      </p:cBhvr>
                                      <p:to>
                                        <p:strVal val="visible"/>
                                      </p:to>
                                    </p:set>
                                    <p:animEffect transition="in" filter="wipe(up)">
                                      <p:cBhvr>
                                        <p:cTn id="127" dur="500"/>
                                        <p:tgtEl>
                                          <p:spTgt spid="35"/>
                                        </p:tgtEl>
                                      </p:cBhvr>
                                    </p:animEffect>
                                  </p:childTnLst>
                                </p:cTn>
                              </p:par>
                            </p:childTnLst>
                          </p:cTn>
                        </p:par>
                      </p:childTnLst>
                    </p:cTn>
                  </p:par>
                  <p:par>
                    <p:cTn id="128" fill="hold">
                      <p:stCondLst>
                        <p:cond delay="indefinite"/>
                      </p:stCondLst>
                      <p:childTnLst>
                        <p:par>
                          <p:cTn id="129" fill="hold">
                            <p:stCondLst>
                              <p:cond delay="0"/>
                            </p:stCondLst>
                            <p:childTnLst>
                              <p:par>
                                <p:cTn id="130" presetID="22" presetClass="entr" presetSubtype="4" fill="hold" nodeType="clickEffect">
                                  <p:stCondLst>
                                    <p:cond delay="0"/>
                                  </p:stCondLst>
                                  <p:childTnLst>
                                    <p:set>
                                      <p:cBhvr>
                                        <p:cTn id="131" dur="1" fill="hold">
                                          <p:stCondLst>
                                            <p:cond delay="0"/>
                                          </p:stCondLst>
                                        </p:cTn>
                                        <p:tgtEl>
                                          <p:spTgt spid="31"/>
                                        </p:tgtEl>
                                        <p:attrNameLst>
                                          <p:attrName>style.visibility</p:attrName>
                                        </p:attrNameLst>
                                      </p:cBhvr>
                                      <p:to>
                                        <p:strVal val="visible"/>
                                      </p:to>
                                    </p:set>
                                    <p:animEffect transition="in" filter="wipe(down)">
                                      <p:cBhvr>
                                        <p:cTn id="132" dur="500"/>
                                        <p:tgtEl>
                                          <p:spTgt spid="31"/>
                                        </p:tgtEl>
                                      </p:cBhvr>
                                    </p:animEffect>
                                  </p:childTnLst>
                                </p:cTn>
                              </p:par>
                            </p:childTnLst>
                          </p:cTn>
                        </p:par>
                        <p:par>
                          <p:cTn id="133" fill="hold">
                            <p:stCondLst>
                              <p:cond delay="500"/>
                            </p:stCondLst>
                            <p:childTnLst>
                              <p:par>
                                <p:cTn id="134" presetID="22" presetClass="entr" presetSubtype="8" fill="hold" nodeType="afterEffect">
                                  <p:stCondLst>
                                    <p:cond delay="0"/>
                                  </p:stCondLst>
                                  <p:childTnLst>
                                    <p:set>
                                      <p:cBhvr>
                                        <p:cTn id="135" dur="1" fill="hold">
                                          <p:stCondLst>
                                            <p:cond delay="0"/>
                                          </p:stCondLst>
                                        </p:cTn>
                                        <p:tgtEl>
                                          <p:spTgt spid="39"/>
                                        </p:tgtEl>
                                        <p:attrNameLst>
                                          <p:attrName>style.visibility</p:attrName>
                                        </p:attrNameLst>
                                      </p:cBhvr>
                                      <p:to>
                                        <p:strVal val="visible"/>
                                      </p:to>
                                    </p:set>
                                    <p:animEffect transition="in" filter="wipe(left)">
                                      <p:cBhvr>
                                        <p:cTn id="136" dur="500"/>
                                        <p:tgtEl>
                                          <p:spTgt spid="39"/>
                                        </p:tgtEl>
                                      </p:cBhvr>
                                    </p:animEffect>
                                  </p:childTnLst>
                                </p:cTn>
                              </p:par>
                            </p:childTnLst>
                          </p:cTn>
                        </p:par>
                        <p:par>
                          <p:cTn id="137" fill="hold">
                            <p:stCondLst>
                              <p:cond delay="1000"/>
                            </p:stCondLst>
                            <p:childTnLst>
                              <p:par>
                                <p:cTn id="138" presetID="16" presetClass="entr" presetSubtype="21" fill="hold" grpId="0" nodeType="afterEffect">
                                  <p:stCondLst>
                                    <p:cond delay="0"/>
                                  </p:stCondLst>
                                  <p:childTnLst>
                                    <p:set>
                                      <p:cBhvr>
                                        <p:cTn id="139" dur="1" fill="hold">
                                          <p:stCondLst>
                                            <p:cond delay="0"/>
                                          </p:stCondLst>
                                        </p:cTn>
                                        <p:tgtEl>
                                          <p:spTgt spid="36"/>
                                        </p:tgtEl>
                                        <p:attrNameLst>
                                          <p:attrName>style.visibility</p:attrName>
                                        </p:attrNameLst>
                                      </p:cBhvr>
                                      <p:to>
                                        <p:strVal val="visible"/>
                                      </p:to>
                                    </p:set>
                                    <p:animEffect transition="in" filter="barn(inVertical)">
                                      <p:cBhvr>
                                        <p:cTn id="140" dur="500"/>
                                        <p:tgtEl>
                                          <p:spTgt spid="36"/>
                                        </p:tgtEl>
                                      </p:cBhvr>
                                    </p:animEffect>
                                  </p:childTnLst>
                                </p:cTn>
                              </p:par>
                            </p:childTnLst>
                          </p:cTn>
                        </p:par>
                        <p:par>
                          <p:cTn id="141" fill="hold">
                            <p:stCondLst>
                              <p:cond delay="1500"/>
                            </p:stCondLst>
                            <p:childTnLst>
                              <p:par>
                                <p:cTn id="142" presetID="22" presetClass="entr" presetSubtype="4" fill="hold" nodeType="afterEffect">
                                  <p:stCondLst>
                                    <p:cond delay="0"/>
                                  </p:stCondLst>
                                  <p:childTnLst>
                                    <p:set>
                                      <p:cBhvr>
                                        <p:cTn id="143" dur="1" fill="hold">
                                          <p:stCondLst>
                                            <p:cond delay="0"/>
                                          </p:stCondLst>
                                        </p:cTn>
                                        <p:tgtEl>
                                          <p:spTgt spid="32"/>
                                        </p:tgtEl>
                                        <p:attrNameLst>
                                          <p:attrName>style.visibility</p:attrName>
                                        </p:attrNameLst>
                                      </p:cBhvr>
                                      <p:to>
                                        <p:strVal val="visible"/>
                                      </p:to>
                                    </p:set>
                                    <p:animEffect transition="in" filter="wipe(down)">
                                      <p:cBhvr>
                                        <p:cTn id="144" dur="500"/>
                                        <p:tgtEl>
                                          <p:spTgt spid="32"/>
                                        </p:tgtEl>
                                      </p:cBhvr>
                                    </p:animEffect>
                                  </p:childTnLst>
                                </p:cTn>
                              </p:par>
                            </p:childTnLst>
                          </p:cTn>
                        </p:par>
                        <p:par>
                          <p:cTn id="145" fill="hold">
                            <p:stCondLst>
                              <p:cond delay="2000"/>
                            </p:stCondLst>
                            <p:childTnLst>
                              <p:par>
                                <p:cTn id="146" presetID="16" presetClass="entr" presetSubtype="21" fill="hold" grpId="0" nodeType="afterEffect">
                                  <p:stCondLst>
                                    <p:cond delay="0"/>
                                  </p:stCondLst>
                                  <p:childTnLst>
                                    <p:set>
                                      <p:cBhvr>
                                        <p:cTn id="147" dur="1" fill="hold">
                                          <p:stCondLst>
                                            <p:cond delay="0"/>
                                          </p:stCondLst>
                                        </p:cTn>
                                        <p:tgtEl>
                                          <p:spTgt spid="34"/>
                                        </p:tgtEl>
                                        <p:attrNameLst>
                                          <p:attrName>style.visibility</p:attrName>
                                        </p:attrNameLst>
                                      </p:cBhvr>
                                      <p:to>
                                        <p:strVal val="visible"/>
                                      </p:to>
                                    </p:set>
                                    <p:animEffect transition="in" filter="barn(inVertical)">
                                      <p:cBhvr>
                                        <p:cTn id="148" dur="500"/>
                                        <p:tgtEl>
                                          <p:spTgt spid="34"/>
                                        </p:tgtEl>
                                      </p:cBhvr>
                                    </p:animEffect>
                                  </p:childTnLst>
                                </p:cTn>
                              </p:par>
                            </p:childTnLst>
                          </p:cTn>
                        </p:par>
                      </p:childTnLst>
                    </p:cTn>
                  </p:par>
                  <p:par>
                    <p:cTn id="149" fill="hold">
                      <p:stCondLst>
                        <p:cond delay="indefinite"/>
                      </p:stCondLst>
                      <p:childTnLst>
                        <p:par>
                          <p:cTn id="150" fill="hold">
                            <p:stCondLst>
                              <p:cond delay="0"/>
                            </p:stCondLst>
                            <p:childTnLst>
                              <p:par>
                                <p:cTn id="151" presetID="1" presetClass="exit" presetSubtype="0" fill="hold" nodeType="clickEffect">
                                  <p:stCondLst>
                                    <p:cond delay="0"/>
                                  </p:stCondLst>
                                  <p:childTnLst>
                                    <p:set>
                                      <p:cBhvr>
                                        <p:cTn id="152" dur="1" fill="hold">
                                          <p:stCondLst>
                                            <p:cond delay="0"/>
                                          </p:stCondLst>
                                        </p:cTn>
                                        <p:tgtEl>
                                          <p:spTgt spid="32"/>
                                        </p:tgtEl>
                                        <p:attrNameLst>
                                          <p:attrName>style.visibility</p:attrName>
                                        </p:attrNameLst>
                                      </p:cBhvr>
                                      <p:to>
                                        <p:strVal val="hidden"/>
                                      </p:to>
                                    </p:set>
                                  </p:childTnLst>
                                </p:cTn>
                              </p:par>
                              <p:par>
                                <p:cTn id="153" presetID="1" presetClass="exit" presetSubtype="0" fill="hold" nodeType="withEffect">
                                  <p:stCondLst>
                                    <p:cond delay="0"/>
                                  </p:stCondLst>
                                  <p:childTnLst>
                                    <p:set>
                                      <p:cBhvr>
                                        <p:cTn id="154" dur="1" fill="hold">
                                          <p:stCondLst>
                                            <p:cond delay="0"/>
                                          </p:stCondLst>
                                        </p:cTn>
                                        <p:tgtEl>
                                          <p:spTgt spid="31"/>
                                        </p:tgtEl>
                                        <p:attrNameLst>
                                          <p:attrName>style.visibility</p:attrName>
                                        </p:attrNameLst>
                                      </p:cBhvr>
                                      <p:to>
                                        <p:strVal val="hidden"/>
                                      </p:to>
                                    </p:set>
                                  </p:childTnLst>
                                </p:cTn>
                              </p:par>
                              <p:par>
                                <p:cTn id="155" presetID="1" presetClass="exit" presetSubtype="0" fill="hold" grpId="1" nodeType="withEffect">
                                  <p:stCondLst>
                                    <p:cond delay="0"/>
                                  </p:stCondLst>
                                  <p:childTnLst>
                                    <p:set>
                                      <p:cBhvr>
                                        <p:cTn id="156" dur="1" fill="hold">
                                          <p:stCondLst>
                                            <p:cond delay="0"/>
                                          </p:stCondLst>
                                        </p:cTn>
                                        <p:tgtEl>
                                          <p:spTgt spid="36"/>
                                        </p:tgtEl>
                                        <p:attrNameLst>
                                          <p:attrName>style.visibility</p:attrName>
                                        </p:attrNameLst>
                                      </p:cBhvr>
                                      <p:to>
                                        <p:strVal val="hidden"/>
                                      </p:to>
                                    </p:set>
                                  </p:childTnLst>
                                </p:cTn>
                              </p:par>
                              <p:par>
                                <p:cTn id="157" presetID="1" presetClass="exit" presetSubtype="0" fill="hold" grpId="1" nodeType="withEffect">
                                  <p:stCondLst>
                                    <p:cond delay="0"/>
                                  </p:stCondLst>
                                  <p:childTnLst>
                                    <p:set>
                                      <p:cBhvr>
                                        <p:cTn id="158" dur="1" fill="hold">
                                          <p:stCondLst>
                                            <p:cond delay="0"/>
                                          </p:stCondLst>
                                        </p:cTn>
                                        <p:tgtEl>
                                          <p:spTgt spid="34"/>
                                        </p:tgtEl>
                                        <p:attrNameLst>
                                          <p:attrName>style.visibility</p:attrName>
                                        </p:attrNameLst>
                                      </p:cBhvr>
                                      <p:to>
                                        <p:strVal val="hidden"/>
                                      </p:to>
                                    </p:set>
                                  </p:childTnLst>
                                </p:cTn>
                              </p:par>
                              <p:par>
                                <p:cTn id="159" presetID="1" presetClass="exit" presetSubtype="0" fill="hold" nodeType="withEffect">
                                  <p:stCondLst>
                                    <p:cond delay="0"/>
                                  </p:stCondLst>
                                  <p:childTnLst>
                                    <p:set>
                                      <p:cBhvr>
                                        <p:cTn id="160" dur="1" fill="hold">
                                          <p:stCondLst>
                                            <p:cond delay="0"/>
                                          </p:stCondLst>
                                        </p:cTn>
                                        <p:tgtEl>
                                          <p:spTgt spid="35"/>
                                        </p:tgtEl>
                                        <p:attrNameLst>
                                          <p:attrName>style.visibility</p:attrName>
                                        </p:attrNameLst>
                                      </p:cBhvr>
                                      <p:to>
                                        <p:strVal val="hidden"/>
                                      </p:to>
                                    </p:set>
                                  </p:childTnLst>
                                </p:cTn>
                              </p:par>
                              <p:par>
                                <p:cTn id="161" presetID="1" presetClass="exit" presetSubtype="0" fill="hold" nodeType="withEffect">
                                  <p:stCondLst>
                                    <p:cond delay="0"/>
                                  </p:stCondLst>
                                  <p:childTnLst>
                                    <p:set>
                                      <p:cBhvr>
                                        <p:cTn id="162" dur="1" fill="hold">
                                          <p:stCondLst>
                                            <p:cond delay="0"/>
                                          </p:stCondLst>
                                        </p:cTn>
                                        <p:tgtEl>
                                          <p:spTgt spid="39"/>
                                        </p:tgtEl>
                                        <p:attrNameLst>
                                          <p:attrName>style.visibility</p:attrName>
                                        </p:attrNameLst>
                                      </p:cBhvr>
                                      <p:to>
                                        <p:strVal val="hidden"/>
                                      </p:to>
                                    </p:set>
                                  </p:childTnLst>
                                </p:cTn>
                              </p:par>
                            </p:childTnLst>
                          </p:cTn>
                        </p:par>
                      </p:childTnLst>
                    </p:cTn>
                  </p:par>
                  <p:par>
                    <p:cTn id="163" fill="hold">
                      <p:stCondLst>
                        <p:cond delay="indefinite"/>
                      </p:stCondLst>
                      <p:childTnLst>
                        <p:par>
                          <p:cTn id="164" fill="hold">
                            <p:stCondLst>
                              <p:cond delay="0"/>
                            </p:stCondLst>
                            <p:childTnLst>
                              <p:par>
                                <p:cTn id="165" presetID="22" presetClass="entr" presetSubtype="1" fill="hold" nodeType="clickEffect">
                                  <p:stCondLst>
                                    <p:cond delay="0"/>
                                  </p:stCondLst>
                                  <p:childTnLst>
                                    <p:set>
                                      <p:cBhvr>
                                        <p:cTn id="166" dur="1" fill="hold">
                                          <p:stCondLst>
                                            <p:cond delay="0"/>
                                          </p:stCondLst>
                                        </p:cTn>
                                        <p:tgtEl>
                                          <p:spTgt spid="37"/>
                                        </p:tgtEl>
                                        <p:attrNameLst>
                                          <p:attrName>style.visibility</p:attrName>
                                        </p:attrNameLst>
                                      </p:cBhvr>
                                      <p:to>
                                        <p:strVal val="visible"/>
                                      </p:to>
                                    </p:set>
                                    <p:animEffect transition="in" filter="wipe(up)">
                                      <p:cBhvr>
                                        <p:cTn id="167" dur="500"/>
                                        <p:tgtEl>
                                          <p:spTgt spid="37"/>
                                        </p:tgtEl>
                                      </p:cBhvr>
                                    </p:animEffect>
                                  </p:childTnLst>
                                </p:cTn>
                              </p:par>
                            </p:childTnLst>
                          </p:cTn>
                        </p:par>
                        <p:par>
                          <p:cTn id="168" fill="hold">
                            <p:stCondLst>
                              <p:cond delay="500"/>
                            </p:stCondLst>
                            <p:childTnLst>
                              <p:par>
                                <p:cTn id="169" presetID="35" presetClass="entr" presetSubtype="0" fill="hold" grpId="0" nodeType="afterEffect">
                                  <p:stCondLst>
                                    <p:cond delay="0"/>
                                  </p:stCondLst>
                                  <p:childTnLst>
                                    <p:set>
                                      <p:cBhvr>
                                        <p:cTn id="170" dur="1" fill="hold">
                                          <p:stCondLst>
                                            <p:cond delay="0"/>
                                          </p:stCondLst>
                                        </p:cTn>
                                        <p:tgtEl>
                                          <p:spTgt spid="38"/>
                                        </p:tgtEl>
                                        <p:attrNameLst>
                                          <p:attrName>style.visibility</p:attrName>
                                        </p:attrNameLst>
                                      </p:cBhvr>
                                      <p:to>
                                        <p:strVal val="visible"/>
                                      </p:to>
                                    </p:set>
                                    <p:animEffect transition="in" filter="fade">
                                      <p:cBhvr>
                                        <p:cTn id="171" dur="500"/>
                                        <p:tgtEl>
                                          <p:spTgt spid="38"/>
                                        </p:tgtEl>
                                      </p:cBhvr>
                                    </p:animEffect>
                                    <p:anim calcmode="lin" valueType="num">
                                      <p:cBhvr>
                                        <p:cTn id="172" dur="500" fill="hold"/>
                                        <p:tgtEl>
                                          <p:spTgt spid="38"/>
                                        </p:tgtEl>
                                        <p:attrNameLst>
                                          <p:attrName>style.rotation</p:attrName>
                                        </p:attrNameLst>
                                      </p:cBhvr>
                                      <p:tavLst>
                                        <p:tav tm="0">
                                          <p:val>
                                            <p:fltVal val="720"/>
                                          </p:val>
                                        </p:tav>
                                        <p:tav tm="100000">
                                          <p:val>
                                            <p:fltVal val="0"/>
                                          </p:val>
                                        </p:tav>
                                      </p:tavLst>
                                    </p:anim>
                                    <p:anim calcmode="lin" valueType="num">
                                      <p:cBhvr>
                                        <p:cTn id="173" dur="500" fill="hold"/>
                                        <p:tgtEl>
                                          <p:spTgt spid="38"/>
                                        </p:tgtEl>
                                        <p:attrNameLst>
                                          <p:attrName>ppt_h</p:attrName>
                                        </p:attrNameLst>
                                      </p:cBhvr>
                                      <p:tavLst>
                                        <p:tav tm="0">
                                          <p:val>
                                            <p:fltVal val="0"/>
                                          </p:val>
                                        </p:tav>
                                        <p:tav tm="100000">
                                          <p:val>
                                            <p:strVal val="#ppt_h"/>
                                          </p:val>
                                        </p:tav>
                                      </p:tavLst>
                                    </p:anim>
                                    <p:anim calcmode="lin" valueType="num">
                                      <p:cBhvr>
                                        <p:cTn id="174" dur="500" fill="hold"/>
                                        <p:tgtEl>
                                          <p:spTgt spid="38"/>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animBg="1"/>
      <p:bldP spid="13" grpId="1" animBg="1"/>
      <p:bldP spid="16" grpId="0" animBg="1"/>
      <p:bldP spid="20" grpId="0" animBg="1"/>
      <p:bldP spid="21" grpId="0"/>
      <p:bldP spid="22" grpId="0"/>
      <p:bldP spid="23" grpId="0"/>
      <p:bldP spid="26" grpId="0"/>
      <p:bldP spid="27" grpId="0"/>
      <p:bldP spid="28" grpId="0"/>
      <p:bldP spid="28" grpId="1"/>
      <p:bldP spid="30" grpId="0"/>
      <p:bldP spid="30" grpId="1"/>
      <p:bldP spid="33" grpId="0"/>
      <p:bldP spid="34" grpId="0"/>
      <p:bldP spid="34" grpId="1"/>
      <p:bldP spid="36" grpId="0"/>
      <p:bldP spid="36" grpId="1"/>
      <p:bldP spid="3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9B33BE72-4132-4025-8957-6E34B5B06CE3}"/>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RATE OF REACTION</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8C7770FC-CAC3-43FD-BA68-303011DDE7AB}"/>
              </a:ext>
            </a:extLst>
          </p:cNvPr>
          <p:cNvSpPr txBox="1"/>
          <p:nvPr/>
        </p:nvSpPr>
        <p:spPr>
          <a:xfrm>
            <a:off x="330030" y="481794"/>
            <a:ext cx="8422580" cy="880369"/>
          </a:xfrm>
          <a:prstGeom prst="rect">
            <a:avLst/>
          </a:prstGeom>
          <a:noFill/>
        </p:spPr>
        <p:txBody>
          <a:bodyPr wrap="square" rtlCol="0">
            <a:spAutoFit/>
          </a:bodyPr>
          <a:lstStyle/>
          <a:p>
            <a:pPr>
              <a:lnSpc>
                <a:spcPct val="150000"/>
              </a:lnSpc>
            </a:pPr>
            <a:r>
              <a:rPr lang="en-GB" b="1" dirty="0">
                <a:solidFill>
                  <a:srgbClr val="00B0F0"/>
                </a:solidFill>
                <a:latin typeface="Calibri" panose="020F0502020204030204" pitchFamily="34" charset="0"/>
                <a:cs typeface="Calibri" panose="020F0502020204030204" pitchFamily="34" charset="0"/>
              </a:rPr>
              <a:t>initial rate of reaction </a:t>
            </a:r>
            <a:r>
              <a:rPr lang="en-GB" dirty="0">
                <a:latin typeface="Calibri" panose="020F0502020204030204" pitchFamily="34" charset="0"/>
                <a:cs typeface="Calibri" panose="020F0502020204030204" pitchFamily="34" charset="0"/>
              </a:rPr>
              <a:t>– instantaneous rate at the very beginning of the reaction (tangent at the start) where no products are present</a:t>
            </a:r>
          </a:p>
        </p:txBody>
      </p:sp>
      <p:sp>
        <p:nvSpPr>
          <p:cNvPr id="7" name="TextBox 6">
            <a:extLst>
              <a:ext uri="{FF2B5EF4-FFF2-40B4-BE49-F238E27FC236}">
                <a16:creationId xmlns:a16="http://schemas.microsoft.com/office/drawing/2014/main" id="{0EEE0EF1-21D5-48B0-B05D-D4788BFAAD6F}"/>
              </a:ext>
            </a:extLst>
          </p:cNvPr>
          <p:cNvSpPr txBox="1"/>
          <p:nvPr/>
        </p:nvSpPr>
        <p:spPr>
          <a:xfrm>
            <a:off x="51542" y="1654585"/>
            <a:ext cx="1970411" cy="461665"/>
          </a:xfrm>
          <a:prstGeom prst="rect">
            <a:avLst/>
          </a:prstGeom>
          <a:noFill/>
        </p:spPr>
        <p:txBody>
          <a:bodyPr wrap="none" rtlCol="0">
            <a:spAutoFit/>
          </a:bodyPr>
          <a:lstStyle/>
          <a:p>
            <a:r>
              <a:rPr lang="en-US" sz="2400" b="1" dirty="0">
                <a:solidFill>
                  <a:srgbClr val="FF0000"/>
                </a:solidFill>
                <a:latin typeface="Calibri" panose="020F0502020204030204" pitchFamily="34" charset="0"/>
                <a:cs typeface="Calibri" panose="020F0502020204030204" pitchFamily="34" charset="0"/>
              </a:rPr>
              <a:t>A</a:t>
            </a:r>
            <a:r>
              <a:rPr lang="en-US" sz="2400" b="1" dirty="0">
                <a:latin typeface="Calibri" panose="020F0502020204030204" pitchFamily="34" charset="0"/>
                <a:cs typeface="Calibri" panose="020F0502020204030204" pitchFamily="34" charset="0"/>
              </a:rPr>
              <a:t> + </a:t>
            </a:r>
            <a:r>
              <a:rPr lang="en-US" sz="2400" b="1" dirty="0">
                <a:solidFill>
                  <a:srgbClr val="CC66FF"/>
                </a:solidFill>
                <a:latin typeface="Calibri" panose="020F0502020204030204" pitchFamily="34" charset="0"/>
                <a:cs typeface="Calibri" panose="020F0502020204030204" pitchFamily="34" charset="0"/>
              </a:rPr>
              <a:t>B</a:t>
            </a:r>
            <a:r>
              <a:rPr lang="en-US" sz="2400" b="1" dirty="0">
                <a:latin typeface="Calibri" panose="020F0502020204030204" pitchFamily="34" charset="0"/>
                <a:cs typeface="Calibri" panose="020F0502020204030204" pitchFamily="34" charset="0"/>
              </a:rPr>
              <a:t> → </a:t>
            </a:r>
            <a:r>
              <a:rPr lang="en-US" sz="2400" b="1" dirty="0">
                <a:solidFill>
                  <a:srgbClr val="00B050"/>
                </a:solidFill>
                <a:latin typeface="Calibri" panose="020F0502020204030204" pitchFamily="34" charset="0"/>
                <a:cs typeface="Calibri" panose="020F0502020204030204" pitchFamily="34" charset="0"/>
              </a:rPr>
              <a:t>C</a:t>
            </a:r>
            <a:r>
              <a:rPr lang="en-US" sz="2400" b="1" dirty="0">
                <a:latin typeface="Calibri" panose="020F0502020204030204" pitchFamily="34" charset="0"/>
                <a:cs typeface="Calibri" panose="020F0502020204030204" pitchFamily="34" charset="0"/>
              </a:rPr>
              <a:t> +</a:t>
            </a:r>
            <a:r>
              <a:rPr lang="en-US" sz="2400" b="1" dirty="0">
                <a:solidFill>
                  <a:srgbClr val="0070C0"/>
                </a:solidFill>
                <a:latin typeface="Calibri" panose="020F0502020204030204" pitchFamily="34" charset="0"/>
                <a:cs typeface="Calibri" panose="020F0502020204030204" pitchFamily="34" charset="0"/>
              </a:rPr>
              <a:t> D</a:t>
            </a:r>
          </a:p>
        </p:txBody>
      </p:sp>
      <p:grpSp>
        <p:nvGrpSpPr>
          <p:cNvPr id="8" name="Group 7">
            <a:extLst>
              <a:ext uri="{FF2B5EF4-FFF2-40B4-BE49-F238E27FC236}">
                <a16:creationId xmlns:a16="http://schemas.microsoft.com/office/drawing/2014/main" id="{62DD8554-BDB1-4AC3-BED8-0A43A410B4B9}"/>
              </a:ext>
            </a:extLst>
          </p:cNvPr>
          <p:cNvGrpSpPr/>
          <p:nvPr/>
        </p:nvGrpSpPr>
        <p:grpSpPr>
          <a:xfrm>
            <a:off x="2581386" y="1508690"/>
            <a:ext cx="5723031" cy="777596"/>
            <a:chOff x="3426617" y="788772"/>
            <a:chExt cx="6172201" cy="777596"/>
          </a:xfrm>
        </p:grpSpPr>
        <p:sp>
          <p:nvSpPr>
            <p:cNvPr id="9" name="TextBox 8">
              <a:extLst>
                <a:ext uri="{FF2B5EF4-FFF2-40B4-BE49-F238E27FC236}">
                  <a16:creationId xmlns:a16="http://schemas.microsoft.com/office/drawing/2014/main" id="{414064A7-3E14-49CB-A13B-DEEAE469F6B9}"/>
                </a:ext>
              </a:extLst>
            </p:cNvPr>
            <p:cNvSpPr txBox="1"/>
            <p:nvPr/>
          </p:nvSpPr>
          <p:spPr>
            <a:xfrm>
              <a:off x="4054998" y="867040"/>
              <a:ext cx="811441" cy="679866"/>
            </a:xfrm>
            <a:prstGeom prst="rect">
              <a:avLst/>
            </a:prstGeom>
            <a:noFill/>
          </p:spPr>
          <p:txBody>
            <a:bodyPr wrap="none" rtlCol="0">
              <a:spAutoFit/>
            </a:bodyPr>
            <a:lstStyle/>
            <a:p>
              <a:pPr>
                <a:lnSpc>
                  <a:spcPts val="1500"/>
                </a:lnSpc>
              </a:pPr>
              <a:r>
                <a:rPr lang="en-US" dirty="0">
                  <a:solidFill>
                    <a:srgbClr val="FF0000"/>
                  </a:solidFill>
                  <a:latin typeface="Calibri" panose="020F0502020204030204" pitchFamily="34" charset="0"/>
                  <a:cs typeface="Calibri" panose="020F0502020204030204" pitchFamily="34" charset="0"/>
                  <a:sym typeface="Symbol"/>
                </a:rPr>
                <a:t> [A]</a:t>
              </a:r>
            </a:p>
            <a:p>
              <a:pPr>
                <a:lnSpc>
                  <a:spcPts val="1500"/>
                </a:lnSpc>
              </a:pPr>
              <a:r>
                <a:rPr lang="en-US" dirty="0">
                  <a:solidFill>
                    <a:srgbClr val="FF0000"/>
                  </a:solidFill>
                  <a:latin typeface="Calibri" panose="020F0502020204030204" pitchFamily="34" charset="0"/>
                  <a:cs typeface="Calibri" panose="020F0502020204030204" pitchFamily="34" charset="0"/>
                  <a:sym typeface="Symbol"/>
                </a:rPr>
                <a:t> ------- </a:t>
              </a:r>
            </a:p>
            <a:p>
              <a:pPr>
                <a:lnSpc>
                  <a:spcPts val="1500"/>
                </a:lnSpc>
              </a:pPr>
              <a:r>
                <a:rPr lang="en-US" dirty="0">
                  <a:solidFill>
                    <a:srgbClr val="FF0000"/>
                  </a:solidFill>
                  <a:latin typeface="Calibri" panose="020F0502020204030204" pitchFamily="34" charset="0"/>
                  <a:cs typeface="Calibri" panose="020F0502020204030204" pitchFamily="34" charset="0"/>
                  <a:sym typeface="Symbol"/>
                </a:rPr>
                <a:t>    t</a:t>
              </a:r>
              <a:endParaRPr lang="en-US" dirty="0">
                <a:solidFill>
                  <a:srgbClr val="FF0000"/>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D5B48E0E-8CD1-4B15-B987-186830E239E9}"/>
                </a:ext>
              </a:extLst>
            </p:cNvPr>
            <p:cNvSpPr txBox="1"/>
            <p:nvPr/>
          </p:nvSpPr>
          <p:spPr>
            <a:xfrm>
              <a:off x="3750197" y="991333"/>
              <a:ext cx="255198" cy="369332"/>
            </a:xfrm>
            <a:prstGeom prst="rect">
              <a:avLst/>
            </a:prstGeom>
            <a:noFill/>
          </p:spPr>
          <p:txBody>
            <a:bodyPr wrap="none" rtlCol="0">
              <a:spAutoFit/>
            </a:bodyPr>
            <a:lstStyle/>
            <a:p>
              <a:r>
                <a:rPr lang="en-US" dirty="0">
                  <a:solidFill>
                    <a:srgbClr val="FF0000"/>
                  </a:solidFill>
                  <a:latin typeface="Calibri" panose="020F0502020204030204" pitchFamily="34" charset="0"/>
                  <a:cs typeface="Calibri" panose="020F0502020204030204" pitchFamily="34" charset="0"/>
                </a:rPr>
                <a:t>-</a:t>
              </a:r>
            </a:p>
          </p:txBody>
        </p:sp>
        <p:sp>
          <p:nvSpPr>
            <p:cNvPr id="11" name="TextBox 10">
              <a:extLst>
                <a:ext uri="{FF2B5EF4-FFF2-40B4-BE49-F238E27FC236}">
                  <a16:creationId xmlns:a16="http://schemas.microsoft.com/office/drawing/2014/main" id="{2D858373-CF67-424F-B912-8B91A6F20657}"/>
                </a:ext>
              </a:extLst>
            </p:cNvPr>
            <p:cNvSpPr txBox="1"/>
            <p:nvPr/>
          </p:nvSpPr>
          <p:spPr>
            <a:xfrm>
              <a:off x="5440779" y="886502"/>
              <a:ext cx="784189" cy="679866"/>
            </a:xfrm>
            <a:prstGeom prst="rect">
              <a:avLst/>
            </a:prstGeom>
            <a:noFill/>
          </p:spPr>
          <p:txBody>
            <a:bodyPr wrap="none" rtlCol="0">
              <a:spAutoFit/>
            </a:bodyPr>
            <a:lstStyle/>
            <a:p>
              <a:pPr>
                <a:lnSpc>
                  <a:spcPts val="1500"/>
                </a:lnSpc>
              </a:pPr>
              <a:r>
                <a:rPr lang="en-US" dirty="0">
                  <a:solidFill>
                    <a:srgbClr val="CC66FF"/>
                  </a:solidFill>
                  <a:latin typeface="Calibri" panose="020F0502020204030204" pitchFamily="34" charset="0"/>
                  <a:cs typeface="Calibri" panose="020F0502020204030204" pitchFamily="34" charset="0"/>
                  <a:sym typeface="Symbol"/>
                </a:rPr>
                <a:t>   [</a:t>
              </a:r>
              <a:r>
                <a:rPr lang="en-US" dirty="0">
                  <a:solidFill>
                    <a:srgbClr val="CC66FF"/>
                  </a:solidFill>
                  <a:latin typeface="Calibri" panose="020F0502020204030204" pitchFamily="34" charset="0"/>
                  <a:cs typeface="Calibri" panose="020F0502020204030204" pitchFamily="34" charset="0"/>
                </a:rPr>
                <a:t>B</a:t>
              </a:r>
              <a:r>
                <a:rPr lang="en-US" dirty="0">
                  <a:solidFill>
                    <a:srgbClr val="CC66FF"/>
                  </a:solidFill>
                  <a:latin typeface="Calibri" panose="020F0502020204030204" pitchFamily="34" charset="0"/>
                  <a:cs typeface="Calibri" panose="020F0502020204030204" pitchFamily="34" charset="0"/>
                  <a:sym typeface="Symbol"/>
                </a:rPr>
                <a:t>]</a:t>
              </a:r>
            </a:p>
            <a:p>
              <a:pPr>
                <a:lnSpc>
                  <a:spcPts val="1500"/>
                </a:lnSpc>
              </a:pPr>
              <a:r>
                <a:rPr lang="en-US" dirty="0">
                  <a:solidFill>
                    <a:srgbClr val="CC66FF"/>
                  </a:solidFill>
                  <a:latin typeface="Calibri" panose="020F0502020204030204" pitchFamily="34" charset="0"/>
                  <a:cs typeface="Calibri" panose="020F0502020204030204" pitchFamily="34" charset="0"/>
                  <a:sym typeface="Symbol"/>
                </a:rPr>
                <a:t> ------- </a:t>
              </a:r>
            </a:p>
            <a:p>
              <a:pPr>
                <a:lnSpc>
                  <a:spcPts val="1500"/>
                </a:lnSpc>
              </a:pPr>
              <a:r>
                <a:rPr lang="en-US" dirty="0">
                  <a:solidFill>
                    <a:srgbClr val="CC66FF"/>
                  </a:solidFill>
                  <a:latin typeface="Calibri" panose="020F0502020204030204" pitchFamily="34" charset="0"/>
                  <a:cs typeface="Calibri" panose="020F0502020204030204" pitchFamily="34" charset="0"/>
                  <a:sym typeface="Symbol"/>
                </a:rPr>
                <a:t>    t</a:t>
              </a:r>
              <a:endParaRPr lang="en-US" dirty="0">
                <a:solidFill>
                  <a:srgbClr val="CC66FF"/>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F0057A4-B7A5-4EEC-8600-F2E9BD5DA968}"/>
                </a:ext>
              </a:extLst>
            </p:cNvPr>
            <p:cNvSpPr txBox="1"/>
            <p:nvPr/>
          </p:nvSpPr>
          <p:spPr>
            <a:xfrm>
              <a:off x="5264524" y="991333"/>
              <a:ext cx="255198" cy="369332"/>
            </a:xfrm>
            <a:prstGeom prst="rect">
              <a:avLst/>
            </a:prstGeom>
            <a:noFill/>
          </p:spPr>
          <p:txBody>
            <a:bodyPr wrap="none" rtlCol="0">
              <a:spAutoFit/>
            </a:bodyPr>
            <a:lstStyle/>
            <a:p>
              <a:r>
                <a:rPr lang="en-US" dirty="0">
                  <a:solidFill>
                    <a:srgbClr val="CC66FF"/>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C6E4B2A0-A5E3-4DD9-8808-9C028B893119}"/>
                </a:ext>
              </a:extLst>
            </p:cNvPr>
            <p:cNvSpPr txBox="1"/>
            <p:nvPr/>
          </p:nvSpPr>
          <p:spPr>
            <a:xfrm>
              <a:off x="6642497" y="876771"/>
              <a:ext cx="784189" cy="679866"/>
            </a:xfrm>
            <a:prstGeom prst="rect">
              <a:avLst/>
            </a:prstGeom>
            <a:noFill/>
          </p:spPr>
          <p:txBody>
            <a:bodyPr wrap="none" rtlCol="0">
              <a:spAutoFit/>
            </a:bodyPr>
            <a:lstStyle/>
            <a:p>
              <a:pPr>
                <a:lnSpc>
                  <a:spcPts val="1500"/>
                </a:lnSpc>
              </a:pPr>
              <a:r>
                <a:rPr lang="en-US" dirty="0">
                  <a:solidFill>
                    <a:srgbClr val="00B050"/>
                  </a:solidFill>
                  <a:latin typeface="Calibri" panose="020F0502020204030204" pitchFamily="34" charset="0"/>
                  <a:cs typeface="Calibri" panose="020F0502020204030204" pitchFamily="34" charset="0"/>
                  <a:sym typeface="Symbol"/>
                </a:rPr>
                <a:t>  [C]</a:t>
              </a:r>
            </a:p>
            <a:p>
              <a:pPr>
                <a:lnSpc>
                  <a:spcPts val="1500"/>
                </a:lnSpc>
              </a:pPr>
              <a:r>
                <a:rPr lang="en-US" dirty="0">
                  <a:solidFill>
                    <a:srgbClr val="00B050"/>
                  </a:solidFill>
                  <a:latin typeface="Calibri" panose="020F0502020204030204" pitchFamily="34" charset="0"/>
                  <a:cs typeface="Calibri" panose="020F0502020204030204" pitchFamily="34" charset="0"/>
                  <a:sym typeface="Symbol"/>
                </a:rPr>
                <a:t> ------- </a:t>
              </a:r>
            </a:p>
            <a:p>
              <a:pPr>
                <a:lnSpc>
                  <a:spcPts val="1500"/>
                </a:lnSpc>
              </a:pPr>
              <a:r>
                <a:rPr lang="en-US" dirty="0">
                  <a:solidFill>
                    <a:srgbClr val="00B050"/>
                  </a:solidFill>
                  <a:latin typeface="Calibri" panose="020F0502020204030204" pitchFamily="34" charset="0"/>
                  <a:cs typeface="Calibri" panose="020F0502020204030204" pitchFamily="34" charset="0"/>
                  <a:sym typeface="Symbol"/>
                </a:rPr>
                <a:t>   t</a:t>
              </a:r>
              <a:endParaRPr lang="en-US" dirty="0">
                <a:solidFill>
                  <a:srgbClr val="00B050"/>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D8F14170-CE8C-410D-AD07-32E65EBBBDE7}"/>
                </a:ext>
              </a:extLst>
            </p:cNvPr>
            <p:cNvSpPr txBox="1"/>
            <p:nvPr/>
          </p:nvSpPr>
          <p:spPr>
            <a:xfrm>
              <a:off x="7856547" y="867040"/>
              <a:ext cx="731290" cy="679866"/>
            </a:xfrm>
            <a:prstGeom prst="rect">
              <a:avLst/>
            </a:prstGeom>
            <a:noFill/>
          </p:spPr>
          <p:txBody>
            <a:bodyPr wrap="none" rtlCol="0">
              <a:spAutoFit/>
            </a:bodyPr>
            <a:lstStyle/>
            <a:p>
              <a:pPr>
                <a:lnSpc>
                  <a:spcPts val="1500"/>
                </a:lnSpc>
              </a:pPr>
              <a:r>
                <a:rPr lang="en-US" dirty="0">
                  <a:solidFill>
                    <a:srgbClr val="0070C0"/>
                  </a:solidFill>
                  <a:latin typeface="Calibri" panose="020F0502020204030204" pitchFamily="34" charset="0"/>
                  <a:cs typeface="Calibri" panose="020F0502020204030204" pitchFamily="34" charset="0"/>
                  <a:sym typeface="Symbol"/>
                </a:rPr>
                <a:t>[</a:t>
              </a:r>
              <a:r>
                <a:rPr lang="en-US" dirty="0">
                  <a:solidFill>
                    <a:srgbClr val="0070C0"/>
                  </a:solidFill>
                  <a:latin typeface="Calibri" panose="020F0502020204030204" pitchFamily="34" charset="0"/>
                  <a:cs typeface="Calibri" panose="020F0502020204030204" pitchFamily="34" charset="0"/>
                </a:rPr>
                <a:t>D</a:t>
              </a:r>
              <a:r>
                <a:rPr lang="en-US" dirty="0">
                  <a:solidFill>
                    <a:srgbClr val="0070C0"/>
                  </a:solidFill>
                  <a:latin typeface="Calibri" panose="020F0502020204030204" pitchFamily="34" charset="0"/>
                  <a:cs typeface="Calibri" panose="020F0502020204030204" pitchFamily="34" charset="0"/>
                  <a:sym typeface="Symbol"/>
                </a:rPr>
                <a:t>]</a:t>
              </a:r>
            </a:p>
            <a:p>
              <a:pPr>
                <a:lnSpc>
                  <a:spcPts val="1500"/>
                </a:lnSpc>
              </a:pPr>
              <a:r>
                <a:rPr lang="en-US" dirty="0">
                  <a:solidFill>
                    <a:srgbClr val="0070C0"/>
                  </a:solidFill>
                  <a:latin typeface="Calibri" panose="020F0502020204030204" pitchFamily="34" charset="0"/>
                  <a:cs typeface="Calibri" panose="020F0502020204030204" pitchFamily="34" charset="0"/>
                  <a:sym typeface="Symbol"/>
                </a:rPr>
                <a:t>------- </a:t>
              </a:r>
            </a:p>
            <a:p>
              <a:pPr>
                <a:lnSpc>
                  <a:spcPts val="1500"/>
                </a:lnSpc>
              </a:pPr>
              <a:r>
                <a:rPr lang="en-US" dirty="0">
                  <a:solidFill>
                    <a:srgbClr val="0070C0"/>
                  </a:solidFill>
                  <a:latin typeface="Calibri" panose="020F0502020204030204" pitchFamily="34" charset="0"/>
                  <a:cs typeface="Calibri" panose="020F0502020204030204" pitchFamily="34" charset="0"/>
                  <a:sym typeface="Symbol"/>
                </a:rPr>
                <a:t>  t</a:t>
              </a:r>
              <a:endParaRPr lang="en-US" dirty="0">
                <a:solidFill>
                  <a:srgbClr val="0070C0"/>
                </a:solidFill>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FA217377-F9AA-4D5B-B38C-342BAAFF56C6}"/>
                </a:ext>
              </a:extLst>
            </p:cNvPr>
            <p:cNvSpPr txBox="1"/>
            <p:nvPr/>
          </p:nvSpPr>
          <p:spPr>
            <a:xfrm>
              <a:off x="7556465" y="982482"/>
              <a:ext cx="300082" cy="491581"/>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a:t>
              </a:r>
              <a:endParaRPr lang="en-US" b="1" dirty="0">
                <a:solidFill>
                  <a:srgbClr val="00B050"/>
                </a:solidFill>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88B72E27-C751-4F11-8A1C-ACFDC1E6EAB8}"/>
                </a:ext>
              </a:extLst>
            </p:cNvPr>
            <p:cNvSpPr txBox="1"/>
            <p:nvPr/>
          </p:nvSpPr>
          <p:spPr>
            <a:xfrm>
              <a:off x="6289727" y="1005963"/>
              <a:ext cx="222991" cy="369332"/>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a:t>
              </a:r>
              <a:endParaRPr lang="en-US" b="1" dirty="0">
                <a:solidFill>
                  <a:srgbClr val="00B050"/>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BE9F05B8-935B-41EA-B293-F006311C443C}"/>
                </a:ext>
              </a:extLst>
            </p:cNvPr>
            <p:cNvSpPr txBox="1"/>
            <p:nvPr/>
          </p:nvSpPr>
          <p:spPr>
            <a:xfrm>
              <a:off x="4942402" y="999772"/>
              <a:ext cx="300082"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a:t>
              </a:r>
              <a:endParaRPr lang="en-US" b="1" dirty="0">
                <a:solidFill>
                  <a:srgbClr val="00B050"/>
                </a:solidFill>
                <a:latin typeface="Calibri" panose="020F0502020204030204" pitchFamily="34" charset="0"/>
                <a:cs typeface="Calibri" panose="020F0502020204030204" pitchFamily="34" charset="0"/>
              </a:endParaRPr>
            </a:p>
          </p:txBody>
        </p:sp>
        <p:sp>
          <p:nvSpPr>
            <p:cNvPr id="21" name="Rectangle 20">
              <a:extLst>
                <a:ext uri="{FF2B5EF4-FFF2-40B4-BE49-F238E27FC236}">
                  <a16:creationId xmlns:a16="http://schemas.microsoft.com/office/drawing/2014/main" id="{ABF919FD-D2A7-440D-BE83-6FF3C0D0CF62}"/>
                </a:ext>
              </a:extLst>
            </p:cNvPr>
            <p:cNvSpPr/>
            <p:nvPr/>
          </p:nvSpPr>
          <p:spPr>
            <a:xfrm>
              <a:off x="3426617" y="788772"/>
              <a:ext cx="6172201"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grpSp>
      <p:cxnSp>
        <p:nvCxnSpPr>
          <p:cNvPr id="30" name="Straight Connector 29">
            <a:extLst>
              <a:ext uri="{FF2B5EF4-FFF2-40B4-BE49-F238E27FC236}">
                <a16:creationId xmlns:a16="http://schemas.microsoft.com/office/drawing/2014/main" id="{7E07E0AB-D464-44CD-82AE-8CE3F2D98E08}"/>
              </a:ext>
            </a:extLst>
          </p:cNvPr>
          <p:cNvCxnSpPr>
            <a:cxnSpLocks/>
          </p:cNvCxnSpPr>
          <p:nvPr/>
        </p:nvCxnSpPr>
        <p:spPr>
          <a:xfrm>
            <a:off x="-29115" y="2511081"/>
            <a:ext cx="9144000" cy="0"/>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3E635438-E786-418A-82CF-380E25E5D15B}"/>
              </a:ext>
            </a:extLst>
          </p:cNvPr>
          <p:cNvSpPr txBox="1"/>
          <p:nvPr/>
        </p:nvSpPr>
        <p:spPr>
          <a:xfrm>
            <a:off x="255820" y="2645728"/>
            <a:ext cx="4244172" cy="3004027"/>
          </a:xfrm>
          <a:prstGeom prst="rect">
            <a:avLst/>
          </a:prstGeom>
          <a:noFill/>
        </p:spPr>
        <p:txBody>
          <a:bodyPr wrap="square" rtlCol="0">
            <a:spAutoFit/>
          </a:bodyPr>
          <a:lstStyle/>
          <a:p>
            <a:pPr>
              <a:lnSpc>
                <a:spcPct val="150000"/>
              </a:lnSpc>
            </a:pPr>
            <a:r>
              <a:rPr lang="en-GB" sz="2000" b="1" dirty="0">
                <a:solidFill>
                  <a:srgbClr val="00B0F0"/>
                </a:solidFill>
                <a:latin typeface="Calibri" panose="020F0502020204030204" pitchFamily="34" charset="0"/>
                <a:cs typeface="Calibri" panose="020F0502020204030204" pitchFamily="34" charset="0"/>
              </a:rPr>
              <a:t>factors affecting rate of reaction:</a:t>
            </a:r>
          </a:p>
          <a:p>
            <a:pPr marL="285750" indent="-285750">
              <a:lnSpc>
                <a:spcPct val="150000"/>
              </a:lnSpc>
              <a:buFont typeface="Arial" panose="020B0604020202020204" pitchFamily="34" charset="0"/>
              <a:buChar char="•"/>
            </a:pPr>
            <a:r>
              <a:rPr lang="en-GB" dirty="0">
                <a:latin typeface="Calibri" panose="020F0502020204030204" pitchFamily="34" charset="0"/>
                <a:cs typeface="Calibri" panose="020F0502020204030204" pitchFamily="34" charset="0"/>
              </a:rPr>
              <a:t>concentration of reactants </a:t>
            </a:r>
          </a:p>
          <a:p>
            <a:pPr marL="285750" indent="-285750">
              <a:lnSpc>
                <a:spcPct val="150000"/>
              </a:lnSpc>
              <a:buFont typeface="Arial" panose="020B0604020202020204" pitchFamily="34" charset="0"/>
              <a:buChar char="•"/>
            </a:pPr>
            <a:r>
              <a:rPr lang="en-GB" dirty="0">
                <a:latin typeface="Calibri" panose="020F0502020204030204" pitchFamily="34" charset="0"/>
                <a:cs typeface="Calibri" panose="020F0502020204030204" pitchFamily="34" charset="0"/>
              </a:rPr>
              <a:t>temperature of reaction</a:t>
            </a:r>
          </a:p>
          <a:p>
            <a:pPr marL="285750" indent="-285750">
              <a:lnSpc>
                <a:spcPct val="150000"/>
              </a:lnSpc>
              <a:buFont typeface="Arial" panose="020B0604020202020204" pitchFamily="34" charset="0"/>
              <a:buChar char="•"/>
            </a:pPr>
            <a:r>
              <a:rPr lang="en-GB" dirty="0">
                <a:latin typeface="Calibri" panose="020F0502020204030204" pitchFamily="34" charset="0"/>
                <a:cs typeface="Calibri" panose="020F0502020204030204" pitchFamily="34" charset="0"/>
              </a:rPr>
              <a:t>intensity of light </a:t>
            </a:r>
          </a:p>
          <a:p>
            <a:pPr marL="285750" indent="-285750">
              <a:lnSpc>
                <a:spcPct val="150000"/>
              </a:lnSpc>
              <a:buFont typeface="Arial" panose="020B0604020202020204" pitchFamily="34" charset="0"/>
              <a:buChar char="•"/>
            </a:pPr>
            <a:r>
              <a:rPr lang="en-GB" dirty="0">
                <a:latin typeface="Calibri" panose="020F0502020204030204" pitchFamily="34" charset="0"/>
                <a:cs typeface="Calibri" panose="020F0502020204030204" pitchFamily="34" charset="0"/>
              </a:rPr>
              <a:t>particle size of a solid (large surface area) </a:t>
            </a:r>
          </a:p>
          <a:p>
            <a:pPr marL="285750" indent="-285750">
              <a:lnSpc>
                <a:spcPct val="150000"/>
              </a:lnSpc>
              <a:buFont typeface="Arial" panose="020B0604020202020204" pitchFamily="34" charset="0"/>
              <a:buChar char="•"/>
            </a:pPr>
            <a:r>
              <a:rPr lang="en-GB" dirty="0">
                <a:latin typeface="Calibri" panose="020F0502020204030204" pitchFamily="34" charset="0"/>
                <a:cs typeface="Calibri" panose="020F0502020204030204" pitchFamily="34" charset="0"/>
              </a:rPr>
              <a:t>presence of catalyst</a:t>
            </a:r>
          </a:p>
        </p:txBody>
      </p:sp>
      <p:cxnSp>
        <p:nvCxnSpPr>
          <p:cNvPr id="41" name="Straight Connector 40">
            <a:extLst>
              <a:ext uri="{FF2B5EF4-FFF2-40B4-BE49-F238E27FC236}">
                <a16:creationId xmlns:a16="http://schemas.microsoft.com/office/drawing/2014/main" id="{DF51B0C0-3AE2-4A97-AE29-23FF355C1D8B}"/>
              </a:ext>
            </a:extLst>
          </p:cNvPr>
          <p:cNvCxnSpPr>
            <a:cxnSpLocks/>
          </p:cNvCxnSpPr>
          <p:nvPr/>
        </p:nvCxnSpPr>
        <p:spPr>
          <a:xfrm>
            <a:off x="4499992" y="2511081"/>
            <a:ext cx="0" cy="4077072"/>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C4C2669D-06D4-4C10-B208-5F6B7C380FDD}"/>
              </a:ext>
            </a:extLst>
          </p:cNvPr>
          <p:cNvSpPr txBox="1"/>
          <p:nvPr/>
        </p:nvSpPr>
        <p:spPr>
          <a:xfrm>
            <a:off x="4808135" y="2735047"/>
            <a:ext cx="2687339" cy="400110"/>
          </a:xfrm>
          <a:prstGeom prst="rect">
            <a:avLst/>
          </a:prstGeom>
          <a:noFill/>
        </p:spPr>
        <p:txBody>
          <a:bodyPr wrap="none" rtlCol="0">
            <a:spAutoFit/>
          </a:bodyPr>
          <a:lstStyle/>
          <a:p>
            <a:r>
              <a:rPr lang="en-GB" sz="2000" b="1" dirty="0">
                <a:solidFill>
                  <a:srgbClr val="00B0F0"/>
                </a:solidFill>
                <a:latin typeface="Calibri" panose="020F0502020204030204" pitchFamily="34" charset="0"/>
                <a:cs typeface="Calibri" panose="020F0502020204030204" pitchFamily="34" charset="0"/>
              </a:rPr>
              <a:t>units of rate of reaction</a:t>
            </a:r>
          </a:p>
        </p:txBody>
      </p:sp>
      <p:sp>
        <p:nvSpPr>
          <p:cNvPr id="44" name="TextBox 43">
            <a:extLst>
              <a:ext uri="{FF2B5EF4-FFF2-40B4-BE49-F238E27FC236}">
                <a16:creationId xmlns:a16="http://schemas.microsoft.com/office/drawing/2014/main" id="{362D42FD-C30B-4742-9283-C3531738F197}"/>
              </a:ext>
            </a:extLst>
          </p:cNvPr>
          <p:cNvSpPr txBox="1"/>
          <p:nvPr/>
        </p:nvSpPr>
        <p:spPr>
          <a:xfrm>
            <a:off x="4758937" y="3166520"/>
            <a:ext cx="2514278" cy="1711366"/>
          </a:xfrm>
          <a:prstGeom prst="rect">
            <a:avLst/>
          </a:prstGeom>
          <a:noFill/>
        </p:spPr>
        <p:txBody>
          <a:bodyPr wrap="none" rtlCol="0">
            <a:spAutoFit/>
          </a:bodyPr>
          <a:lstStyle/>
          <a:p>
            <a:pPr>
              <a:lnSpc>
                <a:spcPct val="150000"/>
              </a:lnSpc>
            </a:pPr>
            <a:r>
              <a:rPr lang="en-GB" dirty="0">
                <a:latin typeface="Calibri" panose="020F0502020204030204" pitchFamily="34" charset="0"/>
                <a:cs typeface="Calibri" panose="020F0502020204030204" pitchFamily="34" charset="0"/>
              </a:rPr>
              <a:t>concentration – </a:t>
            </a:r>
            <a:r>
              <a:rPr lang="en-GB" dirty="0">
                <a:solidFill>
                  <a:srgbClr val="7030A0"/>
                </a:solidFill>
                <a:latin typeface="Calibri" panose="020F0502020204030204" pitchFamily="34" charset="0"/>
                <a:cs typeface="Calibri" panose="020F0502020204030204" pitchFamily="34" charset="0"/>
              </a:rPr>
              <a:t>mol/L</a:t>
            </a:r>
          </a:p>
          <a:p>
            <a:pPr>
              <a:lnSpc>
                <a:spcPct val="150000"/>
              </a:lnSpc>
            </a:pPr>
            <a:r>
              <a:rPr lang="en-GB" dirty="0">
                <a:latin typeface="Calibri" panose="020F0502020204030204" pitchFamily="34" charset="0"/>
                <a:cs typeface="Calibri" panose="020F0502020204030204" pitchFamily="34" charset="0"/>
              </a:rPr>
              <a:t>time – </a:t>
            </a:r>
            <a:r>
              <a:rPr lang="en-GB" dirty="0">
                <a:solidFill>
                  <a:srgbClr val="00B050"/>
                </a:solidFill>
                <a:latin typeface="Calibri" panose="020F0502020204030204" pitchFamily="34" charset="0"/>
                <a:cs typeface="Calibri" panose="020F0502020204030204" pitchFamily="34" charset="0"/>
              </a:rPr>
              <a:t>s</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rate of reaction - </a:t>
            </a:r>
            <a:r>
              <a:rPr lang="en-GB" dirty="0">
                <a:solidFill>
                  <a:srgbClr val="7030A0"/>
                </a:solidFill>
                <a:latin typeface="Calibri" panose="020F0502020204030204" pitchFamily="34" charset="0"/>
                <a:cs typeface="Calibri" panose="020F0502020204030204" pitchFamily="34" charset="0"/>
              </a:rPr>
              <a:t>mol/L</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s</a:t>
            </a:r>
          </a:p>
        </p:txBody>
      </p:sp>
    </p:spTree>
    <p:extLst>
      <p:ext uri="{BB962C8B-B14F-4D97-AF65-F5344CB8AC3E}">
        <p14:creationId xmlns:p14="http://schemas.microsoft.com/office/powerpoint/2010/main" val="3048504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94ABD09A-498A-4D5B-8026-C11ACFC5DE9A}"/>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RATE LAW</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0F94C81-A525-4AAC-A8F7-E6EDE08BF2EB}"/>
              </a:ext>
            </a:extLst>
          </p:cNvPr>
          <p:cNvSpPr txBox="1"/>
          <p:nvPr/>
        </p:nvSpPr>
        <p:spPr>
          <a:xfrm>
            <a:off x="52845" y="526619"/>
            <a:ext cx="9038308" cy="461665"/>
          </a:xfrm>
          <a:prstGeom prst="rect">
            <a:avLst/>
          </a:prstGeom>
          <a:noFill/>
        </p:spPr>
        <p:txBody>
          <a:bodyPr wrap="none" rtlCol="0">
            <a:spAutoFit/>
          </a:bodyPr>
          <a:lstStyle/>
          <a:p>
            <a:r>
              <a:rPr lang="en-GB" sz="2400" b="1" dirty="0">
                <a:solidFill>
                  <a:srgbClr val="00B0F0"/>
                </a:solidFill>
                <a:latin typeface="Calibri" panose="020F0502020204030204" pitchFamily="34" charset="0"/>
                <a:cs typeface="Calibri" panose="020F0502020204030204" pitchFamily="34" charset="0"/>
              </a:rPr>
              <a:t>rate of reaction measured experimentally at any stage of the reaction:</a:t>
            </a:r>
          </a:p>
        </p:txBody>
      </p:sp>
      <p:sp>
        <p:nvSpPr>
          <p:cNvPr id="3" name="TextBox 2">
            <a:extLst>
              <a:ext uri="{FF2B5EF4-FFF2-40B4-BE49-F238E27FC236}">
                <a16:creationId xmlns:a16="http://schemas.microsoft.com/office/drawing/2014/main" id="{90BBD380-C201-4225-8102-0E873EE2CFD3}"/>
              </a:ext>
            </a:extLst>
          </p:cNvPr>
          <p:cNvSpPr txBox="1"/>
          <p:nvPr/>
        </p:nvSpPr>
        <p:spPr>
          <a:xfrm>
            <a:off x="294897" y="1526194"/>
            <a:ext cx="1997983" cy="461665"/>
          </a:xfrm>
          <a:prstGeom prst="rect">
            <a:avLst/>
          </a:prstGeom>
          <a:noFill/>
        </p:spPr>
        <p:txBody>
          <a:bodyPr wrap="none" rtlCol="0">
            <a:spAutoFit/>
          </a:bodyPr>
          <a:lstStyle/>
          <a:p>
            <a:r>
              <a:rPr lang="en-GB" sz="2400" dirty="0">
                <a:solidFill>
                  <a:srgbClr val="0000FF"/>
                </a:solidFill>
                <a:latin typeface="Calibri" panose="020F0502020204030204" pitchFamily="34" charset="0"/>
                <a:cs typeface="Calibri" panose="020F0502020204030204" pitchFamily="34" charset="0"/>
              </a:rPr>
              <a:t>rate</a:t>
            </a:r>
            <a:r>
              <a:rPr lang="en-GB" sz="2400" dirty="0">
                <a:latin typeface="Calibri" panose="020F0502020204030204" pitchFamily="34" charset="0"/>
                <a:cs typeface="Calibri" panose="020F0502020204030204" pitchFamily="34" charset="0"/>
              </a:rPr>
              <a:t> = </a:t>
            </a:r>
            <a:r>
              <a:rPr lang="en-GB" sz="2400" b="1" dirty="0">
                <a:latin typeface="Calibri" panose="020F0502020204030204" pitchFamily="34" charset="0"/>
                <a:cs typeface="Calibri" panose="020F0502020204030204" pitchFamily="34" charset="0"/>
              </a:rPr>
              <a:t>k</a:t>
            </a:r>
            <a:r>
              <a:rPr lang="en-GB" sz="2400" b="1" baseline="-25000" dirty="0">
                <a:latin typeface="Calibri" panose="020F0502020204030204" pitchFamily="34" charset="0"/>
                <a:cs typeface="Calibri" panose="020F0502020204030204" pitchFamily="34" charset="0"/>
              </a:rPr>
              <a:t>1</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A</a:t>
            </a:r>
            <a:r>
              <a:rPr lang="en-GB" sz="2400" dirty="0">
                <a:latin typeface="Calibri" panose="020F0502020204030204" pitchFamily="34" charset="0"/>
                <a:cs typeface="Calibri" panose="020F0502020204030204" pitchFamily="34" charset="0"/>
                <a:sym typeface="Symbol" panose="05050102010706020507" pitchFamily="18" charset="2"/>
              </a:rPr>
              <a:t>]</a:t>
            </a:r>
            <a:r>
              <a:rPr lang="en-GB" sz="2400" baseline="30000" dirty="0">
                <a:latin typeface="Calibri" panose="020F0502020204030204" pitchFamily="34" charset="0"/>
                <a:cs typeface="Calibri" panose="020F0502020204030204" pitchFamily="34" charset="0"/>
                <a:sym typeface="Symbol" panose="05050102010706020507" pitchFamily="18" charset="2"/>
              </a:rPr>
              <a:t>a</a:t>
            </a:r>
            <a:endParaRPr lang="en-GB" sz="2400" baseline="300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CAF74D75-F89B-4E71-AEC3-16B59BCCBF02}"/>
              </a:ext>
            </a:extLst>
          </p:cNvPr>
          <p:cNvSpPr txBox="1"/>
          <p:nvPr/>
        </p:nvSpPr>
        <p:spPr>
          <a:xfrm>
            <a:off x="1656122" y="5882728"/>
            <a:ext cx="6768751" cy="830997"/>
          </a:xfrm>
          <a:prstGeom prst="rect">
            <a:avLst/>
          </a:prstGeom>
          <a:noFill/>
        </p:spPr>
        <p:txBody>
          <a:bodyPr wrap="square" rtlCol="0">
            <a:spAutoFit/>
          </a:bodyPr>
          <a:lstStyle/>
          <a:p>
            <a:r>
              <a:rPr lang="en-GB" sz="2400" b="1" dirty="0">
                <a:solidFill>
                  <a:srgbClr val="0000FF"/>
                </a:solidFill>
                <a:latin typeface="Calibri" panose="020F0502020204030204" pitchFamily="34" charset="0"/>
                <a:cs typeface="Calibri" panose="020F0502020204030204" pitchFamily="34" charset="0"/>
              </a:rPr>
              <a:t>every reaction has its own characteristic rate law and rate constant k </a:t>
            </a:r>
            <a:endParaRPr lang="en-GB" sz="24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9DDA4629-089E-4731-8BED-416A494A8021}"/>
              </a:ext>
            </a:extLst>
          </p:cNvPr>
          <p:cNvSpPr txBox="1"/>
          <p:nvPr/>
        </p:nvSpPr>
        <p:spPr>
          <a:xfrm>
            <a:off x="971600" y="2273838"/>
            <a:ext cx="7848872" cy="830997"/>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k</a:t>
            </a:r>
            <a:r>
              <a:rPr lang="en-GB" sz="2400" dirty="0">
                <a:latin typeface="Calibri" panose="020F0502020204030204" pitchFamily="34" charset="0"/>
                <a:cs typeface="Calibri" panose="020F0502020204030204" pitchFamily="34" charset="0"/>
              </a:rPr>
              <a:t> - </a:t>
            </a:r>
            <a:r>
              <a:rPr lang="en-GB" sz="24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rate constant </a:t>
            </a:r>
            <a:r>
              <a:rPr lang="en-GB" sz="2400" dirty="0">
                <a:solidFill>
                  <a:srgbClr val="00B0F0"/>
                </a:solidFill>
                <a:latin typeface="Calibri" panose="020F0502020204030204" pitchFamily="34" charset="0"/>
                <a:cs typeface="Calibri" panose="020F0502020204030204" pitchFamily="34" charset="0"/>
              </a:rPr>
              <a:t>independent of concentration but depends on temperature and has to be determined experimentally </a:t>
            </a:r>
          </a:p>
        </p:txBody>
      </p:sp>
      <p:sp>
        <p:nvSpPr>
          <p:cNvPr id="7" name="TextBox 6">
            <a:extLst>
              <a:ext uri="{FF2B5EF4-FFF2-40B4-BE49-F238E27FC236}">
                <a16:creationId xmlns:a16="http://schemas.microsoft.com/office/drawing/2014/main" id="{8189B0C3-267F-41BC-82E3-D418CE1A71BA}"/>
              </a:ext>
            </a:extLst>
          </p:cNvPr>
          <p:cNvSpPr txBox="1"/>
          <p:nvPr/>
        </p:nvSpPr>
        <p:spPr>
          <a:xfrm>
            <a:off x="899482" y="3109056"/>
            <a:ext cx="7581562"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a, b, c – </a:t>
            </a:r>
            <a:r>
              <a:rPr lang="en-GB" sz="24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order of reaction </a:t>
            </a:r>
            <a:r>
              <a:rPr lang="en-GB" sz="2400" dirty="0">
                <a:solidFill>
                  <a:srgbClr val="00B0F0"/>
                </a:solidFill>
                <a:latin typeface="Calibri" panose="020F0502020204030204" pitchFamily="34" charset="0"/>
                <a:cs typeface="Calibri" panose="020F0502020204030204" pitchFamily="34" charset="0"/>
              </a:rPr>
              <a:t>in</a:t>
            </a:r>
            <a:r>
              <a:rPr lang="en-GB" sz="2400" dirty="0">
                <a:latin typeface="Calibri" panose="020F0502020204030204" pitchFamily="34" charset="0"/>
                <a:cs typeface="Calibri" panose="020F0502020204030204" pitchFamily="34" charset="0"/>
              </a:rPr>
              <a:t> </a:t>
            </a:r>
            <a:r>
              <a:rPr lang="en-GB" sz="2400" dirty="0">
                <a:solidFill>
                  <a:srgbClr val="FF0000"/>
                </a:solidFill>
                <a:latin typeface="Calibri" panose="020F0502020204030204" pitchFamily="34" charset="0"/>
                <a:cs typeface="Calibri" panose="020F0502020204030204" pitchFamily="34" charset="0"/>
              </a:rPr>
              <a:t>A</a:t>
            </a:r>
            <a:r>
              <a:rPr lang="en-GB" sz="2400" dirty="0">
                <a:latin typeface="Calibri" panose="020F0502020204030204" pitchFamily="34" charset="0"/>
                <a:cs typeface="Calibri" panose="020F0502020204030204" pitchFamily="34" charset="0"/>
              </a:rPr>
              <a:t>, </a:t>
            </a:r>
            <a:r>
              <a:rPr lang="en-GB" sz="2400" dirty="0">
                <a:solidFill>
                  <a:srgbClr val="CC66FF"/>
                </a:solidFill>
                <a:latin typeface="Calibri" panose="020F0502020204030204" pitchFamily="34" charset="0"/>
                <a:cs typeface="Calibri" panose="020F0502020204030204" pitchFamily="34" charset="0"/>
              </a:rPr>
              <a:t>B</a:t>
            </a:r>
            <a:r>
              <a:rPr lang="en-GB" sz="2400" dirty="0">
                <a:latin typeface="Calibri" panose="020F0502020204030204" pitchFamily="34" charset="0"/>
                <a:cs typeface="Calibri" panose="020F0502020204030204" pitchFamily="34" charset="0"/>
              </a:rPr>
              <a:t>, </a:t>
            </a:r>
            <a:r>
              <a:rPr lang="en-GB" sz="2400" dirty="0">
                <a:solidFill>
                  <a:srgbClr val="00B050"/>
                </a:solidFill>
                <a:latin typeface="Calibri" panose="020F0502020204030204" pitchFamily="34" charset="0"/>
                <a:cs typeface="Calibri" panose="020F0502020204030204" pitchFamily="34" charset="0"/>
              </a:rPr>
              <a:t>C</a:t>
            </a:r>
            <a:r>
              <a:rPr lang="en-GB" sz="2400" dirty="0">
                <a:latin typeface="Calibri" panose="020F0502020204030204" pitchFamily="34" charset="0"/>
                <a:cs typeface="Calibri" panose="020F0502020204030204" pitchFamily="34" charset="0"/>
              </a:rPr>
              <a:t>  </a:t>
            </a:r>
            <a:r>
              <a:rPr lang="en-GB" sz="2400" dirty="0">
                <a:solidFill>
                  <a:srgbClr val="00B0F0"/>
                </a:solidFill>
                <a:latin typeface="Calibri" panose="020F0502020204030204" pitchFamily="34" charset="0"/>
                <a:cs typeface="Calibri" panose="020F0502020204030204" pitchFamily="34" charset="0"/>
              </a:rPr>
              <a:t>(0, 1, 2); the power to which the concentration of a species is raised in the rate law</a:t>
            </a:r>
          </a:p>
        </p:txBody>
      </p:sp>
      <p:sp>
        <p:nvSpPr>
          <p:cNvPr id="9" name="TextBox 8">
            <a:extLst>
              <a:ext uri="{FF2B5EF4-FFF2-40B4-BE49-F238E27FC236}">
                <a16:creationId xmlns:a16="http://schemas.microsoft.com/office/drawing/2014/main" id="{B2FA83A7-AC3E-48BC-BB1B-3B28B47498B9}"/>
              </a:ext>
            </a:extLst>
          </p:cNvPr>
          <p:cNvSpPr txBox="1"/>
          <p:nvPr/>
        </p:nvSpPr>
        <p:spPr>
          <a:xfrm>
            <a:off x="363970" y="1119525"/>
            <a:ext cx="1049326" cy="461665"/>
          </a:xfrm>
          <a:prstGeom prst="rect">
            <a:avLst/>
          </a:prstGeom>
          <a:noFill/>
        </p:spPr>
        <p:txBody>
          <a:bodyPr wrap="none" rtlCol="0">
            <a:spAutoFit/>
          </a:bodyPr>
          <a:lstStyle/>
          <a:p>
            <a:r>
              <a:rPr lang="en-GB" sz="2400" dirty="0">
                <a:solidFill>
                  <a:srgbClr val="FF0000"/>
                </a:solidFill>
              </a:rPr>
              <a:t>A</a:t>
            </a:r>
            <a:r>
              <a:rPr lang="en-GB" sz="2400" dirty="0"/>
              <a:t> </a:t>
            </a:r>
            <a:r>
              <a:rPr lang="en-GB" sz="2400" dirty="0">
                <a:sym typeface="Wingdings" panose="05000000000000000000" pitchFamily="2" charset="2"/>
              </a:rPr>
              <a:t> </a:t>
            </a:r>
            <a:r>
              <a:rPr lang="en-GB" sz="2400" dirty="0">
                <a:solidFill>
                  <a:srgbClr val="CC66FF"/>
                </a:solidFill>
                <a:sym typeface="Wingdings" panose="05000000000000000000" pitchFamily="2" charset="2"/>
              </a:rPr>
              <a:t>B</a:t>
            </a:r>
            <a:endParaRPr lang="en-GB" sz="2400" dirty="0">
              <a:solidFill>
                <a:srgbClr val="CC66FF"/>
              </a:solidFill>
            </a:endParaRPr>
          </a:p>
        </p:txBody>
      </p:sp>
      <p:sp>
        <p:nvSpPr>
          <p:cNvPr id="15" name="TextBox 14">
            <a:extLst>
              <a:ext uri="{FF2B5EF4-FFF2-40B4-BE49-F238E27FC236}">
                <a16:creationId xmlns:a16="http://schemas.microsoft.com/office/drawing/2014/main" id="{29F2C744-C024-403A-870D-01F75DFFBBCD}"/>
              </a:ext>
            </a:extLst>
          </p:cNvPr>
          <p:cNvSpPr txBox="1"/>
          <p:nvPr/>
        </p:nvSpPr>
        <p:spPr>
          <a:xfrm>
            <a:off x="2501828" y="1534673"/>
            <a:ext cx="2767424" cy="461665"/>
          </a:xfrm>
          <a:prstGeom prst="rect">
            <a:avLst/>
          </a:prstGeom>
          <a:noFill/>
        </p:spPr>
        <p:txBody>
          <a:bodyPr wrap="none" rtlCol="0">
            <a:spAutoFit/>
          </a:bodyPr>
          <a:lstStyle/>
          <a:p>
            <a:r>
              <a:rPr lang="en-GB" sz="2400" dirty="0">
                <a:solidFill>
                  <a:srgbClr val="0000FF"/>
                </a:solidFill>
                <a:latin typeface="Calibri" panose="020F0502020204030204" pitchFamily="34" charset="0"/>
                <a:cs typeface="Calibri" panose="020F0502020204030204" pitchFamily="34" charset="0"/>
              </a:rPr>
              <a:t>rate</a:t>
            </a:r>
            <a:r>
              <a:rPr lang="en-GB" sz="2400" dirty="0">
                <a:latin typeface="Calibri" panose="020F0502020204030204" pitchFamily="34" charset="0"/>
                <a:cs typeface="Calibri" panose="020F0502020204030204" pitchFamily="34" charset="0"/>
              </a:rPr>
              <a:t> = </a:t>
            </a:r>
            <a:r>
              <a:rPr lang="en-GB" sz="2400" b="1" dirty="0">
                <a:latin typeface="Calibri" panose="020F0502020204030204" pitchFamily="34" charset="0"/>
                <a:cs typeface="Calibri" panose="020F0502020204030204" pitchFamily="34" charset="0"/>
              </a:rPr>
              <a:t>k</a:t>
            </a:r>
            <a:r>
              <a:rPr lang="en-GB" sz="2400" b="1"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A</a:t>
            </a:r>
            <a:r>
              <a:rPr lang="en-GB" sz="2400" dirty="0">
                <a:latin typeface="Calibri" panose="020F0502020204030204" pitchFamily="34" charset="0"/>
                <a:cs typeface="Calibri" panose="020F0502020204030204" pitchFamily="34" charset="0"/>
                <a:sym typeface="Symbol" panose="05050102010706020507" pitchFamily="18" charset="2"/>
              </a:rPr>
              <a:t>]</a:t>
            </a:r>
            <a:r>
              <a:rPr lang="en-GB" sz="2400" baseline="30000" dirty="0">
                <a:latin typeface="Calibri" panose="020F0502020204030204" pitchFamily="34" charset="0"/>
                <a:cs typeface="Calibri" panose="020F0502020204030204" pitchFamily="34" charset="0"/>
                <a:sym typeface="Symbol" panose="05050102010706020507" pitchFamily="18" charset="2"/>
              </a:rPr>
              <a:t>a</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solidFill>
                  <a:srgbClr val="CC66FF"/>
                </a:solidFill>
                <a:latin typeface="Calibri" panose="020F0502020204030204" pitchFamily="34" charset="0"/>
                <a:cs typeface="Calibri" panose="020F0502020204030204" pitchFamily="34" charset="0"/>
                <a:sym typeface="Symbol" panose="05050102010706020507" pitchFamily="18" charset="2"/>
              </a:rPr>
              <a:t>B</a:t>
            </a:r>
            <a:r>
              <a:rPr lang="en-GB" sz="2400" dirty="0">
                <a:latin typeface="Calibri" panose="020F0502020204030204" pitchFamily="34" charset="0"/>
                <a:cs typeface="Calibri" panose="020F0502020204030204" pitchFamily="34" charset="0"/>
                <a:sym typeface="Symbol" panose="05050102010706020507" pitchFamily="18" charset="2"/>
              </a:rPr>
              <a:t>]</a:t>
            </a:r>
            <a:r>
              <a:rPr lang="en-GB" sz="2400" baseline="30000" dirty="0">
                <a:latin typeface="Calibri" panose="020F0502020204030204" pitchFamily="34" charset="0"/>
                <a:cs typeface="Calibri" panose="020F0502020204030204" pitchFamily="34" charset="0"/>
                <a:sym typeface="Symbol" panose="05050102010706020507" pitchFamily="18" charset="2"/>
              </a:rPr>
              <a:t>b</a:t>
            </a:r>
            <a:endParaRPr lang="en-GB" sz="2400" baseline="300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A50D14C7-310F-4349-8101-4FC90A56BA21}"/>
              </a:ext>
            </a:extLst>
          </p:cNvPr>
          <p:cNvSpPr txBox="1"/>
          <p:nvPr/>
        </p:nvSpPr>
        <p:spPr>
          <a:xfrm>
            <a:off x="2539535" y="1125166"/>
            <a:ext cx="1621598" cy="461665"/>
          </a:xfrm>
          <a:prstGeom prst="rect">
            <a:avLst/>
          </a:prstGeom>
          <a:noFill/>
        </p:spPr>
        <p:txBody>
          <a:bodyPr wrap="none" rtlCol="0">
            <a:spAutoFit/>
          </a:bodyPr>
          <a:lstStyle/>
          <a:p>
            <a:r>
              <a:rPr lang="en-GB" sz="2400" dirty="0">
                <a:solidFill>
                  <a:srgbClr val="FF0000"/>
                </a:solidFill>
              </a:rPr>
              <a:t>A</a:t>
            </a:r>
            <a:r>
              <a:rPr lang="en-GB" sz="2400" dirty="0"/>
              <a:t> + </a:t>
            </a:r>
            <a:r>
              <a:rPr lang="en-GB" sz="2400" dirty="0">
                <a:solidFill>
                  <a:srgbClr val="CC66FF"/>
                </a:solidFill>
                <a:sym typeface="Wingdings" panose="05000000000000000000" pitchFamily="2" charset="2"/>
              </a:rPr>
              <a:t>B</a:t>
            </a:r>
            <a:r>
              <a:rPr lang="en-GB" sz="2400" dirty="0"/>
              <a:t> </a:t>
            </a:r>
            <a:r>
              <a:rPr lang="en-GB" sz="2400" dirty="0">
                <a:sym typeface="Wingdings" panose="05000000000000000000" pitchFamily="2" charset="2"/>
              </a:rPr>
              <a:t> </a:t>
            </a:r>
            <a:r>
              <a:rPr lang="en-GB" sz="2400" dirty="0">
                <a:solidFill>
                  <a:srgbClr val="00B050"/>
                </a:solidFill>
                <a:sym typeface="Wingdings" panose="05000000000000000000" pitchFamily="2" charset="2"/>
              </a:rPr>
              <a:t>C</a:t>
            </a:r>
            <a:endParaRPr lang="en-GB" sz="2400" dirty="0">
              <a:solidFill>
                <a:srgbClr val="00B050"/>
              </a:solidFill>
            </a:endParaRPr>
          </a:p>
        </p:txBody>
      </p:sp>
      <p:sp>
        <p:nvSpPr>
          <p:cNvPr id="20" name="TextBox 19">
            <a:extLst>
              <a:ext uri="{FF2B5EF4-FFF2-40B4-BE49-F238E27FC236}">
                <a16:creationId xmlns:a16="http://schemas.microsoft.com/office/drawing/2014/main" id="{58C1A175-E412-4376-83B3-C4B7E5F5C264}"/>
              </a:ext>
            </a:extLst>
          </p:cNvPr>
          <p:cNvSpPr txBox="1"/>
          <p:nvPr/>
        </p:nvSpPr>
        <p:spPr>
          <a:xfrm>
            <a:off x="5443010" y="1556075"/>
            <a:ext cx="3512821" cy="461665"/>
          </a:xfrm>
          <a:prstGeom prst="rect">
            <a:avLst/>
          </a:prstGeom>
          <a:noFill/>
        </p:spPr>
        <p:txBody>
          <a:bodyPr wrap="none" rtlCol="0">
            <a:spAutoFit/>
          </a:bodyPr>
          <a:lstStyle/>
          <a:p>
            <a:r>
              <a:rPr lang="en-GB" sz="2400" dirty="0">
                <a:solidFill>
                  <a:srgbClr val="0000FF"/>
                </a:solidFill>
                <a:latin typeface="Calibri" panose="020F0502020204030204" pitchFamily="34" charset="0"/>
                <a:cs typeface="Calibri" panose="020F0502020204030204" pitchFamily="34" charset="0"/>
              </a:rPr>
              <a:t>rate</a:t>
            </a:r>
            <a:r>
              <a:rPr lang="en-GB" sz="2400" dirty="0">
                <a:latin typeface="Calibri" panose="020F0502020204030204" pitchFamily="34" charset="0"/>
                <a:cs typeface="Calibri" panose="020F0502020204030204" pitchFamily="34" charset="0"/>
              </a:rPr>
              <a:t> = </a:t>
            </a:r>
            <a:r>
              <a:rPr lang="en-GB" sz="2400" b="1" dirty="0">
                <a:latin typeface="Calibri" panose="020F0502020204030204" pitchFamily="34" charset="0"/>
                <a:cs typeface="Calibri" panose="020F0502020204030204" pitchFamily="34" charset="0"/>
              </a:rPr>
              <a:t>k</a:t>
            </a:r>
            <a:r>
              <a:rPr lang="en-GB" sz="2400" b="1"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A</a:t>
            </a:r>
            <a:r>
              <a:rPr lang="en-GB" sz="2400" dirty="0">
                <a:latin typeface="Calibri" panose="020F0502020204030204" pitchFamily="34" charset="0"/>
                <a:cs typeface="Calibri" panose="020F0502020204030204" pitchFamily="34" charset="0"/>
                <a:sym typeface="Symbol" panose="05050102010706020507" pitchFamily="18" charset="2"/>
              </a:rPr>
              <a:t>]</a:t>
            </a:r>
            <a:r>
              <a:rPr lang="en-GB" sz="2400" baseline="30000" dirty="0">
                <a:latin typeface="Calibri" panose="020F0502020204030204" pitchFamily="34" charset="0"/>
                <a:cs typeface="Calibri" panose="020F0502020204030204" pitchFamily="34" charset="0"/>
                <a:sym typeface="Symbol" panose="05050102010706020507" pitchFamily="18" charset="2"/>
              </a:rPr>
              <a:t>a</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solidFill>
                  <a:srgbClr val="CC66FF"/>
                </a:solidFill>
                <a:latin typeface="Calibri" panose="020F0502020204030204" pitchFamily="34" charset="0"/>
                <a:cs typeface="Calibri" panose="020F0502020204030204" pitchFamily="34" charset="0"/>
                <a:sym typeface="Symbol" panose="05050102010706020507" pitchFamily="18" charset="2"/>
              </a:rPr>
              <a:t>B</a:t>
            </a:r>
            <a:r>
              <a:rPr lang="en-GB" sz="2400" dirty="0">
                <a:latin typeface="Calibri" panose="020F0502020204030204" pitchFamily="34" charset="0"/>
                <a:cs typeface="Calibri" panose="020F0502020204030204" pitchFamily="34" charset="0"/>
                <a:sym typeface="Symbol" panose="05050102010706020507" pitchFamily="18" charset="2"/>
              </a:rPr>
              <a:t>]</a:t>
            </a:r>
            <a:r>
              <a:rPr lang="en-GB" sz="2400" baseline="30000" dirty="0">
                <a:latin typeface="Calibri" panose="020F0502020204030204" pitchFamily="34" charset="0"/>
                <a:cs typeface="Calibri" panose="020F0502020204030204" pitchFamily="34" charset="0"/>
                <a:sym typeface="Symbol" panose="05050102010706020507" pitchFamily="18" charset="2"/>
              </a:rPr>
              <a:t>b</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C</a:t>
            </a:r>
            <a:r>
              <a:rPr lang="en-GB" sz="2400" dirty="0">
                <a:latin typeface="Calibri" panose="020F0502020204030204" pitchFamily="34" charset="0"/>
                <a:cs typeface="Calibri" panose="020F0502020204030204" pitchFamily="34" charset="0"/>
                <a:sym typeface="Symbol" panose="05050102010706020507" pitchFamily="18" charset="2"/>
              </a:rPr>
              <a:t>]</a:t>
            </a:r>
            <a:r>
              <a:rPr lang="en-GB" sz="2400" baseline="30000" dirty="0">
                <a:latin typeface="Calibri" panose="020F0502020204030204" pitchFamily="34" charset="0"/>
                <a:cs typeface="Calibri" panose="020F0502020204030204" pitchFamily="34" charset="0"/>
                <a:sym typeface="Symbol" panose="05050102010706020507" pitchFamily="18" charset="2"/>
              </a:rPr>
              <a:t>c</a:t>
            </a:r>
            <a:endParaRPr lang="en-GB" sz="2400" baseline="30000"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529E43C1-26BB-4677-AE44-C741B11151B0}"/>
              </a:ext>
            </a:extLst>
          </p:cNvPr>
          <p:cNvSpPr txBox="1"/>
          <p:nvPr/>
        </p:nvSpPr>
        <p:spPr>
          <a:xfrm>
            <a:off x="5508104" y="1125167"/>
            <a:ext cx="2193870" cy="461665"/>
          </a:xfrm>
          <a:prstGeom prst="rect">
            <a:avLst/>
          </a:prstGeom>
          <a:noFill/>
        </p:spPr>
        <p:txBody>
          <a:bodyPr wrap="none" rtlCol="0">
            <a:spAutoFit/>
          </a:bodyPr>
          <a:lstStyle/>
          <a:p>
            <a:r>
              <a:rPr lang="en-GB" sz="2400" dirty="0">
                <a:solidFill>
                  <a:srgbClr val="FF0000"/>
                </a:solidFill>
              </a:rPr>
              <a:t>A</a:t>
            </a:r>
            <a:r>
              <a:rPr lang="en-GB" sz="2400" dirty="0"/>
              <a:t> + </a:t>
            </a:r>
            <a:r>
              <a:rPr lang="en-GB" sz="2400" dirty="0">
                <a:solidFill>
                  <a:srgbClr val="CC66FF"/>
                </a:solidFill>
                <a:sym typeface="Wingdings" panose="05000000000000000000" pitchFamily="2" charset="2"/>
              </a:rPr>
              <a:t>B</a:t>
            </a:r>
            <a:r>
              <a:rPr lang="en-GB" sz="2400" dirty="0"/>
              <a:t> + </a:t>
            </a:r>
            <a:r>
              <a:rPr lang="en-GB" sz="2400" dirty="0">
                <a:solidFill>
                  <a:srgbClr val="00B050"/>
                </a:solidFill>
                <a:sym typeface="Wingdings" panose="05000000000000000000" pitchFamily="2" charset="2"/>
              </a:rPr>
              <a:t>C</a:t>
            </a:r>
            <a:r>
              <a:rPr lang="en-GB" sz="2400" dirty="0"/>
              <a:t> </a:t>
            </a:r>
            <a:r>
              <a:rPr lang="en-GB" sz="2400" dirty="0">
                <a:sym typeface="Wingdings" panose="05000000000000000000" pitchFamily="2" charset="2"/>
              </a:rPr>
              <a:t> </a:t>
            </a:r>
            <a:r>
              <a:rPr lang="en-GB" sz="2400" dirty="0">
                <a:solidFill>
                  <a:srgbClr val="0070C0"/>
                </a:solidFill>
                <a:sym typeface="Wingdings" panose="05000000000000000000" pitchFamily="2" charset="2"/>
              </a:rPr>
              <a:t>D</a:t>
            </a:r>
            <a:endParaRPr lang="en-GB" sz="2400" dirty="0">
              <a:solidFill>
                <a:srgbClr val="0070C0"/>
              </a:solidFill>
            </a:endParaRPr>
          </a:p>
        </p:txBody>
      </p:sp>
      <p:sp>
        <p:nvSpPr>
          <p:cNvPr id="23" name="TextBox 22">
            <a:extLst>
              <a:ext uri="{FF2B5EF4-FFF2-40B4-BE49-F238E27FC236}">
                <a16:creationId xmlns:a16="http://schemas.microsoft.com/office/drawing/2014/main" id="{B47FC1C5-7E42-46C9-AF70-F9D5784167A5}"/>
              </a:ext>
            </a:extLst>
          </p:cNvPr>
          <p:cNvSpPr txBox="1"/>
          <p:nvPr/>
        </p:nvSpPr>
        <p:spPr>
          <a:xfrm>
            <a:off x="898852" y="4309385"/>
            <a:ext cx="7744049"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a + b + c  - overall order of reaction with respect to a reactant is an indication of how the reaction takes place, not its stoichiometry !!!</a:t>
            </a:r>
          </a:p>
        </p:txBody>
      </p:sp>
    </p:spTree>
    <p:extLst>
      <p:ext uri="{BB962C8B-B14F-4D97-AF65-F5344CB8AC3E}">
        <p14:creationId xmlns:p14="http://schemas.microsoft.com/office/powerpoint/2010/main" val="58780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2B6133D6-791D-43AD-95D6-04AB47427D17}"/>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SAMPLE PROBLEM</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AA4A742-B83B-4C12-94CE-88A19CEE899A}"/>
              </a:ext>
            </a:extLst>
          </p:cNvPr>
          <p:cNvSpPr txBox="1"/>
          <p:nvPr/>
        </p:nvSpPr>
        <p:spPr>
          <a:xfrm>
            <a:off x="26514" y="479589"/>
            <a:ext cx="9009981" cy="1754326"/>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 group of students carried out a series of experiments on the reaction: </a:t>
            </a:r>
          </a:p>
          <a:p>
            <a:r>
              <a:rPr lang="en-GB" b="1" dirty="0">
                <a:latin typeface="Calibri" panose="020F0502020204030204" pitchFamily="34" charset="0"/>
                <a:cs typeface="Calibri" panose="020F0502020204030204" pitchFamily="34" charset="0"/>
              </a:rPr>
              <a:t>BrO</a:t>
            </a:r>
            <a:r>
              <a:rPr lang="en-GB" b="1" baseline="-25000" dirty="0">
                <a:latin typeface="Calibri" panose="020F0502020204030204" pitchFamily="34" charset="0"/>
                <a:cs typeface="Calibri" panose="020F0502020204030204" pitchFamily="34" charset="0"/>
              </a:rPr>
              <a:t>3</a:t>
            </a:r>
            <a:r>
              <a:rPr lang="en-GB" b="1" baseline="30000" dirty="0">
                <a:latin typeface="Calibri" panose="020F0502020204030204" pitchFamily="34" charset="0"/>
                <a:cs typeface="Calibri" panose="020F0502020204030204" pitchFamily="34" charset="0"/>
              </a:rPr>
              <a:t>-</a:t>
            </a:r>
            <a:r>
              <a:rPr lang="en-GB" b="1" dirty="0">
                <a:latin typeface="Calibri" panose="020F0502020204030204" pitchFamily="34" charset="0"/>
                <a:cs typeface="Calibri" panose="020F0502020204030204" pitchFamily="34" charset="0"/>
              </a:rPr>
              <a:t> (</a:t>
            </a:r>
            <a:r>
              <a:rPr lang="en-GB" b="1" dirty="0" err="1">
                <a:latin typeface="Calibri" panose="020F0502020204030204" pitchFamily="34" charset="0"/>
                <a:cs typeface="Calibri" panose="020F0502020204030204" pitchFamily="34" charset="0"/>
              </a:rPr>
              <a:t>aq</a:t>
            </a:r>
            <a:r>
              <a:rPr lang="en-GB" b="1" dirty="0">
                <a:latin typeface="Calibri" panose="020F0502020204030204" pitchFamily="34" charset="0"/>
                <a:cs typeface="Calibri" panose="020F0502020204030204" pitchFamily="34" charset="0"/>
              </a:rPr>
              <a:t>)  +  5 Br</a:t>
            </a:r>
            <a:r>
              <a:rPr lang="en-GB" b="1" baseline="30000" dirty="0">
                <a:latin typeface="Calibri" panose="020F0502020204030204" pitchFamily="34" charset="0"/>
                <a:cs typeface="Calibri" panose="020F0502020204030204" pitchFamily="34" charset="0"/>
              </a:rPr>
              <a:t>-</a:t>
            </a:r>
            <a:r>
              <a:rPr lang="en-GB" b="1" dirty="0">
                <a:latin typeface="Calibri" panose="020F0502020204030204" pitchFamily="34" charset="0"/>
                <a:cs typeface="Calibri" panose="020F0502020204030204" pitchFamily="34" charset="0"/>
              </a:rPr>
              <a:t> (</a:t>
            </a:r>
            <a:r>
              <a:rPr lang="en-GB" b="1" dirty="0" err="1">
                <a:latin typeface="Calibri" panose="020F0502020204030204" pitchFamily="34" charset="0"/>
                <a:cs typeface="Calibri" panose="020F0502020204030204" pitchFamily="34" charset="0"/>
              </a:rPr>
              <a:t>aq</a:t>
            </a:r>
            <a:r>
              <a:rPr lang="en-GB" b="1" dirty="0">
                <a:latin typeface="Calibri" panose="020F0502020204030204" pitchFamily="34" charset="0"/>
                <a:cs typeface="Calibri" panose="020F0502020204030204" pitchFamily="34" charset="0"/>
              </a:rPr>
              <a:t>)  + 6 H</a:t>
            </a:r>
            <a:r>
              <a:rPr lang="en-GB" b="1" baseline="30000" dirty="0">
                <a:latin typeface="Calibri" panose="020F0502020204030204" pitchFamily="34" charset="0"/>
                <a:cs typeface="Calibri" panose="020F0502020204030204" pitchFamily="34" charset="0"/>
              </a:rPr>
              <a:t>+</a:t>
            </a:r>
            <a:r>
              <a:rPr lang="en-GB" b="1" dirty="0">
                <a:latin typeface="Calibri" panose="020F0502020204030204" pitchFamily="34" charset="0"/>
                <a:cs typeface="Calibri" panose="020F0502020204030204" pitchFamily="34" charset="0"/>
              </a:rPr>
              <a:t> (</a:t>
            </a:r>
            <a:r>
              <a:rPr lang="en-GB" b="1" dirty="0" err="1">
                <a:latin typeface="Calibri" panose="020F0502020204030204" pitchFamily="34" charset="0"/>
                <a:cs typeface="Calibri" panose="020F0502020204030204" pitchFamily="34" charset="0"/>
              </a:rPr>
              <a:t>aq</a:t>
            </a:r>
            <a:r>
              <a:rPr lang="en-GB" b="1"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sym typeface="Wingdings" panose="05000000000000000000" pitchFamily="2" charset="2"/>
              </a:rPr>
              <a:t>  3 Br</a:t>
            </a:r>
            <a:r>
              <a:rPr lang="en-GB" b="1" baseline="-25000" dirty="0">
                <a:latin typeface="Calibri" panose="020F0502020204030204" pitchFamily="34" charset="0"/>
                <a:cs typeface="Calibri" panose="020F0502020204030204" pitchFamily="34" charset="0"/>
                <a:sym typeface="Wingdings" panose="05000000000000000000" pitchFamily="2" charset="2"/>
              </a:rPr>
              <a:t>2</a:t>
            </a:r>
            <a:r>
              <a:rPr lang="en-GB" b="1" dirty="0">
                <a:latin typeface="Calibri" panose="020F0502020204030204" pitchFamily="34" charset="0"/>
                <a:cs typeface="Calibri" panose="020F0502020204030204" pitchFamily="34" charset="0"/>
                <a:sym typeface="Wingdings" panose="05000000000000000000" pitchFamily="2" charset="2"/>
              </a:rPr>
              <a:t> (</a:t>
            </a:r>
            <a:r>
              <a:rPr lang="en-GB" b="1" dirty="0" err="1">
                <a:latin typeface="Calibri" panose="020F0502020204030204" pitchFamily="34" charset="0"/>
                <a:cs typeface="Calibri" panose="020F0502020204030204" pitchFamily="34" charset="0"/>
                <a:sym typeface="Wingdings" panose="05000000000000000000" pitchFamily="2" charset="2"/>
              </a:rPr>
              <a:t>aq</a:t>
            </a:r>
            <a:r>
              <a:rPr lang="en-GB" b="1" dirty="0">
                <a:latin typeface="Calibri" panose="020F0502020204030204" pitchFamily="34" charset="0"/>
                <a:cs typeface="Calibri" panose="020F0502020204030204" pitchFamily="34" charset="0"/>
                <a:sym typeface="Wingdings" panose="05000000000000000000" pitchFamily="2" charset="2"/>
              </a:rPr>
              <a:t>) + 3 H</a:t>
            </a:r>
            <a:r>
              <a:rPr lang="en-GB" b="1" baseline="-25000" dirty="0">
                <a:latin typeface="Calibri" panose="020F0502020204030204" pitchFamily="34" charset="0"/>
                <a:cs typeface="Calibri" panose="020F0502020204030204" pitchFamily="34" charset="0"/>
                <a:sym typeface="Wingdings" panose="05000000000000000000" pitchFamily="2" charset="2"/>
              </a:rPr>
              <a:t>2</a:t>
            </a:r>
            <a:r>
              <a:rPr lang="en-GB" b="1" dirty="0">
                <a:latin typeface="Calibri" panose="020F0502020204030204" pitchFamily="34" charset="0"/>
                <a:cs typeface="Calibri" panose="020F0502020204030204" pitchFamily="34" charset="0"/>
                <a:sym typeface="Wingdings" panose="05000000000000000000" pitchFamily="2" charset="2"/>
              </a:rPr>
              <a:t>O (l) </a:t>
            </a:r>
            <a:r>
              <a:rPr lang="en-GB" dirty="0">
                <a:latin typeface="Calibri" panose="020F0502020204030204" pitchFamily="34" charset="0"/>
                <a:cs typeface="Calibri" panose="020F0502020204030204" pitchFamily="34" charset="0"/>
                <a:sym typeface="Wingdings" panose="05000000000000000000" pitchFamily="2" charset="2"/>
              </a:rPr>
              <a:t>to discover how the initial rate of disappearance of BrO</a:t>
            </a:r>
            <a:r>
              <a:rPr lang="en-GB" baseline="-25000" dirty="0">
                <a:latin typeface="Calibri" panose="020F0502020204030204" pitchFamily="34" charset="0"/>
                <a:cs typeface="Calibri" panose="020F0502020204030204" pitchFamily="34" charset="0"/>
                <a:sym typeface="Wingdings" panose="05000000000000000000" pitchFamily="2" charset="2"/>
              </a:rPr>
              <a:t>3</a:t>
            </a:r>
            <a:r>
              <a:rPr lang="en-GB" dirty="0">
                <a:latin typeface="Calibri" panose="020F0502020204030204" pitchFamily="34" charset="0"/>
                <a:cs typeface="Calibri" panose="020F0502020204030204" pitchFamily="34" charset="0"/>
                <a:sym typeface="Wingdings" panose="05000000000000000000" pitchFamily="2" charset="2"/>
              </a:rPr>
              <a:t>- ion varies as the concentrations of the reactants are changed . Use the experimental data in the table below to determine the order of the reaction with respect to each reactant and the overall order. Write the rate law for the reaction and determine the value of k. </a:t>
            </a:r>
            <a:endParaRPr lang="en-GB" dirty="0">
              <a:latin typeface="Calibri" panose="020F0502020204030204" pitchFamily="34" charset="0"/>
              <a:cs typeface="Calibri" panose="020F0502020204030204" pitchFamily="34" charset="0"/>
            </a:endParaRPr>
          </a:p>
        </p:txBody>
      </p:sp>
      <p:graphicFrame>
        <p:nvGraphicFramePr>
          <p:cNvPr id="4" name="Table 5">
            <a:extLst>
              <a:ext uri="{FF2B5EF4-FFF2-40B4-BE49-F238E27FC236}">
                <a16:creationId xmlns:a16="http://schemas.microsoft.com/office/drawing/2014/main" id="{62CB659E-7073-4F28-9599-56E55BA64F63}"/>
              </a:ext>
            </a:extLst>
          </p:cNvPr>
          <p:cNvGraphicFramePr>
            <a:graphicFrameLocks noGrp="1"/>
          </p:cNvGraphicFramePr>
          <p:nvPr>
            <p:extLst>
              <p:ext uri="{D42A27DB-BD31-4B8C-83A1-F6EECF244321}">
                <p14:modId xmlns:p14="http://schemas.microsoft.com/office/powerpoint/2010/main" val="514278634"/>
              </p:ext>
            </p:extLst>
          </p:nvPr>
        </p:nvGraphicFramePr>
        <p:xfrm>
          <a:off x="827584" y="2451273"/>
          <a:ext cx="7056784" cy="2225040"/>
        </p:xfrm>
        <a:graphic>
          <a:graphicData uri="http://schemas.openxmlformats.org/drawingml/2006/table">
            <a:tbl>
              <a:tblPr firstRow="1" bandRow="1">
                <a:tableStyleId>{C4B1156A-380E-4F78-BDF5-A606A8083BF9}</a:tableStyleId>
              </a:tblPr>
              <a:tblGrid>
                <a:gridCol w="1507232">
                  <a:extLst>
                    <a:ext uri="{9D8B030D-6E8A-4147-A177-3AD203B41FA5}">
                      <a16:colId xmlns:a16="http://schemas.microsoft.com/office/drawing/2014/main" val="4120069202"/>
                    </a:ext>
                  </a:extLst>
                </a:gridCol>
                <a:gridCol w="1219200">
                  <a:extLst>
                    <a:ext uri="{9D8B030D-6E8A-4147-A177-3AD203B41FA5}">
                      <a16:colId xmlns:a16="http://schemas.microsoft.com/office/drawing/2014/main" val="199640009"/>
                    </a:ext>
                  </a:extLst>
                </a:gridCol>
                <a:gridCol w="1219200">
                  <a:extLst>
                    <a:ext uri="{9D8B030D-6E8A-4147-A177-3AD203B41FA5}">
                      <a16:colId xmlns:a16="http://schemas.microsoft.com/office/drawing/2014/main" val="1574777706"/>
                    </a:ext>
                  </a:extLst>
                </a:gridCol>
                <a:gridCol w="1219200">
                  <a:extLst>
                    <a:ext uri="{9D8B030D-6E8A-4147-A177-3AD203B41FA5}">
                      <a16:colId xmlns:a16="http://schemas.microsoft.com/office/drawing/2014/main" val="690090534"/>
                    </a:ext>
                  </a:extLst>
                </a:gridCol>
                <a:gridCol w="1891952">
                  <a:extLst>
                    <a:ext uri="{9D8B030D-6E8A-4147-A177-3AD203B41FA5}">
                      <a16:colId xmlns:a16="http://schemas.microsoft.com/office/drawing/2014/main" val="4164530408"/>
                    </a:ext>
                  </a:extLst>
                </a:gridCol>
              </a:tblGrid>
              <a:tr h="370840">
                <a:tc rowSpan="2">
                  <a:txBody>
                    <a:bodyPr/>
                    <a:lstStyle/>
                    <a:p>
                      <a:pPr algn="ctr"/>
                      <a:r>
                        <a:rPr lang="en-GB" sz="1600" dirty="0"/>
                        <a:t>experiment</a:t>
                      </a:r>
                    </a:p>
                  </a:txBody>
                  <a:tcPr/>
                </a:tc>
                <a:tc gridSpan="3">
                  <a:txBody>
                    <a:bodyPr/>
                    <a:lstStyle/>
                    <a:p>
                      <a:pPr algn="ctr"/>
                      <a:r>
                        <a:rPr lang="en-GB" sz="1600" dirty="0"/>
                        <a:t>initial concentration mol/L</a:t>
                      </a:r>
                    </a:p>
                  </a:txBody>
                  <a:tcPr/>
                </a:tc>
                <a:tc hMerge="1">
                  <a:txBody>
                    <a:bodyPr/>
                    <a:lstStyle/>
                    <a:p>
                      <a:endParaRPr lang="en-GB" dirty="0"/>
                    </a:p>
                  </a:txBody>
                  <a:tcPr/>
                </a:tc>
                <a:tc hMerge="1">
                  <a:txBody>
                    <a:bodyPr/>
                    <a:lstStyle/>
                    <a:p>
                      <a:endParaRPr lang="en-GB" dirty="0"/>
                    </a:p>
                  </a:txBody>
                  <a:tcPr/>
                </a:tc>
                <a:tc rowSpan="2">
                  <a:txBody>
                    <a:bodyPr/>
                    <a:lstStyle/>
                    <a:p>
                      <a:pPr algn="ctr"/>
                      <a:r>
                        <a:rPr lang="en-GB" sz="1600" dirty="0"/>
                        <a:t>initial rate,</a:t>
                      </a:r>
                    </a:p>
                    <a:p>
                      <a:pPr algn="ctr"/>
                      <a:r>
                        <a:rPr lang="en-GB" sz="1600" dirty="0"/>
                        <a:t>mol BrO</a:t>
                      </a:r>
                      <a:r>
                        <a:rPr lang="en-GB" sz="1600" baseline="-25000" dirty="0"/>
                        <a:t>3</a:t>
                      </a:r>
                      <a:r>
                        <a:rPr lang="en-GB" sz="1600" baseline="30000" dirty="0"/>
                        <a:t>-</a:t>
                      </a:r>
                      <a:r>
                        <a:rPr lang="en-GB" sz="1600" dirty="0"/>
                        <a:t>/L-s</a:t>
                      </a:r>
                    </a:p>
                  </a:txBody>
                  <a:tcPr/>
                </a:tc>
                <a:extLst>
                  <a:ext uri="{0D108BD9-81ED-4DB2-BD59-A6C34878D82A}">
                    <a16:rowId xmlns:a16="http://schemas.microsoft.com/office/drawing/2014/main" val="1181069765"/>
                  </a:ext>
                </a:extLst>
              </a:tr>
              <a:tr h="370840">
                <a:tc vMerge="1">
                  <a:txBody>
                    <a:bodyPr/>
                    <a:lstStyle/>
                    <a:p>
                      <a:endParaRPr lang="en-GB" dirty="0"/>
                    </a:p>
                  </a:txBody>
                  <a:tcPr/>
                </a:tc>
                <a:tc>
                  <a:txBody>
                    <a:bodyPr/>
                    <a:lstStyle/>
                    <a:p>
                      <a:pPr algn="ctr"/>
                      <a:r>
                        <a:rPr lang="en-GB" sz="1600" b="1" dirty="0"/>
                        <a:t>BrO</a:t>
                      </a:r>
                      <a:r>
                        <a:rPr lang="en-GB" sz="1600" b="1" baseline="-25000" dirty="0"/>
                        <a:t>3</a:t>
                      </a:r>
                      <a:r>
                        <a:rPr lang="en-GB" sz="1600" b="1" baseline="30000" dirty="0"/>
                        <a:t>-</a:t>
                      </a:r>
                      <a:endParaRPr lang="en-GB" sz="1600" b="1" dirty="0"/>
                    </a:p>
                  </a:txBody>
                  <a:tcPr/>
                </a:tc>
                <a:tc>
                  <a:txBody>
                    <a:bodyPr/>
                    <a:lstStyle/>
                    <a:p>
                      <a:pPr algn="ctr"/>
                      <a:r>
                        <a:rPr lang="en-GB" sz="1600" b="1" dirty="0"/>
                        <a:t>Br</a:t>
                      </a:r>
                      <a:r>
                        <a:rPr lang="en-GB" sz="1600" b="1" baseline="30000" dirty="0"/>
                        <a:t>-</a:t>
                      </a:r>
                      <a:endParaRPr lang="en-GB" sz="1600" b="1" dirty="0"/>
                    </a:p>
                  </a:txBody>
                  <a:tcPr/>
                </a:tc>
                <a:tc>
                  <a:txBody>
                    <a:bodyPr/>
                    <a:lstStyle/>
                    <a:p>
                      <a:pPr algn="ctr"/>
                      <a:r>
                        <a:rPr lang="en-GB" sz="1600" b="1" dirty="0"/>
                        <a:t>H</a:t>
                      </a:r>
                      <a:r>
                        <a:rPr lang="en-GB" sz="1600" b="1" baseline="30000" dirty="0"/>
                        <a:t>+</a:t>
                      </a:r>
                      <a:endParaRPr lang="en-GB" sz="1600" b="1" dirty="0"/>
                    </a:p>
                  </a:txBody>
                  <a:tcPr/>
                </a:tc>
                <a:tc vMerge="1">
                  <a:txBody>
                    <a:bodyPr/>
                    <a:lstStyle/>
                    <a:p>
                      <a:endParaRPr lang="en-GB" dirty="0"/>
                    </a:p>
                  </a:txBody>
                  <a:tcPr/>
                </a:tc>
                <a:extLst>
                  <a:ext uri="{0D108BD9-81ED-4DB2-BD59-A6C34878D82A}">
                    <a16:rowId xmlns:a16="http://schemas.microsoft.com/office/drawing/2014/main" val="1222640494"/>
                  </a:ext>
                </a:extLst>
              </a:tr>
              <a:tr h="370840">
                <a:tc>
                  <a:txBody>
                    <a:bodyPr/>
                    <a:lstStyle/>
                    <a:p>
                      <a:pPr algn="ctr"/>
                      <a:r>
                        <a:rPr lang="en-GB" sz="1600" dirty="0"/>
                        <a:t>1</a:t>
                      </a:r>
                    </a:p>
                  </a:txBody>
                  <a:tcPr/>
                </a:tc>
                <a:tc>
                  <a:txBody>
                    <a:bodyPr/>
                    <a:lstStyle/>
                    <a:p>
                      <a:pPr algn="ctr"/>
                      <a:r>
                        <a:rPr lang="en-GB" sz="1600" dirty="0"/>
                        <a:t>0.10</a:t>
                      </a:r>
                    </a:p>
                  </a:txBody>
                  <a:tcPr/>
                </a:tc>
                <a:tc>
                  <a:txBody>
                    <a:bodyPr/>
                    <a:lstStyle/>
                    <a:p>
                      <a:pPr algn="ctr"/>
                      <a:r>
                        <a:rPr lang="en-GB" sz="1600" dirty="0"/>
                        <a:t>0.10</a:t>
                      </a:r>
                    </a:p>
                  </a:txBody>
                  <a:tcPr/>
                </a:tc>
                <a:tc>
                  <a:txBody>
                    <a:bodyPr/>
                    <a:lstStyle/>
                    <a:p>
                      <a:pPr algn="ctr"/>
                      <a:r>
                        <a:rPr lang="en-GB" sz="1600" dirty="0"/>
                        <a:t>0.10</a:t>
                      </a:r>
                    </a:p>
                  </a:txBody>
                  <a:tcPr/>
                </a:tc>
                <a:tc>
                  <a:txBody>
                    <a:bodyPr/>
                    <a:lstStyle/>
                    <a:p>
                      <a:pPr algn="ctr"/>
                      <a:r>
                        <a:rPr lang="en-GB" sz="1600" dirty="0"/>
                        <a:t>1.2 </a:t>
                      </a:r>
                      <a:r>
                        <a:rPr lang="en-GB" sz="1600" dirty="0">
                          <a:sym typeface="Symbol" panose="05050102010706020507" pitchFamily="18" charset="2"/>
                        </a:rPr>
                        <a:t> 10</a:t>
                      </a:r>
                      <a:r>
                        <a:rPr lang="en-GB" sz="1600" baseline="30000" dirty="0">
                          <a:sym typeface="Symbol" panose="05050102010706020507" pitchFamily="18" charset="2"/>
                        </a:rPr>
                        <a:t>-3</a:t>
                      </a:r>
                      <a:endParaRPr lang="en-GB" sz="1600" baseline="30000" dirty="0"/>
                    </a:p>
                  </a:txBody>
                  <a:tcPr/>
                </a:tc>
                <a:extLst>
                  <a:ext uri="{0D108BD9-81ED-4DB2-BD59-A6C34878D82A}">
                    <a16:rowId xmlns:a16="http://schemas.microsoft.com/office/drawing/2014/main" val="743710452"/>
                  </a:ext>
                </a:extLst>
              </a:tr>
              <a:tr h="370840">
                <a:tc>
                  <a:txBody>
                    <a:bodyPr/>
                    <a:lstStyle/>
                    <a:p>
                      <a:pPr algn="ctr"/>
                      <a:r>
                        <a:rPr lang="en-GB" sz="1600" dirty="0"/>
                        <a:t>2</a:t>
                      </a:r>
                    </a:p>
                  </a:txBody>
                  <a:tcPr/>
                </a:tc>
                <a:tc>
                  <a:txBody>
                    <a:bodyPr/>
                    <a:lstStyle/>
                    <a:p>
                      <a:pPr algn="ctr"/>
                      <a:r>
                        <a:rPr lang="en-GB" sz="1600" dirty="0"/>
                        <a:t>0.20</a:t>
                      </a:r>
                    </a:p>
                  </a:txBody>
                  <a:tcPr/>
                </a:tc>
                <a:tc>
                  <a:txBody>
                    <a:bodyPr/>
                    <a:lstStyle/>
                    <a:p>
                      <a:pPr algn="ctr"/>
                      <a:r>
                        <a:rPr lang="en-GB" sz="1600" dirty="0"/>
                        <a:t>0.10</a:t>
                      </a:r>
                    </a:p>
                  </a:txBody>
                  <a:tcPr/>
                </a:tc>
                <a:tc>
                  <a:txBody>
                    <a:bodyPr/>
                    <a:lstStyle/>
                    <a:p>
                      <a:pPr algn="ctr"/>
                      <a:r>
                        <a:rPr lang="en-GB" sz="1600" dirty="0"/>
                        <a:t>0.10</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2.4 </a:t>
                      </a:r>
                      <a:r>
                        <a:rPr lang="en-GB" sz="1600" dirty="0">
                          <a:sym typeface="Symbol" panose="05050102010706020507" pitchFamily="18" charset="2"/>
                        </a:rPr>
                        <a:t> 10</a:t>
                      </a:r>
                      <a:r>
                        <a:rPr lang="en-GB" sz="1600" baseline="30000" dirty="0">
                          <a:sym typeface="Symbol" panose="05050102010706020507" pitchFamily="18" charset="2"/>
                        </a:rPr>
                        <a:t>-3</a:t>
                      </a:r>
                      <a:endParaRPr lang="en-GB" sz="1600" baseline="30000" dirty="0"/>
                    </a:p>
                  </a:txBody>
                  <a:tcPr/>
                </a:tc>
                <a:extLst>
                  <a:ext uri="{0D108BD9-81ED-4DB2-BD59-A6C34878D82A}">
                    <a16:rowId xmlns:a16="http://schemas.microsoft.com/office/drawing/2014/main" val="2043580141"/>
                  </a:ext>
                </a:extLst>
              </a:tr>
              <a:tr h="370840">
                <a:tc>
                  <a:txBody>
                    <a:bodyPr/>
                    <a:lstStyle/>
                    <a:p>
                      <a:pPr algn="ctr"/>
                      <a:r>
                        <a:rPr lang="en-GB" sz="1600" dirty="0"/>
                        <a:t>3</a:t>
                      </a:r>
                    </a:p>
                  </a:txBody>
                  <a:tcPr/>
                </a:tc>
                <a:tc>
                  <a:txBody>
                    <a:bodyPr/>
                    <a:lstStyle/>
                    <a:p>
                      <a:pPr algn="ctr"/>
                      <a:r>
                        <a:rPr lang="en-GB" sz="1600" dirty="0"/>
                        <a:t>0.10</a:t>
                      </a:r>
                    </a:p>
                  </a:txBody>
                  <a:tcPr/>
                </a:tc>
                <a:tc>
                  <a:txBody>
                    <a:bodyPr/>
                    <a:lstStyle/>
                    <a:p>
                      <a:pPr algn="ctr"/>
                      <a:r>
                        <a:rPr lang="en-GB" sz="1600" dirty="0"/>
                        <a:t>0.30</a:t>
                      </a:r>
                    </a:p>
                  </a:txBody>
                  <a:tcPr/>
                </a:tc>
                <a:tc>
                  <a:txBody>
                    <a:bodyPr/>
                    <a:lstStyle/>
                    <a:p>
                      <a:pPr algn="ctr"/>
                      <a:r>
                        <a:rPr lang="en-GB" sz="1600" dirty="0"/>
                        <a:t>0.10</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3.6 </a:t>
                      </a:r>
                      <a:r>
                        <a:rPr lang="en-GB" sz="1600" dirty="0">
                          <a:sym typeface="Symbol" panose="05050102010706020507" pitchFamily="18" charset="2"/>
                        </a:rPr>
                        <a:t> 10</a:t>
                      </a:r>
                      <a:r>
                        <a:rPr lang="en-GB" sz="1600" baseline="30000" dirty="0">
                          <a:sym typeface="Symbol" panose="05050102010706020507" pitchFamily="18" charset="2"/>
                        </a:rPr>
                        <a:t>-3</a:t>
                      </a:r>
                      <a:endParaRPr lang="en-GB" sz="1600" baseline="30000" dirty="0"/>
                    </a:p>
                  </a:txBody>
                  <a:tcPr/>
                </a:tc>
                <a:extLst>
                  <a:ext uri="{0D108BD9-81ED-4DB2-BD59-A6C34878D82A}">
                    <a16:rowId xmlns:a16="http://schemas.microsoft.com/office/drawing/2014/main" val="3031178015"/>
                  </a:ext>
                </a:extLst>
              </a:tr>
              <a:tr h="370840">
                <a:tc>
                  <a:txBody>
                    <a:bodyPr/>
                    <a:lstStyle/>
                    <a:p>
                      <a:pPr algn="ctr"/>
                      <a:r>
                        <a:rPr lang="en-GB" sz="1600" dirty="0"/>
                        <a:t>4</a:t>
                      </a:r>
                    </a:p>
                  </a:txBody>
                  <a:tcPr/>
                </a:tc>
                <a:tc>
                  <a:txBody>
                    <a:bodyPr/>
                    <a:lstStyle/>
                    <a:p>
                      <a:pPr algn="ctr"/>
                      <a:r>
                        <a:rPr lang="en-GB" sz="1600" dirty="0"/>
                        <a:t>0.20</a:t>
                      </a:r>
                    </a:p>
                  </a:txBody>
                  <a:tcPr/>
                </a:tc>
                <a:tc>
                  <a:txBody>
                    <a:bodyPr/>
                    <a:lstStyle/>
                    <a:p>
                      <a:pPr algn="ctr"/>
                      <a:r>
                        <a:rPr lang="en-GB" sz="1600" dirty="0"/>
                        <a:t>0.10</a:t>
                      </a:r>
                    </a:p>
                  </a:txBody>
                  <a:tcPr/>
                </a:tc>
                <a:tc>
                  <a:txBody>
                    <a:bodyPr/>
                    <a:lstStyle/>
                    <a:p>
                      <a:pPr algn="ctr"/>
                      <a:r>
                        <a:rPr lang="en-GB" sz="1600" dirty="0"/>
                        <a:t>0.20</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a:t>4.8 </a:t>
                      </a:r>
                      <a:r>
                        <a:rPr lang="en-GB" sz="1600">
                          <a:sym typeface="Symbol" panose="05050102010706020507" pitchFamily="18" charset="2"/>
                        </a:rPr>
                        <a:t> 10</a:t>
                      </a:r>
                      <a:r>
                        <a:rPr lang="en-GB" sz="1600" baseline="30000">
                          <a:sym typeface="Symbol" panose="05050102010706020507" pitchFamily="18" charset="2"/>
                        </a:rPr>
                        <a:t>-3</a:t>
                      </a:r>
                      <a:endParaRPr lang="en-GB" sz="1600" baseline="30000"/>
                    </a:p>
                  </a:txBody>
                  <a:tcPr/>
                </a:tc>
                <a:extLst>
                  <a:ext uri="{0D108BD9-81ED-4DB2-BD59-A6C34878D82A}">
                    <a16:rowId xmlns:a16="http://schemas.microsoft.com/office/drawing/2014/main" val="1969120425"/>
                  </a:ext>
                </a:extLst>
              </a:tr>
            </a:tbl>
          </a:graphicData>
        </a:graphic>
      </p:graphicFrame>
    </p:spTree>
    <p:extLst>
      <p:ext uri="{BB962C8B-B14F-4D97-AF65-F5344CB8AC3E}">
        <p14:creationId xmlns:p14="http://schemas.microsoft.com/office/powerpoint/2010/main" val="3211260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C20BDB0F-C3B9-4E96-AF6B-4142D8429506}"/>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666AD8F-94C5-49B4-9C70-DFB904DCBE5C}"/>
              </a:ext>
            </a:extLst>
          </p:cNvPr>
          <p:cNvSpPr txBox="1"/>
          <p:nvPr/>
        </p:nvSpPr>
        <p:spPr>
          <a:xfrm>
            <a:off x="152222" y="453368"/>
            <a:ext cx="8812265" cy="923330"/>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Write the rate law for the disappearance of persulfate ions in the reaction </a:t>
            </a:r>
          </a:p>
          <a:p>
            <a:r>
              <a:rPr lang="en-GB" dirty="0">
                <a:latin typeface="Calibri" panose="020F0502020204030204" pitchFamily="34" charset="0"/>
                <a:cs typeface="Calibri" panose="020F0502020204030204" pitchFamily="34" charset="0"/>
              </a:rPr>
              <a:t>S</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O</a:t>
            </a:r>
            <a:r>
              <a:rPr lang="en-GB" baseline="-25000" dirty="0">
                <a:latin typeface="Calibri" panose="020F0502020204030204" pitchFamily="34" charset="0"/>
                <a:cs typeface="Calibri" panose="020F0502020204030204" pitchFamily="34" charset="0"/>
              </a:rPr>
              <a:t>8</a:t>
            </a:r>
            <a:r>
              <a:rPr lang="en-GB" dirty="0">
                <a:latin typeface="Calibri" panose="020F0502020204030204" pitchFamily="34" charset="0"/>
                <a:cs typeface="Calibri" panose="020F0502020204030204" pitchFamily="34" charset="0"/>
              </a:rPr>
              <a:t> </a:t>
            </a:r>
            <a:r>
              <a:rPr lang="en-GB" baseline="30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 + 3 I</a:t>
            </a:r>
            <a:r>
              <a:rPr lang="en-GB" baseline="30000" dirty="0">
                <a:latin typeface="Calibri" panose="020F0502020204030204" pitchFamily="34" charset="0"/>
                <a:cs typeface="Calibri" panose="020F0502020204030204" pitchFamily="34" charset="0"/>
              </a:rPr>
              <a:t>-</a:t>
            </a:r>
            <a:r>
              <a:rPr lang="en-GB"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sym typeface="Wingdings" panose="05000000000000000000" pitchFamily="2" charset="2"/>
              </a:rPr>
              <a:t>  2 SO</a:t>
            </a:r>
            <a:r>
              <a:rPr lang="en-GB" baseline="-25000" dirty="0">
                <a:latin typeface="Calibri" panose="020F0502020204030204" pitchFamily="34" charset="0"/>
                <a:cs typeface="Calibri" panose="020F0502020204030204" pitchFamily="34" charset="0"/>
                <a:sym typeface="Wingdings" panose="05000000000000000000" pitchFamily="2" charset="2"/>
              </a:rPr>
              <a:t>4</a:t>
            </a:r>
            <a:r>
              <a:rPr lang="en-GB" baseline="30000" dirty="0">
                <a:latin typeface="Calibri" panose="020F0502020204030204" pitchFamily="34" charset="0"/>
                <a:cs typeface="Calibri" panose="020F0502020204030204" pitchFamily="34" charset="0"/>
                <a:sym typeface="Wingdings" panose="05000000000000000000" pitchFamily="2" charset="2"/>
              </a:rPr>
              <a:t>2-</a:t>
            </a:r>
            <a:r>
              <a:rPr lang="en-GB" dirty="0">
                <a:latin typeface="Calibri" panose="020F0502020204030204" pitchFamily="34" charset="0"/>
                <a:cs typeface="Calibri" panose="020F0502020204030204" pitchFamily="34" charset="0"/>
                <a:sym typeface="Wingdings" panose="05000000000000000000" pitchFamily="2" charset="2"/>
              </a:rPr>
              <a:t>  +  I</a:t>
            </a:r>
            <a:r>
              <a:rPr lang="en-GB" baseline="-25000" dirty="0">
                <a:latin typeface="Calibri" panose="020F0502020204030204" pitchFamily="34" charset="0"/>
                <a:cs typeface="Calibri" panose="020F0502020204030204" pitchFamily="34" charset="0"/>
                <a:sym typeface="Wingdings" panose="05000000000000000000" pitchFamily="2" charset="2"/>
              </a:rPr>
              <a:t>3</a:t>
            </a:r>
            <a:r>
              <a:rPr lang="en-GB" baseline="30000" dirty="0">
                <a:latin typeface="Calibri" panose="020F0502020204030204" pitchFamily="34" charset="0"/>
                <a:cs typeface="Calibri" panose="020F0502020204030204" pitchFamily="34" charset="0"/>
                <a:sym typeface="Wingdings" panose="05000000000000000000" pitchFamily="2" charset="2"/>
              </a:rPr>
              <a:t>- </a:t>
            </a:r>
            <a:r>
              <a:rPr lang="en-GB" dirty="0">
                <a:latin typeface="Calibri" panose="020F0502020204030204" pitchFamily="34" charset="0"/>
                <a:cs typeface="Calibri" panose="020F0502020204030204" pitchFamily="34" charset="0"/>
                <a:sym typeface="Wingdings" panose="05000000000000000000" pitchFamily="2" charset="2"/>
              </a:rPr>
              <a:t>with respect to each reactant and determine the value of k if the following data was collected.</a:t>
            </a:r>
            <a:endParaRPr lang="en-GB" baseline="30000" dirty="0">
              <a:latin typeface="Calibri" panose="020F0502020204030204" pitchFamily="34" charset="0"/>
              <a:cs typeface="Calibri" panose="020F0502020204030204" pitchFamily="34" charset="0"/>
            </a:endParaRPr>
          </a:p>
        </p:txBody>
      </p:sp>
      <p:graphicFrame>
        <p:nvGraphicFramePr>
          <p:cNvPr id="7" name="Table 5">
            <a:extLst>
              <a:ext uri="{FF2B5EF4-FFF2-40B4-BE49-F238E27FC236}">
                <a16:creationId xmlns:a16="http://schemas.microsoft.com/office/drawing/2014/main" id="{196F7244-8DBD-46BD-979F-EE249F156EF6}"/>
              </a:ext>
            </a:extLst>
          </p:cNvPr>
          <p:cNvGraphicFramePr>
            <a:graphicFrameLocks noGrp="1"/>
          </p:cNvGraphicFramePr>
          <p:nvPr>
            <p:extLst>
              <p:ext uri="{D42A27DB-BD31-4B8C-83A1-F6EECF244321}">
                <p14:modId xmlns:p14="http://schemas.microsoft.com/office/powerpoint/2010/main" val="1042636959"/>
              </p:ext>
            </p:extLst>
          </p:nvPr>
        </p:nvGraphicFramePr>
        <p:xfrm>
          <a:off x="683568" y="1700808"/>
          <a:ext cx="5837584" cy="1854200"/>
        </p:xfrm>
        <a:graphic>
          <a:graphicData uri="http://schemas.openxmlformats.org/drawingml/2006/table">
            <a:tbl>
              <a:tblPr firstRow="1" bandRow="1">
                <a:tableStyleId>{C4B1156A-380E-4F78-BDF5-A606A8083BF9}</a:tableStyleId>
              </a:tblPr>
              <a:tblGrid>
                <a:gridCol w="1507232">
                  <a:extLst>
                    <a:ext uri="{9D8B030D-6E8A-4147-A177-3AD203B41FA5}">
                      <a16:colId xmlns:a16="http://schemas.microsoft.com/office/drawing/2014/main" val="4120069202"/>
                    </a:ext>
                  </a:extLst>
                </a:gridCol>
                <a:gridCol w="1219200">
                  <a:extLst>
                    <a:ext uri="{9D8B030D-6E8A-4147-A177-3AD203B41FA5}">
                      <a16:colId xmlns:a16="http://schemas.microsoft.com/office/drawing/2014/main" val="199640009"/>
                    </a:ext>
                  </a:extLst>
                </a:gridCol>
                <a:gridCol w="1219200">
                  <a:extLst>
                    <a:ext uri="{9D8B030D-6E8A-4147-A177-3AD203B41FA5}">
                      <a16:colId xmlns:a16="http://schemas.microsoft.com/office/drawing/2014/main" val="1574777706"/>
                    </a:ext>
                  </a:extLst>
                </a:gridCol>
                <a:gridCol w="1891952">
                  <a:extLst>
                    <a:ext uri="{9D8B030D-6E8A-4147-A177-3AD203B41FA5}">
                      <a16:colId xmlns:a16="http://schemas.microsoft.com/office/drawing/2014/main" val="4164530408"/>
                    </a:ext>
                  </a:extLst>
                </a:gridCol>
              </a:tblGrid>
              <a:tr h="370840">
                <a:tc rowSpan="2">
                  <a:txBody>
                    <a:bodyPr/>
                    <a:lstStyle/>
                    <a:p>
                      <a:pPr algn="ctr"/>
                      <a:r>
                        <a:rPr lang="en-GB" sz="1600" dirty="0">
                          <a:latin typeface="Calibri" panose="020F0502020204030204" pitchFamily="34" charset="0"/>
                          <a:cs typeface="Calibri" panose="020F0502020204030204" pitchFamily="34" charset="0"/>
                        </a:rPr>
                        <a:t>experiment</a:t>
                      </a:r>
                    </a:p>
                  </a:txBody>
                  <a:tcPr/>
                </a:tc>
                <a:tc gridSpan="2">
                  <a:txBody>
                    <a:bodyPr/>
                    <a:lstStyle/>
                    <a:p>
                      <a:pPr algn="ctr"/>
                      <a:r>
                        <a:rPr lang="en-GB" sz="1600" dirty="0">
                          <a:latin typeface="Calibri" panose="020F0502020204030204" pitchFamily="34" charset="0"/>
                          <a:cs typeface="Calibri" panose="020F0502020204030204" pitchFamily="34" charset="0"/>
                        </a:rPr>
                        <a:t>initial concentration mol/L</a:t>
                      </a:r>
                    </a:p>
                  </a:txBody>
                  <a:tcPr/>
                </a:tc>
                <a:tc hMerge="1">
                  <a:txBody>
                    <a:bodyPr/>
                    <a:lstStyle/>
                    <a:p>
                      <a:endParaRPr lang="en-GB" dirty="0"/>
                    </a:p>
                  </a:txBody>
                  <a:tcPr/>
                </a:tc>
                <a:tc rowSpan="2">
                  <a:txBody>
                    <a:bodyPr/>
                    <a:lstStyle/>
                    <a:p>
                      <a:pPr algn="ctr"/>
                      <a:r>
                        <a:rPr lang="en-GB" sz="1600" dirty="0">
                          <a:latin typeface="Calibri" panose="020F0502020204030204" pitchFamily="34" charset="0"/>
                          <a:cs typeface="Calibri" panose="020F0502020204030204" pitchFamily="34" charset="0"/>
                        </a:rPr>
                        <a:t>initial rate,</a:t>
                      </a:r>
                    </a:p>
                    <a:p>
                      <a:pPr algn="ctr"/>
                      <a:r>
                        <a:rPr lang="en-GB" sz="1600" dirty="0">
                          <a:latin typeface="Calibri" panose="020F0502020204030204" pitchFamily="34" charset="0"/>
                          <a:cs typeface="Calibri" panose="020F0502020204030204" pitchFamily="34" charset="0"/>
                        </a:rPr>
                        <a:t>mol S</a:t>
                      </a:r>
                      <a:r>
                        <a:rPr lang="en-GB" sz="1600" baseline="-25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O</a:t>
                      </a:r>
                      <a:r>
                        <a:rPr lang="en-GB" sz="1600" baseline="-25000" dirty="0">
                          <a:latin typeface="Calibri" panose="020F0502020204030204" pitchFamily="34" charset="0"/>
                          <a:cs typeface="Calibri" panose="020F0502020204030204" pitchFamily="34" charset="0"/>
                        </a:rPr>
                        <a:t>8</a:t>
                      </a:r>
                      <a:r>
                        <a:rPr lang="en-GB" sz="1600" dirty="0">
                          <a:latin typeface="Calibri" panose="020F0502020204030204" pitchFamily="34" charset="0"/>
                          <a:cs typeface="Calibri" panose="020F0502020204030204" pitchFamily="34" charset="0"/>
                        </a:rPr>
                        <a:t> </a:t>
                      </a:r>
                      <a:r>
                        <a:rPr lang="en-GB" sz="1600" baseline="30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 /L-s</a:t>
                      </a:r>
                    </a:p>
                  </a:txBody>
                  <a:tcPr/>
                </a:tc>
                <a:extLst>
                  <a:ext uri="{0D108BD9-81ED-4DB2-BD59-A6C34878D82A}">
                    <a16:rowId xmlns:a16="http://schemas.microsoft.com/office/drawing/2014/main" val="1181069765"/>
                  </a:ext>
                </a:extLst>
              </a:tr>
              <a:tr h="370840">
                <a:tc vMerge="1">
                  <a:txBody>
                    <a:bodyPr/>
                    <a:lstStyle/>
                    <a:p>
                      <a:endParaRPr lang="en-GB" dirty="0"/>
                    </a:p>
                  </a:txBody>
                  <a:tcPr/>
                </a:tc>
                <a:tc>
                  <a:txBody>
                    <a:bodyPr/>
                    <a:lstStyle/>
                    <a:p>
                      <a:pPr algn="ctr"/>
                      <a:r>
                        <a:rPr lang="en-GB" sz="1600" dirty="0">
                          <a:latin typeface="Calibri" panose="020F0502020204030204" pitchFamily="34" charset="0"/>
                          <a:cs typeface="Calibri" panose="020F0502020204030204" pitchFamily="34" charset="0"/>
                        </a:rPr>
                        <a:t>S</a:t>
                      </a:r>
                      <a:r>
                        <a:rPr lang="en-GB" sz="1600" baseline="-25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O</a:t>
                      </a:r>
                      <a:r>
                        <a:rPr lang="en-GB" sz="1600" baseline="-25000" dirty="0">
                          <a:latin typeface="Calibri" panose="020F0502020204030204" pitchFamily="34" charset="0"/>
                          <a:cs typeface="Calibri" panose="020F0502020204030204" pitchFamily="34" charset="0"/>
                        </a:rPr>
                        <a:t>8</a:t>
                      </a:r>
                      <a:r>
                        <a:rPr lang="en-GB" sz="1600" dirty="0">
                          <a:latin typeface="Calibri" panose="020F0502020204030204" pitchFamily="34" charset="0"/>
                          <a:cs typeface="Calibri" panose="020F0502020204030204" pitchFamily="34" charset="0"/>
                        </a:rPr>
                        <a:t> </a:t>
                      </a:r>
                      <a:r>
                        <a:rPr lang="en-GB" sz="1600" baseline="30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 </a:t>
                      </a:r>
                    </a:p>
                  </a:txBody>
                  <a:tcPr/>
                </a:tc>
                <a:tc>
                  <a:txBody>
                    <a:bodyPr/>
                    <a:lstStyle/>
                    <a:p>
                      <a:pPr algn="ctr"/>
                      <a:r>
                        <a:rPr lang="en-GB" sz="1600" dirty="0">
                          <a:latin typeface="Calibri" panose="020F0502020204030204" pitchFamily="34" charset="0"/>
                          <a:cs typeface="Calibri" panose="020F0502020204030204" pitchFamily="34" charset="0"/>
                        </a:rPr>
                        <a:t>I</a:t>
                      </a:r>
                      <a:r>
                        <a:rPr lang="en-GB" sz="1600" baseline="30000" dirty="0">
                          <a:latin typeface="Calibri" panose="020F0502020204030204" pitchFamily="34" charset="0"/>
                          <a:cs typeface="Calibri" panose="020F0502020204030204" pitchFamily="34" charset="0"/>
                        </a:rPr>
                        <a:t>-</a:t>
                      </a:r>
                      <a:endParaRPr lang="en-GB" sz="1600" dirty="0">
                        <a:latin typeface="Calibri" panose="020F0502020204030204" pitchFamily="34" charset="0"/>
                        <a:cs typeface="Calibri" panose="020F0502020204030204" pitchFamily="34" charset="0"/>
                      </a:endParaRPr>
                    </a:p>
                  </a:txBody>
                  <a:tcPr/>
                </a:tc>
                <a:tc vMerge="1">
                  <a:txBody>
                    <a:bodyPr/>
                    <a:lstStyle/>
                    <a:p>
                      <a:endParaRPr lang="en-GB" dirty="0"/>
                    </a:p>
                  </a:txBody>
                  <a:tcPr/>
                </a:tc>
                <a:extLst>
                  <a:ext uri="{0D108BD9-81ED-4DB2-BD59-A6C34878D82A}">
                    <a16:rowId xmlns:a16="http://schemas.microsoft.com/office/drawing/2014/main" val="1222640494"/>
                  </a:ext>
                </a:extLst>
              </a:tr>
              <a:tr h="370840">
                <a:tc>
                  <a:txBody>
                    <a:bodyPr/>
                    <a:lstStyle/>
                    <a:p>
                      <a:pPr algn="ctr"/>
                      <a:r>
                        <a:rPr lang="en-GB" sz="1600" dirty="0">
                          <a:latin typeface="Calibri" panose="020F0502020204030204" pitchFamily="34" charset="0"/>
                          <a:cs typeface="Calibri" panose="020F0502020204030204" pitchFamily="34" charset="0"/>
                        </a:rPr>
                        <a:t>1</a:t>
                      </a:r>
                    </a:p>
                  </a:txBody>
                  <a:tcPr/>
                </a:tc>
                <a:tc>
                  <a:txBody>
                    <a:bodyPr/>
                    <a:lstStyle/>
                    <a:p>
                      <a:pPr algn="ctr"/>
                      <a:r>
                        <a:rPr lang="en-GB" sz="1600" dirty="0">
                          <a:latin typeface="Calibri" panose="020F0502020204030204" pitchFamily="34" charset="0"/>
                          <a:cs typeface="Calibri" panose="020F0502020204030204" pitchFamily="34" charset="0"/>
                        </a:rPr>
                        <a:t>0.15</a:t>
                      </a:r>
                    </a:p>
                  </a:txBody>
                  <a:tcPr/>
                </a:tc>
                <a:tc>
                  <a:txBody>
                    <a:bodyPr/>
                    <a:lstStyle/>
                    <a:p>
                      <a:pPr algn="ctr"/>
                      <a:r>
                        <a:rPr lang="en-GB" sz="1600" dirty="0">
                          <a:latin typeface="Calibri" panose="020F0502020204030204" pitchFamily="34" charset="0"/>
                          <a:cs typeface="Calibri" panose="020F0502020204030204" pitchFamily="34" charset="0"/>
                        </a:rPr>
                        <a:t>0.24</a:t>
                      </a:r>
                    </a:p>
                  </a:txBody>
                  <a:tcPr/>
                </a:tc>
                <a:tc>
                  <a:txBody>
                    <a:bodyPr/>
                    <a:lstStyle/>
                    <a:p>
                      <a:pPr algn="ctr"/>
                      <a:r>
                        <a:rPr lang="en-GB" sz="1600" dirty="0">
                          <a:latin typeface="Calibri" panose="020F0502020204030204" pitchFamily="34" charset="0"/>
                          <a:cs typeface="Calibri" panose="020F0502020204030204" pitchFamily="34" charset="0"/>
                        </a:rPr>
                        <a:t>0.87</a:t>
                      </a:r>
                      <a:endParaRPr lang="en-GB" sz="1600" baseline="30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43710452"/>
                  </a:ext>
                </a:extLst>
              </a:tr>
              <a:tr h="370840">
                <a:tc>
                  <a:txBody>
                    <a:bodyPr/>
                    <a:lstStyle/>
                    <a:p>
                      <a:pPr algn="ctr"/>
                      <a:r>
                        <a:rPr lang="en-GB" sz="1600" dirty="0">
                          <a:latin typeface="Calibri" panose="020F0502020204030204" pitchFamily="34" charset="0"/>
                          <a:cs typeface="Calibri" panose="020F0502020204030204" pitchFamily="34" charset="0"/>
                        </a:rPr>
                        <a:t>2</a:t>
                      </a:r>
                    </a:p>
                  </a:txBody>
                  <a:tcPr/>
                </a:tc>
                <a:tc>
                  <a:txBody>
                    <a:bodyPr/>
                    <a:lstStyle/>
                    <a:p>
                      <a:pPr algn="ctr"/>
                      <a:r>
                        <a:rPr lang="en-GB" sz="1600" dirty="0">
                          <a:latin typeface="Calibri" panose="020F0502020204030204" pitchFamily="34" charset="0"/>
                          <a:cs typeface="Calibri" panose="020F0502020204030204" pitchFamily="34" charset="0"/>
                        </a:rPr>
                        <a:t>0.30</a:t>
                      </a:r>
                    </a:p>
                  </a:txBody>
                  <a:tcPr/>
                </a:tc>
                <a:tc>
                  <a:txBody>
                    <a:bodyPr/>
                    <a:lstStyle/>
                    <a:p>
                      <a:pPr algn="ctr"/>
                      <a:r>
                        <a:rPr lang="en-GB" sz="1600" dirty="0">
                          <a:latin typeface="Calibri" panose="020F0502020204030204" pitchFamily="34" charset="0"/>
                          <a:cs typeface="Calibri" panose="020F0502020204030204" pitchFamily="34" charset="0"/>
                        </a:rPr>
                        <a:t>0.24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latin typeface="Calibri" panose="020F0502020204030204" pitchFamily="34" charset="0"/>
                          <a:cs typeface="Calibri" panose="020F0502020204030204" pitchFamily="34" charset="0"/>
                        </a:rPr>
                        <a:t>1.70</a:t>
                      </a:r>
                      <a:endParaRPr lang="en-GB" sz="1600" baseline="30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43580141"/>
                  </a:ext>
                </a:extLst>
              </a:tr>
              <a:tr h="370840">
                <a:tc>
                  <a:txBody>
                    <a:bodyPr/>
                    <a:lstStyle/>
                    <a:p>
                      <a:pPr algn="ctr"/>
                      <a:r>
                        <a:rPr lang="en-GB" sz="1600" dirty="0">
                          <a:latin typeface="Calibri" panose="020F0502020204030204" pitchFamily="34" charset="0"/>
                          <a:cs typeface="Calibri" panose="020F0502020204030204" pitchFamily="34" charset="0"/>
                        </a:rPr>
                        <a:t>3</a:t>
                      </a:r>
                    </a:p>
                  </a:txBody>
                  <a:tcPr/>
                </a:tc>
                <a:tc>
                  <a:txBody>
                    <a:bodyPr/>
                    <a:lstStyle/>
                    <a:p>
                      <a:pPr algn="ctr"/>
                      <a:r>
                        <a:rPr lang="en-GB" sz="1600" dirty="0">
                          <a:latin typeface="Calibri" panose="020F0502020204030204" pitchFamily="34" charset="0"/>
                          <a:cs typeface="Calibri" panose="020F0502020204030204" pitchFamily="34" charset="0"/>
                        </a:rPr>
                        <a:t>0.30</a:t>
                      </a:r>
                    </a:p>
                  </a:txBody>
                  <a:tcPr/>
                </a:tc>
                <a:tc>
                  <a:txBody>
                    <a:bodyPr/>
                    <a:lstStyle/>
                    <a:p>
                      <a:pPr algn="ctr"/>
                      <a:r>
                        <a:rPr lang="en-GB" sz="1600" dirty="0">
                          <a:latin typeface="Calibri" panose="020F0502020204030204" pitchFamily="34" charset="0"/>
                          <a:cs typeface="Calibri" panose="020F0502020204030204" pitchFamily="34" charset="0"/>
                        </a:rPr>
                        <a:t>0.48</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latin typeface="Calibri" panose="020F0502020204030204" pitchFamily="34" charset="0"/>
                          <a:cs typeface="Calibri" panose="020F0502020204030204" pitchFamily="34" charset="0"/>
                        </a:rPr>
                        <a:t>1.68</a:t>
                      </a:r>
                      <a:endParaRPr lang="en-GB" sz="1600" baseline="30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31178015"/>
                  </a:ext>
                </a:extLst>
              </a:tr>
            </a:tbl>
          </a:graphicData>
        </a:graphic>
      </p:graphicFrame>
    </p:spTree>
    <p:extLst>
      <p:ext uri="{BB962C8B-B14F-4D97-AF65-F5344CB8AC3E}">
        <p14:creationId xmlns:p14="http://schemas.microsoft.com/office/powerpoint/2010/main" val="2443600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AAA72F53-90F4-4224-BB5D-5B6618641CE8}"/>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THE KINETICS OF EXPLOSIONS</a:t>
            </a:r>
            <a:endParaRPr lang="en-GB" sz="2400" b="1"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8253470-B9AA-47FF-A10C-7E833F7A246E}"/>
              </a:ext>
            </a:extLst>
          </p:cNvPr>
          <p:cNvSpPr txBox="1"/>
          <p:nvPr/>
        </p:nvSpPr>
        <p:spPr>
          <a:xfrm>
            <a:off x="9869" y="480963"/>
            <a:ext cx="9036496" cy="1200329"/>
          </a:xfrm>
          <a:prstGeom prst="rect">
            <a:avLst/>
          </a:prstGeom>
          <a:noFill/>
        </p:spPr>
        <p:txBody>
          <a:bodyPr wrap="square">
            <a:spAutoFit/>
          </a:bodyPr>
          <a:lstStyle/>
          <a:p>
            <a:pPr marL="285750" indent="-285750">
              <a:buFont typeface="Arial" panose="020B0604020202020204" pitchFamily="34" charset="0"/>
              <a:buChar char="•"/>
            </a:pPr>
            <a:r>
              <a:rPr lang="en-US" b="1" i="0" dirty="0">
                <a:solidFill>
                  <a:srgbClr val="00B0F0"/>
                </a:solidFill>
                <a:effectLst/>
                <a:latin typeface="Calibri" panose="020F0502020204030204" pitchFamily="34" charset="0"/>
                <a:cs typeface="Calibri" panose="020F0502020204030204" pitchFamily="34" charset="0"/>
              </a:rPr>
              <a:t>exothermic reaction </a:t>
            </a:r>
            <a:r>
              <a:rPr lang="en-US" b="0" i="0" dirty="0">
                <a:solidFill>
                  <a:srgbClr val="000000"/>
                </a:solidFill>
                <a:effectLst/>
                <a:latin typeface="Calibri" panose="020F0502020204030204" pitchFamily="34" charset="0"/>
                <a:cs typeface="Calibri" panose="020F0502020204030204" pitchFamily="34" charset="0"/>
              </a:rPr>
              <a:t>– energy of reactants &gt; energy of products</a:t>
            </a:r>
          </a:p>
          <a:p>
            <a:pPr marL="285750" indent="-285750">
              <a:buFont typeface="Arial" panose="020B0604020202020204" pitchFamily="34" charset="0"/>
              <a:buChar char="•"/>
            </a:pPr>
            <a:r>
              <a:rPr lang="en-US" b="0" i="0" dirty="0">
                <a:solidFill>
                  <a:srgbClr val="000000"/>
                </a:solidFill>
                <a:effectLst/>
                <a:latin typeface="Calibri" panose="020F0502020204030204" pitchFamily="34" charset="0"/>
                <a:cs typeface="Calibri" panose="020F0502020204030204" pitchFamily="34" charset="0"/>
              </a:rPr>
              <a:t>energy is needed to start the reaction </a:t>
            </a:r>
          </a:p>
          <a:p>
            <a:pPr marL="285750" indent="-285750">
              <a:buFont typeface="Arial" panose="020B0604020202020204" pitchFamily="34" charset="0"/>
              <a:buChar char="•"/>
            </a:pPr>
            <a:r>
              <a:rPr lang="en-US" b="1" i="0" dirty="0">
                <a:solidFill>
                  <a:srgbClr val="00B0F0"/>
                </a:solidFill>
                <a:effectLst/>
                <a:latin typeface="Calibri" panose="020F0502020204030204" pitchFamily="34" charset="0"/>
                <a:cs typeface="Calibri" panose="020F0502020204030204" pitchFamily="34" charset="0"/>
              </a:rPr>
              <a:t>activation </a:t>
            </a:r>
            <a:r>
              <a:rPr lang="en-US" b="1" dirty="0">
                <a:solidFill>
                  <a:srgbClr val="00B0F0"/>
                </a:solidFill>
                <a:latin typeface="Calibri" panose="020F0502020204030204" pitchFamily="34" charset="0"/>
                <a:cs typeface="Calibri" panose="020F0502020204030204" pitchFamily="34" charset="0"/>
              </a:rPr>
              <a:t>e</a:t>
            </a:r>
            <a:r>
              <a:rPr lang="en-US" b="1" i="0" dirty="0">
                <a:solidFill>
                  <a:srgbClr val="00B0F0"/>
                </a:solidFill>
                <a:effectLst/>
                <a:latin typeface="Calibri" panose="020F0502020204030204" pitchFamily="34" charset="0"/>
                <a:cs typeface="Calibri" panose="020F0502020204030204" pitchFamily="34" charset="0"/>
              </a:rPr>
              <a:t>nergy (</a:t>
            </a:r>
            <a:r>
              <a:rPr lang="en-US" b="1" i="0" dirty="0" err="1">
                <a:solidFill>
                  <a:srgbClr val="00B0F0"/>
                </a:solidFill>
                <a:effectLst/>
                <a:latin typeface="Calibri" panose="020F0502020204030204" pitchFamily="34" charset="0"/>
                <a:cs typeface="Calibri" panose="020F0502020204030204" pitchFamily="34" charset="0"/>
              </a:rPr>
              <a:t>E</a:t>
            </a:r>
            <a:r>
              <a:rPr lang="en-US" b="1" i="0" baseline="-25000" dirty="0" err="1">
                <a:solidFill>
                  <a:srgbClr val="00B0F0"/>
                </a:solidFill>
                <a:effectLst/>
                <a:latin typeface="Calibri" panose="020F0502020204030204" pitchFamily="34" charset="0"/>
                <a:cs typeface="Calibri" panose="020F0502020204030204" pitchFamily="34" charset="0"/>
              </a:rPr>
              <a:t>a</a:t>
            </a:r>
            <a:r>
              <a:rPr lang="en-US" b="1" i="0" dirty="0">
                <a:solidFill>
                  <a:srgbClr val="00B0F0"/>
                </a:solidFill>
                <a:effectLst/>
                <a:latin typeface="Calibri" panose="020F0502020204030204" pitchFamily="34" charset="0"/>
                <a:cs typeface="Calibri" panose="020F0502020204030204" pitchFamily="34" charset="0"/>
              </a:rPr>
              <a:t>) -</a:t>
            </a:r>
            <a:r>
              <a:rPr lang="en-US" b="0" i="0" dirty="0">
                <a:solidFill>
                  <a:srgbClr val="000000"/>
                </a:solidFill>
                <a:effectLst/>
                <a:latin typeface="Calibri" panose="020F0502020204030204" pitchFamily="34" charset="0"/>
                <a:cs typeface="Calibri" panose="020F0502020204030204" pitchFamily="34" charset="0"/>
              </a:rPr>
              <a:t> energy needed to break bonds in the reactants and to allow the less stable intermediates, or activated complex, before the products are formed </a:t>
            </a:r>
            <a:endParaRPr lang="en-GB" dirty="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077AF679-B4E4-4C63-86A9-66F4A5C56B08}"/>
              </a:ext>
            </a:extLst>
          </p:cNvPr>
          <p:cNvSpPr txBox="1"/>
          <p:nvPr/>
        </p:nvSpPr>
        <p:spPr>
          <a:xfrm>
            <a:off x="5128028" y="5042687"/>
            <a:ext cx="3962679" cy="646331"/>
          </a:xfrm>
          <a:prstGeom prst="rect">
            <a:avLst/>
          </a:prstGeom>
          <a:noFill/>
        </p:spPr>
        <p:txBody>
          <a:bodyPr wrap="square" rtlCol="0">
            <a:spAutoFit/>
          </a:bodyPr>
          <a:lstStyle/>
          <a:p>
            <a:r>
              <a:rPr lang="en-GB" dirty="0">
                <a:solidFill>
                  <a:srgbClr val="00B050"/>
                </a:solidFill>
                <a:latin typeface="Calibri" panose="020F0502020204030204" pitchFamily="34" charset="0"/>
                <a:cs typeface="Calibri" panose="020F0502020204030204" pitchFamily="34" charset="0"/>
              </a:rPr>
              <a:t>e.g. glycerine and nitric acid </a:t>
            </a:r>
            <a:r>
              <a:rPr lang="en-GB" dirty="0">
                <a:solidFill>
                  <a:srgbClr val="00B050"/>
                </a:solidFill>
                <a:latin typeface="Calibri" panose="020F0502020204030204" pitchFamily="34" charset="0"/>
                <a:cs typeface="Calibri" panose="020F0502020204030204" pitchFamily="34" charset="0"/>
                <a:sym typeface="Wingdings" pitchFamily="2" charset="2"/>
              </a:rPr>
              <a:t> </a:t>
            </a:r>
            <a:r>
              <a:rPr lang="en-GB" dirty="0" err="1">
                <a:solidFill>
                  <a:srgbClr val="00B050"/>
                </a:solidFill>
                <a:latin typeface="Calibri" panose="020F0502020204030204" pitchFamily="34" charset="0"/>
                <a:cs typeface="Calibri" panose="020F0502020204030204" pitchFamily="34" charset="0"/>
                <a:sym typeface="Wingdings" pitchFamily="2" charset="2"/>
              </a:rPr>
              <a:t>nitroglycerine</a:t>
            </a:r>
            <a:r>
              <a:rPr lang="en-GB" dirty="0">
                <a:solidFill>
                  <a:srgbClr val="00B050"/>
                </a:solidFill>
                <a:latin typeface="Calibri" panose="020F0502020204030204" pitchFamily="34" charset="0"/>
                <a:cs typeface="Calibri" panose="020F0502020204030204" pitchFamily="34" charset="0"/>
                <a:sym typeface="Wingdings" pitchFamily="2" charset="2"/>
              </a:rPr>
              <a:t> and water </a:t>
            </a:r>
            <a:endParaRPr lang="en-GB" dirty="0">
              <a:solidFill>
                <a:srgbClr val="00B050"/>
              </a:solidFill>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E078DE75-8C94-4E71-B500-0D56321D3553}"/>
              </a:ext>
            </a:extLst>
          </p:cNvPr>
          <p:cNvSpPr txBox="1"/>
          <p:nvPr/>
        </p:nvSpPr>
        <p:spPr>
          <a:xfrm>
            <a:off x="5133288" y="4717762"/>
            <a:ext cx="3317383" cy="369332"/>
          </a:xfrm>
          <a:prstGeom prst="rect">
            <a:avLst/>
          </a:prstGeom>
          <a:noFill/>
        </p:spPr>
        <p:txBody>
          <a:bodyPr wrap="none" rtlCol="0">
            <a:spAutoFit/>
          </a:bodyPr>
          <a:lstStyle/>
          <a:p>
            <a:r>
              <a:rPr lang="en-GB" dirty="0">
                <a:solidFill>
                  <a:srgbClr val="00B050"/>
                </a:solidFill>
                <a:latin typeface="Calibri" panose="020F0502020204030204" pitchFamily="34" charset="0"/>
                <a:cs typeface="Calibri" panose="020F0502020204030204" pitchFamily="34" charset="0"/>
              </a:rPr>
              <a:t>e.g. TNT </a:t>
            </a:r>
            <a:r>
              <a:rPr lang="en-GB" dirty="0">
                <a:solidFill>
                  <a:srgbClr val="00B050"/>
                </a:solidFill>
                <a:latin typeface="Calibri" panose="020F0502020204030204" pitchFamily="34" charset="0"/>
                <a:cs typeface="Calibri" panose="020F0502020204030204" pitchFamily="34" charset="0"/>
                <a:sym typeface="Wingdings" pitchFamily="2" charset="2"/>
              </a:rPr>
              <a:t> C + CO + H</a:t>
            </a:r>
            <a:r>
              <a:rPr lang="en-GB" baseline="-25000" dirty="0">
                <a:solidFill>
                  <a:srgbClr val="00B050"/>
                </a:solidFill>
                <a:latin typeface="Calibri" panose="020F0502020204030204" pitchFamily="34" charset="0"/>
                <a:cs typeface="Calibri" panose="020F0502020204030204" pitchFamily="34" charset="0"/>
                <a:sym typeface="Wingdings" pitchFamily="2" charset="2"/>
              </a:rPr>
              <a:t>2</a:t>
            </a:r>
            <a:r>
              <a:rPr lang="en-GB" dirty="0">
                <a:solidFill>
                  <a:srgbClr val="00B050"/>
                </a:solidFill>
                <a:latin typeface="Calibri" panose="020F0502020204030204" pitchFamily="34" charset="0"/>
                <a:cs typeface="Calibri" panose="020F0502020204030204" pitchFamily="34" charset="0"/>
                <a:sym typeface="Wingdings" pitchFamily="2" charset="2"/>
              </a:rPr>
              <a:t>O and N</a:t>
            </a:r>
            <a:r>
              <a:rPr lang="en-GB" baseline="-25000" dirty="0">
                <a:solidFill>
                  <a:srgbClr val="00B050"/>
                </a:solidFill>
                <a:latin typeface="Calibri" panose="020F0502020204030204" pitchFamily="34" charset="0"/>
                <a:cs typeface="Calibri" panose="020F0502020204030204" pitchFamily="34" charset="0"/>
                <a:sym typeface="Wingdings" pitchFamily="2" charset="2"/>
              </a:rPr>
              <a:t>2</a:t>
            </a:r>
            <a:r>
              <a:rPr lang="en-GB" dirty="0">
                <a:solidFill>
                  <a:srgbClr val="00B050"/>
                </a:solidFill>
                <a:latin typeface="Calibri" panose="020F0502020204030204" pitchFamily="34" charset="0"/>
                <a:cs typeface="Calibri" panose="020F0502020204030204" pitchFamily="34" charset="0"/>
                <a:sym typeface="Wingdings" pitchFamily="2" charset="2"/>
              </a:rPr>
              <a:t> </a:t>
            </a:r>
            <a:endParaRPr lang="en-GB" dirty="0">
              <a:solidFill>
                <a:srgbClr val="00B050"/>
              </a:solidFill>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F869BAFA-AA2E-4674-81A9-FAA8C5097E73}"/>
              </a:ext>
            </a:extLst>
          </p:cNvPr>
          <p:cNvPicPr>
            <a:picLocks noChangeAspect="1"/>
          </p:cNvPicPr>
          <p:nvPr/>
        </p:nvPicPr>
        <p:blipFill>
          <a:blip r:embed="rId4"/>
          <a:stretch>
            <a:fillRect/>
          </a:stretch>
        </p:blipFill>
        <p:spPr>
          <a:xfrm>
            <a:off x="204048" y="1916832"/>
            <a:ext cx="4511968" cy="3543692"/>
          </a:xfrm>
          <a:prstGeom prst="rect">
            <a:avLst/>
          </a:prstGeom>
        </p:spPr>
      </p:pic>
      <p:sp>
        <p:nvSpPr>
          <p:cNvPr id="28" name="TextBox 27">
            <a:extLst>
              <a:ext uri="{FF2B5EF4-FFF2-40B4-BE49-F238E27FC236}">
                <a16:creationId xmlns:a16="http://schemas.microsoft.com/office/drawing/2014/main" id="{CC435015-0B0D-4523-A45F-DC1E58FC9FBA}"/>
              </a:ext>
            </a:extLst>
          </p:cNvPr>
          <p:cNvSpPr txBox="1"/>
          <p:nvPr/>
        </p:nvSpPr>
        <p:spPr>
          <a:xfrm>
            <a:off x="3792180" y="1865118"/>
            <a:ext cx="5329846" cy="2862322"/>
          </a:xfrm>
          <a:prstGeom prst="rect">
            <a:avLst/>
          </a:prstGeom>
          <a:noFill/>
        </p:spPr>
        <p:txBody>
          <a:bodyPr wrap="square">
            <a:spAutoFit/>
          </a:bodyPr>
          <a:lstStyle/>
          <a:p>
            <a:pPr marL="285750" indent="-285750">
              <a:buFont typeface="Arial" panose="020B0604020202020204" pitchFamily="34" charset="0"/>
              <a:buChar char="•"/>
            </a:pPr>
            <a:r>
              <a:rPr lang="en-US" b="0" i="0" dirty="0">
                <a:solidFill>
                  <a:srgbClr val="000000"/>
                </a:solidFill>
                <a:effectLst/>
                <a:latin typeface="Calibri" panose="020F0502020204030204" pitchFamily="34" charset="0"/>
                <a:cs typeface="Calibri" panose="020F0502020204030204" pitchFamily="34" charset="0"/>
              </a:rPr>
              <a:t>ignition involves giving the explosive material the activation energy to start deflagration (</a:t>
            </a:r>
            <a:r>
              <a:rPr lang="en-US" b="0" i="0" dirty="0">
                <a:solidFill>
                  <a:srgbClr val="00B0F0"/>
                </a:solidFill>
                <a:effectLst/>
                <a:latin typeface="Calibri" panose="020F0502020204030204" pitchFamily="34" charset="0"/>
                <a:cs typeface="Calibri" panose="020F0502020204030204" pitchFamily="34" charset="0"/>
              </a:rPr>
              <a:t>hot spot</a:t>
            </a:r>
            <a:r>
              <a:rPr lang="en-US" b="0" i="0" dirty="0">
                <a:solidFill>
                  <a:srgbClr val="000000"/>
                </a:solidFill>
                <a:effectLst/>
                <a:latin typeface="Calibri" panose="020F0502020204030204" pitchFamily="34" charset="0"/>
                <a:cs typeface="Calibri" panose="020F0502020204030204" pitchFamily="34" charset="0"/>
              </a:rPr>
              <a:t>) </a:t>
            </a:r>
          </a:p>
          <a:p>
            <a:pPr marL="285750" indent="-285750">
              <a:buFont typeface="Arial" panose="020B0604020202020204" pitchFamily="34" charset="0"/>
              <a:buChar char="•"/>
            </a:pPr>
            <a:r>
              <a:rPr lang="en-US" dirty="0">
                <a:solidFill>
                  <a:srgbClr val="000000"/>
                </a:solidFill>
                <a:latin typeface="Calibri" panose="020F0502020204030204" pitchFamily="34" charset="0"/>
                <a:cs typeface="Calibri" panose="020F0502020204030204" pitchFamily="34" charset="0"/>
              </a:rPr>
              <a:t>a</a:t>
            </a:r>
            <a:r>
              <a:rPr lang="en-US" b="0" i="0" dirty="0">
                <a:solidFill>
                  <a:srgbClr val="000000"/>
                </a:solidFill>
                <a:effectLst/>
                <a:latin typeface="Calibri" panose="020F0502020204030204" pitchFamily="34" charset="0"/>
                <a:cs typeface="Calibri" panose="020F0502020204030204" pitchFamily="34" charset="0"/>
              </a:rPr>
              <a:t>ctivation by various stimuli </a:t>
            </a:r>
          </a:p>
          <a:p>
            <a:pPr marL="285750" indent="-285750">
              <a:buFont typeface="Arial" panose="020B0604020202020204" pitchFamily="34" charset="0"/>
              <a:buChar char="•"/>
            </a:pPr>
            <a:r>
              <a:rPr lang="en-US" b="0" i="0" dirty="0">
                <a:solidFill>
                  <a:srgbClr val="000000"/>
                </a:solidFill>
                <a:effectLst/>
                <a:latin typeface="Calibri" panose="020F0502020204030204" pitchFamily="34" charset="0"/>
                <a:cs typeface="Calibri" panose="020F0502020204030204" pitchFamily="34" charset="0"/>
              </a:rPr>
              <a:t>friction, impact and heat initiation </a:t>
            </a:r>
            <a:r>
              <a:rPr lang="en-US" dirty="0">
                <a:solidFill>
                  <a:srgbClr val="000000"/>
                </a:solidFill>
                <a:latin typeface="Calibri" panose="020F0502020204030204" pitchFamily="34" charset="0"/>
                <a:cs typeface="Calibri" panose="020F0502020204030204" pitchFamily="34" charset="0"/>
              </a:rPr>
              <a:t>(</a:t>
            </a:r>
            <a:r>
              <a:rPr lang="en-US" b="0" i="0" dirty="0">
                <a:solidFill>
                  <a:srgbClr val="000000"/>
                </a:solidFill>
                <a:effectLst/>
                <a:latin typeface="Calibri" panose="020F0502020204030204" pitchFamily="34" charset="0"/>
                <a:cs typeface="Calibri" panose="020F0502020204030204" pitchFamily="34" charset="0"/>
              </a:rPr>
              <a:t>provide thermal, potential or kinetic energy to the system)</a:t>
            </a:r>
          </a:p>
          <a:p>
            <a:pPr marL="285750" indent="-285750">
              <a:buFont typeface="Arial" panose="020B0604020202020204" pitchFamily="34" charset="0"/>
              <a:buChar char="•"/>
            </a:pPr>
            <a:r>
              <a:rPr lang="en-US" b="0" i="0" dirty="0">
                <a:solidFill>
                  <a:srgbClr val="000000"/>
                </a:solidFill>
                <a:effectLst/>
                <a:latin typeface="Calibri" panose="020F0502020204030204" pitchFamily="34" charset="0"/>
                <a:cs typeface="Calibri" panose="020F0502020204030204" pitchFamily="34" charset="0"/>
              </a:rPr>
              <a:t>electrical impulses - supply electrical energy</a:t>
            </a:r>
          </a:p>
          <a:p>
            <a:pPr marL="285750" indent="-285750">
              <a:buFont typeface="Arial" panose="020B0604020202020204" pitchFamily="34" charset="0"/>
              <a:buChar char="•"/>
            </a:pPr>
            <a:r>
              <a:rPr lang="en-US" dirty="0">
                <a:solidFill>
                  <a:srgbClr val="0000FF"/>
                </a:solidFill>
                <a:latin typeface="Calibri" panose="020F0502020204030204" pitchFamily="34" charset="0"/>
                <a:cs typeface="Calibri" panose="020F0502020204030204" pitchFamily="34" charset="0"/>
              </a:rPr>
              <a:t>deflagration can then provide heat energy to the system to allow the rest of the explosive to react.</a:t>
            </a:r>
            <a:endParaRPr lang="en-GB" dirty="0">
              <a:solidFill>
                <a:srgbClr val="0000FF"/>
              </a:solidFill>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solidFill>
                  <a:srgbClr val="00B0F0"/>
                </a:solidFill>
                <a:latin typeface="Calibri" panose="020F0502020204030204" pitchFamily="34" charset="0"/>
                <a:cs typeface="Calibri" panose="020F0502020204030204" pitchFamily="34" charset="0"/>
              </a:rPr>
              <a:t>free energy of change </a:t>
            </a:r>
            <a:r>
              <a:rPr lang="en-GB" dirty="0">
                <a:latin typeface="Calibri" panose="020F0502020204030204" pitchFamily="34" charset="0"/>
                <a:cs typeface="Calibri" panose="020F0502020204030204" pitchFamily="34" charset="0"/>
              </a:rPr>
              <a:t>– energy liberated in the explosion</a:t>
            </a:r>
            <a:endParaRPr lang="en-US" dirty="0">
              <a:solidFill>
                <a:srgbClr val="000000"/>
              </a:solidFill>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92EA4087-7D6F-4506-B979-CE08747E2EDF}"/>
              </a:ext>
            </a:extLst>
          </p:cNvPr>
          <p:cNvSpPr txBox="1"/>
          <p:nvPr/>
        </p:nvSpPr>
        <p:spPr>
          <a:xfrm>
            <a:off x="1177863" y="5816379"/>
            <a:ext cx="7272808" cy="923330"/>
          </a:xfrm>
          <a:prstGeom prst="rect">
            <a:avLst/>
          </a:prstGeom>
          <a:noFill/>
        </p:spPr>
        <p:txBody>
          <a:bodyPr wrap="square" rtlCol="0">
            <a:spAutoFit/>
          </a:bodyPr>
          <a:lstStyle/>
          <a:p>
            <a:r>
              <a:rPr lang="en-GB" dirty="0">
                <a:solidFill>
                  <a:srgbClr val="FF6600"/>
                </a:solidFill>
              </a:rPr>
              <a:t>The values for </a:t>
            </a:r>
            <a:r>
              <a:rPr lang="en-GB" dirty="0" err="1">
                <a:solidFill>
                  <a:srgbClr val="FF6600"/>
                </a:solidFill>
              </a:rPr>
              <a:t>E</a:t>
            </a:r>
            <a:r>
              <a:rPr lang="en-GB" baseline="-25000" dirty="0" err="1">
                <a:solidFill>
                  <a:srgbClr val="FF6600"/>
                </a:solidFill>
              </a:rPr>
              <a:t>a</a:t>
            </a:r>
            <a:r>
              <a:rPr lang="en-GB" dirty="0">
                <a:solidFill>
                  <a:srgbClr val="FF6600"/>
                </a:solidFill>
              </a:rPr>
              <a:t> can be used to measure the ease with which an explosive composition will initiate (the larger </a:t>
            </a:r>
            <a:r>
              <a:rPr lang="en-GB" dirty="0" err="1">
                <a:solidFill>
                  <a:srgbClr val="FF6600"/>
                </a:solidFill>
              </a:rPr>
              <a:t>E</a:t>
            </a:r>
            <a:r>
              <a:rPr lang="en-GB" baseline="-25000" dirty="0" err="1">
                <a:solidFill>
                  <a:srgbClr val="FF6600"/>
                </a:solidFill>
              </a:rPr>
              <a:t>a</a:t>
            </a:r>
            <a:r>
              <a:rPr lang="en-GB" baseline="-25000" dirty="0">
                <a:solidFill>
                  <a:srgbClr val="FF6600"/>
                </a:solidFill>
              </a:rPr>
              <a:t> </a:t>
            </a:r>
            <a:r>
              <a:rPr lang="en-GB" dirty="0">
                <a:solidFill>
                  <a:srgbClr val="FF6600"/>
                </a:solidFill>
              </a:rPr>
              <a:t>, the more difficult it will be to initiate the explosive composition) </a:t>
            </a:r>
          </a:p>
        </p:txBody>
      </p:sp>
    </p:spTree>
    <p:extLst>
      <p:ext uri="{BB962C8B-B14F-4D97-AF65-F5344CB8AC3E}">
        <p14:creationId xmlns:p14="http://schemas.microsoft.com/office/powerpoint/2010/main" val="1684350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EA1D308F-84EB-4078-9A42-CD3B68AA2197}"/>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EFFECT OF TEMPERATURE</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551D509-9A94-46DC-BA07-F708F363AAC5}"/>
              </a:ext>
            </a:extLst>
          </p:cNvPr>
          <p:cNvSpPr txBox="1"/>
          <p:nvPr/>
        </p:nvSpPr>
        <p:spPr>
          <a:xfrm>
            <a:off x="1259631" y="669752"/>
            <a:ext cx="2315890" cy="400110"/>
          </a:xfrm>
          <a:prstGeom prst="rect">
            <a:avLst/>
          </a:prstGeom>
          <a:noFill/>
        </p:spPr>
        <p:txBody>
          <a:bodyPr wrap="none" rtlCol="0">
            <a:spAutoFit/>
          </a:bodyPr>
          <a:lstStyle/>
          <a:p>
            <a:r>
              <a:rPr lang="en-GB" sz="2000" b="1" dirty="0">
                <a:solidFill>
                  <a:srgbClr val="00B0F0"/>
                </a:solidFill>
                <a:latin typeface="Calibri" panose="020F0502020204030204" pitchFamily="34" charset="0"/>
                <a:cs typeface="Calibri" panose="020F0502020204030204" pitchFamily="34" charset="0"/>
              </a:rPr>
              <a:t>Arrhenius equation:</a:t>
            </a:r>
          </a:p>
        </p:txBody>
      </p:sp>
      <p:sp>
        <p:nvSpPr>
          <p:cNvPr id="3" name="TextBox 2">
            <a:extLst>
              <a:ext uri="{FF2B5EF4-FFF2-40B4-BE49-F238E27FC236}">
                <a16:creationId xmlns:a16="http://schemas.microsoft.com/office/drawing/2014/main" id="{FD00698F-E718-4B4C-8BE6-2B57A5D8F7B4}"/>
              </a:ext>
            </a:extLst>
          </p:cNvPr>
          <p:cNvSpPr txBox="1"/>
          <p:nvPr/>
        </p:nvSpPr>
        <p:spPr>
          <a:xfrm>
            <a:off x="1526082" y="1215314"/>
            <a:ext cx="1782989" cy="523220"/>
          </a:xfrm>
          <a:prstGeom prst="rect">
            <a:avLst/>
          </a:prstGeom>
          <a:noFill/>
        </p:spPr>
        <p:txBody>
          <a:bodyPr wrap="none" rtlCol="0">
            <a:spAutoFit/>
          </a:bodyPr>
          <a:lstStyle/>
          <a:p>
            <a:r>
              <a:rPr lang="en-GB" sz="2800" b="1" dirty="0">
                <a:latin typeface="Calibri" panose="020F0502020204030204" pitchFamily="34" charset="0"/>
                <a:cs typeface="Calibri" panose="020F0502020204030204" pitchFamily="34" charset="0"/>
              </a:rPr>
              <a:t>k</a:t>
            </a:r>
            <a:r>
              <a:rPr lang="en-GB" sz="2800" dirty="0">
                <a:latin typeface="Calibri" panose="020F0502020204030204" pitchFamily="34" charset="0"/>
                <a:cs typeface="Calibri" panose="020F0502020204030204" pitchFamily="34" charset="0"/>
              </a:rPr>
              <a:t> = </a:t>
            </a:r>
            <a:r>
              <a:rPr lang="en-GB" sz="2800" dirty="0">
                <a:solidFill>
                  <a:srgbClr val="FF6600"/>
                </a:solidFill>
                <a:latin typeface="Calibri" panose="020F0502020204030204" pitchFamily="34" charset="0"/>
                <a:cs typeface="Calibri" panose="020F0502020204030204" pitchFamily="34" charset="0"/>
              </a:rPr>
              <a:t>A</a:t>
            </a:r>
            <a:r>
              <a:rPr lang="en-GB" sz="2800" dirty="0">
                <a:latin typeface="Calibri" panose="020F0502020204030204" pitchFamily="34" charset="0"/>
                <a:cs typeface="Calibri" panose="020F0502020204030204" pitchFamily="34" charset="0"/>
              </a:rPr>
              <a:t>e</a:t>
            </a:r>
            <a:r>
              <a:rPr lang="en-GB" sz="2800" baseline="30000" dirty="0">
                <a:latin typeface="Calibri" panose="020F0502020204030204" pitchFamily="34" charset="0"/>
                <a:cs typeface="Calibri" panose="020F0502020204030204" pitchFamily="34" charset="0"/>
              </a:rPr>
              <a:t>-</a:t>
            </a:r>
            <a:r>
              <a:rPr lang="en-GB" sz="2800" baseline="30000" dirty="0" err="1">
                <a:solidFill>
                  <a:srgbClr val="00B050"/>
                </a:solidFill>
                <a:latin typeface="Calibri" panose="020F0502020204030204" pitchFamily="34" charset="0"/>
                <a:cs typeface="Calibri" panose="020F0502020204030204" pitchFamily="34" charset="0"/>
              </a:rPr>
              <a:t>Ea</a:t>
            </a:r>
            <a:r>
              <a:rPr lang="en-GB" sz="2800" baseline="30000" dirty="0">
                <a:latin typeface="Calibri" panose="020F0502020204030204" pitchFamily="34" charset="0"/>
                <a:cs typeface="Calibri" panose="020F0502020204030204" pitchFamily="34" charset="0"/>
              </a:rPr>
              <a:t>/</a:t>
            </a:r>
            <a:r>
              <a:rPr lang="en-GB" sz="2800" baseline="30000" dirty="0">
                <a:solidFill>
                  <a:srgbClr val="996600"/>
                </a:solidFill>
                <a:latin typeface="Calibri" panose="020F0502020204030204" pitchFamily="34" charset="0"/>
                <a:cs typeface="Calibri" panose="020F0502020204030204" pitchFamily="34" charset="0"/>
              </a:rPr>
              <a:t>R</a:t>
            </a:r>
            <a:r>
              <a:rPr lang="en-GB" sz="2800" baseline="30000" dirty="0">
                <a:solidFill>
                  <a:srgbClr val="0000FF"/>
                </a:solidFill>
                <a:latin typeface="Calibri" panose="020F0502020204030204" pitchFamily="34" charset="0"/>
                <a:cs typeface="Calibri" panose="020F0502020204030204" pitchFamily="34" charset="0"/>
              </a:rPr>
              <a:t>T</a:t>
            </a:r>
            <a:endParaRPr lang="en-GB" sz="2800" dirty="0">
              <a:solidFill>
                <a:srgbClr val="0000FF"/>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A61EE9A5-DF9D-437D-9F9F-7AA497412719}"/>
              </a:ext>
            </a:extLst>
          </p:cNvPr>
          <p:cNvSpPr txBox="1"/>
          <p:nvPr/>
        </p:nvSpPr>
        <p:spPr>
          <a:xfrm>
            <a:off x="4603854" y="316877"/>
            <a:ext cx="3217227" cy="1477328"/>
          </a:xfrm>
          <a:prstGeom prst="rect">
            <a:avLst/>
          </a:prstGeom>
          <a:noFill/>
        </p:spPr>
        <p:txBody>
          <a:bodyPr wrap="none" rtlCol="0">
            <a:spAutoFit/>
          </a:bodyPr>
          <a:lstStyle/>
          <a:p>
            <a:r>
              <a:rPr lang="en-GB" b="1" dirty="0">
                <a:latin typeface="Calibri" panose="020F0502020204030204" pitchFamily="34" charset="0"/>
                <a:cs typeface="Calibri" panose="020F0502020204030204" pitchFamily="34" charset="0"/>
              </a:rPr>
              <a:t>k</a:t>
            </a:r>
            <a:r>
              <a:rPr lang="en-GB" dirty="0">
                <a:latin typeface="Calibri" panose="020F0502020204030204" pitchFamily="34" charset="0"/>
                <a:cs typeface="Calibri" panose="020F0502020204030204" pitchFamily="34" charset="0"/>
              </a:rPr>
              <a:t> – rate constant</a:t>
            </a:r>
          </a:p>
          <a:p>
            <a:r>
              <a:rPr lang="en-GB" dirty="0">
                <a:solidFill>
                  <a:srgbClr val="FF6600"/>
                </a:solidFill>
                <a:latin typeface="Calibri" panose="020F0502020204030204" pitchFamily="34" charset="0"/>
                <a:cs typeface="Calibri" panose="020F0502020204030204" pitchFamily="34" charset="0"/>
              </a:rPr>
              <a:t>A</a:t>
            </a:r>
            <a:r>
              <a:rPr lang="en-GB" dirty="0">
                <a:latin typeface="Calibri" panose="020F0502020204030204" pitchFamily="34" charset="0"/>
                <a:cs typeface="Calibri" panose="020F0502020204030204" pitchFamily="34" charset="0"/>
              </a:rPr>
              <a:t> – constant for a given material</a:t>
            </a:r>
          </a:p>
          <a:p>
            <a:r>
              <a:rPr lang="en-GB" dirty="0" err="1">
                <a:solidFill>
                  <a:srgbClr val="00B050"/>
                </a:solidFill>
                <a:latin typeface="Calibri" panose="020F0502020204030204" pitchFamily="34" charset="0"/>
                <a:cs typeface="Calibri" panose="020F0502020204030204" pitchFamily="34" charset="0"/>
              </a:rPr>
              <a:t>E</a:t>
            </a:r>
            <a:r>
              <a:rPr lang="en-GB" baseline="-25000" dirty="0" err="1">
                <a:solidFill>
                  <a:srgbClr val="00B050"/>
                </a:solidFill>
                <a:latin typeface="Calibri" panose="020F0502020204030204" pitchFamily="34" charset="0"/>
                <a:cs typeface="Calibri" panose="020F0502020204030204" pitchFamily="34" charset="0"/>
              </a:rPr>
              <a:t>a</a:t>
            </a:r>
            <a:r>
              <a:rPr lang="en-GB" dirty="0">
                <a:latin typeface="Calibri" panose="020F0502020204030204" pitchFamily="34" charset="0"/>
                <a:cs typeface="Calibri" panose="020F0502020204030204" pitchFamily="34" charset="0"/>
              </a:rPr>
              <a:t> – activation energy, kJ/mol</a:t>
            </a:r>
          </a:p>
          <a:p>
            <a:r>
              <a:rPr lang="en-GB" dirty="0">
                <a:solidFill>
                  <a:srgbClr val="996600"/>
                </a:solidFill>
                <a:latin typeface="Calibri" panose="020F0502020204030204" pitchFamily="34" charset="0"/>
                <a:cs typeface="Calibri" panose="020F0502020204030204" pitchFamily="34" charset="0"/>
              </a:rPr>
              <a:t>R</a:t>
            </a:r>
            <a:r>
              <a:rPr lang="en-GB" dirty="0">
                <a:latin typeface="Calibri" panose="020F0502020204030204" pitchFamily="34" charset="0"/>
                <a:cs typeface="Calibri" panose="020F0502020204030204" pitchFamily="34" charset="0"/>
              </a:rPr>
              <a:t> – gas constant, 8.314 J/mol-K</a:t>
            </a:r>
          </a:p>
          <a:p>
            <a:r>
              <a:rPr lang="en-GB" dirty="0">
                <a:solidFill>
                  <a:srgbClr val="0000FF"/>
                </a:solidFill>
                <a:latin typeface="Calibri" panose="020F0502020204030204" pitchFamily="34" charset="0"/>
                <a:cs typeface="Calibri" panose="020F0502020204030204" pitchFamily="34" charset="0"/>
              </a:rPr>
              <a:t>T</a:t>
            </a:r>
            <a:r>
              <a:rPr lang="en-GB" dirty="0">
                <a:latin typeface="Calibri" panose="020F0502020204030204" pitchFamily="34" charset="0"/>
                <a:cs typeface="Calibri" panose="020F0502020204030204" pitchFamily="34" charset="0"/>
              </a:rPr>
              <a:t> – temperature, K</a:t>
            </a:r>
          </a:p>
        </p:txBody>
      </p:sp>
      <p:sp>
        <p:nvSpPr>
          <p:cNvPr id="11" name="TextBox 10">
            <a:extLst>
              <a:ext uri="{FF2B5EF4-FFF2-40B4-BE49-F238E27FC236}">
                <a16:creationId xmlns:a16="http://schemas.microsoft.com/office/drawing/2014/main" id="{723A5BCE-243D-41CC-B313-D3376C011698}"/>
              </a:ext>
            </a:extLst>
          </p:cNvPr>
          <p:cNvSpPr txBox="1"/>
          <p:nvPr/>
        </p:nvSpPr>
        <p:spPr>
          <a:xfrm>
            <a:off x="191170" y="3111293"/>
            <a:ext cx="8402613" cy="1107996"/>
          </a:xfrm>
          <a:prstGeom prst="rect">
            <a:avLst/>
          </a:prstGeom>
          <a:noFill/>
        </p:spPr>
        <p:txBody>
          <a:bodyPr wrap="square">
            <a:spAutoFit/>
          </a:bodyPr>
          <a:lstStyle/>
          <a:p>
            <a:r>
              <a:rPr lang="en-GB" sz="2200" dirty="0">
                <a:latin typeface="Calibri" panose="020F0502020204030204" pitchFamily="34" charset="0"/>
                <a:cs typeface="Calibri" panose="020F0502020204030204" pitchFamily="34" charset="0"/>
              </a:rPr>
              <a:t>e</a:t>
            </a:r>
            <a:r>
              <a:rPr lang="en-GB" sz="2200" baseline="30000" dirty="0">
                <a:latin typeface="Calibri" panose="020F0502020204030204" pitchFamily="34" charset="0"/>
                <a:cs typeface="Calibri" panose="020F0502020204030204" pitchFamily="34" charset="0"/>
              </a:rPr>
              <a:t>-</a:t>
            </a:r>
            <a:r>
              <a:rPr lang="en-GB" sz="2200" baseline="30000" dirty="0" err="1">
                <a:solidFill>
                  <a:srgbClr val="FF6600"/>
                </a:solidFill>
                <a:latin typeface="Calibri" panose="020F0502020204030204" pitchFamily="34" charset="0"/>
                <a:cs typeface="Calibri" panose="020F0502020204030204" pitchFamily="34" charset="0"/>
              </a:rPr>
              <a:t>Ea</a:t>
            </a:r>
            <a:r>
              <a:rPr lang="en-GB" sz="2200" baseline="30000" dirty="0">
                <a:latin typeface="Calibri" panose="020F0502020204030204" pitchFamily="34" charset="0"/>
                <a:cs typeface="Calibri" panose="020F0502020204030204" pitchFamily="34" charset="0"/>
              </a:rPr>
              <a:t>/</a:t>
            </a:r>
            <a:r>
              <a:rPr lang="en-GB" sz="2200" baseline="30000" dirty="0">
                <a:solidFill>
                  <a:srgbClr val="996600"/>
                </a:solidFill>
                <a:latin typeface="Calibri" panose="020F0502020204030204" pitchFamily="34" charset="0"/>
                <a:cs typeface="Calibri" panose="020F0502020204030204" pitchFamily="34" charset="0"/>
              </a:rPr>
              <a:t>R</a:t>
            </a:r>
            <a:r>
              <a:rPr lang="en-GB" sz="2200" baseline="300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 quantifies the fraction of colliding molecules that result in a reaction</a:t>
            </a:r>
          </a:p>
          <a:p>
            <a:endParaRPr lang="en-GB" sz="22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AE5B99BC-45AF-499B-B105-40678B1F0407}"/>
              </a:ext>
            </a:extLst>
          </p:cNvPr>
          <p:cNvSpPr txBox="1"/>
          <p:nvPr/>
        </p:nvSpPr>
        <p:spPr>
          <a:xfrm>
            <a:off x="1251791" y="5318794"/>
            <a:ext cx="7704857" cy="1446550"/>
          </a:xfrm>
          <a:prstGeom prst="rect">
            <a:avLst/>
          </a:prstGeom>
          <a:noFill/>
        </p:spPr>
        <p:txBody>
          <a:bodyPr wrap="square" rtlCol="0">
            <a:spAutoFit/>
          </a:bodyPr>
          <a:lstStyle/>
          <a:p>
            <a:r>
              <a:rPr lang="en-GB" sz="2200" b="1" dirty="0" err="1">
                <a:solidFill>
                  <a:srgbClr val="00B0F0"/>
                </a:solidFill>
                <a:latin typeface="Calibri" panose="020F0502020204030204" pitchFamily="34" charset="0"/>
                <a:cs typeface="Calibri" panose="020F0502020204030204" pitchFamily="34" charset="0"/>
              </a:rPr>
              <a:t>Ea</a:t>
            </a:r>
            <a:r>
              <a:rPr lang="en-GB" sz="2200" b="1" dirty="0">
                <a:solidFill>
                  <a:srgbClr val="00B0F0"/>
                </a:solidFill>
                <a:latin typeface="Calibri" panose="020F0502020204030204" pitchFamily="34" charset="0"/>
                <a:cs typeface="Calibri" panose="020F0502020204030204" pitchFamily="34" charset="0"/>
              </a:rPr>
              <a:t>, A (primary explosives, PE) &lt; </a:t>
            </a:r>
            <a:r>
              <a:rPr lang="en-GB" sz="2200" b="1" dirty="0" err="1">
                <a:solidFill>
                  <a:srgbClr val="00B0F0"/>
                </a:solidFill>
                <a:latin typeface="Calibri" panose="020F0502020204030204" pitchFamily="34" charset="0"/>
                <a:cs typeface="Calibri" panose="020F0502020204030204" pitchFamily="34" charset="0"/>
              </a:rPr>
              <a:t>Ea</a:t>
            </a:r>
            <a:r>
              <a:rPr lang="en-GB" sz="2200" b="1" dirty="0">
                <a:solidFill>
                  <a:srgbClr val="00B0F0"/>
                </a:solidFill>
                <a:latin typeface="Calibri" panose="020F0502020204030204" pitchFamily="34" charset="0"/>
                <a:cs typeface="Calibri" panose="020F0502020204030204" pitchFamily="34" charset="0"/>
              </a:rPr>
              <a:t>, A (secondary explosives, SE)</a:t>
            </a:r>
          </a:p>
          <a:p>
            <a:endParaRPr lang="en-GB" sz="2200" b="1" dirty="0">
              <a:solidFill>
                <a:srgbClr val="00B0F0"/>
              </a:solidFill>
              <a:latin typeface="Calibri" panose="020F0502020204030204" pitchFamily="34" charset="0"/>
              <a:cs typeface="Calibri" panose="020F0502020204030204" pitchFamily="34" charset="0"/>
            </a:endParaRPr>
          </a:p>
          <a:p>
            <a:r>
              <a:rPr lang="en-GB" sz="2200" b="1" dirty="0">
                <a:solidFill>
                  <a:srgbClr val="00B0F0"/>
                </a:solidFill>
                <a:latin typeface="Calibri" panose="020F0502020204030204" pitchFamily="34" charset="0"/>
                <a:cs typeface="Calibri" panose="020F0502020204030204" pitchFamily="34" charset="0"/>
              </a:rPr>
              <a:t>Less energy needed to initiate PE </a:t>
            </a:r>
            <a:r>
              <a:rPr lang="en-GB" sz="2200" b="1" dirty="0">
                <a:solidFill>
                  <a:srgbClr val="00B0F0"/>
                </a:solidFill>
                <a:latin typeface="Calibri" panose="020F0502020204030204" pitchFamily="34" charset="0"/>
                <a:cs typeface="Calibri" panose="020F0502020204030204" pitchFamily="34" charset="0"/>
                <a:sym typeface="Wingdings" panose="05000000000000000000" pitchFamily="2" charset="2"/>
              </a:rPr>
              <a:t> more sensitive to external stimuli (friction, light, etc)</a:t>
            </a:r>
            <a:endParaRPr lang="en-GB" sz="2200" b="1" dirty="0">
              <a:solidFill>
                <a:srgbClr val="00B0F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7E6F1923-B0C3-446C-814C-E6DA7AF6CE53}"/>
              </a:ext>
            </a:extLst>
          </p:cNvPr>
          <p:cNvSpPr txBox="1"/>
          <p:nvPr/>
        </p:nvSpPr>
        <p:spPr>
          <a:xfrm>
            <a:off x="191170" y="2054977"/>
            <a:ext cx="8280920" cy="1107996"/>
          </a:xfrm>
          <a:prstGeom prst="rect">
            <a:avLst/>
          </a:prstGeom>
          <a:noFill/>
        </p:spPr>
        <p:txBody>
          <a:bodyPr wrap="square" rtlCol="0">
            <a:spAutoFit/>
          </a:bodyPr>
          <a:lstStyle/>
          <a:p>
            <a:r>
              <a:rPr lang="en-GB" sz="2200" dirty="0">
                <a:solidFill>
                  <a:srgbClr val="FF6600"/>
                </a:solidFill>
                <a:latin typeface="Calibri" panose="020F0502020204030204" pitchFamily="34" charset="0"/>
                <a:cs typeface="Calibri" panose="020F0502020204030204" pitchFamily="34" charset="0"/>
              </a:rPr>
              <a:t>A</a:t>
            </a:r>
            <a:r>
              <a:rPr lang="en-GB" sz="2200" dirty="0">
                <a:latin typeface="Calibri" panose="020F0502020204030204" pitchFamily="34" charset="0"/>
                <a:cs typeface="Calibri" panose="020F0502020204030204" pitchFamily="34" charset="0"/>
              </a:rPr>
              <a:t> – frequency factor or collision factor; determined from the number of collisions per unit volume per second between the molecules</a:t>
            </a:r>
          </a:p>
          <a:p>
            <a:endParaRPr lang="en-GB" sz="2200"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FA0CDEC9-03C9-4D07-A0D9-E44714A805CD}"/>
              </a:ext>
            </a:extLst>
          </p:cNvPr>
          <p:cNvSpPr txBox="1"/>
          <p:nvPr/>
        </p:nvSpPr>
        <p:spPr>
          <a:xfrm>
            <a:off x="732847" y="4008729"/>
            <a:ext cx="3035968" cy="1107996"/>
          </a:xfrm>
          <a:prstGeom prst="rect">
            <a:avLst/>
          </a:prstGeom>
          <a:noFill/>
        </p:spPr>
        <p:txBody>
          <a:bodyPr wrap="square">
            <a:spAutoFit/>
          </a:bodyPr>
          <a:lstStyle/>
          <a:p>
            <a:r>
              <a:rPr lang="en-GB" sz="2200" dirty="0">
                <a:latin typeface="Calibri" panose="020F0502020204030204" pitchFamily="34" charset="0"/>
                <a:cs typeface="Calibri" panose="020F0502020204030204" pitchFamily="34" charset="0"/>
              </a:rPr>
              <a:t>if </a:t>
            </a:r>
            <a:r>
              <a:rPr lang="en-GB" sz="2200" dirty="0" err="1">
                <a:solidFill>
                  <a:srgbClr val="00B050"/>
                </a:solidFill>
                <a:latin typeface="Calibri" panose="020F0502020204030204" pitchFamily="34" charset="0"/>
                <a:cs typeface="Calibri" panose="020F0502020204030204" pitchFamily="34" charset="0"/>
              </a:rPr>
              <a:t>E</a:t>
            </a:r>
            <a:r>
              <a:rPr lang="en-GB" sz="2200" baseline="-25000" dirty="0" err="1">
                <a:solidFill>
                  <a:srgbClr val="00B050"/>
                </a:solidFill>
                <a:latin typeface="Calibri" panose="020F0502020204030204" pitchFamily="34" charset="0"/>
                <a:cs typeface="Calibri" panose="020F0502020204030204" pitchFamily="34" charset="0"/>
              </a:rPr>
              <a:t>a</a:t>
            </a:r>
            <a:r>
              <a:rPr lang="en-GB" sz="2200" dirty="0">
                <a:latin typeface="Calibri" panose="020F0502020204030204" pitchFamily="34" charset="0"/>
                <a:cs typeface="Calibri" panose="020F0502020204030204" pitchFamily="34" charset="0"/>
              </a:rPr>
              <a:t> = 0, e</a:t>
            </a:r>
            <a:r>
              <a:rPr lang="en-GB" sz="2200" baseline="30000" dirty="0">
                <a:latin typeface="Calibri" panose="020F0502020204030204" pitchFamily="34" charset="0"/>
                <a:cs typeface="Calibri" panose="020F0502020204030204" pitchFamily="34" charset="0"/>
              </a:rPr>
              <a:t>-</a:t>
            </a:r>
            <a:r>
              <a:rPr lang="en-GB" sz="2200" baseline="30000" dirty="0" err="1">
                <a:solidFill>
                  <a:srgbClr val="00B050"/>
                </a:solidFill>
                <a:latin typeface="Calibri" panose="020F0502020204030204" pitchFamily="34" charset="0"/>
                <a:cs typeface="Calibri" panose="020F0502020204030204" pitchFamily="34" charset="0"/>
              </a:rPr>
              <a:t>Ea</a:t>
            </a:r>
            <a:r>
              <a:rPr lang="en-GB" sz="2200" baseline="30000" dirty="0">
                <a:latin typeface="Calibri" panose="020F0502020204030204" pitchFamily="34" charset="0"/>
                <a:cs typeface="Calibri" panose="020F0502020204030204" pitchFamily="34" charset="0"/>
              </a:rPr>
              <a:t>/</a:t>
            </a:r>
            <a:r>
              <a:rPr lang="en-GB" sz="2200" baseline="30000" dirty="0">
                <a:solidFill>
                  <a:srgbClr val="996600"/>
                </a:solidFill>
                <a:latin typeface="Calibri" panose="020F0502020204030204" pitchFamily="34" charset="0"/>
                <a:cs typeface="Calibri" panose="020F0502020204030204" pitchFamily="34" charset="0"/>
              </a:rPr>
              <a:t>R</a:t>
            </a:r>
            <a:r>
              <a:rPr lang="en-GB" sz="2200" baseline="300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 1 and all colliding molecules react</a:t>
            </a:r>
          </a:p>
          <a:p>
            <a:endParaRPr lang="en-GB" sz="22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3605CD23-E338-4772-AF86-0E1395B058EC}"/>
              </a:ext>
            </a:extLst>
          </p:cNvPr>
          <p:cNvSpPr txBox="1"/>
          <p:nvPr/>
        </p:nvSpPr>
        <p:spPr>
          <a:xfrm>
            <a:off x="4368495" y="4036637"/>
            <a:ext cx="4285638" cy="1107996"/>
          </a:xfrm>
          <a:prstGeom prst="rect">
            <a:avLst/>
          </a:prstGeom>
          <a:noFill/>
        </p:spPr>
        <p:txBody>
          <a:bodyPr wrap="square">
            <a:spAutoFit/>
          </a:bodyPr>
          <a:lstStyle/>
          <a:p>
            <a:r>
              <a:rPr lang="en-GB" sz="2200" dirty="0">
                <a:latin typeface="Calibri" panose="020F0502020204030204" pitchFamily="34" charset="0"/>
                <a:cs typeface="Calibri" panose="020F0502020204030204" pitchFamily="34" charset="0"/>
              </a:rPr>
              <a:t>if </a:t>
            </a:r>
            <a:r>
              <a:rPr lang="en-GB" sz="2200" dirty="0" err="1">
                <a:solidFill>
                  <a:srgbClr val="00B050"/>
                </a:solidFill>
                <a:latin typeface="Calibri" panose="020F0502020204030204" pitchFamily="34" charset="0"/>
                <a:cs typeface="Calibri" panose="020F0502020204030204" pitchFamily="34" charset="0"/>
              </a:rPr>
              <a:t>E</a:t>
            </a:r>
            <a:r>
              <a:rPr lang="en-GB" sz="2200" baseline="-25000" dirty="0" err="1">
                <a:solidFill>
                  <a:srgbClr val="00B050"/>
                </a:solidFill>
                <a:latin typeface="Calibri" panose="020F0502020204030204" pitchFamily="34" charset="0"/>
                <a:cs typeface="Calibri" panose="020F0502020204030204" pitchFamily="34" charset="0"/>
              </a:rPr>
              <a:t>a</a:t>
            </a:r>
            <a:r>
              <a:rPr lang="en-GB" sz="2200" dirty="0">
                <a:latin typeface="Calibri" panose="020F0502020204030204" pitchFamily="34" charset="0"/>
                <a:cs typeface="Calibri" panose="020F0502020204030204" pitchFamily="34" charset="0"/>
              </a:rPr>
              <a:t>/</a:t>
            </a:r>
            <a:r>
              <a:rPr lang="en-GB" sz="2200" dirty="0">
                <a:solidFill>
                  <a:srgbClr val="996600"/>
                </a:solidFill>
                <a:latin typeface="Calibri" panose="020F0502020204030204" pitchFamily="34" charset="0"/>
                <a:cs typeface="Calibri" panose="020F0502020204030204" pitchFamily="34" charset="0"/>
              </a:rPr>
              <a:t>R</a:t>
            </a:r>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&gt;&gt; 1, </a:t>
            </a:r>
            <a:r>
              <a:rPr lang="en-GB" sz="2200" dirty="0" err="1">
                <a:solidFill>
                  <a:srgbClr val="00B050"/>
                </a:solidFill>
                <a:latin typeface="Calibri" panose="020F0502020204030204" pitchFamily="34" charset="0"/>
                <a:cs typeface="Calibri" panose="020F0502020204030204" pitchFamily="34" charset="0"/>
              </a:rPr>
              <a:t>Ea</a:t>
            </a:r>
            <a:r>
              <a:rPr lang="en-GB" sz="2200" dirty="0">
                <a:latin typeface="Calibri" panose="020F0502020204030204" pitchFamily="34" charset="0"/>
                <a:cs typeface="Calibri" panose="020F0502020204030204" pitchFamily="34" charset="0"/>
              </a:rPr>
              <a:t> &gt;&gt; </a:t>
            </a:r>
            <a:r>
              <a:rPr lang="en-GB" sz="2200" dirty="0">
                <a:solidFill>
                  <a:srgbClr val="996600"/>
                </a:solidFill>
                <a:latin typeface="Calibri" panose="020F0502020204030204" pitchFamily="34" charset="0"/>
                <a:cs typeface="Calibri" panose="020F0502020204030204" pitchFamily="34" charset="0"/>
              </a:rPr>
              <a:t>R</a:t>
            </a:r>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(high activation energy), majority of molecules do not react</a:t>
            </a:r>
          </a:p>
        </p:txBody>
      </p:sp>
    </p:spTree>
    <p:extLst>
      <p:ext uri="{BB962C8B-B14F-4D97-AF65-F5344CB8AC3E}">
        <p14:creationId xmlns:p14="http://schemas.microsoft.com/office/powerpoint/2010/main" val="113158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426F4719-D354-40B0-8A60-D60814C46ECE}"/>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KINETICS OF THERMAL DECOMPOSITION</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D1AB8BE-C96B-4A60-B927-D71ADFB55865}"/>
              </a:ext>
            </a:extLst>
          </p:cNvPr>
          <p:cNvSpPr txBox="1"/>
          <p:nvPr/>
        </p:nvSpPr>
        <p:spPr>
          <a:xfrm>
            <a:off x="141500" y="479589"/>
            <a:ext cx="8424936" cy="769441"/>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Calibri" panose="020F0502020204030204" pitchFamily="34" charset="0"/>
                <a:cs typeface="Calibri" panose="020F0502020204030204" pitchFamily="34" charset="0"/>
              </a:rPr>
              <a:t>all explosives undergo thermal decomposition at temperatures lower than the temperature needed for detonation </a:t>
            </a:r>
          </a:p>
        </p:txBody>
      </p:sp>
      <p:sp>
        <p:nvSpPr>
          <p:cNvPr id="3" name="TextBox 2">
            <a:extLst>
              <a:ext uri="{FF2B5EF4-FFF2-40B4-BE49-F238E27FC236}">
                <a16:creationId xmlns:a16="http://schemas.microsoft.com/office/drawing/2014/main" id="{943F1A5E-B147-4EAF-8A15-2AC0290B49EC}"/>
              </a:ext>
            </a:extLst>
          </p:cNvPr>
          <p:cNvSpPr txBox="1"/>
          <p:nvPr/>
        </p:nvSpPr>
        <p:spPr>
          <a:xfrm>
            <a:off x="141500" y="1235636"/>
            <a:ext cx="7449925" cy="769441"/>
          </a:xfrm>
          <a:prstGeom prst="rect">
            <a:avLst/>
          </a:prstGeom>
          <a:noFill/>
        </p:spPr>
        <p:txBody>
          <a:bodyPr wrap="none" rtlCol="0">
            <a:spAutoFit/>
          </a:bodyPr>
          <a:lstStyle/>
          <a:p>
            <a:pPr marL="285750" indent="-285750">
              <a:buFont typeface="Arial" panose="020B0604020202020204" pitchFamily="34" charset="0"/>
              <a:buChar char="•"/>
            </a:pPr>
            <a:r>
              <a:rPr lang="en-GB" sz="2200" dirty="0">
                <a:latin typeface="Calibri" panose="020F0502020204030204" pitchFamily="34" charset="0"/>
                <a:cs typeface="Calibri" panose="020F0502020204030204" pitchFamily="34" charset="0"/>
              </a:rPr>
              <a:t>used to determine the </a:t>
            </a:r>
            <a:r>
              <a:rPr lang="en-GB" sz="2200" b="1" dirty="0">
                <a:solidFill>
                  <a:srgbClr val="00B0F0"/>
                </a:solidFill>
                <a:latin typeface="Calibri" panose="020F0502020204030204" pitchFamily="34" charset="0"/>
                <a:cs typeface="Calibri" panose="020F0502020204030204" pitchFamily="34" charset="0"/>
              </a:rPr>
              <a:t>stability</a:t>
            </a:r>
            <a:r>
              <a:rPr lang="en-GB" sz="2200" dirty="0">
                <a:latin typeface="Calibri" panose="020F0502020204030204" pitchFamily="34" charset="0"/>
                <a:cs typeface="Calibri" panose="020F0502020204030204" pitchFamily="34" charset="0"/>
              </a:rPr>
              <a:t> and </a:t>
            </a:r>
            <a:r>
              <a:rPr lang="en-GB" sz="2200" b="1" dirty="0">
                <a:solidFill>
                  <a:srgbClr val="00B0F0"/>
                </a:solidFill>
                <a:latin typeface="Calibri" panose="020F0502020204030204" pitchFamily="34" charset="0"/>
                <a:cs typeface="Calibri" panose="020F0502020204030204" pitchFamily="34" charset="0"/>
              </a:rPr>
              <a:t>shelf life </a:t>
            </a:r>
            <a:r>
              <a:rPr lang="en-GB" sz="2200" dirty="0">
                <a:latin typeface="Calibri" panose="020F0502020204030204" pitchFamily="34" charset="0"/>
                <a:cs typeface="Calibri" panose="020F0502020204030204" pitchFamily="34" charset="0"/>
              </a:rPr>
              <a:t>of the explosive</a:t>
            </a:r>
          </a:p>
          <a:p>
            <a:pPr marL="285750" indent="-285750">
              <a:buFont typeface="Arial" panose="020B0604020202020204" pitchFamily="34" charset="0"/>
              <a:buChar char="•"/>
            </a:pPr>
            <a:r>
              <a:rPr lang="en-GB" sz="2200" dirty="0">
                <a:latin typeface="Calibri" panose="020F0502020204030204" pitchFamily="34" charset="0"/>
                <a:cs typeface="Calibri" panose="020F0502020204030204" pitchFamily="34" charset="0"/>
              </a:rPr>
              <a:t>shelf-life and stability susceptibility to heat</a:t>
            </a:r>
          </a:p>
        </p:txBody>
      </p:sp>
      <p:sp>
        <p:nvSpPr>
          <p:cNvPr id="4" name="TextBox 3">
            <a:extLst>
              <a:ext uri="{FF2B5EF4-FFF2-40B4-BE49-F238E27FC236}">
                <a16:creationId xmlns:a16="http://schemas.microsoft.com/office/drawing/2014/main" id="{EF3E0EE0-8C49-4DE0-B86D-D58F0768E58A}"/>
              </a:ext>
            </a:extLst>
          </p:cNvPr>
          <p:cNvSpPr txBox="1"/>
          <p:nvPr/>
        </p:nvSpPr>
        <p:spPr>
          <a:xfrm>
            <a:off x="109919" y="2070396"/>
            <a:ext cx="8736645" cy="769441"/>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Calibri" panose="020F0502020204030204" pitchFamily="34" charset="0"/>
                <a:cs typeface="Calibri" panose="020F0502020204030204" pitchFamily="34" charset="0"/>
              </a:rPr>
              <a:t>measured at constant temperature by measuring the rate of gas released from a sample of explosive at a series of controlled temperatures</a:t>
            </a:r>
          </a:p>
        </p:txBody>
      </p:sp>
      <p:sp>
        <p:nvSpPr>
          <p:cNvPr id="6" name="TextBox 5">
            <a:extLst>
              <a:ext uri="{FF2B5EF4-FFF2-40B4-BE49-F238E27FC236}">
                <a16:creationId xmlns:a16="http://schemas.microsoft.com/office/drawing/2014/main" id="{133B347E-E1EF-410D-8236-4F389FC4B39F}"/>
              </a:ext>
            </a:extLst>
          </p:cNvPr>
          <p:cNvSpPr txBox="1"/>
          <p:nvPr/>
        </p:nvSpPr>
        <p:spPr>
          <a:xfrm>
            <a:off x="395536" y="2860457"/>
            <a:ext cx="1260281" cy="430887"/>
          </a:xfrm>
          <a:prstGeom prst="rect">
            <a:avLst/>
          </a:prstGeom>
          <a:noFill/>
        </p:spPr>
        <p:txBody>
          <a:bodyPr wrap="none" rtlCol="0">
            <a:spAutoFit/>
          </a:bodyPr>
          <a:lstStyle/>
          <a:p>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 </a:t>
            </a:r>
            <a:r>
              <a:rPr lang="en-GB" sz="2200" b="1" dirty="0" err="1">
                <a:latin typeface="Calibri" panose="020F0502020204030204" pitchFamily="34" charset="0"/>
                <a:cs typeface="Calibri" panose="020F0502020204030204" pitchFamily="34" charset="0"/>
              </a:rPr>
              <a:t>k</a:t>
            </a:r>
            <a:r>
              <a:rPr lang="en-GB" sz="2200" baseline="30000" dirty="0" err="1">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 </a:t>
            </a:r>
            <a:r>
              <a:rPr lang="en-GB" sz="2200" dirty="0">
                <a:solidFill>
                  <a:srgbClr val="00B0F0"/>
                </a:solidFill>
                <a:latin typeface="Calibri" panose="020F0502020204030204" pitchFamily="34" charset="0"/>
                <a:cs typeface="Calibri" panose="020F0502020204030204" pitchFamily="34" charset="0"/>
              </a:rPr>
              <a:t>C</a:t>
            </a:r>
          </a:p>
        </p:txBody>
      </p:sp>
      <p:sp>
        <p:nvSpPr>
          <p:cNvPr id="7" name="TextBox 6">
            <a:extLst>
              <a:ext uri="{FF2B5EF4-FFF2-40B4-BE49-F238E27FC236}">
                <a16:creationId xmlns:a16="http://schemas.microsoft.com/office/drawing/2014/main" id="{759C92CA-2701-47DD-9652-86F4466A9C42}"/>
              </a:ext>
            </a:extLst>
          </p:cNvPr>
          <p:cNvSpPr txBox="1"/>
          <p:nvPr/>
        </p:nvSpPr>
        <p:spPr>
          <a:xfrm>
            <a:off x="3347864" y="2783512"/>
            <a:ext cx="4270208" cy="1446550"/>
          </a:xfrm>
          <a:prstGeom prst="rect">
            <a:avLst/>
          </a:prstGeom>
          <a:noFill/>
        </p:spPr>
        <p:txBody>
          <a:bodyPr wrap="none" rtlCol="0">
            <a:spAutoFit/>
          </a:bodyPr>
          <a:lstStyle/>
          <a:p>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 volume of gas evolved </a:t>
            </a:r>
          </a:p>
          <a:p>
            <a:r>
              <a:rPr lang="en-GB" sz="2200" b="1" dirty="0">
                <a:latin typeface="Calibri" panose="020F0502020204030204" pitchFamily="34" charset="0"/>
                <a:cs typeface="Calibri" panose="020F0502020204030204" pitchFamily="34" charset="0"/>
              </a:rPr>
              <a:t>k</a:t>
            </a:r>
            <a:r>
              <a:rPr lang="en-GB" sz="2200" dirty="0">
                <a:latin typeface="Calibri" panose="020F0502020204030204" pitchFamily="34" charset="0"/>
                <a:cs typeface="Calibri" panose="020F0502020204030204" pitchFamily="34" charset="0"/>
              </a:rPr>
              <a:t> – reaction rate constant</a:t>
            </a:r>
          </a:p>
          <a:p>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 temperature, </a:t>
            </a:r>
            <a:r>
              <a:rPr lang="en-GB" sz="2200" dirty="0" err="1">
                <a:latin typeface="Calibri" panose="020F0502020204030204" pitchFamily="34" charset="0"/>
                <a:cs typeface="Calibri" panose="020F0502020204030204" pitchFamily="34" charset="0"/>
              </a:rPr>
              <a:t>degC</a:t>
            </a:r>
            <a:endParaRPr lang="en-GB" sz="2200" dirty="0">
              <a:latin typeface="Calibri" panose="020F0502020204030204" pitchFamily="34" charset="0"/>
              <a:cs typeface="Calibri" panose="020F0502020204030204" pitchFamily="34" charset="0"/>
            </a:endParaRPr>
          </a:p>
          <a:p>
            <a:r>
              <a:rPr lang="en-GB" sz="2200" dirty="0">
                <a:solidFill>
                  <a:srgbClr val="00B0F0"/>
                </a:solidFill>
                <a:latin typeface="Calibri" panose="020F0502020204030204" pitchFamily="34" charset="0"/>
                <a:cs typeface="Calibri" panose="020F0502020204030204" pitchFamily="34" charset="0"/>
              </a:rPr>
              <a:t>C</a:t>
            </a:r>
            <a:r>
              <a:rPr lang="en-GB" sz="2200" dirty="0">
                <a:latin typeface="Calibri" panose="020F0502020204030204" pitchFamily="34" charset="0"/>
                <a:cs typeface="Calibri" panose="020F0502020204030204" pitchFamily="34" charset="0"/>
              </a:rPr>
              <a:t> – constant for particular explosive</a:t>
            </a:r>
          </a:p>
        </p:txBody>
      </p:sp>
      <p:sp>
        <p:nvSpPr>
          <p:cNvPr id="8" name="TextBox 7">
            <a:extLst>
              <a:ext uri="{FF2B5EF4-FFF2-40B4-BE49-F238E27FC236}">
                <a16:creationId xmlns:a16="http://schemas.microsoft.com/office/drawing/2014/main" id="{F2D6EFAC-28D5-47FD-96BA-D1490DF0C5D1}"/>
              </a:ext>
            </a:extLst>
          </p:cNvPr>
          <p:cNvSpPr txBox="1"/>
          <p:nvPr/>
        </p:nvSpPr>
        <p:spPr>
          <a:xfrm>
            <a:off x="760832" y="4226525"/>
            <a:ext cx="8381535" cy="2123658"/>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Calibri" panose="020F0502020204030204" pitchFamily="34" charset="0"/>
                <a:cs typeface="Calibri" panose="020F0502020204030204" pitchFamily="34" charset="0"/>
              </a:rPr>
              <a:t>for every </a:t>
            </a:r>
            <a:r>
              <a:rPr lang="en-GB" sz="2200" b="1" dirty="0">
                <a:solidFill>
                  <a:srgbClr val="00B0F0"/>
                </a:solidFill>
                <a:latin typeface="Calibri" panose="020F0502020204030204" pitchFamily="34" charset="0"/>
                <a:cs typeface="Calibri" panose="020F0502020204030204" pitchFamily="34" charset="0"/>
              </a:rPr>
              <a:t>10 </a:t>
            </a:r>
            <a:r>
              <a:rPr lang="en-GB" sz="2200" b="1" dirty="0" err="1">
                <a:solidFill>
                  <a:srgbClr val="00B0F0"/>
                </a:solidFill>
                <a:latin typeface="Calibri" panose="020F0502020204030204" pitchFamily="34" charset="0"/>
                <a:cs typeface="Calibri" panose="020F0502020204030204" pitchFamily="34" charset="0"/>
              </a:rPr>
              <a:t>degC</a:t>
            </a:r>
            <a:r>
              <a:rPr lang="en-GB" sz="2200" b="1" dirty="0">
                <a:solidFill>
                  <a:srgbClr val="00B0F0"/>
                </a:solidFill>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increase in temperature, the </a:t>
            </a:r>
            <a:r>
              <a:rPr lang="en-GB" sz="2200" b="1" dirty="0">
                <a:solidFill>
                  <a:srgbClr val="00B0F0"/>
                </a:solidFill>
                <a:latin typeface="Calibri" panose="020F0502020204030204" pitchFamily="34" charset="0"/>
                <a:cs typeface="Calibri" panose="020F0502020204030204" pitchFamily="34" charset="0"/>
              </a:rPr>
              <a:t>rate of decomposition </a:t>
            </a:r>
            <a:r>
              <a:rPr lang="en-GB" sz="2200" dirty="0">
                <a:latin typeface="Calibri" panose="020F0502020204030204" pitchFamily="34" charset="0"/>
                <a:cs typeface="Calibri" panose="020F0502020204030204" pitchFamily="34" charset="0"/>
              </a:rPr>
              <a:t>is approximately </a:t>
            </a:r>
            <a:r>
              <a:rPr lang="en-GB" sz="2200" b="1" dirty="0">
                <a:solidFill>
                  <a:srgbClr val="00B0F0"/>
                </a:solidFill>
                <a:latin typeface="Calibri" panose="020F0502020204030204" pitchFamily="34" charset="0"/>
                <a:cs typeface="Calibri" panose="020F0502020204030204" pitchFamily="34" charset="0"/>
              </a:rPr>
              <a:t>doubled</a:t>
            </a:r>
            <a:r>
              <a:rPr lang="en-GB" sz="2200" dirty="0">
                <a:latin typeface="Calibri" panose="020F0502020204030204" pitchFamily="34" charset="0"/>
                <a:cs typeface="Calibri" panose="020F0502020204030204" pitchFamily="34" charset="0"/>
              </a:rPr>
              <a:t> (may increase 50 times if the explosion is in the molten state)</a:t>
            </a:r>
          </a:p>
          <a:p>
            <a:pPr marL="285750" indent="-285750">
              <a:buFont typeface="Arial" panose="020B0604020202020204" pitchFamily="34" charset="0"/>
              <a:buChar char="•"/>
            </a:pPr>
            <a:r>
              <a:rPr lang="en-GB" sz="2200" b="1" dirty="0">
                <a:solidFill>
                  <a:srgbClr val="00B0F0"/>
                </a:solidFill>
                <a:latin typeface="Calibri" panose="020F0502020204030204" pitchFamily="34" charset="0"/>
                <a:cs typeface="Calibri" panose="020F0502020204030204" pitchFamily="34" charset="0"/>
              </a:rPr>
              <a:t>rates of decomposition </a:t>
            </a:r>
            <a:r>
              <a:rPr lang="en-GB" sz="2200" dirty="0">
                <a:latin typeface="Calibri" panose="020F0502020204030204" pitchFamily="34" charset="0"/>
                <a:cs typeface="Calibri" panose="020F0502020204030204" pitchFamily="34" charset="0"/>
              </a:rPr>
              <a:t>depend on the </a:t>
            </a:r>
            <a:r>
              <a:rPr lang="en-GB" sz="2200" b="1" dirty="0">
                <a:solidFill>
                  <a:srgbClr val="00B0F0"/>
                </a:solidFill>
                <a:latin typeface="Calibri" panose="020F0502020204030204" pitchFamily="34" charset="0"/>
                <a:cs typeface="Calibri" panose="020F0502020204030204" pitchFamily="34" charset="0"/>
              </a:rPr>
              <a:t>condition of storage</a:t>
            </a:r>
            <a:endParaRPr lang="en-GB" sz="22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200" dirty="0">
                <a:latin typeface="Calibri" panose="020F0502020204030204" pitchFamily="34" charset="0"/>
                <a:cs typeface="Calibri" panose="020F0502020204030204" pitchFamily="34" charset="0"/>
              </a:rPr>
              <a:t>presence of </a:t>
            </a:r>
            <a:r>
              <a:rPr lang="en-GB" sz="2200" b="1" dirty="0">
                <a:solidFill>
                  <a:srgbClr val="00B0F0"/>
                </a:solidFill>
                <a:latin typeface="Calibri" panose="020F0502020204030204" pitchFamily="34" charset="0"/>
                <a:cs typeface="Calibri" panose="020F0502020204030204" pitchFamily="34" charset="0"/>
              </a:rPr>
              <a:t>moisture</a:t>
            </a:r>
            <a:r>
              <a:rPr lang="en-GB" sz="2200" dirty="0">
                <a:latin typeface="Calibri" panose="020F0502020204030204" pitchFamily="34" charset="0"/>
                <a:cs typeface="Calibri" panose="020F0502020204030204" pitchFamily="34" charset="0"/>
              </a:rPr>
              <a:t> increases the rate of decomposition</a:t>
            </a:r>
          </a:p>
          <a:p>
            <a:pPr marL="285750" indent="-285750">
              <a:buFont typeface="Arial" panose="020B0604020202020204" pitchFamily="34" charset="0"/>
              <a:buChar char="•"/>
            </a:pPr>
            <a:r>
              <a:rPr lang="en-GB" sz="2200" dirty="0">
                <a:latin typeface="Calibri" panose="020F0502020204030204" pitchFamily="34" charset="0"/>
                <a:cs typeface="Calibri" panose="020F0502020204030204" pitchFamily="34" charset="0"/>
              </a:rPr>
              <a:t>presence o</a:t>
            </a:r>
            <a:r>
              <a:rPr lang="en-GB" sz="2200" b="1" dirty="0">
                <a:solidFill>
                  <a:srgbClr val="00B0F0"/>
                </a:solidFill>
                <a:latin typeface="Calibri" panose="020F0502020204030204" pitchFamily="34" charset="0"/>
                <a:cs typeface="Calibri" panose="020F0502020204030204" pitchFamily="34" charset="0"/>
              </a:rPr>
              <a:t>f impurities </a:t>
            </a:r>
            <a:r>
              <a:rPr lang="en-GB" sz="2200" dirty="0">
                <a:latin typeface="Calibri" panose="020F0502020204030204" pitchFamily="34" charset="0"/>
                <a:cs typeface="Calibri" panose="020F0502020204030204" pitchFamily="34" charset="0"/>
              </a:rPr>
              <a:t>which may act as </a:t>
            </a:r>
            <a:r>
              <a:rPr lang="en-GB" sz="2200" b="1" dirty="0">
                <a:solidFill>
                  <a:srgbClr val="00B0F0"/>
                </a:solidFill>
                <a:latin typeface="Calibri" panose="020F0502020204030204" pitchFamily="34" charset="0"/>
                <a:cs typeface="Calibri" panose="020F0502020204030204" pitchFamily="34" charset="0"/>
              </a:rPr>
              <a:t>catalysts</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38591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EFFB6587-74DB-478E-8079-FC3937581C75}"/>
              </a:ext>
            </a:extLst>
          </p:cNvPr>
          <p:cNvSpPr txBox="1"/>
          <p:nvPr/>
        </p:nvSpPr>
        <p:spPr>
          <a:xfrm>
            <a:off x="251520" y="692696"/>
            <a:ext cx="8208912" cy="1200329"/>
          </a:xfrm>
          <a:prstGeom prst="rect">
            <a:avLst/>
          </a:prstGeom>
          <a:noFill/>
        </p:spPr>
        <p:txBody>
          <a:bodyPr wrap="square">
            <a:spAutoFit/>
          </a:bodyPr>
          <a:lstStyle/>
          <a:p>
            <a:r>
              <a:rPr lang="en-US" b="1" i="0" dirty="0">
                <a:solidFill>
                  <a:srgbClr val="202124"/>
                </a:solidFill>
                <a:effectLst/>
                <a:latin typeface="Calibri" panose="020F0502020204030204" pitchFamily="34" charset="0"/>
                <a:cs typeface="Calibri" panose="020F0502020204030204" pitchFamily="34" charset="0"/>
              </a:rPr>
              <a:t>The rate of a reaction can be increased by adding a suitable catalyst</a:t>
            </a:r>
            <a:r>
              <a:rPr lang="en-US" b="0" i="0" dirty="0">
                <a:solidFill>
                  <a:srgbClr val="202124"/>
                </a:solidFill>
                <a:effectLst/>
                <a:latin typeface="Calibri" panose="020F0502020204030204" pitchFamily="34" charset="0"/>
                <a:cs typeface="Calibri" panose="020F0502020204030204" pitchFamily="34" charset="0"/>
              </a:rPr>
              <a:t>. </a:t>
            </a:r>
          </a:p>
          <a:p>
            <a:r>
              <a:rPr lang="en-US" b="0" i="0" dirty="0">
                <a:solidFill>
                  <a:srgbClr val="202124"/>
                </a:solidFill>
                <a:effectLst/>
                <a:latin typeface="Calibri" panose="020F0502020204030204" pitchFamily="34" charset="0"/>
                <a:cs typeface="Calibri" panose="020F0502020204030204" pitchFamily="34" charset="0"/>
              </a:rPr>
              <a:t>A catalyst is a substance which increases the rate of a chemical reaction but it is not used up (remains chemically unchanged at the end). It provides an alternative reaction pathway of lower activation energy.</a:t>
            </a:r>
            <a:endParaRPr lang="en-GB"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60A444CE-D2AF-4BED-B0AB-02FC072B38FD}"/>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EFFECT OF CATALYST</a:t>
            </a:r>
            <a:endParaRPr lang="en-GB" sz="2400" b="1" dirty="0">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7D68042C-9269-4171-A6C8-B39AA3EB77F0}"/>
              </a:ext>
            </a:extLst>
          </p:cNvPr>
          <p:cNvPicPr>
            <a:picLocks noChangeAspect="1"/>
          </p:cNvPicPr>
          <p:nvPr/>
        </p:nvPicPr>
        <p:blipFill>
          <a:blip r:embed="rId4"/>
          <a:stretch>
            <a:fillRect/>
          </a:stretch>
        </p:blipFill>
        <p:spPr>
          <a:xfrm>
            <a:off x="1142999" y="2139181"/>
            <a:ext cx="6858000" cy="4314825"/>
          </a:xfrm>
          <a:prstGeom prst="rect">
            <a:avLst/>
          </a:prstGeom>
        </p:spPr>
      </p:pic>
    </p:spTree>
    <p:extLst>
      <p:ext uri="{BB962C8B-B14F-4D97-AF65-F5344CB8AC3E}">
        <p14:creationId xmlns:p14="http://schemas.microsoft.com/office/powerpoint/2010/main" val="1329228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B3157BA7-3FA2-4EC8-8ED4-125798141FAD}"/>
              </a:ext>
            </a:extLst>
          </p:cNvPr>
          <p:cNvSpPr txBox="1"/>
          <p:nvPr/>
        </p:nvSpPr>
        <p:spPr>
          <a:xfrm>
            <a:off x="-1" y="17924"/>
            <a:ext cx="9144001"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MULTISTEP REACTIONS</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D7D6A941-BAF4-40CB-A753-FFD8AD33E04E}"/>
              </a:ext>
            </a:extLst>
          </p:cNvPr>
          <p:cNvSpPr txBox="1"/>
          <p:nvPr/>
        </p:nvSpPr>
        <p:spPr>
          <a:xfrm>
            <a:off x="179512" y="628500"/>
            <a:ext cx="4314001" cy="369332"/>
          </a:xfrm>
          <a:prstGeom prst="rect">
            <a:avLst/>
          </a:prstGeom>
          <a:noFill/>
        </p:spPr>
        <p:txBody>
          <a:bodyPr wrap="none" rtlCol="0">
            <a:spAutoFit/>
          </a:bodyPr>
          <a:lstStyle/>
          <a:p>
            <a:r>
              <a:rPr lang="en-GB" dirty="0"/>
              <a:t>mechanism – series of elementary steps</a:t>
            </a:r>
          </a:p>
        </p:txBody>
      </p:sp>
      <p:sp>
        <p:nvSpPr>
          <p:cNvPr id="3" name="TextBox 2">
            <a:extLst>
              <a:ext uri="{FF2B5EF4-FFF2-40B4-BE49-F238E27FC236}">
                <a16:creationId xmlns:a16="http://schemas.microsoft.com/office/drawing/2014/main" id="{A36F8DF0-FD22-47F9-BB90-233C76E5EDDF}"/>
              </a:ext>
            </a:extLst>
          </p:cNvPr>
          <p:cNvSpPr txBox="1"/>
          <p:nvPr/>
        </p:nvSpPr>
        <p:spPr>
          <a:xfrm>
            <a:off x="495748" y="1397675"/>
            <a:ext cx="7956376" cy="2031325"/>
          </a:xfrm>
          <a:prstGeom prst="rect">
            <a:avLst/>
          </a:prstGeom>
          <a:noFill/>
        </p:spPr>
        <p:txBody>
          <a:bodyPr wrap="square" rtlCol="0">
            <a:spAutoFit/>
          </a:bodyPr>
          <a:lstStyle/>
          <a:p>
            <a:r>
              <a:rPr lang="en-GB" dirty="0">
                <a:solidFill>
                  <a:srgbClr val="FF0000"/>
                </a:solidFill>
              </a:rPr>
              <a:t>A</a:t>
            </a:r>
            <a:r>
              <a:rPr lang="en-GB" dirty="0"/>
              <a:t>  +  </a:t>
            </a:r>
            <a:r>
              <a:rPr lang="en-GB" dirty="0">
                <a:solidFill>
                  <a:srgbClr val="CC66FF"/>
                </a:solidFill>
              </a:rPr>
              <a:t>2B</a:t>
            </a:r>
            <a:r>
              <a:rPr lang="en-GB" dirty="0"/>
              <a:t>  </a:t>
            </a:r>
            <a:r>
              <a:rPr lang="en-GB" dirty="0">
                <a:sym typeface="Wingdings" panose="05000000000000000000" pitchFamily="2" charset="2"/>
              </a:rPr>
              <a:t>  </a:t>
            </a:r>
            <a:r>
              <a:rPr lang="en-GB" dirty="0">
                <a:solidFill>
                  <a:srgbClr val="00B050"/>
                </a:solidFill>
                <a:sym typeface="Wingdings" panose="05000000000000000000" pitchFamily="2" charset="2"/>
              </a:rPr>
              <a:t>C</a:t>
            </a:r>
            <a:r>
              <a:rPr lang="en-GB" dirty="0">
                <a:sym typeface="Wingdings" panose="05000000000000000000" pitchFamily="2" charset="2"/>
              </a:rPr>
              <a:t>     	slow		rate = k[</a:t>
            </a:r>
            <a:r>
              <a:rPr lang="en-GB" dirty="0">
                <a:solidFill>
                  <a:srgbClr val="FF0000"/>
                </a:solidFill>
                <a:sym typeface="Wingdings" panose="05000000000000000000" pitchFamily="2" charset="2"/>
              </a:rPr>
              <a:t>A</a:t>
            </a:r>
            <a:r>
              <a:rPr lang="en-GB" dirty="0">
                <a:sym typeface="Wingdings" panose="05000000000000000000" pitchFamily="2" charset="2"/>
              </a:rPr>
              <a:t>][</a:t>
            </a:r>
            <a:r>
              <a:rPr lang="en-GB" dirty="0">
                <a:solidFill>
                  <a:srgbClr val="CC66FF"/>
                </a:solidFill>
                <a:sym typeface="Wingdings" panose="05000000000000000000" pitchFamily="2" charset="2"/>
              </a:rPr>
              <a:t>B</a:t>
            </a:r>
            <a:r>
              <a:rPr lang="en-GB" dirty="0">
                <a:sym typeface="Wingdings" panose="05000000000000000000" pitchFamily="2" charset="2"/>
              </a:rPr>
              <a:t>]</a:t>
            </a:r>
            <a:r>
              <a:rPr lang="en-GB" baseline="30000" dirty="0">
                <a:solidFill>
                  <a:srgbClr val="CC66FF"/>
                </a:solidFill>
                <a:sym typeface="Wingdings" panose="05000000000000000000" pitchFamily="2" charset="2"/>
              </a:rPr>
              <a:t>2</a:t>
            </a:r>
            <a:r>
              <a:rPr lang="en-GB" dirty="0">
                <a:sym typeface="Wingdings" panose="05000000000000000000" pitchFamily="2" charset="2"/>
              </a:rPr>
              <a:t>   	</a:t>
            </a:r>
            <a:r>
              <a:rPr lang="en-GB" b="1" dirty="0">
                <a:solidFill>
                  <a:srgbClr val="0070C0"/>
                </a:solidFill>
                <a:sym typeface="Wingdings" panose="05000000000000000000" pitchFamily="2" charset="2"/>
              </a:rPr>
              <a:t>rate determining</a:t>
            </a:r>
          </a:p>
          <a:p>
            <a:r>
              <a:rPr lang="en-GB" dirty="0">
                <a:solidFill>
                  <a:srgbClr val="00B050"/>
                </a:solidFill>
                <a:sym typeface="Wingdings" panose="05000000000000000000" pitchFamily="2" charset="2"/>
              </a:rPr>
              <a:t>C</a:t>
            </a:r>
            <a:r>
              <a:rPr lang="en-GB" dirty="0">
                <a:sym typeface="Wingdings" panose="05000000000000000000" pitchFamily="2" charset="2"/>
              </a:rPr>
              <a:t>  </a:t>
            </a:r>
            <a:r>
              <a:rPr lang="en-GB" dirty="0">
                <a:solidFill>
                  <a:srgbClr val="0070C0"/>
                </a:solidFill>
                <a:sym typeface="Wingdings" panose="05000000000000000000" pitchFamily="2" charset="2"/>
              </a:rPr>
              <a:t>D</a:t>
            </a:r>
            <a:r>
              <a:rPr lang="en-GB" dirty="0">
                <a:sym typeface="Wingdings" panose="05000000000000000000" pitchFamily="2" charset="2"/>
              </a:rPr>
              <a:t> + </a:t>
            </a:r>
            <a:r>
              <a:rPr lang="en-GB" dirty="0">
                <a:solidFill>
                  <a:srgbClr val="FF6600"/>
                </a:solidFill>
                <a:sym typeface="Wingdings" panose="05000000000000000000" pitchFamily="2" charset="2"/>
              </a:rPr>
              <a:t>E</a:t>
            </a:r>
            <a:r>
              <a:rPr lang="en-GB" dirty="0">
                <a:sym typeface="Wingdings" panose="05000000000000000000" pitchFamily="2" charset="2"/>
              </a:rPr>
              <a:t>	fast		rate = k[</a:t>
            </a:r>
            <a:r>
              <a:rPr lang="en-GB" dirty="0">
                <a:solidFill>
                  <a:srgbClr val="00B050"/>
                </a:solidFill>
                <a:sym typeface="Wingdings" panose="05000000000000000000" pitchFamily="2" charset="2"/>
              </a:rPr>
              <a:t>C</a:t>
            </a:r>
            <a:r>
              <a:rPr lang="en-GB" dirty="0">
                <a:sym typeface="Wingdings" panose="05000000000000000000" pitchFamily="2" charset="2"/>
              </a:rPr>
              <a:t>]</a:t>
            </a:r>
          </a:p>
          <a:p>
            <a:r>
              <a:rPr lang="en-GB" dirty="0">
                <a:solidFill>
                  <a:srgbClr val="0070C0"/>
                </a:solidFill>
                <a:sym typeface="Wingdings" panose="05000000000000000000" pitchFamily="2" charset="2"/>
              </a:rPr>
              <a:t>D</a:t>
            </a:r>
            <a:r>
              <a:rPr lang="en-GB" dirty="0">
                <a:sym typeface="Wingdings" panose="05000000000000000000" pitchFamily="2" charset="2"/>
              </a:rPr>
              <a:t>  </a:t>
            </a:r>
            <a:r>
              <a:rPr lang="en-GB" dirty="0">
                <a:solidFill>
                  <a:srgbClr val="002060"/>
                </a:solidFill>
                <a:sym typeface="Wingdings" panose="05000000000000000000" pitchFamily="2" charset="2"/>
              </a:rPr>
              <a:t>F</a:t>
            </a:r>
            <a:r>
              <a:rPr lang="en-GB" dirty="0">
                <a:sym typeface="Wingdings" panose="05000000000000000000" pitchFamily="2" charset="2"/>
              </a:rPr>
              <a:t>		fast		rate = k[</a:t>
            </a:r>
            <a:r>
              <a:rPr lang="en-GB" dirty="0">
                <a:solidFill>
                  <a:srgbClr val="0070C0"/>
                </a:solidFill>
                <a:sym typeface="Wingdings" panose="05000000000000000000" pitchFamily="2" charset="2"/>
              </a:rPr>
              <a:t>D</a:t>
            </a:r>
            <a:r>
              <a:rPr lang="en-GB" dirty="0">
                <a:sym typeface="Wingdings" panose="05000000000000000000" pitchFamily="2" charset="2"/>
              </a:rPr>
              <a:t>]</a:t>
            </a:r>
          </a:p>
          <a:p>
            <a:endParaRPr lang="en-GB" dirty="0">
              <a:sym typeface="Wingdings" panose="05000000000000000000" pitchFamily="2" charset="2"/>
            </a:endParaRPr>
          </a:p>
          <a:p>
            <a:r>
              <a:rPr lang="en-GB" dirty="0">
                <a:solidFill>
                  <a:srgbClr val="FF0000"/>
                </a:solidFill>
                <a:sym typeface="Wingdings" panose="05000000000000000000" pitchFamily="2" charset="2"/>
              </a:rPr>
              <a:t>A</a:t>
            </a:r>
            <a:r>
              <a:rPr lang="en-GB" dirty="0">
                <a:sym typeface="Wingdings" panose="05000000000000000000" pitchFamily="2" charset="2"/>
              </a:rPr>
              <a:t> + </a:t>
            </a:r>
            <a:r>
              <a:rPr lang="en-GB" dirty="0">
                <a:solidFill>
                  <a:srgbClr val="CC66FF"/>
                </a:solidFill>
                <a:sym typeface="Wingdings" panose="05000000000000000000" pitchFamily="2" charset="2"/>
              </a:rPr>
              <a:t>2B</a:t>
            </a:r>
            <a:r>
              <a:rPr lang="en-GB" dirty="0">
                <a:sym typeface="Wingdings" panose="05000000000000000000" pitchFamily="2" charset="2"/>
              </a:rPr>
              <a:t> + </a:t>
            </a:r>
            <a:r>
              <a:rPr lang="en-GB" strike="sngStrike" dirty="0">
                <a:solidFill>
                  <a:srgbClr val="00B050"/>
                </a:solidFill>
                <a:sym typeface="Wingdings" panose="05000000000000000000" pitchFamily="2" charset="2"/>
              </a:rPr>
              <a:t>C</a:t>
            </a:r>
            <a:r>
              <a:rPr lang="en-GB" dirty="0">
                <a:sym typeface="Wingdings" panose="05000000000000000000" pitchFamily="2" charset="2"/>
              </a:rPr>
              <a:t> + </a:t>
            </a:r>
            <a:r>
              <a:rPr lang="en-GB" strike="sngStrike" dirty="0">
                <a:solidFill>
                  <a:srgbClr val="0070C0"/>
                </a:solidFill>
                <a:sym typeface="Wingdings" panose="05000000000000000000" pitchFamily="2" charset="2"/>
              </a:rPr>
              <a:t>D</a:t>
            </a:r>
            <a:r>
              <a:rPr lang="en-GB" dirty="0">
                <a:solidFill>
                  <a:srgbClr val="0070C0"/>
                </a:solidFill>
                <a:sym typeface="Wingdings" panose="05000000000000000000" pitchFamily="2" charset="2"/>
              </a:rPr>
              <a:t> </a:t>
            </a:r>
            <a:r>
              <a:rPr lang="en-GB" dirty="0">
                <a:sym typeface="Wingdings" panose="05000000000000000000" pitchFamily="2" charset="2"/>
              </a:rPr>
              <a:t> </a:t>
            </a:r>
            <a:r>
              <a:rPr lang="en-GB" strike="sngStrike" dirty="0">
                <a:solidFill>
                  <a:srgbClr val="00B050"/>
                </a:solidFill>
                <a:sym typeface="Wingdings" panose="05000000000000000000" pitchFamily="2" charset="2"/>
              </a:rPr>
              <a:t>C</a:t>
            </a:r>
            <a:r>
              <a:rPr lang="en-GB" dirty="0">
                <a:sym typeface="Wingdings" panose="05000000000000000000" pitchFamily="2" charset="2"/>
              </a:rPr>
              <a:t> + </a:t>
            </a:r>
            <a:r>
              <a:rPr lang="en-GB" strike="sngStrike" dirty="0">
                <a:solidFill>
                  <a:srgbClr val="0070C0"/>
                </a:solidFill>
                <a:sym typeface="Wingdings" panose="05000000000000000000" pitchFamily="2" charset="2"/>
              </a:rPr>
              <a:t>D</a:t>
            </a:r>
            <a:r>
              <a:rPr lang="en-GB" dirty="0">
                <a:sym typeface="Wingdings" panose="05000000000000000000" pitchFamily="2" charset="2"/>
              </a:rPr>
              <a:t> + </a:t>
            </a:r>
            <a:r>
              <a:rPr lang="en-GB" dirty="0">
                <a:solidFill>
                  <a:srgbClr val="FF6600"/>
                </a:solidFill>
                <a:sym typeface="Wingdings" panose="05000000000000000000" pitchFamily="2" charset="2"/>
              </a:rPr>
              <a:t>E</a:t>
            </a:r>
            <a:r>
              <a:rPr lang="en-GB" dirty="0">
                <a:sym typeface="Wingdings" panose="05000000000000000000" pitchFamily="2" charset="2"/>
              </a:rPr>
              <a:t> + </a:t>
            </a:r>
            <a:r>
              <a:rPr lang="en-GB" dirty="0">
                <a:solidFill>
                  <a:srgbClr val="002060"/>
                </a:solidFill>
                <a:sym typeface="Wingdings" panose="05000000000000000000" pitchFamily="2" charset="2"/>
              </a:rPr>
              <a:t>F</a:t>
            </a:r>
          </a:p>
          <a:p>
            <a:endParaRPr lang="en-GB" dirty="0">
              <a:sym typeface="Wingdings" panose="05000000000000000000" pitchFamily="2" charset="2"/>
            </a:endParaRPr>
          </a:p>
          <a:p>
            <a:r>
              <a:rPr lang="en-GB" dirty="0">
                <a:solidFill>
                  <a:srgbClr val="FF0000"/>
                </a:solidFill>
                <a:sym typeface="Wingdings" panose="05000000000000000000" pitchFamily="2" charset="2"/>
              </a:rPr>
              <a:t>A</a:t>
            </a:r>
            <a:r>
              <a:rPr lang="en-GB" dirty="0">
                <a:sym typeface="Wingdings" panose="05000000000000000000" pitchFamily="2" charset="2"/>
              </a:rPr>
              <a:t> + </a:t>
            </a:r>
            <a:r>
              <a:rPr lang="en-GB" dirty="0">
                <a:solidFill>
                  <a:srgbClr val="CC66FF"/>
                </a:solidFill>
                <a:sym typeface="Wingdings" panose="05000000000000000000" pitchFamily="2" charset="2"/>
              </a:rPr>
              <a:t>2B</a:t>
            </a:r>
            <a:r>
              <a:rPr lang="en-GB" dirty="0">
                <a:sym typeface="Wingdings" panose="05000000000000000000" pitchFamily="2" charset="2"/>
              </a:rPr>
              <a:t>   </a:t>
            </a:r>
            <a:r>
              <a:rPr lang="en-GB" dirty="0">
                <a:solidFill>
                  <a:srgbClr val="FF6600"/>
                </a:solidFill>
                <a:sym typeface="Wingdings" panose="05000000000000000000" pitchFamily="2" charset="2"/>
              </a:rPr>
              <a:t>E</a:t>
            </a:r>
            <a:r>
              <a:rPr lang="en-GB" dirty="0">
                <a:sym typeface="Wingdings" panose="05000000000000000000" pitchFamily="2" charset="2"/>
              </a:rPr>
              <a:t>  +  </a:t>
            </a:r>
            <a:r>
              <a:rPr lang="en-GB" dirty="0">
                <a:solidFill>
                  <a:srgbClr val="002060"/>
                </a:solidFill>
                <a:sym typeface="Wingdings" panose="05000000000000000000" pitchFamily="2" charset="2"/>
              </a:rPr>
              <a:t>F</a:t>
            </a:r>
            <a:r>
              <a:rPr lang="en-GB" dirty="0">
                <a:sym typeface="Wingdings" panose="05000000000000000000" pitchFamily="2" charset="2"/>
              </a:rPr>
              <a:t>  		rate = k[</a:t>
            </a:r>
            <a:r>
              <a:rPr lang="en-GB" dirty="0">
                <a:solidFill>
                  <a:srgbClr val="FF0000"/>
                </a:solidFill>
                <a:sym typeface="Wingdings" panose="05000000000000000000" pitchFamily="2" charset="2"/>
              </a:rPr>
              <a:t>A</a:t>
            </a:r>
            <a:r>
              <a:rPr lang="en-GB" dirty="0">
                <a:sym typeface="Wingdings" panose="05000000000000000000" pitchFamily="2" charset="2"/>
              </a:rPr>
              <a:t>][</a:t>
            </a:r>
            <a:r>
              <a:rPr lang="en-GB" dirty="0">
                <a:solidFill>
                  <a:srgbClr val="CC66FF"/>
                </a:solidFill>
                <a:sym typeface="Wingdings" panose="05000000000000000000" pitchFamily="2" charset="2"/>
              </a:rPr>
              <a:t>B</a:t>
            </a:r>
            <a:r>
              <a:rPr lang="en-GB" dirty="0">
                <a:sym typeface="Wingdings" panose="05000000000000000000" pitchFamily="2" charset="2"/>
              </a:rPr>
              <a:t>]</a:t>
            </a:r>
            <a:r>
              <a:rPr lang="en-GB" baseline="30000" dirty="0">
                <a:solidFill>
                  <a:srgbClr val="CC66FF"/>
                </a:solidFill>
                <a:sym typeface="Wingdings" panose="05000000000000000000" pitchFamily="2" charset="2"/>
              </a:rPr>
              <a:t>2</a:t>
            </a:r>
            <a:endParaRPr lang="en-GB" dirty="0"/>
          </a:p>
        </p:txBody>
      </p:sp>
      <p:sp>
        <p:nvSpPr>
          <p:cNvPr id="4" name="TextBox 3">
            <a:extLst>
              <a:ext uri="{FF2B5EF4-FFF2-40B4-BE49-F238E27FC236}">
                <a16:creationId xmlns:a16="http://schemas.microsoft.com/office/drawing/2014/main" id="{07C67BBB-C09B-41DB-ABDC-F5F513D5C2F6}"/>
              </a:ext>
            </a:extLst>
          </p:cNvPr>
          <p:cNvSpPr txBox="1"/>
          <p:nvPr/>
        </p:nvSpPr>
        <p:spPr>
          <a:xfrm>
            <a:off x="1331640" y="3982365"/>
            <a:ext cx="5803833" cy="923330"/>
          </a:xfrm>
          <a:prstGeom prst="rect">
            <a:avLst/>
          </a:prstGeom>
          <a:noFill/>
        </p:spPr>
        <p:txBody>
          <a:bodyPr wrap="none" rtlCol="0">
            <a:spAutoFit/>
          </a:bodyPr>
          <a:lstStyle/>
          <a:p>
            <a:r>
              <a:rPr lang="en-GB" dirty="0">
                <a:solidFill>
                  <a:srgbClr val="00B050"/>
                </a:solidFill>
              </a:rPr>
              <a:t>C</a:t>
            </a:r>
            <a:r>
              <a:rPr lang="en-GB" dirty="0"/>
              <a:t>, </a:t>
            </a:r>
            <a:r>
              <a:rPr lang="en-GB" dirty="0">
                <a:solidFill>
                  <a:srgbClr val="0070C0"/>
                </a:solidFill>
              </a:rPr>
              <a:t>D</a:t>
            </a:r>
            <a:r>
              <a:rPr lang="en-GB" dirty="0"/>
              <a:t> – intermediates</a:t>
            </a:r>
          </a:p>
          <a:p>
            <a:endParaRPr lang="en-GB" dirty="0"/>
          </a:p>
          <a:p>
            <a:r>
              <a:rPr lang="en-GB" dirty="0"/>
              <a:t>In the case of elementary steps, the order = coefficient </a:t>
            </a:r>
          </a:p>
        </p:txBody>
      </p:sp>
      <p:cxnSp>
        <p:nvCxnSpPr>
          <p:cNvPr id="7" name="Straight Connector 6">
            <a:extLst>
              <a:ext uri="{FF2B5EF4-FFF2-40B4-BE49-F238E27FC236}">
                <a16:creationId xmlns:a16="http://schemas.microsoft.com/office/drawing/2014/main" id="{D95FF7A7-C63E-44BD-8BB7-E13E3ADED6F3}"/>
              </a:ext>
            </a:extLst>
          </p:cNvPr>
          <p:cNvCxnSpPr/>
          <p:nvPr/>
        </p:nvCxnSpPr>
        <p:spPr>
          <a:xfrm>
            <a:off x="539552" y="2920852"/>
            <a:ext cx="35283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2788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092108F7-C4F3-4575-829D-B7D892B773EE}"/>
              </a:ext>
            </a:extLst>
          </p:cNvPr>
          <p:cNvSpPr txBox="1"/>
          <p:nvPr/>
        </p:nvSpPr>
        <p:spPr>
          <a:xfrm>
            <a:off x="-1" y="24637"/>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A928F631-B540-4AEB-971B-3D7747D73A19}"/>
              </a:ext>
            </a:extLst>
          </p:cNvPr>
          <p:cNvSpPr txBox="1"/>
          <p:nvPr/>
        </p:nvSpPr>
        <p:spPr>
          <a:xfrm>
            <a:off x="179512" y="620688"/>
            <a:ext cx="8496944" cy="1477328"/>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The mechanism of decomposition of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proceeds through two-step mechanism:</a:t>
            </a:r>
          </a:p>
          <a:p>
            <a:r>
              <a:rPr lang="en-GB">
                <a:latin typeface="Calibri" panose="020F0502020204030204" pitchFamily="34" charset="0"/>
                <a:cs typeface="Calibri" panose="020F0502020204030204" pitchFamily="34" charset="0"/>
              </a:rPr>
              <a:t>2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sym typeface="Wingdings" panose="05000000000000000000" pitchFamily="2" charset="2"/>
              </a:rPr>
              <a:t>  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a:t>
            </a:r>
          </a:p>
          <a:p>
            <a:r>
              <a:rPr lang="en-GB">
                <a:latin typeface="Calibri" panose="020F0502020204030204" pitchFamily="34" charset="0"/>
                <a:cs typeface="Calibri" panose="020F0502020204030204" pitchFamily="34" charset="0"/>
                <a:sym typeface="Wingdings" panose="05000000000000000000" pitchFamily="2" charset="2"/>
              </a:rPr>
              <a:t>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 O</a:t>
            </a:r>
            <a:r>
              <a:rPr lang="en-GB" baseline="-25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a:p>
            <a:r>
              <a:rPr lang="en-GB">
                <a:latin typeface="Calibri" panose="020F0502020204030204" pitchFamily="34" charset="0"/>
                <a:cs typeface="Calibri" panose="020F0502020204030204" pitchFamily="34" charset="0"/>
                <a:sym typeface="Wingdings" panose="05000000000000000000" pitchFamily="2" charset="2"/>
              </a:rPr>
              <a:t>Find the net balance equation for the decomposition of NO</a:t>
            </a:r>
            <a:r>
              <a:rPr lang="en-GB" baseline="-25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If the first reaction was slower than reaction 2, what is the rate law for the overall reaction? </a:t>
            </a:r>
            <a:endParaRPr lang="en-GB">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24DD1F4B-48EF-4907-8DB5-D0A90A8FDD07}"/>
              </a:ext>
            </a:extLst>
          </p:cNvPr>
          <p:cNvSpPr txBox="1"/>
          <p:nvPr/>
        </p:nvSpPr>
        <p:spPr>
          <a:xfrm>
            <a:off x="1691680" y="2422807"/>
            <a:ext cx="5883882" cy="646331"/>
          </a:xfrm>
          <a:prstGeom prst="rect">
            <a:avLst/>
          </a:prstGeom>
          <a:noFill/>
        </p:spPr>
        <p:txBody>
          <a:bodyPr wrap="square">
            <a:spAutoFit/>
          </a:bodyPr>
          <a:lstStyle/>
          <a:p>
            <a:r>
              <a:rPr lang="en-GB">
                <a:solidFill>
                  <a:srgbClr val="00B0F0"/>
                </a:solidFill>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sym typeface="Wingdings" panose="05000000000000000000" pitchFamily="2" charset="2"/>
              </a:rPr>
              <a:t>  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slow step	rate = k1 [NO2]</a:t>
            </a:r>
            <a:r>
              <a:rPr lang="en-GB" baseline="30000">
                <a:solidFill>
                  <a:srgbClr val="00B0F0"/>
                </a:solidFill>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a:p>
            <a:r>
              <a:rPr lang="en-GB">
                <a:latin typeface="Calibri" panose="020F0502020204030204" pitchFamily="34" charset="0"/>
                <a:cs typeface="Calibri" panose="020F0502020204030204" pitchFamily="34" charset="0"/>
                <a:sym typeface="Wingdings" panose="05000000000000000000" pitchFamily="2" charset="2"/>
              </a:rPr>
              <a:t>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 O</a:t>
            </a:r>
            <a:r>
              <a:rPr lang="en-GB" baseline="-25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p:txBody>
      </p:sp>
      <p:cxnSp>
        <p:nvCxnSpPr>
          <p:cNvPr id="9" name="Straight Connector 8">
            <a:extLst>
              <a:ext uri="{FF2B5EF4-FFF2-40B4-BE49-F238E27FC236}">
                <a16:creationId xmlns:a16="http://schemas.microsoft.com/office/drawing/2014/main" id="{314F8449-1F92-4786-9402-6CA01EB8F3F0}"/>
              </a:ext>
            </a:extLst>
          </p:cNvPr>
          <p:cNvCxnSpPr/>
          <p:nvPr/>
        </p:nvCxnSpPr>
        <p:spPr>
          <a:xfrm>
            <a:off x="827584" y="3069138"/>
            <a:ext cx="35283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A48BAB5-8BEE-432D-899B-8B1523142350}"/>
              </a:ext>
            </a:extLst>
          </p:cNvPr>
          <p:cNvSpPr txBox="1"/>
          <p:nvPr/>
        </p:nvSpPr>
        <p:spPr>
          <a:xfrm>
            <a:off x="1475656" y="3209263"/>
            <a:ext cx="5976664" cy="646331"/>
          </a:xfrm>
          <a:prstGeom prst="rect">
            <a:avLst/>
          </a:prstGeom>
          <a:noFill/>
        </p:spPr>
        <p:txBody>
          <a:bodyPr wrap="square">
            <a:spAutoFit/>
          </a:bodyPr>
          <a:lstStyle/>
          <a:p>
            <a:r>
              <a:rPr lang="en-GB">
                <a:latin typeface="Calibri" panose="020F0502020204030204" pitchFamily="34" charset="0"/>
                <a:cs typeface="Calibri" panose="020F0502020204030204" pitchFamily="34" charset="0"/>
              </a:rPr>
              <a:t>2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 </a:t>
            </a:r>
            <a:r>
              <a:rPr lang="en-GB" strike="sngStrike">
                <a:latin typeface="Calibri" panose="020F0502020204030204" pitchFamily="34" charset="0"/>
                <a:cs typeface="Calibri" panose="020F0502020204030204" pitchFamily="34" charset="0"/>
              </a:rPr>
              <a:t>NO3</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sym typeface="Wingdings" panose="05000000000000000000" pitchFamily="2" charset="2"/>
              </a:rPr>
              <a:t>  </a:t>
            </a:r>
            <a:r>
              <a:rPr lang="en-GB" strike="sngStrike">
                <a:latin typeface="Calibri" panose="020F0502020204030204" pitchFamily="34" charset="0"/>
                <a:cs typeface="Calibri" panose="020F0502020204030204" pitchFamily="34" charset="0"/>
                <a:sym typeface="Wingdings" panose="05000000000000000000" pitchFamily="2" charset="2"/>
              </a:rPr>
              <a:t>NO</a:t>
            </a:r>
            <a:r>
              <a:rPr lang="en-GB" strike="sngStrike"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 NO + O2</a:t>
            </a:r>
          </a:p>
          <a:p>
            <a:r>
              <a:rPr lang="en-GB">
                <a:latin typeface="Calibri" panose="020F0502020204030204" pitchFamily="34" charset="0"/>
                <a:cs typeface="Calibri" panose="020F0502020204030204" pitchFamily="34" charset="0"/>
                <a:sym typeface="Wingdings" panose="05000000000000000000" pitchFamily="2" charset="2"/>
              </a:rPr>
              <a:t>2 NO2  2 NO + O2 overall 		 rate = k1 [NO2]</a:t>
            </a:r>
            <a:r>
              <a:rPr lang="en-GB" baseline="30000">
                <a:solidFill>
                  <a:srgbClr val="00B0F0"/>
                </a:solidFill>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p:txBody>
      </p:sp>
    </p:spTree>
    <p:extLst>
      <p:ext uri="{BB962C8B-B14F-4D97-AF65-F5344CB8AC3E}">
        <p14:creationId xmlns:p14="http://schemas.microsoft.com/office/powerpoint/2010/main" val="3313094885"/>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1402</Words>
  <Application>Microsoft Office PowerPoint</Application>
  <PresentationFormat>On-screen Show (4:3)</PresentationFormat>
  <Paragraphs>193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Symbol</vt:lpstr>
      <vt:lpstr>Diseño predeterminado</vt:lpstr>
      <vt:lpstr>KINETICS  Lecture 12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271</cp:revision>
  <cp:lastPrinted>2022-04-26T06:55:47Z</cp:lastPrinted>
  <dcterms:created xsi:type="dcterms:W3CDTF">2010-05-23T14:28:12Z</dcterms:created>
  <dcterms:modified xsi:type="dcterms:W3CDTF">2022-11-11T11:38:22Z</dcterms:modified>
</cp:coreProperties>
</file>