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77" r:id="rId9"/>
    <p:sldId id="278" r:id="rId10"/>
    <p:sldId id="279" r:id="rId11"/>
    <p:sldId id="276" r:id="rId12"/>
    <p:sldId id="280" r:id="rId13"/>
    <p:sldId id="263" r:id="rId14"/>
    <p:sldId id="264" r:id="rId15"/>
    <p:sldId id="265" r:id="rId16"/>
    <p:sldId id="268" r:id="rId17"/>
    <p:sldId id="266" r:id="rId18"/>
    <p:sldId id="267" r:id="rId19"/>
    <p:sldId id="269" r:id="rId20"/>
    <p:sldId id="283" r:id="rId21"/>
    <p:sldId id="270" r:id="rId22"/>
    <p:sldId id="271" r:id="rId23"/>
    <p:sldId id="272" r:id="rId24"/>
    <p:sldId id="273" r:id="rId25"/>
    <p:sldId id="281" r:id="rId26"/>
    <p:sldId id="274" r:id="rId27"/>
    <p:sldId id="275" r:id="rId28"/>
    <p:sldId id="28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540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89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107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025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581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138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682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459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735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585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70BE6-9AEC-494B-93E1-F46D4F51D2A1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485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70BE6-9AEC-494B-93E1-F46D4F51D2A1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0328A-6975-49FB-B5EF-471EE38DB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948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sccmsdata.blob.core.windows.net/media/Default/Products/Chapter-07-Feedback.pdf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Selection and Recruitment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9291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Specifying what we want</a:t>
            </a:r>
          </a:p>
          <a:p>
            <a:pPr lvl="1"/>
            <a:r>
              <a:rPr lang="en-GB" dirty="0" smtClean="0"/>
              <a:t>Job specification, person specification</a:t>
            </a:r>
          </a:p>
          <a:p>
            <a:r>
              <a:rPr lang="en-GB" dirty="0" smtClean="0"/>
              <a:t>Soliciting applications</a:t>
            </a:r>
          </a:p>
          <a:p>
            <a:r>
              <a:rPr lang="en-GB" dirty="0" smtClean="0"/>
              <a:t>Selection</a:t>
            </a:r>
          </a:p>
          <a:p>
            <a:pPr lvl="1"/>
            <a:r>
              <a:rPr lang="en-GB" dirty="0" smtClean="0"/>
              <a:t>Tools</a:t>
            </a:r>
          </a:p>
          <a:p>
            <a:pPr lvl="1"/>
            <a:r>
              <a:rPr lang="en-GB" dirty="0" smtClean="0"/>
              <a:t>Methods</a:t>
            </a:r>
          </a:p>
          <a:p>
            <a:pPr lvl="1"/>
            <a:r>
              <a:rPr lang="en-GB" dirty="0" smtClean="0"/>
              <a:t>Interviewing</a:t>
            </a:r>
          </a:p>
          <a:p>
            <a:r>
              <a:rPr lang="en-GB" dirty="0" smtClean="0"/>
              <a:t>The big picture</a:t>
            </a:r>
          </a:p>
        </p:txBody>
      </p:sp>
    </p:spTree>
    <p:extLst>
      <p:ext uri="{BB962C8B-B14F-4D97-AF65-F5344CB8AC3E}">
        <p14:creationId xmlns:p14="http://schemas.microsoft.com/office/powerpoint/2010/main" val="3534640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Selecting a Team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team is the organisation</a:t>
            </a:r>
          </a:p>
          <a:p>
            <a:r>
              <a:rPr lang="en-GB" dirty="0" smtClean="0"/>
              <a:t>People are an expensive but vital asset</a:t>
            </a:r>
          </a:p>
          <a:p>
            <a:r>
              <a:rPr lang="en-GB" dirty="0" smtClean="0"/>
              <a:t>A good selection procedure is essential</a:t>
            </a:r>
          </a:p>
          <a:p>
            <a:pPr lvl="1"/>
            <a:r>
              <a:rPr lang="en-GB" dirty="0" smtClean="0"/>
              <a:t>To minimise the chance of engaging an unsuitable person</a:t>
            </a:r>
          </a:p>
          <a:p>
            <a:r>
              <a:rPr lang="en-GB" dirty="0" smtClean="0"/>
              <a:t>A large part of management competence is choosing the right people and the right mix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275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699792" y="911586"/>
            <a:ext cx="2460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Applicant applies for job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065712" y="1582624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Initial Selection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456359" y="2599807"/>
            <a:ext cx="2946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Applicant meets basic criteria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065712" y="3227733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Substantive Selection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3065710" y="4797152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Contingent Selection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380440" y="4230962"/>
            <a:ext cx="3098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Applicant among best qualified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558118" y="5843223"/>
            <a:ext cx="2743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Applicant receives job offer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790358" y="1655502"/>
            <a:ext cx="2166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Application forms, background checks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790358" y="3023612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Applicants meeting basic</a:t>
            </a:r>
          </a:p>
          <a:p>
            <a:r>
              <a:rPr lang="en-GB" dirty="0" smtClean="0"/>
              <a:t>Requirements but less qualified than others are rejected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790358" y="4593031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Applicants among best qualified who fail contingent tests (e.g. drug test) are rejected</a:t>
            </a:r>
            <a:endParaRPr lang="en-GB" dirty="0"/>
          </a:p>
        </p:txBody>
      </p:sp>
      <p:cxnSp>
        <p:nvCxnSpPr>
          <p:cNvPr id="15" name="Straight Arrow Connector 14"/>
          <p:cNvCxnSpPr>
            <a:stCxn id="4" idx="2"/>
          </p:cNvCxnSpPr>
          <p:nvPr/>
        </p:nvCxnSpPr>
        <p:spPr>
          <a:xfrm>
            <a:off x="3929808" y="1280918"/>
            <a:ext cx="0" cy="27587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3929806" y="2374712"/>
            <a:ext cx="0" cy="27587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3929806" y="2914770"/>
            <a:ext cx="0" cy="27587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3929808" y="4040797"/>
            <a:ext cx="0" cy="27587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3929808" y="4521278"/>
            <a:ext cx="0" cy="27587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3995936" y="5655423"/>
            <a:ext cx="0" cy="27587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2163619" y="215062"/>
            <a:ext cx="3532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Basic Selection Process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910915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Specifying the Role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Job/task description</a:t>
            </a:r>
          </a:p>
          <a:p>
            <a:pPr lvl="1"/>
            <a:r>
              <a:rPr lang="en-GB" dirty="0" smtClean="0"/>
              <a:t>Details of level of responsibility, grade and salary range</a:t>
            </a:r>
          </a:p>
          <a:p>
            <a:pPr lvl="1"/>
            <a:r>
              <a:rPr lang="en-GB" dirty="0" smtClean="0"/>
              <a:t>Reporting relationships, with possible indications of future success</a:t>
            </a:r>
          </a:p>
          <a:p>
            <a:pPr lvl="1"/>
            <a:r>
              <a:rPr lang="en-GB" dirty="0" smtClean="0"/>
              <a:t>Numbers of subordinate staff</a:t>
            </a:r>
          </a:p>
          <a:p>
            <a:pPr lvl="1"/>
            <a:r>
              <a:rPr lang="en-GB" dirty="0" smtClean="0"/>
              <a:t>Details of workload and priorities</a:t>
            </a:r>
          </a:p>
          <a:p>
            <a:pPr lvl="1"/>
            <a:r>
              <a:rPr lang="en-GB" dirty="0" smtClean="0"/>
              <a:t>Specific responsibilities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588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Specification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Know what you want</a:t>
            </a:r>
          </a:p>
          <a:p>
            <a:r>
              <a:rPr lang="en-GB" dirty="0" smtClean="0"/>
              <a:t>Avoid too many criteria</a:t>
            </a:r>
          </a:p>
          <a:p>
            <a:r>
              <a:rPr lang="en-GB" dirty="0" smtClean="0"/>
              <a:t>Make the </a:t>
            </a:r>
            <a:r>
              <a:rPr lang="en-GB" b="1" dirty="0" smtClean="0"/>
              <a:t>level of work</a:t>
            </a:r>
            <a:r>
              <a:rPr lang="en-GB" dirty="0" smtClean="0"/>
              <a:t> clear</a:t>
            </a:r>
          </a:p>
          <a:p>
            <a:r>
              <a:rPr lang="en-GB" dirty="0" smtClean="0"/>
              <a:t>Use specific wording – you will be excluding based on this (and subject to legal challenge…)</a:t>
            </a:r>
          </a:p>
          <a:p>
            <a:r>
              <a:rPr lang="en-GB" dirty="0" smtClean="0"/>
              <a:t>Note any special requirements</a:t>
            </a:r>
          </a:p>
          <a:p>
            <a:pPr lvl="1"/>
            <a:r>
              <a:rPr lang="en-GB" dirty="0" smtClean="0"/>
              <a:t>Physical, mental, other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649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Specifying the Person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Type of person required</a:t>
            </a:r>
          </a:p>
          <a:p>
            <a:r>
              <a:rPr lang="en-GB" dirty="0" smtClean="0"/>
              <a:t>Basic personal qualities</a:t>
            </a:r>
          </a:p>
          <a:p>
            <a:r>
              <a:rPr lang="en-GB" dirty="0" smtClean="0"/>
              <a:t>Qualifications</a:t>
            </a:r>
          </a:p>
          <a:p>
            <a:r>
              <a:rPr lang="en-GB" dirty="0" smtClean="0"/>
              <a:t>Cultural environment</a:t>
            </a:r>
          </a:p>
          <a:p>
            <a:r>
              <a:rPr lang="en-GB" dirty="0" smtClean="0"/>
              <a:t>Technical knowledge</a:t>
            </a:r>
          </a:p>
          <a:p>
            <a:r>
              <a:rPr lang="en-GB" dirty="0" smtClean="0"/>
              <a:t>Experience</a:t>
            </a:r>
          </a:p>
        </p:txBody>
      </p:sp>
    </p:spTree>
    <p:extLst>
      <p:ext uri="{BB962C8B-B14F-4D97-AF65-F5344CB8AC3E}">
        <p14:creationId xmlns:p14="http://schemas.microsoft.com/office/powerpoint/2010/main" val="2221940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 Specification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popular systems</a:t>
            </a:r>
          </a:p>
          <a:p>
            <a:r>
              <a:rPr lang="en-GB" dirty="0"/>
              <a:t>B</a:t>
            </a:r>
            <a:r>
              <a:rPr lang="en-GB" dirty="0" smtClean="0"/>
              <a:t>ased on the work of Rodger (Rodger’s Seven Point Plan) and Munro Fraser (Pattern of Personality)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334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Rodger’s </a:t>
            </a:r>
            <a:r>
              <a:rPr lang="en-GB" dirty="0"/>
              <a:t>Seven-Point </a:t>
            </a:r>
            <a:r>
              <a:rPr lang="en-GB" dirty="0" smtClean="0"/>
              <a:t>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Physical make-up</a:t>
            </a:r>
          </a:p>
          <a:p>
            <a:pPr lvl="1"/>
            <a:r>
              <a:rPr lang="en-GB" dirty="0" smtClean="0"/>
              <a:t>Health</a:t>
            </a:r>
            <a:r>
              <a:rPr lang="en-GB" dirty="0"/>
              <a:t>, physique, appearance, bearing, </a:t>
            </a:r>
            <a:r>
              <a:rPr lang="en-GB" dirty="0" smtClean="0"/>
              <a:t>speech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Attainments</a:t>
            </a:r>
          </a:p>
          <a:p>
            <a:pPr lvl="1"/>
            <a:r>
              <a:rPr lang="en-GB" dirty="0" smtClean="0"/>
              <a:t>Education</a:t>
            </a:r>
            <a:r>
              <a:rPr lang="en-GB" dirty="0"/>
              <a:t>, qualifications, </a:t>
            </a:r>
            <a:r>
              <a:rPr lang="en-GB" dirty="0" smtClean="0"/>
              <a:t>experience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General intelligence</a:t>
            </a:r>
          </a:p>
          <a:p>
            <a:pPr marL="914400" lvl="1" indent="-514350"/>
            <a:r>
              <a:rPr lang="en-GB" dirty="0"/>
              <a:t>F</a:t>
            </a:r>
            <a:r>
              <a:rPr lang="en-GB" dirty="0" smtClean="0"/>
              <a:t>undamental </a:t>
            </a:r>
            <a:r>
              <a:rPr lang="en-GB" dirty="0"/>
              <a:t>intellectual </a:t>
            </a:r>
            <a:r>
              <a:rPr lang="en-GB" dirty="0" smtClean="0"/>
              <a:t>capacity 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Special attributes</a:t>
            </a:r>
          </a:p>
          <a:p>
            <a:pPr marL="914400" lvl="1" indent="-514350"/>
            <a:r>
              <a:rPr lang="en-GB" dirty="0" smtClean="0"/>
              <a:t>Mechanical</a:t>
            </a:r>
            <a:r>
              <a:rPr lang="en-GB" dirty="0"/>
              <a:t>, manual dexterity, use of words or </a:t>
            </a:r>
            <a:r>
              <a:rPr lang="en-GB" dirty="0" smtClean="0"/>
              <a:t>figures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45227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Rodger’s Seven-Point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5"/>
            </a:pPr>
            <a:r>
              <a:rPr lang="en-GB" dirty="0"/>
              <a:t>Interests</a:t>
            </a:r>
          </a:p>
          <a:p>
            <a:pPr marL="914400" lvl="1" indent="-514350"/>
            <a:r>
              <a:rPr lang="en-GB" dirty="0"/>
              <a:t>Intellectual, practical- constructional, physically active, social, artistic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Disposition</a:t>
            </a:r>
          </a:p>
          <a:p>
            <a:pPr marL="914400" lvl="1" indent="-514350"/>
            <a:r>
              <a:rPr lang="en-GB" dirty="0"/>
              <a:t>Acceptability, influence over others, steadiness, dependability, self -reliance 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Circumstances</a:t>
            </a:r>
          </a:p>
          <a:p>
            <a:pPr marL="914400" lvl="1" indent="-514350"/>
            <a:r>
              <a:rPr lang="en-GB" dirty="0"/>
              <a:t>Personal circumstances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9372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Pattern </a:t>
            </a:r>
            <a:r>
              <a:rPr lang="en-GB" dirty="0" smtClean="0"/>
              <a:t>of </a:t>
            </a:r>
            <a:r>
              <a:rPr lang="en-GB" dirty="0"/>
              <a:t>Personality  (Munro Fraser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Pattern of Personality considers :-</a:t>
            </a:r>
            <a:endParaRPr lang="en-GB" dirty="0"/>
          </a:p>
          <a:p>
            <a:pPr lvl="1"/>
            <a:r>
              <a:rPr lang="en-GB" dirty="0" smtClean="0"/>
              <a:t>Impact on others (charisma)</a:t>
            </a:r>
            <a:r>
              <a:rPr lang="en-GB" dirty="0"/>
              <a:t> </a:t>
            </a:r>
            <a:endParaRPr lang="en-GB" dirty="0" smtClean="0"/>
          </a:p>
          <a:p>
            <a:pPr lvl="2"/>
            <a:r>
              <a:rPr lang="en-GB" dirty="0" smtClean="0"/>
              <a:t>Physical </a:t>
            </a:r>
            <a:r>
              <a:rPr lang="en-GB" dirty="0"/>
              <a:t>make-up, speech, manner</a:t>
            </a:r>
            <a:endParaRPr lang="en-GB" dirty="0" smtClean="0"/>
          </a:p>
          <a:p>
            <a:pPr lvl="1"/>
            <a:r>
              <a:rPr lang="en-GB" dirty="0" smtClean="0"/>
              <a:t>Acquired knowledge and qualifications</a:t>
            </a:r>
          </a:p>
          <a:p>
            <a:pPr lvl="2"/>
            <a:r>
              <a:rPr lang="en-GB" dirty="0" smtClean="0"/>
              <a:t>Education</a:t>
            </a:r>
            <a:r>
              <a:rPr lang="en-GB" dirty="0"/>
              <a:t>, vocational training, work experience</a:t>
            </a:r>
            <a:endParaRPr lang="en-GB" dirty="0" smtClean="0"/>
          </a:p>
          <a:p>
            <a:pPr lvl="1"/>
            <a:r>
              <a:rPr lang="en-GB" dirty="0" smtClean="0"/>
              <a:t>Innate ability</a:t>
            </a:r>
          </a:p>
          <a:p>
            <a:pPr lvl="2"/>
            <a:r>
              <a:rPr lang="en-GB" dirty="0" smtClean="0"/>
              <a:t>Natural </a:t>
            </a:r>
            <a:r>
              <a:rPr lang="en-GB" dirty="0"/>
              <a:t>quickness of comprehension and aptitude for </a:t>
            </a:r>
            <a:r>
              <a:rPr lang="en-GB" dirty="0" smtClean="0"/>
              <a:t>learning</a:t>
            </a:r>
          </a:p>
        </p:txBody>
      </p:sp>
    </p:spTree>
    <p:extLst>
      <p:ext uri="{BB962C8B-B14F-4D97-AF65-F5344CB8AC3E}">
        <p14:creationId xmlns:p14="http://schemas.microsoft.com/office/powerpoint/2010/main" val="40782255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prstClr val="black"/>
                </a:solidFill>
              </a:rPr>
              <a:t>Pattern of Personality  (Munro Fraser)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Motivation</a:t>
            </a:r>
          </a:p>
          <a:p>
            <a:pPr lvl="2"/>
            <a:r>
              <a:rPr lang="en-GB" dirty="0"/>
              <a:t>Kind of goals set by the individual, his/her consistency and determination in following them up, his/her success in achieving them</a:t>
            </a:r>
          </a:p>
          <a:p>
            <a:pPr lvl="1"/>
            <a:r>
              <a:rPr lang="en-GB" dirty="0"/>
              <a:t>Flexibility - ability to adjust</a:t>
            </a:r>
          </a:p>
          <a:p>
            <a:pPr lvl="2"/>
            <a:r>
              <a:rPr lang="en-GB" dirty="0"/>
              <a:t>Emotional stability, ability to stand up to stress, ability to get on with </a:t>
            </a:r>
            <a:r>
              <a:rPr lang="en-GB" dirty="0" smtClean="0"/>
              <a:t>people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70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 CAREFUL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Diversity legislation is real</a:t>
            </a:r>
          </a:p>
          <a:p>
            <a:r>
              <a:rPr lang="en-GB" dirty="0" smtClean="0"/>
              <a:t>Even so, bad practice abounds</a:t>
            </a:r>
          </a:p>
          <a:p>
            <a:r>
              <a:rPr lang="en-GB" dirty="0" smtClean="0"/>
              <a:t>Really poor Echo Ad example from a South Wales Accountancy firm:</a:t>
            </a:r>
          </a:p>
          <a:p>
            <a:pPr lvl="1"/>
            <a:r>
              <a:rPr lang="en-GB" dirty="0" smtClean="0"/>
              <a:t>“Person Friday wanted for busy office.  Female preferred.”</a:t>
            </a:r>
          </a:p>
          <a:p>
            <a:r>
              <a:rPr lang="en-GB" dirty="0" smtClean="0"/>
              <a:t>London Computer business:</a:t>
            </a:r>
          </a:p>
          <a:p>
            <a:pPr lvl="1"/>
            <a:r>
              <a:rPr lang="en-GB" dirty="0" smtClean="0"/>
              <a:t>“Programmer wanted to join young, vibrant team.”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693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Methods of Selection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 it yourself</a:t>
            </a:r>
          </a:p>
          <a:p>
            <a:r>
              <a:rPr lang="en-GB" dirty="0" smtClean="0"/>
              <a:t>Recruitment agency</a:t>
            </a:r>
          </a:p>
          <a:p>
            <a:r>
              <a:rPr lang="en-GB" dirty="0" smtClean="0"/>
              <a:t>Selection consultant</a:t>
            </a:r>
          </a:p>
          <a:p>
            <a:r>
              <a:rPr lang="en-GB" dirty="0" smtClean="0"/>
              <a:t>"Head hunter"</a:t>
            </a:r>
          </a:p>
          <a:p>
            <a:r>
              <a:rPr lang="en-GB" dirty="0" smtClean="0"/>
              <a:t>Note you will still (essential!) interview the applicant!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3361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Initial Sift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 are seeking to reduce the pool using the application forms</a:t>
            </a:r>
          </a:p>
          <a:p>
            <a:pPr lvl="1"/>
            <a:r>
              <a:rPr lang="en-GB" dirty="0" smtClean="0"/>
              <a:t>Qualifications</a:t>
            </a:r>
          </a:p>
          <a:p>
            <a:pPr lvl="1"/>
            <a:r>
              <a:rPr lang="en-GB" dirty="0" smtClean="0"/>
              <a:t>Experience</a:t>
            </a:r>
          </a:p>
          <a:p>
            <a:pPr lvl="1"/>
            <a:r>
              <a:rPr lang="en-GB" dirty="0" smtClean="0"/>
              <a:t>Grammar and spelling</a:t>
            </a:r>
          </a:p>
          <a:p>
            <a:pPr lvl="1"/>
            <a:r>
              <a:rPr lang="en-GB" dirty="0" smtClean="0"/>
              <a:t>Presentation</a:t>
            </a:r>
          </a:p>
          <a:p>
            <a:pPr lvl="1"/>
            <a:r>
              <a:rPr lang="en-GB" dirty="0" smtClean="0"/>
              <a:t>Anything objective that we don’t like</a:t>
            </a:r>
          </a:p>
          <a:p>
            <a:pPr lvl="1"/>
            <a:r>
              <a:rPr lang="en-GB" dirty="0" smtClean="0"/>
              <a:t>Coloured ink</a:t>
            </a:r>
            <a:endParaRPr lang="en-GB" dirty="0"/>
          </a:p>
          <a:p>
            <a:pPr lvl="1"/>
            <a:r>
              <a:rPr lang="en-GB" dirty="0" smtClean="0"/>
              <a:t>and on and on it goes!</a:t>
            </a:r>
          </a:p>
        </p:txBody>
      </p:sp>
    </p:spTree>
    <p:extLst>
      <p:ext uri="{BB962C8B-B14F-4D97-AF65-F5344CB8AC3E}">
        <p14:creationId xmlns:p14="http://schemas.microsoft.com/office/powerpoint/2010/main" val="411906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Assessments Prior to Interview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Psychometric </a:t>
            </a:r>
            <a:r>
              <a:rPr lang="en-GB" dirty="0" smtClean="0"/>
              <a:t>tests</a:t>
            </a:r>
          </a:p>
          <a:p>
            <a:pPr lvl="1"/>
            <a:r>
              <a:rPr lang="en-GB" dirty="0" smtClean="0"/>
              <a:t>Numerical reasoning</a:t>
            </a:r>
          </a:p>
          <a:p>
            <a:pPr lvl="1"/>
            <a:r>
              <a:rPr lang="en-GB" dirty="0"/>
              <a:t>V</a:t>
            </a:r>
            <a:r>
              <a:rPr lang="en-GB" dirty="0" smtClean="0"/>
              <a:t>erbal reasoning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iagrammatic reasoning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ituational judgement</a:t>
            </a:r>
            <a:endParaRPr lang="en-GB" dirty="0"/>
          </a:p>
          <a:p>
            <a:r>
              <a:rPr lang="en-GB" dirty="0"/>
              <a:t>Professional case </a:t>
            </a:r>
            <a:r>
              <a:rPr lang="en-GB" dirty="0" smtClean="0"/>
              <a:t>studies</a:t>
            </a:r>
          </a:p>
          <a:p>
            <a:r>
              <a:rPr lang="en-GB" dirty="0" smtClean="0"/>
              <a:t>Aptitude </a:t>
            </a:r>
            <a:r>
              <a:rPr lang="en-GB" dirty="0"/>
              <a:t>tests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930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Instruments to Support Selection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Psychometric tests examples</a:t>
            </a:r>
          </a:p>
          <a:p>
            <a:pPr lvl="1"/>
            <a:r>
              <a:rPr lang="en-GB" dirty="0" smtClean="0"/>
              <a:t>OPQ32i™</a:t>
            </a:r>
          </a:p>
          <a:p>
            <a:pPr lvl="1"/>
            <a:r>
              <a:rPr lang="en-GB" dirty="0" smtClean="0"/>
              <a:t>16PF5™</a:t>
            </a:r>
          </a:p>
          <a:p>
            <a:pPr lvl="1"/>
            <a:r>
              <a:rPr lang="en-GB" dirty="0" smtClean="0"/>
              <a:t>Saville Consulting Wave </a:t>
            </a:r>
            <a:r>
              <a:rPr lang="en-GB" dirty="0"/>
              <a:t>Professional </a:t>
            </a:r>
            <a:r>
              <a:rPr lang="en-GB" dirty="0" smtClean="0"/>
              <a:t>Styles, etc.</a:t>
            </a:r>
          </a:p>
          <a:p>
            <a:pPr lvl="1"/>
            <a:r>
              <a:rPr lang="en-GB" dirty="0" smtClean="0"/>
              <a:t>NEO-PI-R™</a:t>
            </a:r>
            <a:endParaRPr lang="en-GB" dirty="0"/>
          </a:p>
          <a:p>
            <a:pPr lvl="1"/>
            <a:r>
              <a:rPr lang="en-GB" dirty="0" smtClean="0"/>
              <a:t>Hogan </a:t>
            </a:r>
            <a:r>
              <a:rPr lang="en-GB" dirty="0"/>
              <a:t>Personality Inventory</a:t>
            </a:r>
            <a:r>
              <a:rPr lang="en-GB" dirty="0" smtClean="0"/>
              <a:t>™</a:t>
            </a:r>
          </a:p>
          <a:p>
            <a:pPr lvl="1"/>
            <a:r>
              <a:rPr lang="en-GB" dirty="0" smtClean="0"/>
              <a:t>SHL Executive Scenarios</a:t>
            </a:r>
          </a:p>
        </p:txBody>
      </p:sp>
    </p:spTree>
    <p:extLst>
      <p:ext uri="{BB962C8B-B14F-4D97-AF65-F5344CB8AC3E}">
        <p14:creationId xmlns:p14="http://schemas.microsoft.com/office/powerpoint/2010/main" val="42486179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Wave Professional Styles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588" y="1700809"/>
            <a:ext cx="3760588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403648" y="4077072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Explore the unusualness of individuals (Facet Ranges)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Compare </a:t>
            </a:r>
            <a:r>
              <a:rPr lang="en-GB" dirty="0" smtClean="0"/>
              <a:t>motives </a:t>
            </a:r>
            <a:r>
              <a:rPr lang="en-GB" dirty="0"/>
              <a:t>and </a:t>
            </a:r>
            <a:r>
              <a:rPr lang="en-GB" dirty="0" smtClean="0"/>
              <a:t>talents </a:t>
            </a:r>
            <a:r>
              <a:rPr lang="en-GB" dirty="0"/>
              <a:t>(Motive-Talent Splits)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Control for distortion (Normative-</a:t>
            </a:r>
            <a:r>
              <a:rPr lang="en-GB" dirty="0" err="1"/>
              <a:t>Ipsative</a:t>
            </a:r>
            <a:r>
              <a:rPr lang="en-GB" dirty="0"/>
              <a:t> Splits)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03648" y="5085184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Reports powered by Wave Professional </a:t>
            </a:r>
            <a:r>
              <a:rPr lang="en-GB" dirty="0" smtClean="0"/>
              <a:t>Styles?</a:t>
            </a:r>
          </a:p>
          <a:p>
            <a:r>
              <a:rPr lang="en-GB" dirty="0" smtClean="0"/>
              <a:t>Personal</a:t>
            </a:r>
            <a:r>
              <a:rPr lang="en-GB" dirty="0"/>
              <a:t>, Line Manager, Interview Guide, Summary Development, Premium Development, Types, Team Roles, Leadership, Reflections, Sales, Entrepreneurial Potential</a:t>
            </a:r>
          </a:p>
        </p:txBody>
      </p:sp>
    </p:spTree>
    <p:extLst>
      <p:ext uri="{BB962C8B-B14F-4D97-AF65-F5344CB8AC3E}">
        <p14:creationId xmlns:p14="http://schemas.microsoft.com/office/powerpoint/2010/main" val="33524708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Reports Group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week’s tutorial work uses SHL as the example psychometric test</a:t>
            </a:r>
          </a:p>
          <a:p>
            <a:r>
              <a:rPr lang="en-GB" dirty="0" smtClean="0"/>
              <a:t>First, consider the example of the hand out, from an application for a senior executive post with a </a:t>
            </a:r>
            <a:r>
              <a:rPr lang="en-GB" dirty="0"/>
              <a:t>n</a:t>
            </a:r>
            <a:r>
              <a:rPr lang="en-GB" dirty="0" smtClean="0"/>
              <a:t>orthern university</a:t>
            </a:r>
          </a:p>
          <a:p>
            <a:pPr lvl="1"/>
            <a:r>
              <a:rPr lang="en-GB" dirty="0" smtClean="0"/>
              <a:t>What does it seem to say?</a:t>
            </a:r>
          </a:p>
          <a:p>
            <a:pPr lvl="1"/>
            <a:r>
              <a:rPr lang="en-GB" dirty="0" smtClean="0"/>
              <a:t>Would you interview the candidate?</a:t>
            </a:r>
          </a:p>
          <a:p>
            <a:pPr lvl="1"/>
            <a:r>
              <a:rPr lang="en-GB" dirty="0" smtClean="0"/>
              <a:t>How does the report guide </a:t>
            </a:r>
            <a:r>
              <a:rPr lang="en-GB" smtClean="0"/>
              <a:t>your thinking?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351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link below is to a copy online of a manual on interpretation and feedback used with Wave Professional Styles: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sccmsdata.blob.core.windows.net/media/Default/Products/Chapter-07-Feedback.pdf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16734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Interviewing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Convenient time</a:t>
            </a:r>
          </a:p>
          <a:p>
            <a:r>
              <a:rPr lang="en-GB" dirty="0"/>
              <a:t>P</a:t>
            </a:r>
            <a:r>
              <a:rPr lang="en-GB" dirty="0" smtClean="0"/>
              <a:t>lanned time</a:t>
            </a:r>
          </a:p>
          <a:p>
            <a:r>
              <a:rPr lang="en-GB" dirty="0"/>
              <a:t>D</a:t>
            </a:r>
            <a:r>
              <a:rPr lang="en-GB" dirty="0" smtClean="0"/>
              <a:t>etermine number of interviews</a:t>
            </a:r>
          </a:p>
          <a:p>
            <a:r>
              <a:rPr lang="en-GB" dirty="0"/>
              <a:t>S</a:t>
            </a:r>
            <a:r>
              <a:rPr lang="en-GB" dirty="0" smtClean="0"/>
              <a:t>elect interviewers</a:t>
            </a:r>
          </a:p>
          <a:p>
            <a:r>
              <a:rPr lang="en-GB" dirty="0"/>
              <a:t>S</a:t>
            </a:r>
            <a:r>
              <a:rPr lang="en-GB" dirty="0" smtClean="0"/>
              <a:t>elect location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214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Interviewing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Avoid interruptions.</a:t>
            </a:r>
          </a:p>
          <a:p>
            <a:r>
              <a:rPr lang="en-GB" dirty="0"/>
              <a:t>I</a:t>
            </a:r>
            <a:r>
              <a:rPr lang="en-GB" dirty="0" smtClean="0"/>
              <a:t>nterviewer requires as complete information about the candidate as is available.</a:t>
            </a:r>
          </a:p>
          <a:p>
            <a:r>
              <a:rPr lang="en-GB" dirty="0"/>
              <a:t>P</a:t>
            </a:r>
            <a:r>
              <a:rPr lang="en-GB" dirty="0" smtClean="0"/>
              <a:t>ay expenses (now an issue in public sector!)</a:t>
            </a:r>
          </a:p>
          <a:p>
            <a:r>
              <a:rPr lang="en-GB" dirty="0"/>
              <a:t>D</a:t>
            </a:r>
            <a:r>
              <a:rPr lang="en-GB" dirty="0" smtClean="0"/>
              <a:t>ecide on order of interviews.</a:t>
            </a:r>
          </a:p>
          <a:p>
            <a:r>
              <a:rPr lang="en-GB" dirty="0" smtClean="0"/>
              <a:t>Notify the candidate of the invitation ASAP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0047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Interview Technique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Always take notes.</a:t>
            </a:r>
          </a:p>
          <a:p>
            <a:r>
              <a:rPr lang="en-GB" dirty="0" smtClean="0"/>
              <a:t>Use your job specification as a check list.</a:t>
            </a:r>
          </a:p>
          <a:p>
            <a:r>
              <a:rPr lang="en-GB" dirty="0" smtClean="0"/>
              <a:t>Careful of environment - comfortable but professional.</a:t>
            </a:r>
          </a:p>
          <a:p>
            <a:r>
              <a:rPr lang="en-GB" dirty="0" smtClean="0"/>
              <a:t>Open-ended questions (no  "yes/no" answers possible).</a:t>
            </a:r>
          </a:p>
          <a:p>
            <a:r>
              <a:rPr lang="en-GB" dirty="0" smtClean="0"/>
              <a:t>Introduce position, make clear your requirements.</a:t>
            </a:r>
          </a:p>
        </p:txBody>
      </p:sp>
    </p:spTree>
    <p:extLst>
      <p:ext uri="{BB962C8B-B14F-4D97-AF65-F5344CB8AC3E}">
        <p14:creationId xmlns:p14="http://schemas.microsoft.com/office/powerpoint/2010/main" val="13445308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 Technique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Maintain control at the interview.</a:t>
            </a:r>
          </a:p>
          <a:p>
            <a:r>
              <a:rPr lang="en-GB" dirty="0"/>
              <a:t>Honest &amp; direct !!!</a:t>
            </a:r>
          </a:p>
          <a:p>
            <a:r>
              <a:rPr lang="en-GB" dirty="0"/>
              <a:t>Ensure relevance of candidates answers.</a:t>
            </a:r>
          </a:p>
          <a:p>
            <a:r>
              <a:rPr lang="en-GB" dirty="0"/>
              <a:t>Try to be objective about both positive and negative information.</a:t>
            </a:r>
          </a:p>
          <a:p>
            <a:r>
              <a:rPr lang="en-GB" dirty="0"/>
              <a:t>Answer any questions the candidate may have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0374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 Technique (Candidate!)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Listen to the questions</a:t>
            </a:r>
          </a:p>
          <a:p>
            <a:pPr lvl="1"/>
            <a:r>
              <a:rPr lang="en-GB" dirty="0" smtClean="0"/>
              <a:t>Clarify if necessary</a:t>
            </a:r>
          </a:p>
          <a:p>
            <a:r>
              <a:rPr lang="en-GB" dirty="0" smtClean="0"/>
              <a:t>Answer succinctly but with coverage</a:t>
            </a:r>
          </a:p>
          <a:p>
            <a:pPr lvl="1"/>
            <a:r>
              <a:rPr lang="en-GB" dirty="0" smtClean="0"/>
              <a:t>No waffle, no “snow”</a:t>
            </a:r>
          </a:p>
          <a:p>
            <a:r>
              <a:rPr lang="en-GB" dirty="0" smtClean="0"/>
              <a:t>Give relevant examples</a:t>
            </a:r>
          </a:p>
          <a:p>
            <a:r>
              <a:rPr lang="en-GB" dirty="0" smtClean="0"/>
              <a:t>Eye contact, open and pleasant demeanour</a:t>
            </a:r>
          </a:p>
          <a:p>
            <a:r>
              <a:rPr lang="en-GB" dirty="0" smtClean="0"/>
              <a:t>Keep your ears open – the interviewers are telling you all about the company’s needs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4116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hand out examples were taken from interviews for Head of Department roles in my former faculty</a:t>
            </a:r>
          </a:p>
          <a:p>
            <a:r>
              <a:rPr lang="en-GB" dirty="0" smtClean="0"/>
              <a:t>10 minutes discussion</a:t>
            </a:r>
          </a:p>
          <a:p>
            <a:r>
              <a:rPr lang="en-GB" dirty="0" smtClean="0"/>
              <a:t>Style, content, format?</a:t>
            </a:r>
          </a:p>
          <a:p>
            <a:r>
              <a:rPr lang="en-GB" dirty="0" smtClean="0"/>
              <a:t>What are the questions seeking to clarify?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6825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 Decision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Candidate has to evidence</a:t>
            </a:r>
          </a:p>
          <a:p>
            <a:pPr lvl="1"/>
            <a:r>
              <a:rPr lang="en-GB" dirty="0" smtClean="0"/>
              <a:t>Skillset</a:t>
            </a:r>
          </a:p>
          <a:p>
            <a:pPr lvl="1"/>
            <a:r>
              <a:rPr lang="en-GB" dirty="0" smtClean="0"/>
              <a:t>Motivation</a:t>
            </a:r>
          </a:p>
          <a:p>
            <a:pPr lvl="1"/>
            <a:r>
              <a:rPr lang="en-GB" dirty="0" smtClean="0"/>
              <a:t>Desire</a:t>
            </a:r>
          </a:p>
          <a:p>
            <a:pPr lvl="1"/>
            <a:r>
              <a:rPr lang="en-GB" dirty="0" smtClean="0"/>
              <a:t>Ability</a:t>
            </a:r>
          </a:p>
          <a:p>
            <a:pPr lvl="1"/>
            <a:r>
              <a:rPr lang="en-GB" dirty="0" smtClean="0"/>
              <a:t>Qualification</a:t>
            </a:r>
          </a:p>
          <a:p>
            <a:pPr lvl="1"/>
            <a:r>
              <a:rPr lang="en-GB" dirty="0" smtClean="0"/>
              <a:t>Savoir faire</a:t>
            </a:r>
          </a:p>
          <a:p>
            <a:r>
              <a:rPr lang="en-GB" dirty="0" smtClean="0"/>
              <a:t>And the candidate has to fit with the team</a:t>
            </a:r>
          </a:p>
          <a:p>
            <a:r>
              <a:rPr lang="en-GB" dirty="0" smtClean="0"/>
              <a:t>Your team, your responsibility, your decision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37110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Seal the Deal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Have a set figure in mind for the salary</a:t>
            </a:r>
          </a:p>
          <a:p>
            <a:pPr lvl="1"/>
            <a:r>
              <a:rPr lang="en-GB" dirty="0" smtClean="0"/>
              <a:t>Game playing is common – but do you want an unhappy staff member?</a:t>
            </a:r>
          </a:p>
          <a:p>
            <a:pPr lvl="1"/>
            <a:r>
              <a:rPr lang="en-GB" dirty="0" smtClean="0"/>
              <a:t>Understand what the job is worth to you</a:t>
            </a:r>
          </a:p>
          <a:p>
            <a:r>
              <a:rPr lang="en-GB" dirty="0" smtClean="0"/>
              <a:t>Be realistic</a:t>
            </a:r>
          </a:p>
          <a:p>
            <a:pPr lvl="1"/>
            <a:r>
              <a:rPr lang="en-GB" dirty="0" smtClean="0"/>
              <a:t>Reward and remuneration consonant to the work (more on this in a future lecture)</a:t>
            </a:r>
          </a:p>
          <a:p>
            <a:r>
              <a:rPr lang="en-GB" dirty="0" smtClean="0"/>
              <a:t>Negotiate</a:t>
            </a:r>
          </a:p>
          <a:p>
            <a:r>
              <a:rPr lang="en-GB" dirty="0" smtClean="0"/>
              <a:t>Sometimes you have to walk away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249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1017</Words>
  <Application>Microsoft Office PowerPoint</Application>
  <PresentationFormat>On-screen Show (4:3)</PresentationFormat>
  <Paragraphs>190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Selection and Recruitment</vt:lpstr>
      <vt:lpstr>Agenda</vt:lpstr>
      <vt:lpstr>Selecting a Team</vt:lpstr>
      <vt:lpstr>PowerPoint Presentation</vt:lpstr>
      <vt:lpstr>Specifying the Role</vt:lpstr>
      <vt:lpstr>Role Specification</vt:lpstr>
      <vt:lpstr>Specifying the Person</vt:lpstr>
      <vt:lpstr>Person Specification</vt:lpstr>
      <vt:lpstr>Rodger’s Seven-Point Plan</vt:lpstr>
      <vt:lpstr>Rodger’s Seven-Point Plan</vt:lpstr>
      <vt:lpstr>Pattern of Personality  (Munro Fraser)</vt:lpstr>
      <vt:lpstr>Pattern of Personality  (Munro Fraser)</vt:lpstr>
      <vt:lpstr>BE CAREFUL</vt:lpstr>
      <vt:lpstr>Methods of Selection</vt:lpstr>
      <vt:lpstr>Initial Sift</vt:lpstr>
      <vt:lpstr>Assessments Prior to Interview</vt:lpstr>
      <vt:lpstr>Instruments to Support Selection</vt:lpstr>
      <vt:lpstr>Wave Professional Styles</vt:lpstr>
      <vt:lpstr>Example Reports Group Discussion</vt:lpstr>
      <vt:lpstr>Feedback</vt:lpstr>
      <vt:lpstr>Interviewing Basics</vt:lpstr>
      <vt:lpstr>Interviewing Basics</vt:lpstr>
      <vt:lpstr>Interview Technique</vt:lpstr>
      <vt:lpstr>Interview Technique</vt:lpstr>
      <vt:lpstr>Interview Technique (Candidate!)</vt:lpstr>
      <vt:lpstr>Example Questions</vt:lpstr>
      <vt:lpstr>Interview Decision</vt:lpstr>
      <vt:lpstr>Seal the Deal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Selection and Recruitment</dc:title>
  <dc:creator>Rees, John</dc:creator>
  <cp:lastModifiedBy>John Rees</cp:lastModifiedBy>
  <cp:revision>13</cp:revision>
  <dcterms:created xsi:type="dcterms:W3CDTF">2015-01-27T17:14:49Z</dcterms:created>
  <dcterms:modified xsi:type="dcterms:W3CDTF">2021-03-09T08:34:30Z</dcterms:modified>
</cp:coreProperties>
</file>