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4"/>
  </p:notesMasterIdLst>
  <p:sldIdLst>
    <p:sldId id="256" r:id="rId2"/>
    <p:sldId id="266" r:id="rId3"/>
    <p:sldId id="270" r:id="rId4"/>
    <p:sldId id="271" r:id="rId5"/>
    <p:sldId id="260" r:id="rId6"/>
    <p:sldId id="261" r:id="rId7"/>
    <p:sldId id="262" r:id="rId8"/>
    <p:sldId id="263" r:id="rId9"/>
    <p:sldId id="272" r:id="rId10"/>
    <p:sldId id="265" r:id="rId11"/>
    <p:sldId id="268" r:id="rId12"/>
    <p:sldId id="269"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lamen peev" initials="pp" lastIdx="1" clrIdx="0">
    <p:extLst>
      <p:ext uri="{19B8F6BF-5375-455C-9EA6-DF929625EA0E}">
        <p15:presenceInfo xmlns:p15="http://schemas.microsoft.com/office/powerpoint/2012/main" userId="0ed3daa88796232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BC02F9-DA89-4401-896C-78E408EE40C3}" type="datetimeFigureOut">
              <a:rPr lang="en-GB" smtClean="0"/>
              <a:t>26/07/2020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D2DF68-FADA-4039-81F0-5D2818AF202E}" type="slidenum">
              <a:rPr lang="en-GB" smtClean="0"/>
              <a:t>‹#›</a:t>
            </a:fld>
            <a:endParaRPr lang="en-GB"/>
          </a:p>
        </p:txBody>
      </p:sp>
    </p:spTree>
    <p:extLst>
      <p:ext uri="{BB962C8B-B14F-4D97-AF65-F5344CB8AC3E}">
        <p14:creationId xmlns:p14="http://schemas.microsoft.com/office/powerpoint/2010/main" val="3354869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D2DF68-FADA-4039-81F0-5D2818AF202E}" type="slidenum">
              <a:rPr lang="en-GB" smtClean="0"/>
              <a:t>5</a:t>
            </a:fld>
            <a:endParaRPr lang="en-GB"/>
          </a:p>
        </p:txBody>
      </p:sp>
    </p:spTree>
    <p:extLst>
      <p:ext uri="{BB962C8B-B14F-4D97-AF65-F5344CB8AC3E}">
        <p14:creationId xmlns:p14="http://schemas.microsoft.com/office/powerpoint/2010/main" val="4005644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D2A4BB-1423-48F7-ABA0-FD74BF02ED2F}"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1D2A4BB-1423-48F7-ABA0-FD74BF02ED2F}"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E8FF4-B324-4FEC-B48A-C62E58FE18A0}"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D2A4BB-1423-48F7-ABA0-FD74BF02ED2F}"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01D2A4BB-1423-48F7-ABA0-FD74BF02ED2F}" type="datetimeFigureOut">
              <a:rPr lang="en-GB" smtClean="0"/>
              <a:t>26/07/2020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E8FF4-B324-4FEC-B48A-C62E58FE18A0}"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D2A4BB-1423-48F7-ABA0-FD74BF02ED2F}" type="datetimeFigureOut">
              <a:rPr lang="en-GB" smtClean="0"/>
              <a:t>26/07/2020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1D2A4BB-1423-48F7-ABA0-FD74BF02ED2F}" type="datetimeFigureOut">
              <a:rPr lang="en-GB" smtClean="0"/>
              <a:t>26/07/2020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01D2A4BB-1423-48F7-ABA0-FD74BF02ED2F}" type="datetimeFigureOut">
              <a:rPr lang="en-GB" smtClean="0"/>
              <a:t>26/07/2020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01D2A4BB-1423-48F7-ABA0-FD74BF02ED2F}" type="datetimeFigureOut">
              <a:rPr lang="en-GB" smtClean="0"/>
              <a:t>26/07/2020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E8FF4-B324-4FEC-B48A-C62E58FE18A0}"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D2A4BB-1423-48F7-ABA0-FD74BF02ED2F}" type="datetimeFigureOut">
              <a:rPr lang="en-GB" smtClean="0"/>
              <a:t>26/07/2020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2E8FF4-B324-4FEC-B48A-C62E58FE18A0}"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1D2A4BB-1423-48F7-ABA0-FD74BF02ED2F}"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E8FF4-B324-4FEC-B48A-C62E58FE18A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01D2A4BB-1423-48F7-ABA0-FD74BF02ED2F}" type="datetimeFigureOut">
              <a:rPr lang="en-GB" smtClean="0"/>
              <a:t>26/07/2020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2E8FF4-B324-4FEC-B48A-C62E58FE18A0}"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01D2A4BB-1423-48F7-ABA0-FD74BF02ED2F}" type="datetimeFigureOut">
              <a:rPr lang="en-GB" smtClean="0"/>
              <a:t>26/07/2020</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942E8FF4-B324-4FEC-B48A-C62E58FE18A0}"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4hoteliers.com/news/story/20290"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5936" y="338667"/>
            <a:ext cx="4814128" cy="2429934"/>
          </a:xfrm>
        </p:spPr>
        <p:txBody>
          <a:bodyPr anchor="b">
            <a:normAutofit/>
          </a:bodyPr>
          <a:lstStyle/>
          <a:p>
            <a:pPr algn="ctr"/>
            <a:r>
              <a:rPr lang="en-GB" sz="3600" b="1" dirty="0">
                <a:latin typeface="Arial" panose="020B0604020202020204" pitchFamily="34" charset="0"/>
                <a:cs typeface="Arial" panose="020B0604020202020204" pitchFamily="34" charset="0"/>
              </a:rPr>
              <a:t>Consultancy Pitch</a:t>
            </a:r>
          </a:p>
        </p:txBody>
      </p:sp>
      <p:sp>
        <p:nvSpPr>
          <p:cNvPr id="3" name="Subtitle 2"/>
          <p:cNvSpPr>
            <a:spLocks noGrp="1"/>
          </p:cNvSpPr>
          <p:nvPr>
            <p:ph type="body" sz="half" idx="2"/>
          </p:nvPr>
        </p:nvSpPr>
        <p:spPr>
          <a:xfrm>
            <a:off x="3995936" y="2777067"/>
            <a:ext cx="4968552" cy="2429934"/>
          </a:xfrm>
        </p:spPr>
        <p:txBody>
          <a:bodyPr>
            <a:normAutofit/>
          </a:bodyPr>
          <a:lstStyle/>
          <a:p>
            <a:pPr algn="ctr"/>
            <a:r>
              <a:rPr lang="en-GB" sz="3200" b="1" dirty="0"/>
              <a:t>Marriott Windsor Hotel, London</a:t>
            </a:r>
          </a:p>
          <a:p>
            <a:endParaRPr lang="en-GB" dirty="0"/>
          </a:p>
        </p:txBody>
      </p:sp>
      <p:pic>
        <p:nvPicPr>
          <p:cNvPr id="5" name="Picture Placeholder 4" descr="A picture containing food&#10;&#10;Description automatically generated">
            <a:extLst>
              <a:ext uri="{FF2B5EF4-FFF2-40B4-BE49-F238E27FC236}">
                <a16:creationId xmlns:a16="http://schemas.microsoft.com/office/drawing/2014/main" id="{882F9604-43AE-487A-9EF6-BF21C9F6A2F8}"/>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0691" r="10691"/>
          <a:stretch>
            <a:fillRect/>
          </a:stretch>
        </p:blipFill>
        <p:spPr>
          <a:xfrm>
            <a:off x="333936" y="1340768"/>
            <a:ext cx="3806016" cy="2524547"/>
          </a:xfrm>
        </p:spPr>
      </p:pic>
    </p:spTree>
    <p:extLst>
      <p:ext uri="{BB962C8B-B14F-4D97-AF65-F5344CB8AC3E}">
        <p14:creationId xmlns:p14="http://schemas.microsoft.com/office/powerpoint/2010/main" val="4253391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755576" y="1484784"/>
            <a:ext cx="3352800" cy="2265041"/>
          </a:xfrm>
        </p:spPr>
        <p:txBody>
          <a:bodyPr>
            <a:noAutofit/>
          </a:bodyPr>
          <a:lstStyle/>
          <a:p>
            <a:pPr algn="ctr"/>
            <a:r>
              <a:rPr lang="en-US" sz="2000" dirty="0">
                <a:effectLst/>
                <a:latin typeface="Arial" panose="020B0604020202020204" pitchFamily="34" charset="0"/>
                <a:ea typeface="Times New Roman" panose="02020603050405020304" pitchFamily="18" charset="0"/>
                <a:cs typeface="Arial" panose="020B0604020202020204" pitchFamily="34" charset="0"/>
              </a:rPr>
              <a:t>Millennium LTD</a:t>
            </a:r>
            <a:r>
              <a:rPr lang="en-US" sz="2000" dirty="0">
                <a:solidFill>
                  <a:srgbClr val="252525"/>
                </a:solidFill>
                <a:effectLst/>
                <a:latin typeface="Arial" panose="020B0604020202020204" pitchFamily="34" charset="0"/>
                <a:ea typeface="Times New Roman" panose="02020603050405020304" pitchFamily="18" charset="0"/>
                <a:cs typeface="Arial" panose="020B0604020202020204" pitchFamily="34" charset="0"/>
              </a:rPr>
              <a:t> </a:t>
            </a:r>
            <a:r>
              <a:rPr lang="en-US" sz="2000" dirty="0">
                <a:latin typeface="Arial" panose="020B0604020202020204" pitchFamily="34" charset="0"/>
                <a:cs typeface="Arial" panose="020B0604020202020204" pitchFamily="34" charset="0"/>
              </a:rPr>
              <a:t>management Consulting Service</a:t>
            </a:r>
          </a:p>
          <a:p>
            <a:pPr algn="ctr"/>
            <a:r>
              <a:rPr lang="en-US" sz="2000" dirty="0">
                <a:latin typeface="Arial" panose="020B0604020202020204" pitchFamily="34" charset="0"/>
                <a:cs typeface="Arial" panose="020B0604020202020204" pitchFamily="34" charset="0"/>
              </a:rPr>
              <a:t>Have more than 25years of </a:t>
            </a:r>
            <a:r>
              <a:rPr lang="en-US" sz="2000" b="1" dirty="0">
                <a:latin typeface="Arial" panose="020B0604020202020204" pitchFamily="34" charset="0"/>
                <a:cs typeface="Arial" panose="020B0604020202020204" pitchFamily="34" charset="0"/>
              </a:rPr>
              <a:t>experienc</a:t>
            </a:r>
            <a:r>
              <a:rPr lang="en-US" sz="2000" dirty="0">
                <a:latin typeface="Arial" panose="020B0604020202020204" pitchFamily="34" charset="0"/>
                <a:cs typeface="Arial" panose="020B0604020202020204" pitchFamily="34" charset="0"/>
              </a:rPr>
              <a:t>e in BSA evaluation, consulting services, field examination, brand health management, and quality assurance inspection services</a:t>
            </a:r>
          </a:p>
          <a:p>
            <a:pPr algn="ctr"/>
            <a:r>
              <a:rPr lang="en-US" sz="2000" dirty="0">
                <a:latin typeface="Arial" panose="020B0604020202020204" pitchFamily="34" charset="0"/>
                <a:cs typeface="Arial" panose="020B0604020202020204" pitchFamily="34" charset="0"/>
              </a:rPr>
              <a:t>Clients: Starwood Hotels &amp; Resorts, the NBA, </a:t>
            </a:r>
            <a:r>
              <a:rPr lang="en-GB" sz="2000" dirty="0">
                <a:latin typeface="Arial" panose="020B0604020202020204" pitchFamily="34" charset="0"/>
                <a:cs typeface="Arial" panose="020B0604020202020204" pitchFamily="34" charset="0"/>
              </a:rPr>
              <a:t>The Port Authority of New York and New Jersey, and Toll Brothers.</a:t>
            </a:r>
          </a:p>
          <a:p>
            <a:endParaRPr lang="en-GB" sz="2000" dirty="0">
              <a:latin typeface="Calibri" pitchFamily="34" charset="0"/>
            </a:endParaRPr>
          </a:p>
        </p:txBody>
      </p:sp>
      <p:sp>
        <p:nvSpPr>
          <p:cNvPr id="2" name="Title 1"/>
          <p:cNvSpPr>
            <a:spLocks noGrp="1"/>
          </p:cNvSpPr>
          <p:nvPr>
            <p:ph type="title"/>
          </p:nvPr>
        </p:nvSpPr>
        <p:spPr>
          <a:xfrm>
            <a:off x="755576" y="620688"/>
            <a:ext cx="3816424" cy="864096"/>
          </a:xfrm>
        </p:spPr>
        <p:txBody>
          <a:bodyPr/>
          <a:lstStyle/>
          <a:p>
            <a:pPr algn="ctr"/>
            <a:r>
              <a:rPr lang="en-GB" sz="4400" b="1" dirty="0">
                <a:latin typeface="Arial" panose="020B0604020202020204" pitchFamily="34" charset="0"/>
                <a:cs typeface="Arial" panose="020B0604020202020204" pitchFamily="34" charset="0"/>
              </a:rPr>
              <a:t>Who Are We?</a:t>
            </a:r>
          </a:p>
        </p:txBody>
      </p:sp>
      <p:pic>
        <p:nvPicPr>
          <p:cNvPr id="20" name="Content Placeholder 19" descr="A picture containing food&#10;&#10;Description automatically generated">
            <a:extLst>
              <a:ext uri="{FF2B5EF4-FFF2-40B4-BE49-F238E27FC236}">
                <a16:creationId xmlns:a16="http://schemas.microsoft.com/office/drawing/2014/main" id="{D0FA780B-4487-48F0-AD4F-9D876917151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36368" y="1844824"/>
            <a:ext cx="4997269" cy="2664296"/>
          </a:xfrm>
        </p:spPr>
      </p:pic>
    </p:spTree>
    <p:extLst>
      <p:ext uri="{BB962C8B-B14F-4D97-AF65-F5344CB8AC3E}">
        <p14:creationId xmlns:p14="http://schemas.microsoft.com/office/powerpoint/2010/main" val="3462215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1520" y="4077072"/>
            <a:ext cx="8640960" cy="2639700"/>
          </a:xfrm>
        </p:spPr>
      </p:pic>
      <p:sp>
        <p:nvSpPr>
          <p:cNvPr id="6" name="TextBox 5"/>
          <p:cNvSpPr txBox="1"/>
          <p:nvPr/>
        </p:nvSpPr>
        <p:spPr>
          <a:xfrm>
            <a:off x="251520" y="332656"/>
            <a:ext cx="8640960" cy="4555093"/>
          </a:xfrm>
          <a:prstGeom prst="rect">
            <a:avLst/>
          </a:prstGeom>
          <a:noFill/>
        </p:spPr>
        <p:txBody>
          <a:bodyPr wrap="square" rtlCol="0">
            <a:spAutoFit/>
          </a:bodyPr>
          <a:lstStyle/>
          <a:p>
            <a:pPr algn="ctr"/>
            <a:r>
              <a:rPr lang="en-GB" sz="3600" b="1" dirty="0">
                <a:solidFill>
                  <a:schemeClr val="bg1"/>
                </a:solidFill>
                <a:latin typeface="Arial" panose="020B0604020202020204" pitchFamily="34" charset="0"/>
                <a:cs typeface="Arial" panose="020B0604020202020204" pitchFamily="34" charset="0"/>
              </a:rPr>
              <a:t>Project Objective</a:t>
            </a:r>
          </a:p>
          <a:p>
            <a:r>
              <a:rPr lang="en-US" sz="2000" dirty="0">
                <a:latin typeface="Arial" panose="020B0604020202020204" pitchFamily="34" charset="0"/>
                <a:cs typeface="Arial" panose="020B0604020202020204" pitchFamily="34" charset="0"/>
              </a:rPr>
              <a:t>Basic outcomes such as cleanliness, financial management, front desk services, leadership management, operation services, facilities, and employee performances are all measured and evaluated.</a:t>
            </a:r>
          </a:p>
          <a:p>
            <a:endParaRPr lang="en-US" sz="2000" dirty="0">
              <a:latin typeface="Arial" panose="020B0604020202020204" pitchFamily="34" charset="0"/>
              <a:cs typeface="Arial" panose="020B0604020202020204" pitchFamily="34" charset="0"/>
            </a:endParaRPr>
          </a:p>
          <a:p>
            <a:pPr marL="82296" indent="0">
              <a:buNone/>
            </a:pPr>
            <a:r>
              <a:rPr lang="en-US" sz="2000" b="1" dirty="0">
                <a:latin typeface="Arial" panose="020B0604020202020204" pitchFamily="34" charset="0"/>
                <a:cs typeface="Arial" panose="020B0604020202020204" pitchFamily="34" charset="0"/>
              </a:rPr>
              <a:t>Project Scope</a:t>
            </a:r>
          </a:p>
          <a:p>
            <a:pPr marL="285750" indent="-285750">
              <a:buFont typeface="Arial" pitchFamily="34" charset="0"/>
              <a:buChar char="•"/>
            </a:pPr>
            <a:r>
              <a:rPr lang="en-US" sz="2000" dirty="0">
                <a:latin typeface="Arial" panose="020B0604020202020204" pitchFamily="34" charset="0"/>
                <a:cs typeface="Arial" panose="020B0604020202020204" pitchFamily="34" charset="0"/>
              </a:rPr>
              <a:t>Marriott Windsor Hotel-located at three miles from Windsor and five miles from the Heathrow airport &amp; close to various popular tourists' attractions.</a:t>
            </a:r>
          </a:p>
          <a:p>
            <a:pPr marL="285750" indent="-285750">
              <a:buFont typeface="Arial" pitchFamily="34" charset="0"/>
              <a:buChar char="•"/>
            </a:pPr>
            <a:r>
              <a:rPr lang="en-US" sz="2000" dirty="0">
                <a:latin typeface="Arial" panose="020B0604020202020204" pitchFamily="34" charset="0"/>
                <a:cs typeface="Arial" panose="020B0604020202020204" pitchFamily="34" charset="0"/>
              </a:rPr>
              <a:t>Renovated in 2008</a:t>
            </a:r>
          </a:p>
          <a:p>
            <a:pPr marL="285750" indent="-285750">
              <a:buFont typeface="Arial" pitchFamily="34" charset="0"/>
              <a:buChar char="•"/>
            </a:pPr>
            <a:r>
              <a:rPr lang="en-US" sz="2000" dirty="0">
                <a:latin typeface="Arial" panose="020B0604020202020204" pitchFamily="34" charset="0"/>
                <a:cs typeface="Arial" panose="020B0604020202020204" pitchFamily="34" charset="0"/>
              </a:rPr>
              <a:t>Competition with cheap budget hotels during pandemic crisis</a:t>
            </a:r>
            <a:endParaRPr lang="en-GB" sz="2000" dirty="0">
              <a:latin typeface="Arial" panose="020B0604020202020204" pitchFamily="34" charset="0"/>
              <a:cs typeface="Arial" panose="020B0604020202020204" pitchFamily="34" charset="0"/>
            </a:endParaRPr>
          </a:p>
          <a:p>
            <a:endParaRPr lang="en-GB" dirty="0">
              <a:latin typeface="Times New Roman" pitchFamily="18" charset="0"/>
              <a:cs typeface="Times New Roman" pitchFamily="18" charset="0"/>
            </a:endParaRPr>
          </a:p>
          <a:p>
            <a:endParaRPr lang="en-GB" b="1" dirty="0">
              <a:latin typeface="Times New Roman" pitchFamily="18" charset="0"/>
              <a:cs typeface="Times New Roman" pitchFamily="18" charset="0"/>
            </a:endParaRPr>
          </a:p>
          <a:p>
            <a:endParaRPr lang="en-GB" dirty="0">
              <a:latin typeface="Times New Roman" pitchFamily="18" charset="0"/>
              <a:cs typeface="Times New Roman" pitchFamily="18" charset="0"/>
            </a:endParaRPr>
          </a:p>
        </p:txBody>
      </p:sp>
    </p:spTree>
    <p:extLst>
      <p:ext uri="{BB962C8B-B14F-4D97-AF65-F5344CB8AC3E}">
        <p14:creationId xmlns:p14="http://schemas.microsoft.com/office/powerpoint/2010/main" val="45937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123728" y="4149080"/>
            <a:ext cx="4752528" cy="2376264"/>
          </a:xfrm>
        </p:spPr>
      </p:pic>
      <p:sp>
        <p:nvSpPr>
          <p:cNvPr id="5" name="TextBox 4"/>
          <p:cNvSpPr txBox="1"/>
          <p:nvPr/>
        </p:nvSpPr>
        <p:spPr>
          <a:xfrm>
            <a:off x="141236" y="338663"/>
            <a:ext cx="8823252" cy="4770537"/>
          </a:xfrm>
          <a:prstGeom prst="rect">
            <a:avLst/>
          </a:prstGeom>
          <a:noFill/>
        </p:spPr>
        <p:txBody>
          <a:bodyPr wrap="square" rtlCol="0">
            <a:spAutoFit/>
          </a:bodyPr>
          <a:lstStyle/>
          <a:p>
            <a:pPr algn="ctr"/>
            <a:r>
              <a:rPr lang="en-GB" sz="3600" b="1" dirty="0">
                <a:solidFill>
                  <a:schemeClr val="bg1"/>
                </a:solidFill>
                <a:latin typeface="Arial" panose="020B0604020202020204" pitchFamily="34" charset="0"/>
                <a:cs typeface="Arial" panose="020B0604020202020204" pitchFamily="34" charset="0"/>
              </a:rPr>
              <a:t>Our Services:</a:t>
            </a:r>
          </a:p>
          <a:p>
            <a:endParaRPr lang="en-GB" b="1" dirty="0">
              <a:solidFill>
                <a:schemeClr val="bg1"/>
              </a:solidFill>
              <a:latin typeface="Calibri" pitchFamily="34" charset="0"/>
            </a:endParaRPr>
          </a:p>
          <a:p>
            <a:r>
              <a:rPr lang="en-GB" sz="2000" dirty="0">
                <a:latin typeface="Arial" panose="020B0604020202020204" pitchFamily="34" charset="0"/>
                <a:cs typeface="Arial" panose="020B0604020202020204" pitchFamily="34" charset="0"/>
              </a:rPr>
              <a:t>Departments audited for 12 weeks- food and beverage, kitchen, front office, housekeeping, leisure, sales and marketing, finance and human resource management</a:t>
            </a:r>
          </a:p>
          <a:p>
            <a:endParaRPr lang="en-GB" dirty="0">
              <a:latin typeface="Calibri" pitchFamily="34" charset="0"/>
            </a:endParaRPr>
          </a:p>
          <a:p>
            <a:r>
              <a:rPr lang="en-GB" sz="2000" dirty="0">
                <a:latin typeface="Arial" panose="020B0604020202020204" pitchFamily="34" charset="0"/>
                <a:cs typeface="Arial" panose="020B0604020202020204" pitchFamily="34" charset="0"/>
              </a:rPr>
              <a:t>We bring in rapid turnaround with superior work quality within the budget and improve the efforts and compliance of brand management by sharpening the brand awareness marketing</a:t>
            </a:r>
          </a:p>
          <a:p>
            <a:r>
              <a:rPr lang="en-GB" sz="2000" dirty="0">
                <a:latin typeface="Arial" panose="020B0604020202020204" pitchFamily="34" charset="0"/>
                <a:cs typeface="Arial" panose="020B0604020202020204" pitchFamily="34" charset="0"/>
              </a:rPr>
              <a:t>We measure and improve the customer service by increasing the customer satisfaction, profitability, development, and advocacy based on the standard guidelines.</a:t>
            </a:r>
          </a:p>
          <a:p>
            <a:endParaRPr lang="en-GB" sz="1600" dirty="0"/>
          </a:p>
          <a:p>
            <a:endParaRPr lang="en-GB" b="1" dirty="0">
              <a:solidFill>
                <a:schemeClr val="bg1"/>
              </a:solidFill>
            </a:endParaRPr>
          </a:p>
          <a:p>
            <a:endParaRPr lang="en-GB" dirty="0"/>
          </a:p>
        </p:txBody>
      </p:sp>
    </p:spTree>
    <p:extLst>
      <p:ext uri="{BB962C8B-B14F-4D97-AF65-F5344CB8AC3E}">
        <p14:creationId xmlns:p14="http://schemas.microsoft.com/office/powerpoint/2010/main" val="191649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132856"/>
            <a:ext cx="8229600" cy="3450696"/>
          </a:xfrm>
        </p:spPr>
        <p:txBody>
          <a:bodyPr>
            <a:normAutofit/>
          </a:bodyPr>
          <a:lstStyle/>
          <a:p>
            <a:pPr algn="just"/>
            <a:r>
              <a:rPr lang="en-GB" dirty="0">
                <a:latin typeface="Calibri" pitchFamily="34" charset="0"/>
              </a:rPr>
              <a:t>Detailed report with the action plan and recommendations are submitted to the general manager of the hotel and the senior leadership with Marriott International</a:t>
            </a:r>
          </a:p>
          <a:p>
            <a:pPr algn="just"/>
            <a:endParaRPr lang="en-GB" dirty="0">
              <a:latin typeface="Calibri" pitchFamily="34" charset="0"/>
            </a:endParaRPr>
          </a:p>
          <a:p>
            <a:pPr algn="just"/>
            <a:r>
              <a:rPr lang="en-GB" dirty="0">
                <a:latin typeface="Calibri" pitchFamily="34" charset="0"/>
              </a:rPr>
              <a:t>The recommendations suggested upon auditing are primarily focussed on contactless safety measure through social distancing adoptions regarding Covid-19 preventive measures (Chaturvedi, 2020).</a:t>
            </a:r>
          </a:p>
        </p:txBody>
      </p:sp>
      <p:sp>
        <p:nvSpPr>
          <p:cNvPr id="2" name="Title 1"/>
          <p:cNvSpPr>
            <a:spLocks noGrp="1"/>
          </p:cNvSpPr>
          <p:nvPr>
            <p:ph type="title"/>
          </p:nvPr>
        </p:nvSpPr>
        <p:spPr/>
        <p:txBody>
          <a:bodyPr>
            <a:normAutofit fontScale="90000"/>
          </a:bodyPr>
          <a:lstStyle/>
          <a:p>
            <a:r>
              <a:rPr lang="en-GB" b="1" dirty="0">
                <a:solidFill>
                  <a:schemeClr val="bg1"/>
                </a:solidFill>
                <a:latin typeface="Calibri" pitchFamily="34" charset="0"/>
              </a:rPr>
              <a:t>Reports &amp; Recommendations</a:t>
            </a:r>
            <a:r>
              <a:rPr lang="en-GB" sz="4400" b="1" dirty="0">
                <a:solidFill>
                  <a:schemeClr val="bg1"/>
                </a:solidFill>
                <a:latin typeface="Calibri" pitchFamily="34" charset="0"/>
              </a:rPr>
              <a:t>:</a:t>
            </a:r>
            <a:br>
              <a:rPr lang="en-GB" sz="4400" b="1" dirty="0">
                <a:solidFill>
                  <a:schemeClr val="bg1"/>
                </a:solidFill>
                <a:latin typeface="Calibri" pitchFamily="34" charset="0"/>
              </a:rPr>
            </a:br>
            <a:endParaRPr lang="en-GB" dirty="0"/>
          </a:p>
        </p:txBody>
      </p:sp>
    </p:spTree>
    <p:extLst>
      <p:ext uri="{BB962C8B-B14F-4D97-AF65-F5344CB8AC3E}">
        <p14:creationId xmlns:p14="http://schemas.microsoft.com/office/powerpoint/2010/main" val="4168699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132856"/>
            <a:ext cx="8229599" cy="4386816"/>
          </a:xfrm>
        </p:spPr>
        <p:txBody>
          <a:bodyPr>
            <a:normAutofit/>
          </a:bodyPr>
          <a:lstStyle/>
          <a:p>
            <a:pPr algn="just"/>
            <a:r>
              <a:rPr lang="en-GB" sz="2000" dirty="0">
                <a:latin typeface="Arial" panose="020B0604020202020204" pitchFamily="34" charset="0"/>
                <a:cs typeface="Arial" panose="020B0604020202020204" pitchFamily="34" charset="0"/>
              </a:rPr>
              <a:t>The emergence of Covid-19 pandemic crisis has tremendously affected the hotel sector</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Around 25% of the Marriott hotels have temporarily been shut down in order to control the spread of the virus and the Revenue per Available Room (RevPAR) was declined by 60% resulting in financial impacts to the industry (Global Data, 2020).</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A rate value assessment through SWOT analysis is created by comparing the strength and weakness of the hotel using pricing models in order to position the hotel with that of its closest competitor in the market (Nordmeyer, 2019).</a:t>
            </a:r>
          </a:p>
        </p:txBody>
      </p:sp>
      <p:sp>
        <p:nvSpPr>
          <p:cNvPr id="2" name="Title 1"/>
          <p:cNvSpPr>
            <a:spLocks noGrp="1"/>
          </p:cNvSpPr>
          <p:nvPr>
            <p:ph type="title"/>
          </p:nvPr>
        </p:nvSpPr>
        <p:spPr/>
        <p:txBody>
          <a:bodyPr/>
          <a:lstStyle/>
          <a:p>
            <a:r>
              <a:rPr lang="en-GB" b="1" dirty="0">
                <a:latin typeface="Calibri" pitchFamily="34" charset="0"/>
              </a:rPr>
              <a:t>Constraints &amp; Assumptions</a:t>
            </a:r>
          </a:p>
        </p:txBody>
      </p:sp>
    </p:spTree>
    <p:extLst>
      <p:ext uri="{BB962C8B-B14F-4D97-AF65-F5344CB8AC3E}">
        <p14:creationId xmlns:p14="http://schemas.microsoft.com/office/powerpoint/2010/main" val="2806304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1" y="2132856"/>
            <a:ext cx="8229600" cy="4386816"/>
          </a:xfrm>
        </p:spPr>
        <p:txBody>
          <a:bodyPr>
            <a:normAutofit/>
          </a:bodyPr>
          <a:lstStyle/>
          <a:p>
            <a:pPr algn="just"/>
            <a:r>
              <a:rPr lang="en-US" sz="2000" dirty="0">
                <a:effectLst/>
                <a:latin typeface="Arial" panose="020B0604020202020204" pitchFamily="34" charset="0"/>
                <a:ea typeface="Times New Roman" panose="02020603050405020304" pitchFamily="18" charset="0"/>
                <a:cs typeface="Arial" panose="020B0604020202020204" pitchFamily="34" charset="0"/>
              </a:rPr>
              <a:t>Millennium LTD </a:t>
            </a:r>
            <a:r>
              <a:rPr lang="en-GB" sz="2000" dirty="0">
                <a:latin typeface="Arial" panose="020B0604020202020204" pitchFamily="34" charset="0"/>
                <a:cs typeface="Arial" panose="020B0604020202020204" pitchFamily="34" charset="0"/>
              </a:rPr>
              <a:t>services are known for its exceptional customer experience management and services.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Offers cutting edge strategic research plans and recommendations through strategic review auditing, accounting and reporting to evaluate the pandemic risks</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Our services require a contested cost of £1500 for the detailed consultancy report plus the other expenses such as travel, one meal per every shift for each of our team member, and a designated meeting room on every Monday for two hours.</a:t>
            </a:r>
          </a:p>
        </p:txBody>
      </p:sp>
      <p:sp>
        <p:nvSpPr>
          <p:cNvPr id="2" name="Title 1"/>
          <p:cNvSpPr>
            <a:spLocks noGrp="1"/>
          </p:cNvSpPr>
          <p:nvPr>
            <p:ph type="title"/>
          </p:nvPr>
        </p:nvSpPr>
        <p:spPr/>
        <p:txBody>
          <a:bodyPr>
            <a:normAutofit/>
          </a:bodyPr>
          <a:lstStyle/>
          <a:p>
            <a:r>
              <a:rPr lang="en-GB" b="1" dirty="0">
                <a:latin typeface="Calibri" pitchFamily="34" charset="0"/>
              </a:rPr>
              <a:t>Confidence in the Audit Team</a:t>
            </a:r>
          </a:p>
        </p:txBody>
      </p:sp>
    </p:spTree>
    <p:extLst>
      <p:ext uri="{BB962C8B-B14F-4D97-AF65-F5344CB8AC3E}">
        <p14:creationId xmlns:p14="http://schemas.microsoft.com/office/powerpoint/2010/main" val="1620833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gn="just"/>
            <a:r>
              <a:rPr lang="en-GB" sz="2000" dirty="0">
                <a:latin typeface="Arial" panose="020B0604020202020204" pitchFamily="34" charset="0"/>
                <a:cs typeface="Arial" panose="020B0604020202020204" pitchFamily="34" charset="0"/>
              </a:rPr>
              <a:t>Excellent services provided by professionally qualified experts, excellent quality recommendations, and cost-effective full-time audit service</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The benefits that the hotel gains through our services are that the customers will be able to notice the inclusion of higher standards of cleanliness in the hotel that focuses on surface area cleanliness, guest contact awareness, and food safety practices (Marriott International Inc., 2020). </a:t>
            </a:r>
          </a:p>
        </p:txBody>
      </p:sp>
      <p:sp>
        <p:nvSpPr>
          <p:cNvPr id="2" name="Title 1"/>
          <p:cNvSpPr>
            <a:spLocks noGrp="1"/>
          </p:cNvSpPr>
          <p:nvPr>
            <p:ph type="title"/>
          </p:nvPr>
        </p:nvSpPr>
        <p:spPr/>
        <p:txBody>
          <a:bodyPr/>
          <a:lstStyle/>
          <a:p>
            <a:r>
              <a:rPr lang="en-GB" b="1" dirty="0">
                <a:latin typeface="Calibri" pitchFamily="34" charset="0"/>
              </a:rPr>
              <a:t>Advantages </a:t>
            </a:r>
          </a:p>
        </p:txBody>
      </p:sp>
    </p:spTree>
    <p:extLst>
      <p:ext uri="{BB962C8B-B14F-4D97-AF65-F5344CB8AC3E}">
        <p14:creationId xmlns:p14="http://schemas.microsoft.com/office/powerpoint/2010/main" val="1704984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erson wearing a suit and tie&#10;&#10;Description automatically generated">
            <a:extLst>
              <a:ext uri="{FF2B5EF4-FFF2-40B4-BE49-F238E27FC236}">
                <a16:creationId xmlns:a16="http://schemas.microsoft.com/office/drawing/2014/main" id="{3CEE60A9-3B15-4D9C-8589-14182A54600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1560" y="1591057"/>
            <a:ext cx="1674439" cy="1373299"/>
          </a:xfrm>
        </p:spPr>
      </p:pic>
      <p:sp>
        <p:nvSpPr>
          <p:cNvPr id="3" name="Title 2">
            <a:extLst>
              <a:ext uri="{FF2B5EF4-FFF2-40B4-BE49-F238E27FC236}">
                <a16:creationId xmlns:a16="http://schemas.microsoft.com/office/drawing/2014/main" id="{1526538B-3443-4921-8224-939D23B260D7}"/>
              </a:ext>
            </a:extLst>
          </p:cNvPr>
          <p:cNvSpPr>
            <a:spLocks noGrp="1"/>
          </p:cNvSpPr>
          <p:nvPr>
            <p:ph type="title"/>
          </p:nvPr>
        </p:nvSpPr>
        <p:spPr>
          <a:xfrm>
            <a:off x="457200" y="338328"/>
            <a:ext cx="8229600" cy="858424"/>
          </a:xfrm>
        </p:spPr>
        <p:txBody>
          <a:bodyPr/>
          <a:lstStyle/>
          <a:p>
            <a:r>
              <a:rPr lang="en-GB" b="1" dirty="0">
                <a:latin typeface="Calibri" pitchFamily="34" charset="0"/>
              </a:rPr>
              <a:t>The Audit Team </a:t>
            </a:r>
            <a:endParaRPr lang="en-GB" b="1" dirty="0"/>
          </a:p>
        </p:txBody>
      </p:sp>
      <p:pic>
        <p:nvPicPr>
          <p:cNvPr id="11" name="Picture 10" descr="A person wearing a suit and tie smiling at the camera&#10;&#10;Description automatically generated">
            <a:extLst>
              <a:ext uri="{FF2B5EF4-FFF2-40B4-BE49-F238E27FC236}">
                <a16:creationId xmlns:a16="http://schemas.microsoft.com/office/drawing/2014/main" id="{EB07B19C-E13D-4B32-92FE-A307BE76F02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4794" y="3116208"/>
            <a:ext cx="2087686" cy="1477328"/>
          </a:xfrm>
          <a:prstGeom prst="rect">
            <a:avLst/>
          </a:prstGeom>
        </p:spPr>
      </p:pic>
      <p:sp>
        <p:nvSpPr>
          <p:cNvPr id="15" name="TextBox 14">
            <a:extLst>
              <a:ext uri="{FF2B5EF4-FFF2-40B4-BE49-F238E27FC236}">
                <a16:creationId xmlns:a16="http://schemas.microsoft.com/office/drawing/2014/main" id="{C7066D24-6EA9-4B65-9576-213D71BB2937}"/>
              </a:ext>
            </a:extLst>
          </p:cNvPr>
          <p:cNvSpPr txBox="1"/>
          <p:nvPr/>
        </p:nvSpPr>
        <p:spPr>
          <a:xfrm>
            <a:off x="2329407" y="1591057"/>
            <a:ext cx="6563073" cy="1477328"/>
          </a:xfrm>
          <a:prstGeom prst="rect">
            <a:avLst/>
          </a:prstGeom>
          <a:noFill/>
        </p:spPr>
        <p:txBody>
          <a:bodyPr wrap="square" rtlCol="0">
            <a:spAutoFit/>
          </a:bodyPr>
          <a:lstStyle/>
          <a:p>
            <a:pPr algn="just"/>
            <a:r>
              <a:rPr lang="en-GB" b="1" dirty="0">
                <a:latin typeface="Arial" panose="020B0604020202020204" pitchFamily="34" charset="0"/>
                <a:cs typeface="Arial" panose="020B0604020202020204" pitchFamily="34" charset="0"/>
              </a:rPr>
              <a:t>Project Manager </a:t>
            </a:r>
            <a:r>
              <a:rPr lang="en-GB" dirty="0">
                <a:latin typeface="Arial" panose="020B0604020202020204" pitchFamily="34" charset="0"/>
                <a:cs typeface="Arial" panose="020B0604020202020204" pitchFamily="34" charset="0"/>
              </a:rPr>
              <a:t>– </a:t>
            </a:r>
            <a:r>
              <a:rPr lang="en-GB" b="1" dirty="0">
                <a:solidFill>
                  <a:srgbClr val="FF0000"/>
                </a:solidFill>
                <a:latin typeface="Arial" panose="020B0604020202020204" pitchFamily="34" charset="0"/>
                <a:cs typeface="Arial" panose="020B0604020202020204" pitchFamily="34" charset="0"/>
              </a:rPr>
              <a:t>Myself (Plamen Peev</a:t>
            </a:r>
            <a:r>
              <a:rPr lang="en-GB" dirty="0">
                <a:solidFill>
                  <a:srgbClr val="FF0000"/>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Responsible for providing the management with a detailed and a comprehensive report regarding the future action plans and recommendations that needs to be made for improving the services and maintaining the brand reputation of the hotel.</a:t>
            </a:r>
          </a:p>
        </p:txBody>
      </p:sp>
      <p:pic>
        <p:nvPicPr>
          <p:cNvPr id="14" name="Picture 13" descr="A person wearing a suit and tie smiling at the camera&#10;&#10;Description automatically generated">
            <a:extLst>
              <a:ext uri="{FF2B5EF4-FFF2-40B4-BE49-F238E27FC236}">
                <a16:creationId xmlns:a16="http://schemas.microsoft.com/office/drawing/2014/main" id="{C76F54DF-D57B-4ACC-8E5F-993D56D2255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0" y="3068384"/>
            <a:ext cx="2915816" cy="1525152"/>
          </a:xfrm>
          <a:prstGeom prst="rect">
            <a:avLst/>
          </a:prstGeom>
        </p:spPr>
      </p:pic>
      <p:sp>
        <p:nvSpPr>
          <p:cNvPr id="22" name="TextBox 21">
            <a:extLst>
              <a:ext uri="{FF2B5EF4-FFF2-40B4-BE49-F238E27FC236}">
                <a16:creationId xmlns:a16="http://schemas.microsoft.com/office/drawing/2014/main" id="{A3EB0A2B-759B-4479-9A8B-991A9D0326AC}"/>
              </a:ext>
            </a:extLst>
          </p:cNvPr>
          <p:cNvSpPr txBox="1"/>
          <p:nvPr/>
        </p:nvSpPr>
        <p:spPr>
          <a:xfrm>
            <a:off x="2285998" y="3116208"/>
            <a:ext cx="2087685" cy="1477328"/>
          </a:xfrm>
          <a:prstGeom prst="rect">
            <a:avLst/>
          </a:prstGeom>
          <a:noFill/>
        </p:spPr>
        <p:txBody>
          <a:bodyPr wrap="square">
            <a:spAutoFit/>
          </a:bodyPr>
          <a:lstStyle/>
          <a:p>
            <a:endParaRPr lang="en-GB" dirty="0">
              <a:latin typeface="Calibri" pitchFamily="34" charset="0"/>
            </a:endParaRPr>
          </a:p>
          <a:p>
            <a:pPr algn="ctr"/>
            <a:r>
              <a:rPr lang="en-GB" b="1" dirty="0">
                <a:latin typeface="Arial" panose="020B0604020202020204" pitchFamily="34" charset="0"/>
                <a:cs typeface="Arial" panose="020B0604020202020204" pitchFamily="34" charset="0"/>
              </a:rPr>
              <a:t>Barry Williams  </a:t>
            </a:r>
            <a:r>
              <a:rPr lang="en-GB" dirty="0">
                <a:solidFill>
                  <a:srgbClr val="FF0000"/>
                </a:solidFill>
                <a:latin typeface="Arial" panose="020B0604020202020204" pitchFamily="34" charset="0"/>
                <a:cs typeface="Arial" panose="020B0604020202020204" pitchFamily="34" charset="0"/>
              </a:rPr>
              <a:t>Organisational Development Consultant</a:t>
            </a:r>
          </a:p>
        </p:txBody>
      </p:sp>
      <p:sp>
        <p:nvSpPr>
          <p:cNvPr id="24" name="TextBox 23">
            <a:extLst>
              <a:ext uri="{FF2B5EF4-FFF2-40B4-BE49-F238E27FC236}">
                <a16:creationId xmlns:a16="http://schemas.microsoft.com/office/drawing/2014/main" id="{80D86DBF-0EBC-481D-A1C9-81BDC0559349}"/>
              </a:ext>
            </a:extLst>
          </p:cNvPr>
          <p:cNvSpPr txBox="1"/>
          <p:nvPr/>
        </p:nvSpPr>
        <p:spPr>
          <a:xfrm>
            <a:off x="4687279" y="3116208"/>
            <a:ext cx="2087687" cy="1200329"/>
          </a:xfrm>
          <a:prstGeom prst="rect">
            <a:avLst/>
          </a:prstGeom>
          <a:noFill/>
        </p:spPr>
        <p:txBody>
          <a:bodyPr wrap="square">
            <a:spAutoFit/>
          </a:bodyPr>
          <a:lstStyle/>
          <a:p>
            <a:endParaRPr lang="en-GB" dirty="0">
              <a:latin typeface="Calibri" pitchFamily="34" charset="0"/>
            </a:endParaRPr>
          </a:p>
          <a:p>
            <a:pPr algn="ctr"/>
            <a:r>
              <a:rPr lang="en-GB" b="1" dirty="0">
                <a:latin typeface="Arial" panose="020B0604020202020204" pitchFamily="34" charset="0"/>
                <a:cs typeface="Arial" panose="020B0604020202020204" pitchFamily="34" charset="0"/>
              </a:rPr>
              <a:t>Mathew Jones</a:t>
            </a:r>
            <a:r>
              <a:rPr lang="en-GB" dirty="0">
                <a:latin typeface="Arial" panose="020B0604020202020204" pitchFamily="34" charset="0"/>
                <a:cs typeface="Arial" panose="020B0604020202020204" pitchFamily="34" charset="0"/>
              </a:rPr>
              <a:t> </a:t>
            </a:r>
            <a:r>
              <a:rPr lang="en-GB" dirty="0">
                <a:solidFill>
                  <a:srgbClr val="FF0000"/>
                </a:solidFill>
                <a:latin typeface="Arial" panose="020B0604020202020204" pitchFamily="34" charset="0"/>
                <a:cs typeface="Arial" panose="020B0604020202020204" pitchFamily="34" charset="0"/>
              </a:rPr>
              <a:t>Senior Risk Control Consultant </a:t>
            </a:r>
          </a:p>
        </p:txBody>
      </p:sp>
      <p:sp>
        <p:nvSpPr>
          <p:cNvPr id="34" name="TextBox 33">
            <a:extLst>
              <a:ext uri="{FF2B5EF4-FFF2-40B4-BE49-F238E27FC236}">
                <a16:creationId xmlns:a16="http://schemas.microsoft.com/office/drawing/2014/main" id="{C475C19A-20B7-4736-B4D4-7FE36594BD81}"/>
              </a:ext>
            </a:extLst>
          </p:cNvPr>
          <p:cNvSpPr txBox="1"/>
          <p:nvPr/>
        </p:nvSpPr>
        <p:spPr>
          <a:xfrm>
            <a:off x="692696" y="4781943"/>
            <a:ext cx="7758608" cy="1200329"/>
          </a:xfrm>
          <a:prstGeom prst="rect">
            <a:avLst/>
          </a:prstGeom>
          <a:noFill/>
        </p:spPr>
        <p:txBody>
          <a:bodyPr wrap="square">
            <a:spAutoFit/>
          </a:bodyPr>
          <a:lstStyle/>
          <a:p>
            <a:pPr algn="just"/>
            <a:r>
              <a:rPr lang="en-GB" b="1" dirty="0">
                <a:latin typeface="Arial" panose="020B0604020202020204" pitchFamily="34" charset="0"/>
                <a:cs typeface="Arial" panose="020B0604020202020204" pitchFamily="34" charset="0"/>
              </a:rPr>
              <a:t>A project is considered as successful when all the required information is communicated effectively to the respective authorities (Woodcock &amp; Francis, 2017). Barry and Mathew will be reporting to me on a weekly basis regarding the audit findings and discussions.</a:t>
            </a:r>
          </a:p>
        </p:txBody>
      </p:sp>
    </p:spTree>
    <p:extLst>
      <p:ext uri="{BB962C8B-B14F-4D97-AF65-F5344CB8AC3E}">
        <p14:creationId xmlns:p14="http://schemas.microsoft.com/office/powerpoint/2010/main" val="2081938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72067" y="2132856"/>
            <a:ext cx="7408333" cy="4725144"/>
          </a:xfrm>
        </p:spPr>
        <p:txBody>
          <a:bodyPr>
            <a:normAutofit/>
          </a:bodyPr>
          <a:lstStyle/>
          <a:p>
            <a:pPr algn="just"/>
            <a:r>
              <a:rPr lang="en-GB" sz="2200" dirty="0">
                <a:latin typeface="Arial" panose="020B0604020202020204" pitchFamily="34" charset="0"/>
                <a:cs typeface="Arial" panose="020B0604020202020204" pitchFamily="34" charset="0"/>
              </a:rPr>
              <a:t>Project Control- The findings made during the audit will be communicated safely and the results obtained will be discussed with the general manager on weekly intervals through emails.</a:t>
            </a:r>
          </a:p>
          <a:p>
            <a:pPr algn="just"/>
            <a:endParaRPr lang="en-GB" sz="2200" dirty="0">
              <a:latin typeface="Arial" panose="020B0604020202020204" pitchFamily="34" charset="0"/>
              <a:cs typeface="Arial" panose="020B0604020202020204" pitchFamily="34" charset="0"/>
            </a:endParaRPr>
          </a:p>
          <a:p>
            <a:pPr algn="just"/>
            <a:r>
              <a:rPr lang="en-GB" sz="2200" dirty="0">
                <a:latin typeface="Arial" panose="020B0604020202020204" pitchFamily="34" charset="0"/>
                <a:cs typeface="Arial" panose="020B0604020202020204" pitchFamily="34" charset="0"/>
              </a:rPr>
              <a:t>Quality Control- we follow a weekly schedule on a shift basis during both day and nights by accessing and carefully monitoring all the departments.</a:t>
            </a:r>
          </a:p>
          <a:p>
            <a:pPr algn="just"/>
            <a:endParaRPr lang="en-GB" sz="2200" dirty="0">
              <a:latin typeface="Arial" panose="020B0604020202020204" pitchFamily="34" charset="0"/>
              <a:cs typeface="Arial" panose="020B0604020202020204" pitchFamily="34" charset="0"/>
            </a:endParaRPr>
          </a:p>
          <a:p>
            <a:pPr algn="just"/>
            <a:r>
              <a:rPr lang="en-GB" sz="2200" dirty="0">
                <a:latin typeface="Arial" panose="020B0604020202020204" pitchFamily="34" charset="0"/>
                <a:cs typeface="Arial" panose="020B0604020202020204" pitchFamily="34" charset="0"/>
              </a:rPr>
              <a:t>Dates- The start date for the audit commencement is proposed to be on 25</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August 2020 and is proposed to be completed on 17</a:t>
            </a:r>
            <a:r>
              <a:rPr lang="en-GB" sz="2200" baseline="30000" dirty="0">
                <a:latin typeface="Arial" panose="020B0604020202020204" pitchFamily="34" charset="0"/>
                <a:cs typeface="Arial" panose="020B0604020202020204" pitchFamily="34" charset="0"/>
              </a:rPr>
              <a:t>th</a:t>
            </a:r>
            <a:r>
              <a:rPr lang="en-GB" sz="2200" dirty="0">
                <a:latin typeface="Arial" panose="020B0604020202020204" pitchFamily="34" charset="0"/>
                <a:cs typeface="Arial" panose="020B0604020202020204" pitchFamily="34" charset="0"/>
              </a:rPr>
              <a:t> November 2020.</a:t>
            </a:r>
          </a:p>
          <a:p>
            <a:pPr marL="0" indent="0">
              <a:buNone/>
            </a:pPr>
            <a:endParaRPr lang="en-GB" dirty="0">
              <a:latin typeface="Calibri" pitchFamily="34" charset="0"/>
            </a:endParaRPr>
          </a:p>
        </p:txBody>
      </p:sp>
      <p:sp>
        <p:nvSpPr>
          <p:cNvPr id="2" name="Title 1"/>
          <p:cNvSpPr>
            <a:spLocks noGrp="1"/>
          </p:cNvSpPr>
          <p:nvPr>
            <p:ph type="title"/>
          </p:nvPr>
        </p:nvSpPr>
        <p:spPr/>
        <p:txBody>
          <a:bodyPr/>
          <a:lstStyle/>
          <a:p>
            <a:r>
              <a:rPr lang="en-GB" b="1" dirty="0">
                <a:latin typeface="Calibri" pitchFamily="34" charset="0"/>
              </a:rPr>
              <a:t>Project Plan</a:t>
            </a:r>
            <a:endParaRPr lang="en-GB" b="1" dirty="0"/>
          </a:p>
        </p:txBody>
      </p:sp>
    </p:spTree>
    <p:extLst>
      <p:ext uri="{BB962C8B-B14F-4D97-AF65-F5344CB8AC3E}">
        <p14:creationId xmlns:p14="http://schemas.microsoft.com/office/powerpoint/2010/main" val="4688035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2348880"/>
            <a:ext cx="7408333" cy="3600400"/>
          </a:xfrm>
        </p:spPr>
        <p:txBody>
          <a:bodyPr>
            <a:noAutofit/>
          </a:bodyPr>
          <a:lstStyle/>
          <a:p>
            <a:r>
              <a:rPr lang="en-GB" sz="1600" dirty="0">
                <a:latin typeface="Calibri" pitchFamily="34" charset="0"/>
              </a:rPr>
              <a:t>Chaturvedi, A. (2020, April 30). COVID-19: Hotel chains prepare for service protocols revamp. Retrieved July 13, 2020, from https://economictimes.indiatimes.com/industry/services/hotels-/-restaurants/covid-19-hotel-chains-prepare-for-service-protocols-revamp/articleshow/75464076.cms?from=mdr</a:t>
            </a:r>
          </a:p>
          <a:p>
            <a:r>
              <a:rPr lang="en-GB" sz="1600" dirty="0">
                <a:latin typeface="Calibri" pitchFamily="34" charset="0"/>
              </a:rPr>
              <a:t>Global Data. (2020, April 15). Covid-19 impact: Around 25% of Marriott hotels have closed temporarily. Retrieved July 12, 2020, from https://www.hotelmanagement-network.com/news/covid-19-impact-marriott-hotels/</a:t>
            </a:r>
          </a:p>
          <a:p>
            <a:r>
              <a:rPr lang="en-GB" sz="1600" dirty="0">
                <a:latin typeface="Calibri" pitchFamily="34" charset="0"/>
              </a:rPr>
              <a:t>Marriott International Inc. (2020, April 22). Marriott to roll out a multi-pronged platform to elevate its cleanliness standards. Retrieved from </a:t>
            </a:r>
            <a:r>
              <a:rPr lang="en-GB" sz="1600" dirty="0">
                <a:latin typeface="Calibri" pitchFamily="34" charset="0"/>
                <a:hlinkClick r:id="rId2"/>
              </a:rPr>
              <a:t>https://www.4hoteliers.com/news/story/20290</a:t>
            </a:r>
            <a:endParaRPr lang="en-GB" sz="1600" dirty="0">
              <a:latin typeface="Calibri" pitchFamily="34" charset="0"/>
            </a:endParaRPr>
          </a:p>
          <a:p>
            <a:r>
              <a:rPr lang="en-GB" sz="1600" dirty="0">
                <a:latin typeface="Calibri" pitchFamily="34" charset="0"/>
              </a:rPr>
              <a:t>Nordmeyer, B. (2019, March 04). Advantages &amp; Disadvantages of SWOT Analysis. Retrieved July 13, 2020, from https://smallbusiness.chron.com/advantages-amp-disadvantages-swot-analysis-41398.html</a:t>
            </a:r>
          </a:p>
          <a:p>
            <a:r>
              <a:rPr lang="en-GB" sz="1600" dirty="0">
                <a:latin typeface="Calibri" pitchFamily="34" charset="0"/>
              </a:rPr>
              <a:t>Woodcock, M., &amp; Francis, D. (2017). Team Effectiveness Audit. </a:t>
            </a:r>
            <a:r>
              <a:rPr lang="en-GB" sz="1600" i="1" dirty="0">
                <a:latin typeface="Calibri" pitchFamily="34" charset="0"/>
              </a:rPr>
              <a:t>Team Metrics,</a:t>
            </a:r>
            <a:r>
              <a:rPr lang="en-GB" sz="1600" dirty="0">
                <a:latin typeface="Calibri" pitchFamily="34" charset="0"/>
              </a:rPr>
              <a:t> 3-24. doi:10.4324/9781315087429-1</a:t>
            </a:r>
          </a:p>
          <a:p>
            <a:endParaRPr lang="en-GB" sz="1600" dirty="0">
              <a:latin typeface="Calibri" pitchFamily="34" charset="0"/>
            </a:endParaRPr>
          </a:p>
        </p:txBody>
      </p:sp>
      <p:sp>
        <p:nvSpPr>
          <p:cNvPr id="2" name="Title 1"/>
          <p:cNvSpPr>
            <a:spLocks noGrp="1"/>
          </p:cNvSpPr>
          <p:nvPr>
            <p:ph type="title"/>
          </p:nvPr>
        </p:nvSpPr>
        <p:spPr/>
        <p:txBody>
          <a:bodyPr/>
          <a:lstStyle/>
          <a:p>
            <a:r>
              <a:rPr lang="en-GB" b="1" dirty="0">
                <a:latin typeface="Calibri" pitchFamily="34" charset="0"/>
              </a:rPr>
              <a:t>References</a:t>
            </a:r>
            <a:r>
              <a:rPr lang="en-GB" dirty="0">
                <a:latin typeface="Calibri" pitchFamily="34" charset="0"/>
              </a:rPr>
              <a:t> </a:t>
            </a:r>
          </a:p>
        </p:txBody>
      </p:sp>
    </p:spTree>
    <p:extLst>
      <p:ext uri="{BB962C8B-B14F-4D97-AF65-F5344CB8AC3E}">
        <p14:creationId xmlns:p14="http://schemas.microsoft.com/office/powerpoint/2010/main" val="38560242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82296" indent="0" algn="ctr">
              <a:buNone/>
            </a:pPr>
            <a:r>
              <a:rPr lang="en-GB" sz="8800" dirty="0"/>
              <a:t>Thank You</a:t>
            </a:r>
          </a:p>
        </p:txBody>
      </p:sp>
    </p:spTree>
    <p:extLst>
      <p:ext uri="{BB962C8B-B14F-4D97-AF65-F5344CB8AC3E}">
        <p14:creationId xmlns:p14="http://schemas.microsoft.com/office/powerpoint/2010/main" val="19373777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TotalTime>
  <Words>910</Words>
  <Application>Microsoft Office PowerPoint</Application>
  <PresentationFormat>On-screen Show (4:3)</PresentationFormat>
  <Paragraphs>62</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Candara</vt:lpstr>
      <vt:lpstr>Symbol</vt:lpstr>
      <vt:lpstr>Times New Roman</vt:lpstr>
      <vt:lpstr>Waveform</vt:lpstr>
      <vt:lpstr>Consultancy Pitch</vt:lpstr>
      <vt:lpstr>Who Are We?</vt:lpstr>
      <vt:lpstr>PowerPoint Presentation</vt:lpstr>
      <vt:lpstr>PowerPoint Presentation</vt:lpstr>
      <vt:lpstr>Reports &amp; Recommendations: </vt:lpstr>
      <vt:lpstr>Constraints &amp; Assumptions</vt:lpstr>
      <vt:lpstr>Confidence in the Audit Team</vt:lpstr>
      <vt:lpstr>Advantages </vt:lpstr>
      <vt:lpstr>The Audit Team </vt:lpstr>
      <vt:lpstr>Project Plan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Consultancy Pitch</dc:title>
  <dc:creator>plamen peev</dc:creator>
  <cp:lastModifiedBy>plamen peev</cp:lastModifiedBy>
  <cp:revision>8</cp:revision>
  <dcterms:created xsi:type="dcterms:W3CDTF">2020-07-25T13:49:53Z</dcterms:created>
  <dcterms:modified xsi:type="dcterms:W3CDTF">2020-07-26T18:45:28Z</dcterms:modified>
</cp:coreProperties>
</file>