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4" r:id="rId4"/>
    <p:sldId id="266" r:id="rId5"/>
    <p:sldId id="261" r:id="rId6"/>
    <p:sldId id="263" r:id="rId7"/>
    <p:sldId id="265" r:id="rId8"/>
    <p:sldId id="262" r:id="rId9"/>
    <p:sldId id="267" r:id="rId10"/>
    <p:sldId id="268" r:id="rId11"/>
    <p:sldId id="269" r:id="rId12"/>
    <p:sldId id="258" r:id="rId13"/>
    <p:sldId id="25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CD4632-4C02-47A5-9F76-4DFF92595B03}" v="6" dt="2026-06-24T10:15:12.75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86178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6078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13105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488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1973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832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92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9862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6286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575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5564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597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37828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71986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9763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52853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4222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blipFill dpi="0" rotWithShape="1">
          <a:blip r:embed="rId19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F277553-F296-4DFB-BD15-770B47FF2CCF}" type="datetimeFigureOut">
              <a:rPr lang="en-GB" smtClean="0"/>
              <a:t>24/06/2026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F1F8E63-D4E6-420C-B763-C5977E96A00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6278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nursing%20care?page=1&amp;path=_topics&amp;sort=curated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ealth.org.uk/reports-and-analysis/working-papers/what-do-virtual-wards-look-like-in-england" TargetMode="External"/><Relationship Id="rId3" Type="http://schemas.openxmlformats.org/officeDocument/2006/relationships/hyperlink" Target="https://www.theaccessgroup.com/en-gb/blog/hsc-virtual-wards-benefits/" TargetMode="External"/><Relationship Id="rId7" Type="http://schemas.openxmlformats.org/officeDocument/2006/relationships/hyperlink" Target="https://doi.org/10.1177/01622439211055697" TargetMode="External"/><Relationship Id="rId2" Type="http://schemas.openxmlformats.org/officeDocument/2006/relationships/hyperlink" Target="https://acaciumgroup.com/case-studies/realising-the-potential-of-virtual-ward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10-year-health-plan-for-england-fit-for-the-future/fit-for-the-future-10-year-health-plan-for-england-executive-summary" TargetMode="External"/><Relationship Id="rId5" Type="http://schemas.openxmlformats.org/officeDocument/2006/relationships/hyperlink" Target="https://www.gov.uk/government/publications/a-plan-for-digital-health-and-social-care" TargetMode="External"/><Relationship Id="rId4" Type="http://schemas.openxmlformats.org/officeDocument/2006/relationships/hyperlink" Target="https://doi.org/10.2196/19361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engappai.2023.105894" TargetMode="External"/><Relationship Id="rId2" Type="http://schemas.openxmlformats.org/officeDocument/2006/relationships/hyperlink" Target="https://ico.org.uk/for-organisations/guide-to-data-protection/guide-to-the-general-data-protection-regulation-gdpr/principles/lawfulness-fairness-and-transparenc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ransform.england.nhs.uk/digitise-connect-transform/what-good-looks-like/what-good-looks-like-publication/" TargetMode="External"/><Relationship Id="rId5" Type="http://schemas.openxmlformats.org/officeDocument/2006/relationships/hyperlink" Target="https://www.england.nhs.uk/publication/virtual-wards-operational-framework/?utm_source=chatgpt.com" TargetMode="External"/><Relationship Id="rId4" Type="http://schemas.openxmlformats.org/officeDocument/2006/relationships/hyperlink" Target="https://digital.nhs.uk/data-and-information/information-standards/information-standards-and-data-collections-including-extractions/publications-and-notifications/standards-and-collections/dcb0160-clinical-risk-management-its-application-in-the-deployment-and-use-of-health-it-system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post.parliament.uk/research-briefings/post-pn-0744/" TargetMode="External"/><Relationship Id="rId2" Type="http://schemas.openxmlformats.org/officeDocument/2006/relationships/hyperlink" Target="https://doi.org/10.1093/ageing/afac31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uffieldtrust.org.uk/files/2019-05/learning-health-systems-v3.pdf" TargetMode="External"/><Relationship Id="rId5" Type="http://schemas.openxmlformats.org/officeDocument/2006/relationships/hyperlink" Target="https://www.rcn.org.uk/congress/congress-events/virtual-wards-2024" TargetMode="External"/><Relationship Id="rId4" Type="http://schemas.openxmlformats.org/officeDocument/2006/relationships/hyperlink" Target="https://ppl.org.uk/wp-content/uploads/2024/05/ANONYMISED-South-East-Region-Virtual-Wards-Evaluation-Final-version-1.3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rategyunitwm.nhs.uk/news/virtual-wards-patient-and-unpaid-carer-experiences-hospital-home-care" TargetMode="External"/><Relationship Id="rId2" Type="http://schemas.openxmlformats.org/officeDocument/2006/relationships/hyperlink" Target="https://www.skillsforhealth.org.uk/resources/virtual-wards-and-urgent-community-response-framewor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legislation.gov.uk/ukpga/2018/12/cont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47C0C98-9DB3-D0C5-DF62-1C5B7F625AEF}"/>
              </a:ext>
            </a:extLst>
          </p:cNvPr>
          <p:cNvSpPr/>
          <p:nvPr/>
        </p:nvSpPr>
        <p:spPr>
          <a:xfrm>
            <a:off x="438912" y="448055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Nazish Shahid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FAC94C40-FC58-11D3-B784-2D610CF944DB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 2330299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688054F-F214-F309-B403-27096C412965}"/>
              </a:ext>
            </a:extLst>
          </p:cNvPr>
          <p:cNvSpPr/>
          <p:nvPr/>
        </p:nvSpPr>
        <p:spPr>
          <a:xfrm>
            <a:off x="438912" y="4203193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 Digital Transformation in the Health and Care Professions 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E88BE97-5180-972C-808D-40C2D1F954DA}"/>
              </a:ext>
            </a:extLst>
          </p:cNvPr>
          <p:cNvSpPr/>
          <p:nvPr/>
        </p:nvSpPr>
        <p:spPr>
          <a:xfrm>
            <a:off x="438912" y="5132833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of Poster: </a:t>
            </a:r>
            <a:r>
              <a:rPr lang="en-GB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Implementation of Virtual Wards within the UK Health System</a:t>
            </a:r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D43AE32-4051-9AE2-C041-878D44E14854}"/>
              </a:ext>
            </a:extLst>
          </p:cNvPr>
          <p:cNvSpPr/>
          <p:nvPr/>
        </p:nvSpPr>
        <p:spPr>
          <a:xfrm>
            <a:off x="438912" y="2343913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name: Tomy Adattu Chacko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F856497D-6074-DD67-4611-B36580C07DC5}"/>
              </a:ext>
            </a:extLst>
          </p:cNvPr>
          <p:cNvSpPr/>
          <p:nvPr/>
        </p:nvSpPr>
        <p:spPr>
          <a:xfrm>
            <a:off x="438912" y="3273553"/>
            <a:ext cx="11210544" cy="777240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BMHP6026</a:t>
            </a:r>
          </a:p>
        </p:txBody>
      </p:sp>
    </p:spTree>
    <p:extLst>
      <p:ext uri="{BB962C8B-B14F-4D97-AF65-F5344CB8AC3E}">
        <p14:creationId xmlns:p14="http://schemas.microsoft.com/office/powerpoint/2010/main" val="14794641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alphaModFix amt="45000"/>
            <a:lum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 l="-43000" t="-2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0320940-5225-E2BE-8E86-2F988184812F}"/>
              </a:ext>
            </a:extLst>
          </p:cNvPr>
          <p:cNvGrpSpPr/>
          <p:nvPr/>
        </p:nvGrpSpPr>
        <p:grpSpPr>
          <a:xfrm>
            <a:off x="1142507" y="179186"/>
            <a:ext cx="10310836" cy="5568471"/>
            <a:chOff x="1035112" y="-305030"/>
            <a:chExt cx="11069109" cy="4821878"/>
          </a:xfrm>
          <a:solidFill>
            <a:schemeClr val="bg2"/>
          </a:solidFill>
        </p:grpSpPr>
        <p:sp>
          <p:nvSpPr>
            <p:cNvPr id="4" name="Rectangle: Rounded Corners 3">
              <a:extLst>
                <a:ext uri="{FF2B5EF4-FFF2-40B4-BE49-F238E27FC236}">
                  <a16:creationId xmlns:a16="http://schemas.microsoft.com/office/drawing/2014/main" id="{930EBB7A-B6F2-BC3D-A3A2-A69F56721AF6}"/>
                </a:ext>
              </a:extLst>
            </p:cNvPr>
            <p:cNvSpPr/>
            <p:nvPr/>
          </p:nvSpPr>
          <p:spPr>
            <a:xfrm>
              <a:off x="2398246" y="-305030"/>
              <a:ext cx="9705975" cy="581025"/>
            </a:xfrm>
            <a:prstGeom prst="round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38100">
              <a:solidFill>
                <a:srgbClr val="00B050"/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>
                <a:solidFill>
                  <a:schemeClr val="tx1">
                    <a:lumMod val="65000"/>
                    <a:lumOff val="3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4A3A58DC-499D-5885-0006-D9F2BFD2F81C}"/>
                </a:ext>
              </a:extLst>
            </p:cNvPr>
            <p:cNvSpPr/>
            <p:nvPr/>
          </p:nvSpPr>
          <p:spPr>
            <a:xfrm>
              <a:off x="1035112" y="1562204"/>
              <a:ext cx="10749555" cy="2954644"/>
            </a:xfrm>
            <a:prstGeom prst="rect">
              <a:avLst/>
            </a:prstGeom>
            <a:gradFill>
              <a:gsLst>
                <a:gs pos="80000">
                  <a:schemeClr val="accent6">
                    <a:lumMod val="60000"/>
                    <a:lumOff val="40000"/>
                  </a:schemeClr>
                </a:gs>
                <a:gs pos="35000">
                  <a:schemeClr val="accent1">
                    <a:lumMod val="0"/>
                    <a:lumOff val="100000"/>
                  </a:schemeClr>
                </a:gs>
                <a:gs pos="100000">
                  <a:schemeClr val="accent1">
                    <a:lumMod val="100000"/>
                  </a:schemeClr>
                </a:gs>
              </a:gsLst>
              <a:lin ang="2700000" scaled="1"/>
            </a:gradFill>
            <a:ln w="57150">
              <a:solidFill>
                <a:srgbClr val="7030A0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100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 </a:t>
              </a:r>
            </a:p>
          </p:txBody>
        </p:sp>
      </p:grpSp>
      <p:sp>
        <p:nvSpPr>
          <p:cNvPr id="11" name="TextBox 10">
            <a:extLst>
              <a:ext uri="{FF2B5EF4-FFF2-40B4-BE49-F238E27FC236}">
                <a16:creationId xmlns:a16="http://schemas.microsoft.com/office/drawing/2014/main" id="{4DCC7289-A66C-2DB2-ECEC-46D567D88888}"/>
              </a:ext>
            </a:extLst>
          </p:cNvPr>
          <p:cNvSpPr txBox="1"/>
          <p:nvPr/>
        </p:nvSpPr>
        <p:spPr>
          <a:xfrm>
            <a:off x="2215421" y="2819189"/>
            <a:ext cx="7441926" cy="24991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Hospital-at-home model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The use of Remote Patient Monitoring (RPM)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Facilitates early discharge and avoidance of admission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Supports the NHS digital transformation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5C3F83B-3476-9535-18D0-E91410CF0C56}"/>
              </a:ext>
            </a:extLst>
          </p:cNvPr>
          <p:cNvSpPr txBox="1"/>
          <p:nvPr/>
        </p:nvSpPr>
        <p:spPr>
          <a:xfrm>
            <a:off x="1666178" y="5255598"/>
            <a:ext cx="9114116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1" dirty="0">
                <a:latin typeface="Georgia Pro" panose="02040502050405020303" pitchFamily="18" charset="0"/>
              </a:rPr>
              <a:t>(Acacium Group, 2023; POST, 2025; Health Foundation, 2024; Department of Health and Social Care and NHS England, 2022; The Strategy Unit, 2025)</a:t>
            </a:r>
            <a:endParaRPr lang="en-GB" sz="900" dirty="0">
              <a:latin typeface="Georgia Pro" panose="02040502050405020303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F5F6DBE-9F40-A9F7-4FE5-01F9A4281095}"/>
              </a:ext>
            </a:extLst>
          </p:cNvPr>
          <p:cNvSpPr txBox="1"/>
          <p:nvPr/>
        </p:nvSpPr>
        <p:spPr>
          <a:xfrm>
            <a:off x="2215419" y="295983"/>
            <a:ext cx="9434765" cy="369332"/>
          </a:xfrm>
          <a:prstGeom prst="rect">
            <a:avLst/>
          </a:prstGeom>
          <a:noFill/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82550">
              <a:bevelT w="222250" h="215900" prst="riblet"/>
              <a:bevelB w="31750"/>
            </a:sp3d>
          </a:bodyPr>
          <a:lstStyle/>
          <a:p>
            <a:pPr algn="ctr"/>
            <a:r>
              <a:rPr lang="en-GB" b="1" kern="0" dirty="0">
                <a:latin typeface="Georgia Pro Black" panose="02040A02050405020203" pitchFamily="18" charset="0"/>
                <a:ea typeface="Times New Roman" panose="02020603050405020304" pitchFamily="18" charset="0"/>
              </a:rPr>
              <a:t>The Implementation of Virtual Wards within the UK Health System</a:t>
            </a:r>
            <a:endParaRPr lang="en-GB" sz="1600" dirty="0">
              <a:latin typeface="Georgia Pro Black" panose="02040A02050405020203" pitchFamily="18" charset="0"/>
            </a:endParaRPr>
          </a:p>
        </p:txBody>
      </p:sp>
      <p:sp>
        <p:nvSpPr>
          <p:cNvPr id="10" name="Call-out: Down Arrow 9">
            <a:extLst>
              <a:ext uri="{FF2B5EF4-FFF2-40B4-BE49-F238E27FC236}">
                <a16:creationId xmlns:a16="http://schemas.microsoft.com/office/drawing/2014/main" id="{38428660-BF15-B92E-9452-385CB5A698BF}"/>
              </a:ext>
            </a:extLst>
          </p:cNvPr>
          <p:cNvSpPr/>
          <p:nvPr/>
        </p:nvSpPr>
        <p:spPr>
          <a:xfrm>
            <a:off x="3473828" y="1592660"/>
            <a:ext cx="3696487" cy="1058434"/>
          </a:xfrm>
          <a:prstGeom prst="downArrow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Georgia Pro Black" panose="02040A02050405020203" pitchFamily="18" charset="0"/>
              </a:rPr>
              <a:t>What are Virtual Wards ? </a:t>
            </a:r>
          </a:p>
        </p:txBody>
      </p:sp>
    </p:spTree>
    <p:extLst>
      <p:ext uri="{BB962C8B-B14F-4D97-AF65-F5344CB8AC3E}">
        <p14:creationId xmlns:p14="http://schemas.microsoft.com/office/powerpoint/2010/main" val="2516217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alphaModFix amt="38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9D9548A7-3D04-AB5F-70A2-A8797429EADB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Current Workforce Challenges</a:t>
            </a:r>
            <a:endParaRPr lang="en-GB" sz="1600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81C5165-4B19-6003-08A9-7B36EA844EEE}"/>
              </a:ext>
            </a:extLst>
          </p:cNvPr>
          <p:cNvSpPr/>
          <p:nvPr/>
        </p:nvSpPr>
        <p:spPr>
          <a:xfrm>
            <a:off x="1368792" y="1957138"/>
            <a:ext cx="8978366" cy="3231295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Dual-working systems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Poor interoperability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Alarm fatigue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Over-reliance on automated algorithms</a:t>
            </a:r>
          </a:p>
        </p:txBody>
      </p:sp>
      <p:sp>
        <p:nvSpPr>
          <p:cNvPr id="4" name="Call-out: Down Arrow 3">
            <a:extLst>
              <a:ext uri="{FF2B5EF4-FFF2-40B4-BE49-F238E27FC236}">
                <a16:creationId xmlns:a16="http://schemas.microsoft.com/office/drawing/2014/main" id="{60CA1708-D1CD-EF96-8B19-616D2FED53D0}"/>
              </a:ext>
            </a:extLst>
          </p:cNvPr>
          <p:cNvSpPr/>
          <p:nvPr/>
        </p:nvSpPr>
        <p:spPr>
          <a:xfrm>
            <a:off x="3715658" y="1049081"/>
            <a:ext cx="2743200" cy="1335315"/>
          </a:xfrm>
          <a:prstGeom prst="downArrowCallou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Challenges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134C296F-60DA-A701-3593-7D3D7E88E03B}"/>
              </a:ext>
            </a:extLst>
          </p:cNvPr>
          <p:cNvSpPr/>
          <p:nvPr/>
        </p:nvSpPr>
        <p:spPr>
          <a:xfrm>
            <a:off x="1021870" y="5308062"/>
            <a:ext cx="4174244" cy="1310680"/>
          </a:xfrm>
          <a:prstGeom prst="rightArrow">
            <a:avLst/>
          </a:prstGeom>
          <a:gradFill flip="none" rotWithShape="1">
            <a:gsLst>
              <a:gs pos="13000">
                <a:schemeClr val="accent4">
                  <a:lumMod val="67000"/>
                </a:schemeClr>
              </a:gs>
              <a:gs pos="33000">
                <a:schemeClr val="accent4">
                  <a:lumMod val="97000"/>
                  <a:lumOff val="3000"/>
                </a:schemeClr>
              </a:gs>
              <a:gs pos="66000">
                <a:schemeClr val="accent4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Barrier: Fragmented systems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3F32FF97-AD61-FCCB-CE27-0B9FE7275F5D}"/>
              </a:ext>
            </a:extLst>
          </p:cNvPr>
          <p:cNvSpPr/>
          <p:nvPr/>
        </p:nvSpPr>
        <p:spPr>
          <a:xfrm>
            <a:off x="5740401" y="5188433"/>
            <a:ext cx="5566227" cy="1549938"/>
          </a:xfrm>
          <a:prstGeom prst="rightArrow">
            <a:avLst/>
          </a:prstGeom>
          <a:gradFill flip="none" rotWithShape="1">
            <a:gsLst>
              <a:gs pos="36000">
                <a:schemeClr val="accent2">
                  <a:lumMod val="0"/>
                  <a:lumOff val="100000"/>
                </a:schemeClr>
              </a:gs>
              <a:gs pos="35000">
                <a:schemeClr val="accent2">
                  <a:lumMod val="0"/>
                  <a:lumOff val="100000"/>
                </a:schemeClr>
              </a:gs>
              <a:gs pos="55000">
                <a:schemeClr val="accent2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Solution: Integrated Electronic Patient Records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35F7E7-CE93-254C-6361-948EF5B237F3}"/>
              </a:ext>
            </a:extLst>
          </p:cNvPr>
          <p:cNvSpPr txBox="1"/>
          <p:nvPr/>
        </p:nvSpPr>
        <p:spPr>
          <a:xfrm>
            <a:off x="1368792" y="4629562"/>
            <a:ext cx="935254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1" dirty="0">
                <a:latin typeface="Georgia Pro" panose="02040502050405020303" pitchFamily="18" charset="0"/>
              </a:rPr>
              <a:t>(Royal College of Nursing, 2024; Scobie and Castle-Clarke, 2019; Kumar, Chauhan and Awasthi, 2023; Skills for Health, 2022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3008706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alphaModFix amt="44000"/>
            <a:lum/>
          </a:blip>
          <a:srcRect/>
          <a:stretch>
            <a:fillRect l="-8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0C0A597-B545-8DED-E5B3-BEFA8C3D3932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 Current Challenges in Delivery Service</a:t>
            </a:r>
            <a:endParaRPr lang="en-GB" sz="1600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42741D4-DE07-9688-8B11-7AE039BB5DBC}"/>
              </a:ext>
            </a:extLst>
          </p:cNvPr>
          <p:cNvSpPr/>
          <p:nvPr/>
        </p:nvSpPr>
        <p:spPr>
          <a:xfrm>
            <a:off x="2123399" y="1945538"/>
            <a:ext cx="8640329" cy="3224949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  <a:alpha val="58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Regional differences in digital infrastructure across Integrated Care System (ICS) networks.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Postcode lottery.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Dependence on private software integration creates proprietary barriers.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Data silos. </a:t>
            </a:r>
          </a:p>
        </p:txBody>
      </p:sp>
      <p:sp>
        <p:nvSpPr>
          <p:cNvPr id="4" name="Call-out: Down Arrow 3">
            <a:extLst>
              <a:ext uri="{FF2B5EF4-FFF2-40B4-BE49-F238E27FC236}">
                <a16:creationId xmlns:a16="http://schemas.microsoft.com/office/drawing/2014/main" id="{4448726B-F798-E95C-B29D-7E99F69E0665}"/>
              </a:ext>
            </a:extLst>
          </p:cNvPr>
          <p:cNvSpPr/>
          <p:nvPr/>
        </p:nvSpPr>
        <p:spPr>
          <a:xfrm>
            <a:off x="3798160" y="1353996"/>
            <a:ext cx="2297840" cy="856967"/>
          </a:xfrm>
          <a:prstGeom prst="downArrow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Challenges</a:t>
            </a:r>
            <a:endParaRPr lang="en-GB" dirty="0">
              <a:solidFill>
                <a:schemeClr val="tx1"/>
              </a:solidFill>
              <a:latin typeface="Georgia Pro" panose="02040502050405020303" pitchFamily="18" charset="0"/>
            </a:endParaRP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DDB0A097-3313-6863-1A55-B781F5B53284}"/>
              </a:ext>
            </a:extLst>
          </p:cNvPr>
          <p:cNvSpPr/>
          <p:nvPr/>
        </p:nvSpPr>
        <p:spPr>
          <a:xfrm>
            <a:off x="609601" y="5286346"/>
            <a:ext cx="4034971" cy="1284514"/>
          </a:xfrm>
          <a:prstGeom prst="rightArrow">
            <a:avLst/>
          </a:prstGeom>
          <a:gradFill flip="none" rotWithShape="1">
            <a:gsLst>
              <a:gs pos="60545">
                <a:srgbClr val="EFB8B2"/>
              </a:gs>
              <a:gs pos="0">
                <a:schemeClr val="accent4">
                  <a:lumMod val="0"/>
                  <a:lumOff val="100000"/>
                </a:schemeClr>
              </a:gs>
              <a:gs pos="35000">
                <a:schemeClr val="accent4">
                  <a:lumMod val="0"/>
                  <a:lumOff val="100000"/>
                </a:schemeClr>
              </a:gs>
              <a:gs pos="80000">
                <a:schemeClr val="accent4">
                  <a:lumMod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</a:rPr>
              <a:t>Barrier: Poor technological interoperability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83A6F473-C32F-F244-CD13-445CEB3DF6FE}"/>
              </a:ext>
            </a:extLst>
          </p:cNvPr>
          <p:cNvSpPr/>
          <p:nvPr/>
        </p:nvSpPr>
        <p:spPr>
          <a:xfrm>
            <a:off x="5406571" y="5170487"/>
            <a:ext cx="6175828" cy="1284514"/>
          </a:xfrm>
          <a:prstGeom prst="rightArrow">
            <a:avLst/>
          </a:prstGeom>
          <a:gradFill flip="none" rotWithShape="1">
            <a:gsLst>
              <a:gs pos="11935">
                <a:srgbClr val="96BC79"/>
              </a:gs>
              <a:gs pos="0">
                <a:schemeClr val="accent2">
                  <a:lumMod val="75000"/>
                </a:schemeClr>
              </a:gs>
              <a:gs pos="100000">
                <a:schemeClr val="accent4">
                  <a:lumMod val="0"/>
                  <a:lumOff val="100000"/>
                </a:schemeClr>
              </a:gs>
              <a:gs pos="100000">
                <a:schemeClr val="accent4">
                  <a:lumMod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solidFill>
              <a:srgbClr val="00B05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Solution: Centralised national data standards and targeted  </a:t>
            </a:r>
          </a:p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                     regional funding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9F3B7D-17FC-A584-5AF3-FF94E934C85E}"/>
              </a:ext>
            </a:extLst>
          </p:cNvPr>
          <p:cNvSpPr txBox="1"/>
          <p:nvPr/>
        </p:nvSpPr>
        <p:spPr>
          <a:xfrm>
            <a:off x="2373520" y="4647038"/>
            <a:ext cx="8105504" cy="230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(Health Foundation, 2024; PPL Consulting, 2024; POST, 2025; Faulkner-Gurstein and Wyatt, 2021; </a:t>
            </a:r>
            <a:r>
              <a:rPr lang="en-GB" sz="900" b="1" dirty="0">
                <a:latin typeface="Georgia Pro" panose="02040502050405020303" pitchFamily="18" charset="0"/>
              </a:rPr>
              <a:t>Scobie and Castle-Clarke, 2019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sz="900" b="1" kern="100" dirty="0">
              <a:effectLst/>
              <a:latin typeface="Georgia Pro" panose="020405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442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alphaModFix amt="36000"/>
            <a:lum/>
          </a:blip>
          <a:srcRect/>
          <a:stretch>
            <a:fillRect r="-1000" b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24D2E7CA-DB99-E64C-0A47-FF2628DAEFAD}"/>
              </a:ext>
            </a:extLst>
          </p:cNvPr>
          <p:cNvSpPr/>
          <p:nvPr/>
        </p:nvSpPr>
        <p:spPr>
          <a:xfrm>
            <a:off x="2077151" y="1759717"/>
            <a:ext cx="6509284" cy="3638760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  <a:alpha val="35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AF32859-0C58-34B4-1978-B66BFF26B554}"/>
              </a:ext>
            </a:extLst>
          </p:cNvPr>
          <p:cNvSpPr/>
          <p:nvPr/>
        </p:nvSpPr>
        <p:spPr>
          <a:xfrm>
            <a:off x="865306" y="166891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 Pro Black" panose="02040A02050405020203" pitchFamily="18" charset="0"/>
              </a:rPr>
              <a:t>Innovation Delivery Overview</a:t>
            </a:r>
          </a:p>
        </p:txBody>
      </p:sp>
      <p:sp>
        <p:nvSpPr>
          <p:cNvPr id="9" name="Call-out: Down Arrow 8">
            <a:extLst>
              <a:ext uri="{FF2B5EF4-FFF2-40B4-BE49-F238E27FC236}">
                <a16:creationId xmlns:a16="http://schemas.microsoft.com/office/drawing/2014/main" id="{F0339865-3F87-B9D5-F674-00CA62538888}"/>
              </a:ext>
            </a:extLst>
          </p:cNvPr>
          <p:cNvSpPr/>
          <p:nvPr/>
        </p:nvSpPr>
        <p:spPr>
          <a:xfrm>
            <a:off x="3254505" y="1076731"/>
            <a:ext cx="4570360" cy="1058434"/>
          </a:xfrm>
          <a:prstGeom prst="downArrow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Georgia Pro Black" panose="02040A02050405020203" pitchFamily="18" charset="0"/>
              </a:rPr>
              <a:t>Delivery Model of Virtual Wards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DA13CF5-DDAF-C590-EF8F-4273B567D901}"/>
              </a:ext>
            </a:extLst>
          </p:cNvPr>
          <p:cNvSpPr txBox="1"/>
          <p:nvPr/>
        </p:nvSpPr>
        <p:spPr>
          <a:xfrm>
            <a:off x="2492935" y="2487053"/>
            <a:ext cx="6093500" cy="26733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Provide wearable monitoring devices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Mobile applications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Digital dashboards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Georgia Pro" panose="02040502050405020303" pitchFamily="18" charset="0"/>
              </a:rPr>
              <a:t>Continuous proactive clinical monitoring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b="1" dirty="0">
              <a:latin typeface="Georgia Pro" panose="02040502050405020303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B3DF94F-0C1A-74A3-2F0D-B09A78B607CA}"/>
              </a:ext>
            </a:extLst>
          </p:cNvPr>
          <p:cNvSpPr txBox="1"/>
          <p:nvPr/>
        </p:nvSpPr>
        <p:spPr>
          <a:xfrm>
            <a:off x="2816689" y="4930158"/>
            <a:ext cx="4210812" cy="230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b="1" kern="100" dirty="0">
                <a:effectLst/>
                <a:latin typeface="Georgia Pro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(Acacium Group, 2023; 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Foundation, 2024; POST, 2025)</a:t>
            </a:r>
            <a:endParaRPr lang="en-GB" sz="900" b="1" kern="100" dirty="0">
              <a:effectLst/>
              <a:latin typeface="Georgia Pro" panose="020405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38306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alphaModFix amt="45000"/>
            <a:lum/>
          </a:blip>
          <a:srcRect/>
          <a:stretch>
            <a:fillRect l="50000" t="-39000" r="-13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C0AA326B-F64F-2367-2897-FCD4643B8A7C}"/>
              </a:ext>
            </a:extLst>
          </p:cNvPr>
          <p:cNvSpPr/>
          <p:nvPr/>
        </p:nvSpPr>
        <p:spPr>
          <a:xfrm>
            <a:off x="396248" y="1964490"/>
            <a:ext cx="6916058" cy="2648743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Upgraded digital workforce literacy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Enhanced clinical monitoring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AI-based clinical reporting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Greater operational efficiency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EEF86ED-593D-B6BA-333F-C608C118A283}"/>
              </a:ext>
            </a:extLst>
          </p:cNvPr>
          <p:cNvSpPr/>
          <p:nvPr/>
        </p:nvSpPr>
        <p:spPr>
          <a:xfrm>
            <a:off x="978327" y="316025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Impact of Virtual Wards on Workforce </a:t>
            </a:r>
            <a:endParaRPr lang="en-GB" sz="1600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5" name="Call-out: Down Arrow 4">
            <a:extLst>
              <a:ext uri="{FF2B5EF4-FFF2-40B4-BE49-F238E27FC236}">
                <a16:creationId xmlns:a16="http://schemas.microsoft.com/office/drawing/2014/main" id="{2B9004C6-94AA-6AAD-8DB2-06FDA78C746B}"/>
              </a:ext>
            </a:extLst>
          </p:cNvPr>
          <p:cNvSpPr/>
          <p:nvPr/>
        </p:nvSpPr>
        <p:spPr>
          <a:xfrm>
            <a:off x="1952761" y="1255456"/>
            <a:ext cx="3280229" cy="1041287"/>
          </a:xfrm>
          <a:prstGeom prst="downArrowCallou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Benefits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70B265CE-6B50-B491-70E3-C55A005690B2}"/>
              </a:ext>
            </a:extLst>
          </p:cNvPr>
          <p:cNvSpPr/>
          <p:nvPr/>
        </p:nvSpPr>
        <p:spPr>
          <a:xfrm>
            <a:off x="396248" y="4850866"/>
            <a:ext cx="4203273" cy="1698171"/>
          </a:xfrm>
          <a:prstGeom prst="rightArrow">
            <a:avLst/>
          </a:prstGeom>
          <a:gradFill flip="none" rotWithShape="1">
            <a:gsLst>
              <a:gs pos="0">
                <a:schemeClr val="accent4">
                  <a:lumMod val="0"/>
                  <a:lumOff val="100000"/>
                </a:schemeClr>
              </a:gs>
              <a:gs pos="35000">
                <a:schemeClr val="accent4">
                  <a:lumMod val="0"/>
                  <a:lumOff val="100000"/>
                </a:schemeClr>
              </a:gs>
              <a:gs pos="100000">
                <a:schemeClr val="accent4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Barrier:  Currently limited digital skills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C66F31A2-624A-2363-2AEE-48121F54F383}"/>
              </a:ext>
            </a:extLst>
          </p:cNvPr>
          <p:cNvSpPr/>
          <p:nvPr/>
        </p:nvSpPr>
        <p:spPr>
          <a:xfrm>
            <a:off x="4825896" y="4891886"/>
            <a:ext cx="4339774" cy="1758099"/>
          </a:xfrm>
          <a:prstGeom prst="rightArrow">
            <a:avLst/>
          </a:prstGeom>
          <a:gradFill flip="none" rotWithShape="1">
            <a:gsLst>
              <a:gs pos="0">
                <a:schemeClr val="accent2">
                  <a:lumMod val="0"/>
                  <a:lumOff val="100000"/>
                </a:schemeClr>
              </a:gs>
              <a:gs pos="35000">
                <a:schemeClr val="accent2">
                  <a:lumMod val="0"/>
                  <a:lumOff val="100000"/>
                </a:schemeClr>
              </a:gs>
              <a:gs pos="100000">
                <a:schemeClr val="accent2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  <a:ln>
            <a:solidFill>
              <a:schemeClr val="bg2">
                <a:lumMod val="10000"/>
                <a:alpha val="91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Solution: Provide CPD and training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5F04783-D6F8-3D0E-52B8-7F9D6BE6ACEF}"/>
              </a:ext>
            </a:extLst>
          </p:cNvPr>
          <p:cNvSpPr txBox="1"/>
          <p:nvPr/>
        </p:nvSpPr>
        <p:spPr>
          <a:xfrm>
            <a:off x="784625" y="4119205"/>
            <a:ext cx="4193105" cy="3760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Skills for Health, 2022; Royal College of Nursing, 2024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</a:t>
            </a:r>
            <a:endParaRPr lang="en-GB" sz="16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22821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alphaModFix amt="54000"/>
            <a:lum/>
          </a:blip>
          <a:srcRect/>
          <a:stretch>
            <a:fillRect t="-4000" r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7CA5D5-827B-79C4-07C9-B18AD7FAF113}"/>
              </a:ext>
            </a:extLst>
          </p:cNvPr>
          <p:cNvSpPr/>
          <p:nvPr/>
        </p:nvSpPr>
        <p:spPr>
          <a:xfrm>
            <a:off x="2042286" y="1777247"/>
            <a:ext cx="8290433" cy="3321406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  <a:alpha val="54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Improved patient flow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Patients discharged earlier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Reduced admissions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Substantial financial savings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Optimised Management of Chronic Disease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0400D64B-F383-B71B-BA55-A4DC53B193CB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Impact of Virtual Ward on Delivery Service</a:t>
            </a:r>
            <a:endParaRPr lang="en-GB" sz="1600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3" name="Call-out: Down Arrow 2">
            <a:extLst>
              <a:ext uri="{FF2B5EF4-FFF2-40B4-BE49-F238E27FC236}">
                <a16:creationId xmlns:a16="http://schemas.microsoft.com/office/drawing/2014/main" id="{353F94C2-9501-436A-5FFC-356C0B6FCBDA}"/>
              </a:ext>
            </a:extLst>
          </p:cNvPr>
          <p:cNvSpPr/>
          <p:nvPr/>
        </p:nvSpPr>
        <p:spPr>
          <a:xfrm>
            <a:off x="3976914" y="1017741"/>
            <a:ext cx="2452914" cy="1146629"/>
          </a:xfrm>
          <a:prstGeom prst="downArrowCallou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Advantages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00F62798-1455-9384-01D7-AAB5CB2511E3}"/>
              </a:ext>
            </a:extLst>
          </p:cNvPr>
          <p:cNvSpPr/>
          <p:nvPr/>
        </p:nvSpPr>
        <p:spPr>
          <a:xfrm>
            <a:off x="486232" y="5189877"/>
            <a:ext cx="5413827" cy="1559635"/>
          </a:xfrm>
          <a:prstGeom prst="rightArrow">
            <a:avLst/>
          </a:prstGeom>
          <a:gradFill flip="none" rotWithShape="1">
            <a:gsLst>
              <a:gs pos="0">
                <a:schemeClr val="accent2">
                  <a:lumMod val="0"/>
                  <a:lumOff val="100000"/>
                </a:schemeClr>
              </a:gs>
              <a:gs pos="35000">
                <a:schemeClr val="accent2">
                  <a:lumMod val="0"/>
                  <a:lumOff val="100000"/>
                </a:schemeClr>
              </a:gs>
              <a:gs pos="74000">
                <a:srgbClr val="FF0000"/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Current Issue:  Severe operational capacity  </a:t>
            </a:r>
          </a:p>
          <a:p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                               pressures.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994D6FD1-47A6-D9C4-4832-FE0793C725D5}"/>
              </a:ext>
            </a:extLst>
          </p:cNvPr>
          <p:cNvSpPr/>
          <p:nvPr/>
        </p:nvSpPr>
        <p:spPr>
          <a:xfrm>
            <a:off x="6291943" y="5000682"/>
            <a:ext cx="5217885" cy="1857318"/>
          </a:xfrm>
          <a:prstGeom prst="rightArrow">
            <a:avLst/>
          </a:prstGeom>
          <a:gradFill flip="none" rotWithShape="1">
            <a:gsLst>
              <a:gs pos="0">
                <a:schemeClr val="accent2">
                  <a:lumMod val="0"/>
                  <a:lumOff val="100000"/>
                </a:schemeClr>
              </a:gs>
              <a:gs pos="35000">
                <a:schemeClr val="accent2">
                  <a:lumMod val="0"/>
                  <a:lumOff val="100000"/>
                </a:schemeClr>
              </a:gs>
              <a:gs pos="100000">
                <a:schemeClr val="accent2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Solution: Expansion of remote community </a:t>
            </a:r>
          </a:p>
          <a:p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                    monitoring systems.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A516E51-C248-717B-CEF7-E1D9927DE908}"/>
              </a:ext>
            </a:extLst>
          </p:cNvPr>
          <p:cNvSpPr txBox="1"/>
          <p:nvPr/>
        </p:nvSpPr>
        <p:spPr>
          <a:xfrm>
            <a:off x="2263139" y="4578503"/>
            <a:ext cx="7782198" cy="230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b="1" kern="100" dirty="0">
                <a:effectLst/>
                <a:latin typeface="Georgia Pro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(Acacium Group, 2023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POST, 2024</a:t>
            </a:r>
            <a:r>
              <a:rPr lang="en-GB" sz="900" b="1" kern="100" dirty="0">
                <a:effectLst/>
                <a:latin typeface="Georgia Pro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; 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Norman, Bennett and Vardy, 2023;</a:t>
            </a:r>
            <a:r>
              <a:rPr lang="en-GB" sz="900" b="1" kern="100" dirty="0">
                <a:effectLst/>
                <a:latin typeface="Georgia Pro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The Strategy Unit, 2025; Health Foundations, 2024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en-GB" sz="900" b="1" kern="100" dirty="0">
              <a:effectLst/>
              <a:latin typeface="Georgia Pro" panose="020405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14984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>
          <a:blip r:embed="rId2">
            <a:alphaModFix amt="35000"/>
          </a:blip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Thumbnail for version as of 14:55, 8 February 2018">
            <a:extLst>
              <a:ext uri="{FF2B5EF4-FFF2-40B4-BE49-F238E27FC236}">
                <a16:creationId xmlns:a16="http://schemas.microsoft.com/office/drawing/2014/main" id="{19CB73DD-889E-3AE9-A84A-0885108324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2686" y="3295013"/>
            <a:ext cx="2863224" cy="728579"/>
          </a:xfrm>
          <a:prstGeom prst="rect">
            <a:avLst/>
          </a:prstGeom>
          <a:gradFill>
            <a:gsLst>
              <a:gs pos="80000">
                <a:schemeClr val="accent6">
                  <a:alpha val="18000"/>
                  <a:lumMod val="93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9739CA8E-64DC-E69C-613B-58CD90D971A7}"/>
              </a:ext>
            </a:extLst>
          </p:cNvPr>
          <p:cNvSpPr/>
          <p:nvPr/>
        </p:nvSpPr>
        <p:spPr>
          <a:xfrm>
            <a:off x="1551191" y="1712088"/>
            <a:ext cx="8097956" cy="4623007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  <a:alpha val="8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endParaRPr lang="en-GB" b="1" dirty="0">
              <a:solidFill>
                <a:schemeClr val="tx1"/>
              </a:solidFill>
              <a:latin typeface="Georgia Pro" panose="02040502050405020303" pitchFamily="18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E581F4-B5CF-26C8-2B31-66DE4EA449D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848465" y="2032227"/>
            <a:ext cx="6955050" cy="4120837"/>
          </a:xfrm>
        </p:spPr>
        <p:txBody>
          <a:bodyPr/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A Plan for Digital Health and Social Care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Fit for the Future: 10 Year Health Plan for England</a:t>
            </a:r>
          </a:p>
          <a:p>
            <a:pPr lvl="0">
              <a:lnSpc>
                <a:spcPct val="200000"/>
              </a:lnSpc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Safety Governance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What Good Looks Like Framework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Comply with DCB0160 Clinical Risk Guidelines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Follow UK GDPR and Data Protection Act 2018 </a:t>
            </a:r>
          </a:p>
          <a:p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D0891BCD-7488-8DDE-0467-FB003E3A2091}"/>
              </a:ext>
            </a:extLst>
          </p:cNvPr>
          <p:cNvSpPr/>
          <p:nvPr/>
        </p:nvSpPr>
        <p:spPr>
          <a:xfrm>
            <a:off x="1225070" y="277344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 Policy and Legislative Framework</a:t>
            </a:r>
            <a:endParaRPr lang="en-GB" sz="1600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10" name="Call-out: Down Arrow 9">
            <a:extLst>
              <a:ext uri="{FF2B5EF4-FFF2-40B4-BE49-F238E27FC236}">
                <a16:creationId xmlns:a16="http://schemas.microsoft.com/office/drawing/2014/main" id="{25A28025-13B7-6A41-1FB9-00E664471AFA}"/>
              </a:ext>
            </a:extLst>
          </p:cNvPr>
          <p:cNvSpPr/>
          <p:nvPr/>
        </p:nvSpPr>
        <p:spPr>
          <a:xfrm>
            <a:off x="1721655" y="1027886"/>
            <a:ext cx="6556427" cy="1004341"/>
          </a:xfrm>
          <a:prstGeom prst="downArrowCallou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Innovation aligns with Strategic Policy Framework and Legislation</a:t>
            </a:r>
            <a:r>
              <a:rPr lang="en-GB" b="1" dirty="0"/>
              <a:t>.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8CD37FC-4A52-9D2F-771D-437243B66A90}"/>
              </a:ext>
            </a:extLst>
          </p:cNvPr>
          <p:cNvSpPr txBox="1"/>
          <p:nvPr/>
        </p:nvSpPr>
        <p:spPr>
          <a:xfrm>
            <a:off x="1551191" y="5830114"/>
            <a:ext cx="754959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</a:rPr>
              <a:t>(Department of Health and Social Care, 2022; NHS England, 2021; Department of Health and Social Care, 2025; NHS Digital, 2018; UK Government, 2018;</a:t>
            </a:r>
            <a:r>
              <a:rPr lang="en-GB" sz="900" b="1" dirty="0">
                <a:effectLst/>
                <a:latin typeface="Georgia Pro" panose="02040502050405020303" pitchFamily="18" charset="0"/>
                <a:ea typeface="Aptos" panose="020B0004020202020204" pitchFamily="34" charset="0"/>
              </a:rPr>
              <a:t> ICO, 2025)</a:t>
            </a:r>
            <a:endParaRPr lang="en-GB" sz="900" b="1" dirty="0">
              <a:latin typeface="Georgia Pro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40840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E34D9A2-53BC-BD14-EB56-38A94D6F2E3B}"/>
              </a:ext>
            </a:extLst>
          </p:cNvPr>
          <p:cNvSpPr/>
          <p:nvPr/>
        </p:nvSpPr>
        <p:spPr>
          <a:xfrm>
            <a:off x="1549408" y="135886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  <a:alpha val="73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Service User Impact</a:t>
            </a:r>
            <a:endParaRPr lang="en-GB" sz="1600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2C9B8BA-1A6C-107C-036F-29583C62BDDD}"/>
              </a:ext>
            </a:extLst>
          </p:cNvPr>
          <p:cNvSpPr/>
          <p:nvPr/>
        </p:nvSpPr>
        <p:spPr>
          <a:xfrm>
            <a:off x="1793631" y="1719717"/>
            <a:ext cx="7292313" cy="3061891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  <a:alpha val="58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Home-based care delivery.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Greater autonomy. 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Reduced exposure to infections.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Enhanced patient satisfaction.</a:t>
            </a:r>
          </a:p>
        </p:txBody>
      </p:sp>
      <p:sp>
        <p:nvSpPr>
          <p:cNvPr id="5" name="Call-out: Down Arrow 4">
            <a:extLst>
              <a:ext uri="{FF2B5EF4-FFF2-40B4-BE49-F238E27FC236}">
                <a16:creationId xmlns:a16="http://schemas.microsoft.com/office/drawing/2014/main" id="{0C874DCD-DC62-C90A-7915-98A0380D6DED}"/>
              </a:ext>
            </a:extLst>
          </p:cNvPr>
          <p:cNvSpPr/>
          <p:nvPr/>
        </p:nvSpPr>
        <p:spPr>
          <a:xfrm>
            <a:off x="4005942" y="1068499"/>
            <a:ext cx="2090058" cy="1007893"/>
          </a:xfrm>
          <a:prstGeom prst="downArrowCallout">
            <a:avLst/>
          </a:prstGeom>
          <a:solidFill>
            <a:srgbClr val="CC99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Benefits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60F0CC5D-6F82-E8EF-07BD-F272086BE124}"/>
              </a:ext>
            </a:extLst>
          </p:cNvPr>
          <p:cNvSpPr/>
          <p:nvPr/>
        </p:nvSpPr>
        <p:spPr>
          <a:xfrm>
            <a:off x="841827" y="4944893"/>
            <a:ext cx="3701143" cy="1603830"/>
          </a:xfrm>
          <a:prstGeom prst="rightArrow">
            <a:avLst/>
          </a:prstGeom>
          <a:gradFill flip="none" rotWithShape="1">
            <a:gsLst>
              <a:gs pos="0">
                <a:schemeClr val="accent4">
                  <a:lumMod val="0"/>
                  <a:lumOff val="100000"/>
                </a:schemeClr>
              </a:gs>
              <a:gs pos="35000">
                <a:schemeClr val="accent4">
                  <a:lumMod val="0"/>
                  <a:lumOff val="100000"/>
                </a:schemeClr>
              </a:gs>
              <a:gs pos="100000">
                <a:schemeClr val="accent4">
                  <a:lumMod val="100000"/>
                </a:schemeClr>
              </a:gs>
            </a:gsLst>
            <a:path path="circle">
              <a:fillToRect l="50000" t="-80000" r="50000" b="18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Barrier: Digital divide and             </a:t>
            </a:r>
          </a:p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                  Family Carer Burden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FF19B421-BEE0-DA9E-1DBC-B8D7E86967AC}"/>
              </a:ext>
            </a:extLst>
          </p:cNvPr>
          <p:cNvSpPr/>
          <p:nvPr/>
        </p:nvSpPr>
        <p:spPr>
          <a:xfrm>
            <a:off x="4923887" y="4781608"/>
            <a:ext cx="5207084" cy="1767115"/>
          </a:xfrm>
          <a:prstGeom prst="rightArrow">
            <a:avLst/>
          </a:prstGeom>
          <a:gradFill flip="none" rotWithShape="1">
            <a:gsLst>
              <a:gs pos="0">
                <a:schemeClr val="accent2">
                  <a:lumMod val="67000"/>
                </a:schemeClr>
              </a:gs>
              <a:gs pos="48000">
                <a:schemeClr val="accent2">
                  <a:lumMod val="97000"/>
                  <a:lumOff val="3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  <a:lin ang="16200000" scaled="1"/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Solution: Implementing patient care pathways </a:t>
            </a:r>
          </a:p>
          <a:p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                    that use flexible care delivery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7E55F37-AC48-233E-A278-907282EBA2C1}"/>
              </a:ext>
            </a:extLst>
          </p:cNvPr>
          <p:cNvSpPr txBox="1"/>
          <p:nvPr/>
        </p:nvSpPr>
        <p:spPr>
          <a:xfrm>
            <a:off x="1946184" y="4213722"/>
            <a:ext cx="4829991" cy="230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900" b="1" kern="100" dirty="0">
                <a:effectLst/>
                <a:latin typeface="Georgia Pro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The Strategy Unit, 2025; 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Access Group, 2024; Crawford and Serhal, 2020)</a:t>
            </a:r>
            <a:endParaRPr lang="en-GB" sz="900" b="1" kern="100" dirty="0">
              <a:effectLst/>
              <a:latin typeface="Georgia Pro" panose="02040502050405020303" pitchFamily="18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2762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alphaModFix amt="52000"/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49A0E4CC-64AE-3CD4-A512-49B1332E0E92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Conclusion</a:t>
            </a:r>
            <a:endParaRPr lang="en-GB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25D5CD0-6B96-E468-53DE-C2E86EF8DA87}"/>
              </a:ext>
            </a:extLst>
          </p:cNvPr>
          <p:cNvSpPr/>
          <p:nvPr/>
        </p:nvSpPr>
        <p:spPr>
          <a:xfrm>
            <a:off x="896474" y="1467855"/>
            <a:ext cx="4158158" cy="2633160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Improved workforce efficiency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Better service delivery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Enhanced patient-centred care</a:t>
            </a:r>
          </a:p>
        </p:txBody>
      </p:sp>
      <p:sp>
        <p:nvSpPr>
          <p:cNvPr id="4" name="Call-out: Down Arrow 3">
            <a:extLst>
              <a:ext uri="{FF2B5EF4-FFF2-40B4-BE49-F238E27FC236}">
                <a16:creationId xmlns:a16="http://schemas.microsoft.com/office/drawing/2014/main" id="{D2BE7163-1208-5923-55B6-328FF0C38BF4}"/>
              </a:ext>
            </a:extLst>
          </p:cNvPr>
          <p:cNvSpPr/>
          <p:nvPr/>
        </p:nvSpPr>
        <p:spPr>
          <a:xfrm>
            <a:off x="1021869" y="1080725"/>
            <a:ext cx="2971113" cy="581025"/>
          </a:xfrm>
          <a:prstGeom prst="downArrowCallou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400" b="1" dirty="0">
                <a:solidFill>
                  <a:schemeClr val="tx2">
                    <a:lumMod val="90000"/>
                    <a:lumOff val="10000"/>
                  </a:schemeClr>
                </a:solidFill>
                <a:latin typeface="Georgia Pro" panose="02040502050405020303" pitchFamily="18" charset="0"/>
              </a:rPr>
              <a:t>Virtual Wards delivery offers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5B96B3-B14A-52A2-18DA-EE1B21FDB048}"/>
              </a:ext>
            </a:extLst>
          </p:cNvPr>
          <p:cNvSpPr/>
          <p:nvPr/>
        </p:nvSpPr>
        <p:spPr>
          <a:xfrm>
            <a:off x="6414655" y="4237061"/>
            <a:ext cx="4017818" cy="2381681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Interoperability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Workforce support 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Digital inclusion </a:t>
            </a:r>
          </a:p>
        </p:txBody>
      </p:sp>
      <p:sp>
        <p:nvSpPr>
          <p:cNvPr id="6" name="Arrow: Bent 5">
            <a:extLst>
              <a:ext uri="{FF2B5EF4-FFF2-40B4-BE49-F238E27FC236}">
                <a16:creationId xmlns:a16="http://schemas.microsoft.com/office/drawing/2014/main" id="{AD166799-FE29-D12B-0FB2-DA4C6EC97AFF}"/>
              </a:ext>
            </a:extLst>
          </p:cNvPr>
          <p:cNvSpPr/>
          <p:nvPr/>
        </p:nvSpPr>
        <p:spPr>
          <a:xfrm rot="16200000" flipH="1" flipV="1">
            <a:off x="6037946" y="1804889"/>
            <a:ext cx="1117599" cy="2516476"/>
          </a:xfrm>
          <a:prstGeom prst="bentArrow">
            <a:avLst/>
          </a:prstGeom>
          <a:gradFill flip="none" rotWithShape="1">
            <a:gsLst>
              <a:gs pos="48000">
                <a:srgbClr val="002060">
                  <a:alpha val="24000"/>
                </a:srgbClr>
              </a:gs>
              <a:gs pos="46000">
                <a:schemeClr val="accent1">
                  <a:lumMod val="95000"/>
                  <a:lumOff val="5000"/>
                </a:schemeClr>
              </a:gs>
              <a:gs pos="100000">
                <a:schemeClr val="accent1">
                  <a:lumMod val="60000"/>
                </a:schemeClr>
              </a:gs>
            </a:gsLst>
            <a:path path="circle">
              <a:fillToRect l="50000" t="130000" r="50000" b="-30000"/>
            </a:path>
            <a:tileRect/>
          </a:gra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Call-out: Down Arrow 6">
            <a:extLst>
              <a:ext uri="{FF2B5EF4-FFF2-40B4-BE49-F238E27FC236}">
                <a16:creationId xmlns:a16="http://schemas.microsoft.com/office/drawing/2014/main" id="{7642A3D9-1D1E-B273-1398-1A088AC61EAD}"/>
              </a:ext>
            </a:extLst>
          </p:cNvPr>
          <p:cNvSpPr/>
          <p:nvPr/>
        </p:nvSpPr>
        <p:spPr>
          <a:xfrm>
            <a:off x="6819652" y="3715935"/>
            <a:ext cx="2516477" cy="770161"/>
          </a:xfrm>
          <a:prstGeom prst="downArrowCallou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b="1" dirty="0">
                <a:solidFill>
                  <a:schemeClr val="tx1"/>
                </a:solidFill>
                <a:latin typeface="Georgia Pro" panose="02040502050405020303" pitchFamily="18" charset="0"/>
              </a:rPr>
              <a:t>Success depends on</a:t>
            </a:r>
            <a:r>
              <a:rPr lang="en-GB" dirty="0"/>
              <a:t>: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455CB1A-AAB3-B136-A538-1B86630846AF}"/>
              </a:ext>
            </a:extLst>
          </p:cNvPr>
          <p:cNvSpPr txBox="1">
            <a:spLocks/>
          </p:cNvSpPr>
          <p:nvPr/>
        </p:nvSpPr>
        <p:spPr>
          <a:xfrm>
            <a:off x="7425712" y="2790929"/>
            <a:ext cx="1304356" cy="544395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000" kern="1200" cap="none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1800" b="1" dirty="0">
                <a:latin typeface="Georgia Pro" panose="02040502050405020303" pitchFamily="18" charset="0"/>
              </a:rPr>
              <a:t>But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8849461-C090-A362-2916-3753681DB791}"/>
              </a:ext>
            </a:extLst>
          </p:cNvPr>
          <p:cNvSpPr txBox="1"/>
          <p:nvPr/>
        </p:nvSpPr>
        <p:spPr>
          <a:xfrm>
            <a:off x="961222" y="3715935"/>
            <a:ext cx="4028661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</a:rPr>
              <a:t>(</a:t>
            </a:r>
            <a:r>
              <a:rPr lang="en-GB" sz="900" b="1" dirty="0">
                <a:effectLst/>
                <a:latin typeface="Georgia Pro" panose="02040502050405020303" pitchFamily="18" charset="0"/>
                <a:ea typeface="Aptos" panose="020B0004020202020204" pitchFamily="34" charset="0"/>
              </a:rPr>
              <a:t>Acacium Group, 2023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</a:rPr>
              <a:t>; POST, 2025; Health Foundations, 2024).</a:t>
            </a:r>
            <a:endParaRPr lang="en-GB" sz="900" b="1" dirty="0">
              <a:latin typeface="Georgia Pro" panose="020405020504050203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63955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E13337A-A4B4-8B0F-09C1-E70FA3F5CA1D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Recommendations</a:t>
            </a:r>
            <a:endParaRPr lang="en-GB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AF24A85-FB9D-52A5-8D21-78977D24DCA0}"/>
              </a:ext>
            </a:extLst>
          </p:cNvPr>
          <p:cNvSpPr/>
          <p:nvPr/>
        </p:nvSpPr>
        <p:spPr>
          <a:xfrm>
            <a:off x="1731514" y="1748745"/>
            <a:ext cx="8239799" cy="3961325"/>
          </a:xfrm>
          <a:prstGeom prst="rect">
            <a:avLst/>
          </a:prstGeom>
          <a:gradFill>
            <a:gsLst>
              <a:gs pos="80000">
                <a:schemeClr val="accent6">
                  <a:lumMod val="60000"/>
                  <a:lumOff val="40000"/>
                  <a:alpha val="48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57150">
            <a:solidFill>
              <a:srgbClr val="7030A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Mandate full interoperability between Virtual Ward platforms and EPR systems.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 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Develop a dedicated Virtual Ward carer support pathway.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 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b="1" dirty="0">
                <a:solidFill>
                  <a:schemeClr val="tx1"/>
                </a:solidFill>
                <a:latin typeface="Georgia Pro" panose="02040502050405020303" pitchFamily="18" charset="0"/>
              </a:rPr>
              <a:t>Implement hybrid monitoring options to reduce digital exclusion</a:t>
            </a:r>
            <a:r>
              <a:rPr lang="en-GB" b="1" dirty="0">
                <a:solidFill>
                  <a:schemeClr val="tx1"/>
                </a:solidFill>
                <a:latin typeface="Georgia Pro" panose="02040502050405020303" pitchFamily="18" charset="0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8343A4-8266-B9F1-0C19-60A01B5C1D8C}"/>
              </a:ext>
            </a:extLst>
          </p:cNvPr>
          <p:cNvSpPr txBox="1"/>
          <p:nvPr/>
        </p:nvSpPr>
        <p:spPr>
          <a:xfrm>
            <a:off x="2134552" y="5123015"/>
            <a:ext cx="6803707" cy="230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(Scobie and Castle-Clarke, 2019;</a:t>
            </a:r>
            <a:r>
              <a:rPr lang="en-GB" sz="900" b="1" kern="100" dirty="0">
                <a:effectLst/>
                <a:latin typeface="Georgia Pro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The Strategy Unit, 2025;</a:t>
            </a:r>
            <a:r>
              <a:rPr lang="en-GB" sz="900" b="1" kern="0" dirty="0">
                <a:effectLst/>
                <a:latin typeface="Georgia Pro" panose="02040502050405020303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Crawford and Serhal, 2020;</a:t>
            </a:r>
            <a:r>
              <a:rPr lang="en-GB" sz="900" b="1" kern="100" dirty="0">
                <a:effectLst/>
                <a:latin typeface="Georgia Pro" panose="02040502050405020303" pitchFamily="18" charset="0"/>
                <a:ea typeface="Aptos" panose="020B0004020202020204" pitchFamily="34" charset="0"/>
                <a:cs typeface="Times New Roman" panose="02020603050405020304" pitchFamily="18" charset="0"/>
              </a:rPr>
              <a:t> NHS England, 2024)</a:t>
            </a:r>
          </a:p>
        </p:txBody>
      </p:sp>
    </p:spTree>
    <p:extLst>
      <p:ext uri="{BB962C8B-B14F-4D97-AF65-F5344CB8AC3E}">
        <p14:creationId xmlns:p14="http://schemas.microsoft.com/office/powerpoint/2010/main" val="36983519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CD37B7C-1A3B-E33A-1B00-A178A76C67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189" y="1483997"/>
            <a:ext cx="11599621" cy="4807527"/>
          </a:xfrm>
        </p:spPr>
        <p:txBody>
          <a:bodyPr>
            <a:normAutofit/>
          </a:bodyPr>
          <a:lstStyle/>
          <a:p>
            <a:pPr marL="0" indent="0">
              <a:lnSpc>
                <a:spcPct val="170000"/>
              </a:lnSpc>
              <a:buNone/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endParaRPr lang="en-GB" sz="3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39E0B0F-6255-7005-2779-A0AE1A75975C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Reference List</a:t>
            </a:r>
            <a:endParaRPr lang="en-GB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1EC2B1E-E176-DBD3-5F34-6D08027F5436}"/>
              </a:ext>
            </a:extLst>
          </p:cNvPr>
          <p:cNvSpPr txBox="1"/>
          <p:nvPr/>
        </p:nvSpPr>
        <p:spPr>
          <a:xfrm>
            <a:off x="296189" y="1236337"/>
            <a:ext cx="11599620" cy="4899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Acacium Group (2023) Realising the potential of virtual wards.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https://acaciumgroup.com/case-studies/realising-the-potential-of-virtual-wards/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3 June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Access Group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Virtual wards: 5 benefits for patients and clinicians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https://www.theaccessgroup.com/en-gb/blog/hsc-virtual-wards-benefits/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Crawford, A. and Serhal, E. (2020) ‘Digital health equity and COVID-19: the innovation curve cannot reinforce the social gradient of health’,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Medical Internet Research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22(6), e19361.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https://doi.org/10.2196/19361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4 June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and NHS England (2022)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 plan for digital health and social 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https://www.gov.uk/government/publications/a-plan-for-digital-health-and-social-care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12 June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Fit for the future: 10 Year Health Plan for England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Department of Health and Social Care.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https://www.gov.uk/government/publications/10-year-health-plan-for-england-fit-for-the-future/fit-for-the-future-10-year-health-plan-for-england-executive-summary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Faulkner-Gurstein, R. and Wyatt, D. (2021) ‘Platform NHS: Reconfiguring a Public Service in the Age of Digital Capitalism’,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Science, Technology, &amp; Human Values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48(4), pp. 888–908.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https://doi.org/10.1177/01622439211055697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4 June 2026)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Health Foundation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What do virtual wards look like in England?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London: The Health Foundation.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https://www.health.org.uk/reports-and-analysis/working-papers/what-do-virtual-wards-look-like-in-england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9 June 2026).</a:t>
            </a:r>
          </a:p>
        </p:txBody>
      </p:sp>
    </p:spTree>
    <p:extLst>
      <p:ext uri="{BB962C8B-B14F-4D97-AF65-F5344CB8AC3E}">
        <p14:creationId xmlns:p14="http://schemas.microsoft.com/office/powerpoint/2010/main" val="22457302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 shadeToTitle="1"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0E5DB6-82A8-E51B-E71E-ABCC67A3D2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B8E1E09-7945-CDE2-98D2-F94087468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244" y="1274618"/>
            <a:ext cx="11313938" cy="5112327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6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Information Commissioner’s Office (ICO) (2025)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Principle (a): Lawfulness, fairness and transparency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https://ico.org.uk/for-organisations/guide-to-data-protection/guide-to-the-general-data-protection-regulation-gdpr/principles/lawfulness-fairness-and-transparency/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pPr>
              <a:lnSpc>
                <a:spcPct val="16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Kumar, P., Chauhan, S. and Awasthi, L.K. (2023) ‘Artificial Intelligence in Healthcare: Review, Ethics, Trust Challenges and Future Research Directions’,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Engineering Applications of Artificial Intelligence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120, 105894.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https://doi.org/10.1016/j.engappai.2023.105894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4 June 2026).</a:t>
            </a:r>
          </a:p>
          <a:p>
            <a:pPr>
              <a:lnSpc>
                <a:spcPct val="16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NHS Digital (2018)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DCB0160: Clinical Risk Management: its Application in the Deployment and Use of Health IT Systems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igital.nhs.uk/data-and-information/information-standards/information-standards-and-data-collections-including-extractions/publications-and-notifications/standards-and-collections/dcb0160-clinical-risk-management-its-application-in-the-deployment-and-use-of-health-it-system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pPr>
              <a:lnSpc>
                <a:spcPct val="16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NHS England (2024)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Virtual wards operational framework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https://www.england.nhs.uk/publication/virtual-wards-operational-framework/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pPr>
              <a:lnSpc>
                <a:spcPct val="160000"/>
              </a:lnSpc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NHS England (2021)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What Good Looks Like framework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https://transform.england.nhs.uk/digitise-connect-transform/what-good-looks-like/what-good-looks-like-publication/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0D5D855-AAF5-D2D6-705F-79A5534AA1E6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Reference List</a:t>
            </a:r>
            <a:endParaRPr lang="en-GB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551682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C3F52E-DFCA-158E-FE8C-E2841AEC0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434" y="1034582"/>
            <a:ext cx="10921132" cy="543022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Norman, G., Bennett, P. and Vardy, E.R. (2023) ‘Virtual wards: a rapid evidence synthesis and implications for the care of older people’,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Age and Ageing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52(1), afac319.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https://doi.org/10.1093/ageing/afac319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4 June 2026).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Parliamentary Office of Science and Technology (POST) (2025)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Virtual Wards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POSTnote 714. London: UK Parliament.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https://post.parliament.uk/research-briefings/post-pn-0744/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3 June 2026).   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PPL Consulting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South East Region Virtual Wards Evaluation: Final Report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London: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https://ppl.org.uk/wp-content/uploads/2024/05/ANONYMISED-South-East-Region-Virtual-Wards-Evaluation-Final-version-1.3.pdf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 June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Royal College of Nursing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Virtual wards – the pros and cons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https://www.rcn.org.uk/congress/congress-events/virtual-wards-2024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3 June 2026).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Scobie, S. and Castle-Clarke, S. (2019)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What can the NHS learn from learning health systems?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Briefing. London: Nuffield Trust.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https://www.nuffieldtrust.org.uk/files/2019-05/learning-health-systems-v3.pdf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3 June 2026).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CE8A1A1-403E-50EC-D0AA-418648545703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Reference List</a:t>
            </a:r>
            <a:endParaRPr lang="en-GB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42987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FADC7-0BE6-6E94-0BCD-4440CC8705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016" y="1679447"/>
            <a:ext cx="10018713" cy="3124201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Skills for Health (2022)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Virtual Wards and Urgent Community Response Core Capabilities Framework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https://www.skillsforhealth.org.uk/resources/virtual-wards-and-urgent-community-response-framework/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(Accessed: 3 June 2026).</a:t>
            </a:r>
          </a:p>
          <a:p>
            <a:pPr>
              <a:lnSpc>
                <a:spcPct val="17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The Strategy Unit (2025)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Virtual wards: Patient and unpaid carer experiences of ‘hospital at home’ care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https://www.strategyunitwm.nhs.uk/news/virtual-wards-patient-and-unpaid-carer-experiences-hospital-home-care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(Accessed: 3 June 2026).</a:t>
            </a:r>
          </a:p>
          <a:p>
            <a:pPr>
              <a:lnSpc>
                <a:spcPct val="170000"/>
              </a:lnSpc>
            </a:pP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UK Government (2018) </a:t>
            </a:r>
            <a:r>
              <a:rPr lang="en-GB" sz="2500" i="1" dirty="0">
                <a:latin typeface="Arial" panose="020B0604020202020204" pitchFamily="34" charset="0"/>
                <a:cs typeface="Arial" panose="020B0604020202020204" pitchFamily="34" charset="0"/>
              </a:rPr>
              <a:t>Data Protection Act 2018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25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https://www.legislation.gov.uk/ukpga/2018/12/contents</a:t>
            </a:r>
            <a:r>
              <a:rPr lang="en-GB" sz="2500" dirty="0">
                <a:latin typeface="Arial" panose="020B0604020202020204" pitchFamily="34" charset="0"/>
                <a:cs typeface="Arial" panose="020B0604020202020204" pitchFamily="34" charset="0"/>
              </a:rPr>
              <a:t> (Accessed: 03 June 2026).</a:t>
            </a:r>
          </a:p>
          <a:p>
            <a:endParaRPr lang="en-GB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0573B21-3104-CD58-9903-20C4702CBBE2}"/>
              </a:ext>
            </a:extLst>
          </p:cNvPr>
          <p:cNvSpPr/>
          <p:nvPr/>
        </p:nvSpPr>
        <p:spPr>
          <a:xfrm>
            <a:off x="1021869" y="239258"/>
            <a:ext cx="9741860" cy="581025"/>
          </a:xfrm>
          <a:prstGeom prst="round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5000">
                <a:schemeClr val="accent1">
                  <a:lumMod val="0"/>
                  <a:lumOff val="100000"/>
                </a:schemeClr>
              </a:gs>
              <a:gs pos="100000">
                <a:schemeClr val="accent1">
                  <a:lumMod val="100000"/>
                </a:schemeClr>
              </a:gs>
            </a:gsLst>
            <a:lin ang="2700000" scaled="1"/>
          </a:gradFill>
          <a:ln w="38100">
            <a:solidFill>
              <a:srgbClr val="00B050"/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Georgia Pro Black" panose="02040A02050405020203" pitchFamily="18" charset="0"/>
              </a:rPr>
              <a:t>Reference List</a:t>
            </a:r>
            <a:endParaRPr lang="en-GB" dirty="0">
              <a:solidFill>
                <a:schemeClr val="tx1"/>
              </a:solidFill>
              <a:latin typeface="Georgia Pro Black" panose="02040A02050405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614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17917</TotalTime>
  <Words>1592</Words>
  <Application>Microsoft Office PowerPoint</Application>
  <PresentationFormat>Widescreen</PresentationFormat>
  <Paragraphs>126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Aptos</vt:lpstr>
      <vt:lpstr>Arial</vt:lpstr>
      <vt:lpstr>Corbel</vt:lpstr>
      <vt:lpstr>Georgia Pro</vt:lpstr>
      <vt:lpstr>Georgia Pro Black</vt:lpstr>
      <vt:lpstr>Symbol</vt:lpstr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Beau Academic</dc:creator>
  <cp:lastModifiedBy>musa muhammad</cp:lastModifiedBy>
  <cp:revision>19</cp:revision>
  <dcterms:created xsi:type="dcterms:W3CDTF">2024-12-04T18:07:56Z</dcterms:created>
  <dcterms:modified xsi:type="dcterms:W3CDTF">2026-06-24T10:38:18Z</dcterms:modified>
</cp:coreProperties>
</file>