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60" r:id="rId1"/>
  </p:sldMasterIdLst>
  <p:notesMasterIdLst>
    <p:notesMasterId r:id="rId6"/>
  </p:notesMasterIdLst>
  <p:handoutMasterIdLst>
    <p:handoutMasterId r:id="rId7"/>
  </p:handoutMasterIdLst>
  <p:sldIdLst>
    <p:sldId id="257" r:id="rId2"/>
    <p:sldId id="272" r:id="rId3"/>
    <p:sldId id="274" r:id="rId4"/>
    <p:sldId id="273"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414" autoAdjust="0"/>
    <p:restoredTop sz="92483"/>
  </p:normalViewPr>
  <p:slideViewPr>
    <p:cSldViewPr snapToGrid="0" snapToObjects="1">
      <p:cViewPr varScale="1">
        <p:scale>
          <a:sx n="73" d="100"/>
          <a:sy n="73" d="100"/>
        </p:scale>
        <p:origin x="200" y="624"/>
      </p:cViewPr>
      <p:guideLst/>
    </p:cSldViewPr>
  </p:slideViewPr>
  <p:notesTextViewPr>
    <p:cViewPr>
      <p:scale>
        <a:sx n="1" d="1"/>
        <a:sy n="1" d="1"/>
      </p:scale>
      <p:origin x="0" y="0"/>
    </p:cViewPr>
  </p:notesTextViewPr>
  <p:notesViewPr>
    <p:cSldViewPr snapToGrid="0" snapToObjects="1">
      <p:cViewPr varScale="1">
        <p:scale>
          <a:sx n="68" d="100"/>
          <a:sy n="68" d="100"/>
        </p:scale>
        <p:origin x="3288"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handoutMaster" Target="handoutMasters/handout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7EB37B6-035B-4D29-9D38-876B7C3F5C6B}" type="doc">
      <dgm:prSet loTypeId="urn:microsoft.com/office/officeart/2005/8/layout/vProcess5" loCatId="process" qsTypeId="urn:microsoft.com/office/officeart/2005/8/quickstyle/simple2" qsCatId="simple" csTypeId="urn:microsoft.com/office/officeart/2005/8/colors/accent6_2" csCatId="accent6" phldr="1"/>
      <dgm:spPr/>
      <dgm:t>
        <a:bodyPr/>
        <a:lstStyle/>
        <a:p>
          <a:endParaRPr lang="en-US"/>
        </a:p>
      </dgm:t>
    </dgm:pt>
    <dgm:pt modelId="{3884697B-0002-493C-AA1D-5341CA8EC15D}">
      <dgm:prSet/>
      <dgm:spPr/>
      <dgm:t>
        <a:bodyPr/>
        <a:lstStyle/>
        <a:p>
          <a:r>
            <a:rPr lang="en-IN" b="1"/>
            <a:t>Digital Marketing </a:t>
          </a:r>
          <a:endParaRPr lang="en-US"/>
        </a:p>
      </dgm:t>
    </dgm:pt>
    <dgm:pt modelId="{532F069E-13BC-429D-B74A-CEB7A348DDA0}" type="parTrans" cxnId="{6CFCADCB-4D31-4F20-9486-8DED4F36CD6D}">
      <dgm:prSet/>
      <dgm:spPr/>
      <dgm:t>
        <a:bodyPr/>
        <a:lstStyle/>
        <a:p>
          <a:endParaRPr lang="en-US"/>
        </a:p>
      </dgm:t>
    </dgm:pt>
    <dgm:pt modelId="{B260E7CF-B214-4012-BA37-620C75C9D082}" type="sibTrans" cxnId="{6CFCADCB-4D31-4F20-9486-8DED4F36CD6D}">
      <dgm:prSet/>
      <dgm:spPr/>
      <dgm:t>
        <a:bodyPr/>
        <a:lstStyle/>
        <a:p>
          <a:endParaRPr lang="en-US"/>
        </a:p>
      </dgm:t>
    </dgm:pt>
    <dgm:pt modelId="{A85BB4D1-8484-4168-8849-23122B0BF964}">
      <dgm:prSet/>
      <dgm:spPr/>
      <dgm:t>
        <a:bodyPr/>
        <a:lstStyle/>
        <a:p>
          <a:r>
            <a:rPr lang="en-GB" b="0" i="0"/>
            <a:t>Digital marketing is defined by use of numerous digital tactics and channels to connect with customers where they spend much of their time: online</a:t>
          </a:r>
          <a:endParaRPr lang="en-US"/>
        </a:p>
      </dgm:t>
    </dgm:pt>
    <dgm:pt modelId="{2E3B5F82-BD3E-4239-9958-40D58F8872AC}" type="parTrans" cxnId="{85075228-B6B7-4B95-BDAF-EF580CBF9917}">
      <dgm:prSet/>
      <dgm:spPr/>
      <dgm:t>
        <a:bodyPr/>
        <a:lstStyle/>
        <a:p>
          <a:endParaRPr lang="en-US"/>
        </a:p>
      </dgm:t>
    </dgm:pt>
    <dgm:pt modelId="{FCE6D0BA-081C-439C-8A63-F5DB86197D21}" type="sibTrans" cxnId="{85075228-B6B7-4B95-BDAF-EF580CBF9917}">
      <dgm:prSet/>
      <dgm:spPr/>
      <dgm:t>
        <a:bodyPr/>
        <a:lstStyle/>
        <a:p>
          <a:endParaRPr lang="en-US"/>
        </a:p>
      </dgm:t>
    </dgm:pt>
    <dgm:pt modelId="{8D4637FA-39BC-4981-9C73-DB0246952A57}">
      <dgm:prSet/>
      <dgm:spPr/>
      <dgm:t>
        <a:bodyPr/>
        <a:lstStyle/>
        <a:p>
          <a:r>
            <a:rPr lang="en-GB" dirty="0"/>
            <a:t>(</a:t>
          </a:r>
          <a:r>
            <a:rPr lang="en-GB" b="0" i="0" dirty="0" err="1"/>
            <a:t>Bala</a:t>
          </a:r>
          <a:r>
            <a:rPr lang="en-GB" b="0" i="0" dirty="0"/>
            <a:t> M., Verma D,2023 )</a:t>
          </a:r>
          <a:endParaRPr lang="en-US" dirty="0"/>
        </a:p>
      </dgm:t>
    </dgm:pt>
    <dgm:pt modelId="{820888F5-2409-4522-93C2-8CBF115D1D14}" type="parTrans" cxnId="{3A92BF53-8451-47AE-A7CE-ECDAF00B07D1}">
      <dgm:prSet/>
      <dgm:spPr/>
      <dgm:t>
        <a:bodyPr/>
        <a:lstStyle/>
        <a:p>
          <a:endParaRPr lang="en-US"/>
        </a:p>
      </dgm:t>
    </dgm:pt>
    <dgm:pt modelId="{B7D146EB-4216-4013-ADED-FBC31349E866}" type="sibTrans" cxnId="{3A92BF53-8451-47AE-A7CE-ECDAF00B07D1}">
      <dgm:prSet/>
      <dgm:spPr/>
      <dgm:t>
        <a:bodyPr/>
        <a:lstStyle/>
        <a:p>
          <a:endParaRPr lang="en-US"/>
        </a:p>
      </dgm:t>
    </dgm:pt>
    <dgm:pt modelId="{A8B5C7B2-E96A-9A4B-91CF-7A1071B4A469}" type="pres">
      <dgm:prSet presAssocID="{17EB37B6-035B-4D29-9D38-876B7C3F5C6B}" presName="outerComposite" presStyleCnt="0">
        <dgm:presLayoutVars>
          <dgm:chMax val="5"/>
          <dgm:dir/>
          <dgm:resizeHandles val="exact"/>
        </dgm:presLayoutVars>
      </dgm:prSet>
      <dgm:spPr/>
    </dgm:pt>
    <dgm:pt modelId="{24BB1630-4B3D-F14A-B3C7-3C408605D9EC}" type="pres">
      <dgm:prSet presAssocID="{17EB37B6-035B-4D29-9D38-876B7C3F5C6B}" presName="dummyMaxCanvas" presStyleCnt="0">
        <dgm:presLayoutVars/>
      </dgm:prSet>
      <dgm:spPr/>
    </dgm:pt>
    <dgm:pt modelId="{1EBC095D-B921-304A-A601-BD7AF1CDC741}" type="pres">
      <dgm:prSet presAssocID="{17EB37B6-035B-4D29-9D38-876B7C3F5C6B}" presName="ThreeNodes_1" presStyleLbl="node1" presStyleIdx="0" presStyleCnt="3">
        <dgm:presLayoutVars>
          <dgm:bulletEnabled val="1"/>
        </dgm:presLayoutVars>
      </dgm:prSet>
      <dgm:spPr/>
    </dgm:pt>
    <dgm:pt modelId="{ABEAF5F5-6243-F24B-B713-965226D8CE58}" type="pres">
      <dgm:prSet presAssocID="{17EB37B6-035B-4D29-9D38-876B7C3F5C6B}" presName="ThreeNodes_2" presStyleLbl="node1" presStyleIdx="1" presStyleCnt="3">
        <dgm:presLayoutVars>
          <dgm:bulletEnabled val="1"/>
        </dgm:presLayoutVars>
      </dgm:prSet>
      <dgm:spPr/>
    </dgm:pt>
    <dgm:pt modelId="{07556FF6-F76F-E840-AE62-63696CA9C1F8}" type="pres">
      <dgm:prSet presAssocID="{17EB37B6-035B-4D29-9D38-876B7C3F5C6B}" presName="ThreeNodes_3" presStyleLbl="node1" presStyleIdx="2" presStyleCnt="3">
        <dgm:presLayoutVars>
          <dgm:bulletEnabled val="1"/>
        </dgm:presLayoutVars>
      </dgm:prSet>
      <dgm:spPr/>
    </dgm:pt>
    <dgm:pt modelId="{C6F0669E-7925-0647-815B-D5734C969637}" type="pres">
      <dgm:prSet presAssocID="{17EB37B6-035B-4D29-9D38-876B7C3F5C6B}" presName="ThreeConn_1-2" presStyleLbl="fgAccFollowNode1" presStyleIdx="0" presStyleCnt="2">
        <dgm:presLayoutVars>
          <dgm:bulletEnabled val="1"/>
        </dgm:presLayoutVars>
      </dgm:prSet>
      <dgm:spPr/>
    </dgm:pt>
    <dgm:pt modelId="{A32E20B8-263A-2F48-AF82-6E41037574C9}" type="pres">
      <dgm:prSet presAssocID="{17EB37B6-035B-4D29-9D38-876B7C3F5C6B}" presName="ThreeConn_2-3" presStyleLbl="fgAccFollowNode1" presStyleIdx="1" presStyleCnt="2">
        <dgm:presLayoutVars>
          <dgm:bulletEnabled val="1"/>
        </dgm:presLayoutVars>
      </dgm:prSet>
      <dgm:spPr/>
    </dgm:pt>
    <dgm:pt modelId="{67A2787F-9BFE-EF4F-9ABA-CB8EF2A31479}" type="pres">
      <dgm:prSet presAssocID="{17EB37B6-035B-4D29-9D38-876B7C3F5C6B}" presName="ThreeNodes_1_text" presStyleLbl="node1" presStyleIdx="2" presStyleCnt="3">
        <dgm:presLayoutVars>
          <dgm:bulletEnabled val="1"/>
        </dgm:presLayoutVars>
      </dgm:prSet>
      <dgm:spPr/>
    </dgm:pt>
    <dgm:pt modelId="{7211CEB5-BB16-4540-A4DE-255A8D124DDC}" type="pres">
      <dgm:prSet presAssocID="{17EB37B6-035B-4D29-9D38-876B7C3F5C6B}" presName="ThreeNodes_2_text" presStyleLbl="node1" presStyleIdx="2" presStyleCnt="3">
        <dgm:presLayoutVars>
          <dgm:bulletEnabled val="1"/>
        </dgm:presLayoutVars>
      </dgm:prSet>
      <dgm:spPr/>
    </dgm:pt>
    <dgm:pt modelId="{69035DF8-0A17-DC40-86F8-3887CD151B28}" type="pres">
      <dgm:prSet presAssocID="{17EB37B6-035B-4D29-9D38-876B7C3F5C6B}" presName="ThreeNodes_3_text" presStyleLbl="node1" presStyleIdx="2" presStyleCnt="3">
        <dgm:presLayoutVars>
          <dgm:bulletEnabled val="1"/>
        </dgm:presLayoutVars>
      </dgm:prSet>
      <dgm:spPr/>
    </dgm:pt>
  </dgm:ptLst>
  <dgm:cxnLst>
    <dgm:cxn modelId="{B374881A-9494-6F45-AEA3-28BE39A2D4E4}" type="presOf" srcId="{8D4637FA-39BC-4981-9C73-DB0246952A57}" destId="{07556FF6-F76F-E840-AE62-63696CA9C1F8}" srcOrd="0" destOrd="0" presId="urn:microsoft.com/office/officeart/2005/8/layout/vProcess5"/>
    <dgm:cxn modelId="{85075228-B6B7-4B95-BDAF-EF580CBF9917}" srcId="{17EB37B6-035B-4D29-9D38-876B7C3F5C6B}" destId="{A85BB4D1-8484-4168-8849-23122B0BF964}" srcOrd="1" destOrd="0" parTransId="{2E3B5F82-BD3E-4239-9958-40D58F8872AC}" sibTransId="{FCE6D0BA-081C-439C-8A63-F5DB86197D21}"/>
    <dgm:cxn modelId="{82703E50-F8D8-6B4A-9C4F-68228982CB8B}" type="presOf" srcId="{8D4637FA-39BC-4981-9C73-DB0246952A57}" destId="{69035DF8-0A17-DC40-86F8-3887CD151B28}" srcOrd="1" destOrd="0" presId="urn:microsoft.com/office/officeart/2005/8/layout/vProcess5"/>
    <dgm:cxn modelId="{3A92BF53-8451-47AE-A7CE-ECDAF00B07D1}" srcId="{17EB37B6-035B-4D29-9D38-876B7C3F5C6B}" destId="{8D4637FA-39BC-4981-9C73-DB0246952A57}" srcOrd="2" destOrd="0" parTransId="{820888F5-2409-4522-93C2-8CBF115D1D14}" sibTransId="{B7D146EB-4216-4013-ADED-FBC31349E866}"/>
    <dgm:cxn modelId="{A1E68B6E-E8D7-F24F-AC92-7071FFB52D5F}" type="presOf" srcId="{A85BB4D1-8484-4168-8849-23122B0BF964}" destId="{ABEAF5F5-6243-F24B-B713-965226D8CE58}" srcOrd="0" destOrd="0" presId="urn:microsoft.com/office/officeart/2005/8/layout/vProcess5"/>
    <dgm:cxn modelId="{A0AD5078-EF8E-F346-880E-611FF8C2F196}" type="presOf" srcId="{FCE6D0BA-081C-439C-8A63-F5DB86197D21}" destId="{A32E20B8-263A-2F48-AF82-6E41037574C9}" srcOrd="0" destOrd="0" presId="urn:microsoft.com/office/officeart/2005/8/layout/vProcess5"/>
    <dgm:cxn modelId="{00818D85-2024-EE42-A698-767748AF75D0}" type="presOf" srcId="{17EB37B6-035B-4D29-9D38-876B7C3F5C6B}" destId="{A8B5C7B2-E96A-9A4B-91CF-7A1071B4A469}" srcOrd="0" destOrd="0" presId="urn:microsoft.com/office/officeart/2005/8/layout/vProcess5"/>
    <dgm:cxn modelId="{05758A91-2AE4-3C49-AEF6-CA8C576A0992}" type="presOf" srcId="{3884697B-0002-493C-AA1D-5341CA8EC15D}" destId="{67A2787F-9BFE-EF4F-9ABA-CB8EF2A31479}" srcOrd="1" destOrd="0" presId="urn:microsoft.com/office/officeart/2005/8/layout/vProcess5"/>
    <dgm:cxn modelId="{6CFCADCB-4D31-4F20-9486-8DED4F36CD6D}" srcId="{17EB37B6-035B-4D29-9D38-876B7C3F5C6B}" destId="{3884697B-0002-493C-AA1D-5341CA8EC15D}" srcOrd="0" destOrd="0" parTransId="{532F069E-13BC-429D-B74A-CEB7A348DDA0}" sibTransId="{B260E7CF-B214-4012-BA37-620C75C9D082}"/>
    <dgm:cxn modelId="{60F0F1CE-9A23-4842-93BB-BB10B1F7A0B5}" type="presOf" srcId="{A85BB4D1-8484-4168-8849-23122B0BF964}" destId="{7211CEB5-BB16-4540-A4DE-255A8D124DDC}" srcOrd="1" destOrd="0" presId="urn:microsoft.com/office/officeart/2005/8/layout/vProcess5"/>
    <dgm:cxn modelId="{860844DA-6958-C64B-91F1-D0A4FDC6AB1E}" type="presOf" srcId="{3884697B-0002-493C-AA1D-5341CA8EC15D}" destId="{1EBC095D-B921-304A-A601-BD7AF1CDC741}" srcOrd="0" destOrd="0" presId="urn:microsoft.com/office/officeart/2005/8/layout/vProcess5"/>
    <dgm:cxn modelId="{C4F497ED-17E7-C649-B66C-B2BB08B0CB61}" type="presOf" srcId="{B260E7CF-B214-4012-BA37-620C75C9D082}" destId="{C6F0669E-7925-0647-815B-D5734C969637}" srcOrd="0" destOrd="0" presId="urn:microsoft.com/office/officeart/2005/8/layout/vProcess5"/>
    <dgm:cxn modelId="{A3EEA817-8E43-934F-BD85-94665F337679}" type="presParOf" srcId="{A8B5C7B2-E96A-9A4B-91CF-7A1071B4A469}" destId="{24BB1630-4B3D-F14A-B3C7-3C408605D9EC}" srcOrd="0" destOrd="0" presId="urn:microsoft.com/office/officeart/2005/8/layout/vProcess5"/>
    <dgm:cxn modelId="{76FC1D75-5DEF-A443-8D24-0DC5EB65CB61}" type="presParOf" srcId="{A8B5C7B2-E96A-9A4B-91CF-7A1071B4A469}" destId="{1EBC095D-B921-304A-A601-BD7AF1CDC741}" srcOrd="1" destOrd="0" presId="urn:microsoft.com/office/officeart/2005/8/layout/vProcess5"/>
    <dgm:cxn modelId="{F7611569-876C-1743-AD68-A40ABADC370E}" type="presParOf" srcId="{A8B5C7B2-E96A-9A4B-91CF-7A1071B4A469}" destId="{ABEAF5F5-6243-F24B-B713-965226D8CE58}" srcOrd="2" destOrd="0" presId="urn:microsoft.com/office/officeart/2005/8/layout/vProcess5"/>
    <dgm:cxn modelId="{C2448745-E75A-6649-926C-EDC2B874F003}" type="presParOf" srcId="{A8B5C7B2-E96A-9A4B-91CF-7A1071B4A469}" destId="{07556FF6-F76F-E840-AE62-63696CA9C1F8}" srcOrd="3" destOrd="0" presId="urn:microsoft.com/office/officeart/2005/8/layout/vProcess5"/>
    <dgm:cxn modelId="{A340F561-ECDE-3549-A8E8-9260713B6A8E}" type="presParOf" srcId="{A8B5C7B2-E96A-9A4B-91CF-7A1071B4A469}" destId="{C6F0669E-7925-0647-815B-D5734C969637}" srcOrd="4" destOrd="0" presId="urn:microsoft.com/office/officeart/2005/8/layout/vProcess5"/>
    <dgm:cxn modelId="{1BFC3C52-9E2A-9549-8F9A-4C342D786390}" type="presParOf" srcId="{A8B5C7B2-E96A-9A4B-91CF-7A1071B4A469}" destId="{A32E20B8-263A-2F48-AF82-6E41037574C9}" srcOrd="5" destOrd="0" presId="urn:microsoft.com/office/officeart/2005/8/layout/vProcess5"/>
    <dgm:cxn modelId="{287DEB90-D161-CF42-8DDA-26AF9A580EA6}" type="presParOf" srcId="{A8B5C7B2-E96A-9A4B-91CF-7A1071B4A469}" destId="{67A2787F-9BFE-EF4F-9ABA-CB8EF2A31479}" srcOrd="6" destOrd="0" presId="urn:microsoft.com/office/officeart/2005/8/layout/vProcess5"/>
    <dgm:cxn modelId="{CFF7B4C6-C5CA-BB41-98D4-FC0EEF7486C8}" type="presParOf" srcId="{A8B5C7B2-E96A-9A4B-91CF-7A1071B4A469}" destId="{7211CEB5-BB16-4540-A4DE-255A8D124DDC}" srcOrd="7" destOrd="0" presId="urn:microsoft.com/office/officeart/2005/8/layout/vProcess5"/>
    <dgm:cxn modelId="{9A52FF56-0C42-8342-8EDB-CEA7B44D8F6B}" type="presParOf" srcId="{A8B5C7B2-E96A-9A4B-91CF-7A1071B4A469}" destId="{69035DF8-0A17-DC40-86F8-3887CD151B28}"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BC095D-B921-304A-A601-BD7AF1CDC741}">
      <dsp:nvSpPr>
        <dsp:cNvPr id="0" name=""/>
        <dsp:cNvSpPr/>
      </dsp:nvSpPr>
      <dsp:spPr>
        <a:xfrm>
          <a:off x="0" y="0"/>
          <a:ext cx="4158103" cy="620485"/>
        </a:xfrm>
        <a:prstGeom prst="roundRect">
          <a:avLst>
            <a:gd name="adj" fmla="val 10000"/>
          </a:avLst>
        </a:prstGeom>
        <a:solidFill>
          <a:schemeClr val="accent6">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b="1" kern="1200"/>
            <a:t>Digital Marketing </a:t>
          </a:r>
          <a:endParaRPr lang="en-US" sz="1100" kern="1200"/>
        </a:p>
      </dsp:txBody>
      <dsp:txXfrm>
        <a:off x="18173" y="18173"/>
        <a:ext cx="3488552" cy="584139"/>
      </dsp:txXfrm>
    </dsp:sp>
    <dsp:sp modelId="{ABEAF5F5-6243-F24B-B713-965226D8CE58}">
      <dsp:nvSpPr>
        <dsp:cNvPr id="0" name=""/>
        <dsp:cNvSpPr/>
      </dsp:nvSpPr>
      <dsp:spPr>
        <a:xfrm>
          <a:off x="366891" y="723899"/>
          <a:ext cx="4158103" cy="620485"/>
        </a:xfrm>
        <a:prstGeom prst="roundRect">
          <a:avLst>
            <a:gd name="adj" fmla="val 10000"/>
          </a:avLst>
        </a:prstGeom>
        <a:solidFill>
          <a:schemeClr val="accent6">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a:t>Digital marketing is defined by use of numerous digital tactics and channels to connect with customers where they spend much of their time: online</a:t>
          </a:r>
          <a:endParaRPr lang="en-US" sz="1100" kern="1200"/>
        </a:p>
      </dsp:txBody>
      <dsp:txXfrm>
        <a:off x="385064" y="742072"/>
        <a:ext cx="3351551" cy="584139"/>
      </dsp:txXfrm>
    </dsp:sp>
    <dsp:sp modelId="{07556FF6-F76F-E840-AE62-63696CA9C1F8}">
      <dsp:nvSpPr>
        <dsp:cNvPr id="0" name=""/>
        <dsp:cNvSpPr/>
      </dsp:nvSpPr>
      <dsp:spPr>
        <a:xfrm>
          <a:off x="733783" y="1447798"/>
          <a:ext cx="4158103" cy="620485"/>
        </a:xfrm>
        <a:prstGeom prst="roundRect">
          <a:avLst>
            <a:gd name="adj" fmla="val 10000"/>
          </a:avLst>
        </a:prstGeom>
        <a:solidFill>
          <a:schemeClr val="accent6">
            <a:hueOff val="0"/>
            <a:satOff val="0"/>
            <a:lumOff val="0"/>
            <a:alphaOff val="0"/>
          </a:schemeClr>
        </a:solidFill>
        <a:ln w="19050" cap="flat" cmpd="sng" algn="in">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dirty="0"/>
            <a:t>(</a:t>
          </a:r>
          <a:r>
            <a:rPr lang="en-GB" sz="1100" b="0" i="0" kern="1200" dirty="0" err="1"/>
            <a:t>Bala</a:t>
          </a:r>
          <a:r>
            <a:rPr lang="en-GB" sz="1100" b="0" i="0" kern="1200" dirty="0"/>
            <a:t> M., Verma D,2023 )</a:t>
          </a:r>
          <a:endParaRPr lang="en-US" sz="1100" kern="1200" dirty="0"/>
        </a:p>
      </dsp:txBody>
      <dsp:txXfrm>
        <a:off x="751956" y="1465971"/>
        <a:ext cx="3351551" cy="584139"/>
      </dsp:txXfrm>
    </dsp:sp>
    <dsp:sp modelId="{C6F0669E-7925-0647-815B-D5734C969637}">
      <dsp:nvSpPr>
        <dsp:cNvPr id="0" name=""/>
        <dsp:cNvSpPr/>
      </dsp:nvSpPr>
      <dsp:spPr>
        <a:xfrm>
          <a:off x="3754788" y="470534"/>
          <a:ext cx="403315" cy="403315"/>
        </a:xfrm>
        <a:prstGeom prst="downArrow">
          <a:avLst>
            <a:gd name="adj1" fmla="val 55000"/>
            <a:gd name="adj2" fmla="val 45000"/>
          </a:avLst>
        </a:prstGeom>
        <a:solidFill>
          <a:schemeClr val="accent6">
            <a:alpha val="90000"/>
            <a:tint val="40000"/>
            <a:hueOff val="0"/>
            <a:satOff val="0"/>
            <a:lumOff val="0"/>
            <a:alphaOff val="0"/>
          </a:schemeClr>
        </a:solidFill>
        <a:ln w="34925" cap="flat" cmpd="sng" algn="in">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3845534" y="470534"/>
        <a:ext cx="221823" cy="303495"/>
      </dsp:txXfrm>
    </dsp:sp>
    <dsp:sp modelId="{A32E20B8-263A-2F48-AF82-6E41037574C9}">
      <dsp:nvSpPr>
        <dsp:cNvPr id="0" name=""/>
        <dsp:cNvSpPr/>
      </dsp:nvSpPr>
      <dsp:spPr>
        <a:xfrm>
          <a:off x="4121680" y="1190297"/>
          <a:ext cx="403315" cy="403315"/>
        </a:xfrm>
        <a:prstGeom prst="downArrow">
          <a:avLst>
            <a:gd name="adj1" fmla="val 55000"/>
            <a:gd name="adj2" fmla="val 45000"/>
          </a:avLst>
        </a:prstGeom>
        <a:solidFill>
          <a:schemeClr val="accent6">
            <a:alpha val="90000"/>
            <a:tint val="40000"/>
            <a:hueOff val="0"/>
            <a:satOff val="0"/>
            <a:lumOff val="0"/>
            <a:alphaOff val="0"/>
          </a:schemeClr>
        </a:solidFill>
        <a:ln w="34925" cap="flat" cmpd="sng" algn="in">
          <a:solidFill>
            <a:schemeClr val="accent6">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212426" y="1190297"/>
        <a:ext cx="221823" cy="30349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7939FE9-0B2E-4997-BA24-44FF9669BA9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0AE1028-7A43-40A3-A2EC-124FFB073D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B3D3C9-ED3E-4430-A8CA-03711A676035}" type="datetimeFigureOut">
              <a:rPr lang="en-US" smtClean="0"/>
              <a:t>12/7/23</a:t>
            </a:fld>
            <a:endParaRPr lang="en-US" dirty="0"/>
          </a:p>
        </p:txBody>
      </p:sp>
      <p:sp>
        <p:nvSpPr>
          <p:cNvPr id="4" name="Footer Placeholder 3">
            <a:extLst>
              <a:ext uri="{FF2B5EF4-FFF2-40B4-BE49-F238E27FC236}">
                <a16:creationId xmlns:a16="http://schemas.microsoft.com/office/drawing/2014/main" id="{8ACACB66-3B0A-415A-9449-9278044DA54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F9B7EC22-6F70-469D-B720-84BF796C51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A94CC5C-2831-4FAC-8076-6410B257E0B7}" type="slidenum">
              <a:rPr lang="en-US" smtClean="0"/>
              <a:t>‹#›</a:t>
            </a:fld>
            <a:endParaRPr lang="en-US" dirty="0"/>
          </a:p>
        </p:txBody>
      </p:sp>
    </p:spTree>
    <p:extLst>
      <p:ext uri="{BB962C8B-B14F-4D97-AF65-F5344CB8AC3E}">
        <p14:creationId xmlns:p14="http://schemas.microsoft.com/office/powerpoint/2010/main" val="95098384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E67E2B-6215-4DB6-B113-75ACD1123374}" type="datetimeFigureOut">
              <a:rPr lang="en-US" smtClean="0"/>
              <a:t>12/7/23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BC8106-034A-47C1-ADA6-0A1F9E0E7474}" type="slidenum">
              <a:rPr lang="en-US" smtClean="0"/>
              <a:t>‹#›</a:t>
            </a:fld>
            <a:endParaRPr lang="en-US" dirty="0"/>
          </a:p>
        </p:txBody>
      </p:sp>
    </p:spTree>
    <p:extLst>
      <p:ext uri="{BB962C8B-B14F-4D97-AF65-F5344CB8AC3E}">
        <p14:creationId xmlns:p14="http://schemas.microsoft.com/office/powerpoint/2010/main" val="28807878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BC8106-034A-47C1-ADA6-0A1F9E0E7474}" type="slidenum">
              <a:rPr lang="en-US" smtClean="0"/>
              <a:t>1</a:t>
            </a:fld>
            <a:endParaRPr lang="en-US" dirty="0"/>
          </a:p>
        </p:txBody>
      </p:sp>
    </p:spTree>
    <p:extLst>
      <p:ext uri="{BB962C8B-B14F-4D97-AF65-F5344CB8AC3E}">
        <p14:creationId xmlns:p14="http://schemas.microsoft.com/office/powerpoint/2010/main" val="3095859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dirty="0">
                <a:effectLst/>
                <a:latin typeface="Times New Roman" panose="02020603050405020304" pitchFamily="18" charset="0"/>
                <a:ea typeface="Times New Roman" panose="02020603050405020304" pitchFamily="18" charset="0"/>
              </a:rPr>
              <a:t>The terms "digital" and "social media" allude to particular channels and stages utilised by the company to lock in with clients, oversee connections, and upgrade the overall client encounters within the advanced domain within the setting of Client Relationship Administration (CRM) at Tesco.</a:t>
            </a:r>
          </a:p>
          <a:p>
            <a:pPr algn="just">
              <a:lnSpc>
                <a:spcPct val="200000"/>
              </a:lnSpc>
            </a:pPr>
            <a:r>
              <a:rPr lang="en-IN" sz="1800" b="1" i="1" dirty="0">
                <a:effectLst/>
                <a:latin typeface="Times New Roman" panose="02020603050405020304" pitchFamily="18" charset="0"/>
                <a:ea typeface="Times New Roman" panose="02020603050405020304" pitchFamily="18" charset="0"/>
              </a:rPr>
              <a:t>1. Digital Media (within the setting of Tesco CRM):</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rPr>
              <a:t>"Digital media " envelopes the utilisation of electronic channels, innovations, and stages to connect with clients, collect and analyse information, and provide personalised encounters (Kim, 2021). This incorporates Tesco's site, portable applications, online shopping stages, and other advanced touchpoints where clients can browse items, make buys, get personalised offers, oversee their accounts, and give criticism. The computerised angle of Tesco's CRM procedure empowers the company to accumulate important client bits of knowledge, tailor offerings, and give consistent and convenient encounters over different advanced stages.</a:t>
            </a:r>
          </a:p>
          <a:p>
            <a:endParaRPr lang="en-US" dirty="0"/>
          </a:p>
        </p:txBody>
      </p:sp>
      <p:sp>
        <p:nvSpPr>
          <p:cNvPr id="4" name="Slide Number Placeholder 3"/>
          <p:cNvSpPr>
            <a:spLocks noGrp="1"/>
          </p:cNvSpPr>
          <p:nvPr>
            <p:ph type="sldNum" sz="quarter" idx="5"/>
          </p:nvPr>
        </p:nvSpPr>
        <p:spPr/>
        <p:txBody>
          <a:bodyPr/>
          <a:lstStyle/>
          <a:p>
            <a:fld id="{46BC8106-034A-47C1-ADA6-0A1F9E0E7474}" type="slidenum">
              <a:rPr lang="en-US" smtClean="0"/>
              <a:t>2</a:t>
            </a:fld>
            <a:endParaRPr lang="en-US" dirty="0"/>
          </a:p>
        </p:txBody>
      </p:sp>
    </p:spTree>
    <p:extLst>
      <p:ext uri="{BB962C8B-B14F-4D97-AF65-F5344CB8AC3E}">
        <p14:creationId xmlns:p14="http://schemas.microsoft.com/office/powerpoint/2010/main" val="36730683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i="1" dirty="0">
                <a:effectLst/>
                <a:latin typeface="Times New Roman" panose="02020603050405020304" pitchFamily="18" charset="0"/>
                <a:ea typeface="Times New Roman" panose="02020603050405020304" pitchFamily="18" charset="0"/>
              </a:rPr>
              <a:t>2. social media (within the setting of Tesco CRM):</a:t>
            </a:r>
            <a:endParaRPr lang="en-IN" sz="1800" dirty="0">
              <a:effectLst/>
              <a:latin typeface="Times New Roman" panose="02020603050405020304" pitchFamily="18" charset="0"/>
              <a:ea typeface="Times New Roman" panose="02020603050405020304" pitchFamily="18"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rPr>
              <a:t>"Social media" refers to web-based stages and applications that encourage social intelligence and substance sharing among clients. According to Eriksen et al., (2021), Tesco utilises social media stages such as Facebook, Twitter, Instagram, and YouTube to lock in with clients, share overhauls, give clients back, and construct a community around the Tesco brand. Through social media CRM, Tesco can effectively tune in to client criticism, address inquiries and concerns, advance items and offers, and cultivate a sense of client dependability and backing. By coordinating computerised and social media channels into its CRM procedure, Tesco aims to upgrade client connections and give a consistent omnichannel encounter. As opined by </a:t>
            </a:r>
            <a:r>
              <a:rPr lang="en-IN" sz="1800" dirty="0" err="1">
                <a:effectLst/>
                <a:latin typeface="Times New Roman" panose="02020603050405020304" pitchFamily="18" charset="0"/>
                <a:ea typeface="Times New Roman" panose="02020603050405020304" pitchFamily="18" charset="0"/>
              </a:rPr>
              <a:t>Suggala</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et al.,</a:t>
            </a:r>
            <a:r>
              <a:rPr lang="en-IN" sz="1800" dirty="0">
                <a:effectLst/>
                <a:latin typeface="Times New Roman" panose="02020603050405020304" pitchFamily="18" charset="0"/>
                <a:ea typeface="Times New Roman" panose="02020603050405020304" pitchFamily="18" charset="0"/>
              </a:rPr>
              <a:t> (2023) the advanced viewpoint empowers Tesco to capture and </a:t>
            </a:r>
            <a:r>
              <a:rPr lang="en-IN" sz="1800" dirty="0" err="1">
                <a:effectLst/>
                <a:latin typeface="Times New Roman" panose="02020603050405020304" pitchFamily="18" charset="0"/>
                <a:ea typeface="Times New Roman" panose="02020603050405020304" pitchFamily="18" charset="0"/>
              </a:rPr>
              <a:t>analyze</a:t>
            </a:r>
            <a:r>
              <a:rPr lang="en-IN" sz="1800" dirty="0">
                <a:effectLst/>
                <a:latin typeface="Times New Roman" panose="02020603050405020304" pitchFamily="18" charset="0"/>
                <a:ea typeface="Times New Roman" panose="02020603050405020304" pitchFamily="18" charset="0"/>
              </a:rPr>
              <a:t> client information, personalise intuitively, and offer focused on advancements and proposals. The utilisation of social media stages permits Tesco to lock in with clients in real-time, advance brand mindfulness, and cultivate a sense of community through intelligence and social intelligence. Together, these computerised and social media components play a crucial part in Tesco's CRM endeavours to get it, lock in, and hold its clients while conveying uncommon benefits and personalized encounters </a:t>
            </a:r>
            <a:r>
              <a:rPr lang="en-IN" sz="1800" dirty="0" err="1">
                <a:effectLst/>
                <a:latin typeface="Times New Roman" panose="02020603050405020304" pitchFamily="18" charset="0"/>
                <a:ea typeface="Times New Roman" panose="02020603050405020304" pitchFamily="18" charset="0"/>
              </a:rPr>
              <a:t>Dewnarain</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et al.,</a:t>
            </a:r>
            <a:r>
              <a:rPr lang="en-IN" sz="1800" dirty="0">
                <a:effectLst/>
                <a:latin typeface="Times New Roman" panose="02020603050405020304" pitchFamily="18" charset="0"/>
                <a:ea typeface="Times New Roman" panose="02020603050405020304" pitchFamily="18" charset="0"/>
              </a:rPr>
              <a:t> (2019).</a:t>
            </a:r>
          </a:p>
          <a:p>
            <a:endParaRPr lang="en-US" dirty="0"/>
          </a:p>
        </p:txBody>
      </p:sp>
      <p:sp>
        <p:nvSpPr>
          <p:cNvPr id="4" name="Slide Number Placeholder 3"/>
          <p:cNvSpPr>
            <a:spLocks noGrp="1"/>
          </p:cNvSpPr>
          <p:nvPr>
            <p:ph type="sldNum" sz="quarter" idx="5"/>
          </p:nvPr>
        </p:nvSpPr>
        <p:spPr/>
        <p:txBody>
          <a:bodyPr/>
          <a:lstStyle/>
          <a:p>
            <a:fld id="{46BC8106-034A-47C1-ADA6-0A1F9E0E7474}" type="slidenum">
              <a:rPr lang="en-US" smtClean="0"/>
              <a:t>3</a:t>
            </a:fld>
            <a:endParaRPr lang="en-US" dirty="0"/>
          </a:p>
        </p:txBody>
      </p:sp>
    </p:spTree>
    <p:extLst>
      <p:ext uri="{BB962C8B-B14F-4D97-AF65-F5344CB8AC3E}">
        <p14:creationId xmlns:p14="http://schemas.microsoft.com/office/powerpoint/2010/main" val="2261411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dirty="0">
                <a:effectLst/>
                <a:latin typeface="Times New Roman" panose="02020603050405020304" pitchFamily="18" charset="0"/>
                <a:ea typeface="Times New Roman" panose="02020603050405020304" pitchFamily="18" charset="0"/>
              </a:rPr>
              <a:t>Alexander, I.N., (2020). </a:t>
            </a:r>
            <a:r>
              <a:rPr lang="en-IN" sz="1800" i="1" dirty="0">
                <a:effectLst/>
                <a:latin typeface="Times New Roman" panose="02020603050405020304" pitchFamily="18" charset="0"/>
                <a:ea typeface="Times New Roman" panose="02020603050405020304" pitchFamily="18" charset="0"/>
              </a:rPr>
              <a:t>The influence of technological innovations on organization's competitive advantage: Case study on Irish food retail company (Tesco)</a:t>
            </a:r>
            <a:r>
              <a:rPr lang="en-IN" sz="1800" dirty="0">
                <a:effectLst/>
                <a:latin typeface="Times New Roman" panose="02020603050405020304" pitchFamily="18" charset="0"/>
                <a:ea typeface="Times New Roman" panose="02020603050405020304" pitchFamily="18" charset="0"/>
              </a:rPr>
              <a:t> (Doctoral dissertation, Dublin, National College of Ireland).</a:t>
            </a:r>
          </a:p>
          <a:p>
            <a:pPr algn="just">
              <a:lnSpc>
                <a:spcPct val="200000"/>
              </a:lnSpc>
            </a:pPr>
            <a:r>
              <a:rPr lang="en-IN" sz="1800" dirty="0" err="1">
                <a:effectLst/>
                <a:latin typeface="Times New Roman" panose="02020603050405020304" pitchFamily="18" charset="0"/>
                <a:ea typeface="Times New Roman" panose="02020603050405020304" pitchFamily="18" charset="0"/>
              </a:rPr>
              <a:t>Dewnarain</a:t>
            </a:r>
            <a:r>
              <a:rPr lang="en-IN" sz="1800" dirty="0">
                <a:effectLst/>
                <a:latin typeface="Times New Roman" panose="02020603050405020304" pitchFamily="18" charset="0"/>
                <a:ea typeface="Times New Roman" panose="02020603050405020304" pitchFamily="18" charset="0"/>
              </a:rPr>
              <a:t>, S., </a:t>
            </a:r>
            <a:r>
              <a:rPr lang="en-IN" sz="1800" dirty="0" err="1">
                <a:effectLst/>
                <a:latin typeface="Times New Roman" panose="02020603050405020304" pitchFamily="18" charset="0"/>
                <a:ea typeface="Times New Roman" panose="02020603050405020304" pitchFamily="18" charset="0"/>
              </a:rPr>
              <a:t>Ramkissoon</a:t>
            </a:r>
            <a:r>
              <a:rPr lang="en-IN" sz="1800" dirty="0">
                <a:effectLst/>
                <a:latin typeface="Times New Roman" panose="02020603050405020304" pitchFamily="18" charset="0"/>
                <a:ea typeface="Times New Roman" panose="02020603050405020304" pitchFamily="18" charset="0"/>
              </a:rPr>
              <a:t>, H. and </a:t>
            </a:r>
            <a:r>
              <a:rPr lang="en-IN" sz="1800" dirty="0" err="1">
                <a:effectLst/>
                <a:latin typeface="Times New Roman" panose="02020603050405020304" pitchFamily="18" charset="0"/>
                <a:ea typeface="Times New Roman" panose="02020603050405020304" pitchFamily="18" charset="0"/>
              </a:rPr>
              <a:t>Mavondo</a:t>
            </a:r>
            <a:r>
              <a:rPr lang="en-IN" sz="1800" dirty="0">
                <a:effectLst/>
                <a:latin typeface="Times New Roman" panose="02020603050405020304" pitchFamily="18" charset="0"/>
                <a:ea typeface="Times New Roman" panose="02020603050405020304" pitchFamily="18" charset="0"/>
              </a:rPr>
              <a:t>, F., (2019). Social customer relationship management: An integrated conceptual framework. </a:t>
            </a:r>
            <a:r>
              <a:rPr lang="en-IN" sz="1800" i="1" dirty="0">
                <a:effectLst/>
                <a:latin typeface="Times New Roman" panose="02020603050405020304" pitchFamily="18" charset="0"/>
                <a:ea typeface="Times New Roman" panose="02020603050405020304" pitchFamily="18" charset="0"/>
              </a:rPr>
              <a:t>Journal of Hospitality Marketing &amp; Management</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28</a:t>
            </a:r>
            <a:r>
              <a:rPr lang="en-IN" sz="1800" dirty="0">
                <a:effectLst/>
                <a:latin typeface="Times New Roman" panose="02020603050405020304" pitchFamily="18" charset="0"/>
                <a:ea typeface="Times New Roman" panose="02020603050405020304" pitchFamily="18" charset="0"/>
              </a:rPr>
              <a:t>(2), pp.172-188.</a:t>
            </a:r>
          </a:p>
          <a:p>
            <a:pPr algn="just">
              <a:lnSpc>
                <a:spcPct val="200000"/>
              </a:lnSpc>
            </a:pPr>
            <a:r>
              <a:rPr lang="en-IN" sz="1800" dirty="0">
                <a:effectLst/>
                <a:latin typeface="Times New Roman" panose="02020603050405020304" pitchFamily="18" charset="0"/>
                <a:ea typeface="Times New Roman" panose="02020603050405020304" pitchFamily="18" charset="0"/>
              </a:rPr>
              <a:t>Eriksen, S., Schipper, E.L.F., Scoville-Simonds, M., Vincent, K., Adam, H.N., Brooks, N., Harding, B., </a:t>
            </a:r>
            <a:r>
              <a:rPr lang="en-IN" sz="1800" dirty="0" err="1">
                <a:effectLst/>
                <a:latin typeface="Times New Roman" panose="02020603050405020304" pitchFamily="18" charset="0"/>
                <a:ea typeface="Times New Roman" panose="02020603050405020304" pitchFamily="18" charset="0"/>
              </a:rPr>
              <a:t>Lenaerts</a:t>
            </a:r>
            <a:r>
              <a:rPr lang="en-IN" sz="1800" dirty="0">
                <a:effectLst/>
                <a:latin typeface="Times New Roman" panose="02020603050405020304" pitchFamily="18" charset="0"/>
                <a:ea typeface="Times New Roman" panose="02020603050405020304" pitchFamily="18" charset="0"/>
              </a:rPr>
              <a:t>, L., </a:t>
            </a:r>
            <a:r>
              <a:rPr lang="en-IN" sz="1800" dirty="0" err="1">
                <a:effectLst/>
                <a:latin typeface="Times New Roman" panose="02020603050405020304" pitchFamily="18" charset="0"/>
                <a:ea typeface="Times New Roman" panose="02020603050405020304" pitchFamily="18" charset="0"/>
              </a:rPr>
              <a:t>Liverman</a:t>
            </a:r>
            <a:r>
              <a:rPr lang="en-IN" sz="1800" dirty="0">
                <a:effectLst/>
                <a:latin typeface="Times New Roman" panose="02020603050405020304" pitchFamily="18" charset="0"/>
                <a:ea typeface="Times New Roman" panose="02020603050405020304" pitchFamily="18" charset="0"/>
              </a:rPr>
              <a:t>, D., Mills-</a:t>
            </a:r>
            <a:r>
              <a:rPr lang="en-IN" sz="1800" dirty="0" err="1">
                <a:effectLst/>
                <a:latin typeface="Times New Roman" panose="02020603050405020304" pitchFamily="18" charset="0"/>
                <a:ea typeface="Times New Roman" panose="02020603050405020304" pitchFamily="18" charset="0"/>
              </a:rPr>
              <a:t>Novoa</a:t>
            </a:r>
            <a:r>
              <a:rPr lang="en-IN" sz="1800" dirty="0">
                <a:effectLst/>
                <a:latin typeface="Times New Roman" panose="02020603050405020304" pitchFamily="18" charset="0"/>
                <a:ea typeface="Times New Roman" panose="02020603050405020304" pitchFamily="18" charset="0"/>
              </a:rPr>
              <a:t>, M. and </a:t>
            </a:r>
            <a:r>
              <a:rPr lang="en-IN" sz="1800" dirty="0" err="1">
                <a:effectLst/>
                <a:latin typeface="Times New Roman" panose="02020603050405020304" pitchFamily="18" charset="0"/>
                <a:ea typeface="Times New Roman" panose="02020603050405020304" pitchFamily="18" charset="0"/>
              </a:rPr>
              <a:t>Mosberg</a:t>
            </a:r>
            <a:r>
              <a:rPr lang="en-IN" sz="1800" dirty="0">
                <a:effectLst/>
                <a:latin typeface="Times New Roman" panose="02020603050405020304" pitchFamily="18" charset="0"/>
                <a:ea typeface="Times New Roman" panose="02020603050405020304" pitchFamily="18" charset="0"/>
              </a:rPr>
              <a:t>, M., (2021). Adaptation interventions and their effect on vulnerability in developing countries: Help, hindrance or irrelevance?. </a:t>
            </a:r>
            <a:r>
              <a:rPr lang="en-IN" sz="1800" i="1" dirty="0">
                <a:effectLst/>
                <a:latin typeface="Times New Roman" panose="02020603050405020304" pitchFamily="18" charset="0"/>
                <a:ea typeface="Times New Roman" panose="02020603050405020304" pitchFamily="18" charset="0"/>
              </a:rPr>
              <a:t>World Development</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141</a:t>
            </a:r>
            <a:r>
              <a:rPr lang="en-IN" sz="1800" dirty="0">
                <a:effectLst/>
                <a:latin typeface="Times New Roman" panose="02020603050405020304" pitchFamily="18" charset="0"/>
                <a:ea typeface="Times New Roman" panose="02020603050405020304" pitchFamily="18" charset="0"/>
              </a:rPr>
              <a:t>, p.105383.</a:t>
            </a:r>
          </a:p>
          <a:p>
            <a:pPr algn="just">
              <a:lnSpc>
                <a:spcPct val="200000"/>
              </a:lnSpc>
            </a:pPr>
            <a:r>
              <a:rPr lang="en-IN" sz="1800" dirty="0">
                <a:effectLst/>
                <a:latin typeface="Times New Roman" panose="02020603050405020304" pitchFamily="18" charset="0"/>
                <a:ea typeface="Times New Roman" panose="02020603050405020304" pitchFamily="18" charset="0"/>
              </a:rPr>
              <a:t>Kim, K.H., (2021). Digital and social media marketing in global business environment. </a:t>
            </a:r>
            <a:r>
              <a:rPr lang="en-IN" sz="1800" i="1" dirty="0">
                <a:effectLst/>
                <a:latin typeface="Times New Roman" panose="02020603050405020304" pitchFamily="18" charset="0"/>
                <a:ea typeface="Times New Roman" panose="02020603050405020304" pitchFamily="18" charset="0"/>
              </a:rPr>
              <a:t>Journal of Business Research</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131</a:t>
            </a:r>
            <a:r>
              <a:rPr lang="en-IN" sz="1800" dirty="0">
                <a:effectLst/>
                <a:latin typeface="Times New Roman" panose="02020603050405020304" pitchFamily="18" charset="0"/>
                <a:ea typeface="Times New Roman" panose="02020603050405020304" pitchFamily="18" charset="0"/>
              </a:rPr>
              <a:t>, pp.627-629.</a:t>
            </a:r>
          </a:p>
          <a:p>
            <a:pPr algn="just">
              <a:lnSpc>
                <a:spcPct val="200000"/>
              </a:lnSpc>
            </a:pPr>
            <a:r>
              <a:rPr lang="en-IN" sz="1800" dirty="0" err="1">
                <a:effectLst/>
                <a:latin typeface="Times New Roman" panose="02020603050405020304" pitchFamily="18" charset="0"/>
                <a:ea typeface="Times New Roman" panose="02020603050405020304" pitchFamily="18" charset="0"/>
              </a:rPr>
              <a:t>Mogaji</a:t>
            </a:r>
            <a:r>
              <a:rPr lang="en-IN" sz="1800" dirty="0">
                <a:effectLst/>
                <a:latin typeface="Times New Roman" panose="02020603050405020304" pitchFamily="18" charset="0"/>
                <a:ea typeface="Times New Roman" panose="02020603050405020304" pitchFamily="18" charset="0"/>
              </a:rPr>
              <a:t>, E., (2023). </a:t>
            </a:r>
            <a:r>
              <a:rPr lang="en-IN" sz="1800" i="1" dirty="0">
                <a:effectLst/>
                <a:latin typeface="Times New Roman" panose="02020603050405020304" pitchFamily="18" charset="0"/>
                <a:ea typeface="Times New Roman" panose="02020603050405020304" pitchFamily="18" charset="0"/>
              </a:rPr>
              <a:t>Digital Consumer Management: Understanding and Managing Consumer Engagement in the Digital Environment</a:t>
            </a:r>
            <a:r>
              <a:rPr lang="en-IN" sz="1800" dirty="0">
                <a:effectLst/>
                <a:latin typeface="Times New Roman" panose="02020603050405020304" pitchFamily="18" charset="0"/>
                <a:ea typeface="Times New Roman" panose="02020603050405020304" pitchFamily="18" charset="0"/>
              </a:rPr>
              <a:t>. Taylor &amp; Francis.</a:t>
            </a:r>
          </a:p>
          <a:p>
            <a:pPr algn="just">
              <a:lnSpc>
                <a:spcPct val="200000"/>
              </a:lnSpc>
            </a:pPr>
            <a:r>
              <a:rPr lang="en-IN" sz="1800" dirty="0" err="1">
                <a:effectLst/>
                <a:latin typeface="Times New Roman" panose="02020603050405020304" pitchFamily="18" charset="0"/>
                <a:ea typeface="Times New Roman" panose="02020603050405020304" pitchFamily="18" charset="0"/>
              </a:rPr>
              <a:t>Suggala</a:t>
            </a:r>
            <a:r>
              <a:rPr lang="en-IN" sz="1800" dirty="0">
                <a:effectLst/>
                <a:latin typeface="Times New Roman" panose="02020603050405020304" pitchFamily="18" charset="0"/>
                <a:ea typeface="Times New Roman" panose="02020603050405020304" pitchFamily="18" charset="0"/>
              </a:rPr>
              <a:t>, S., Pathak, B. and Thomas, S., (2023. Determinants of customer relationship building on digital healthcare networks: an extension of social media engagement theory from emerging market context. </a:t>
            </a:r>
            <a:r>
              <a:rPr lang="en-IN" sz="1800" i="1" dirty="0">
                <a:effectLst/>
                <a:latin typeface="Times New Roman" panose="02020603050405020304" pitchFamily="18" charset="0"/>
                <a:ea typeface="Times New Roman" panose="02020603050405020304" pitchFamily="18" charset="0"/>
              </a:rPr>
              <a:t>International Journal of Electronic Marketing and Retailing</a:t>
            </a:r>
            <a:r>
              <a:rPr lang="en-IN" sz="1800" dirty="0">
                <a:effectLst/>
                <a:latin typeface="Times New Roman" panose="02020603050405020304" pitchFamily="18" charset="0"/>
                <a:ea typeface="Times New Roman" panose="02020603050405020304" pitchFamily="18" charset="0"/>
              </a:rPr>
              <a:t>, </a:t>
            </a:r>
            <a:r>
              <a:rPr lang="en-IN" sz="1800" i="1" dirty="0">
                <a:effectLst/>
                <a:latin typeface="Times New Roman" panose="02020603050405020304" pitchFamily="18" charset="0"/>
                <a:ea typeface="Times New Roman" panose="02020603050405020304" pitchFamily="18" charset="0"/>
              </a:rPr>
              <a:t>14</a:t>
            </a:r>
            <a:r>
              <a:rPr lang="en-IN" sz="1800" dirty="0">
                <a:effectLst/>
                <a:latin typeface="Times New Roman" panose="02020603050405020304" pitchFamily="18" charset="0"/>
                <a:ea typeface="Times New Roman" panose="02020603050405020304" pitchFamily="18" charset="0"/>
              </a:rPr>
              <a:t>(2), pp.123-138.</a:t>
            </a:r>
          </a:p>
          <a:p>
            <a:endParaRPr lang="en-US" dirty="0"/>
          </a:p>
        </p:txBody>
      </p:sp>
      <p:sp>
        <p:nvSpPr>
          <p:cNvPr id="4" name="Slide Number Placeholder 3"/>
          <p:cNvSpPr>
            <a:spLocks noGrp="1"/>
          </p:cNvSpPr>
          <p:nvPr>
            <p:ph type="sldNum" sz="quarter" idx="5"/>
          </p:nvPr>
        </p:nvSpPr>
        <p:spPr/>
        <p:txBody>
          <a:bodyPr/>
          <a:lstStyle/>
          <a:p>
            <a:fld id="{46BC8106-034A-47C1-ADA6-0A1F9E0E7474}" type="slidenum">
              <a:rPr lang="en-US" smtClean="0"/>
              <a:t>4</a:t>
            </a:fld>
            <a:endParaRPr lang="en-US" dirty="0"/>
          </a:p>
        </p:txBody>
      </p:sp>
    </p:spTree>
    <p:extLst>
      <p:ext uri="{BB962C8B-B14F-4D97-AF65-F5344CB8AC3E}">
        <p14:creationId xmlns:p14="http://schemas.microsoft.com/office/powerpoint/2010/main" val="4974089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smtClean="0"/>
              <a:pPr/>
              <a:t>12/7/23</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7796242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150405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smtClean="0"/>
              <a:pPr/>
              <a:t>12/7/23</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66594190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12/7/23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332195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12/7/23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269596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12/7/23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592791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12/7/23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8098326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12/7/23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84512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12/7/23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63938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051425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12/7/23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3845499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smtClean="0"/>
              <a:pPr/>
              <a:t>12/7/23</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015156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1E954AF0-B5CC-4A16-ACDA-675B5694F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Graphic 37" descr="Handshake">
            <a:extLst>
              <a:ext uri="{FF2B5EF4-FFF2-40B4-BE49-F238E27FC236}">
                <a16:creationId xmlns:a16="http://schemas.microsoft.com/office/drawing/2014/main" id="{30706E6C-2688-8125-B097-8B8C06058EB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95545" y="640080"/>
            <a:ext cx="5577840" cy="5577840"/>
          </a:xfrm>
          <a:prstGeom prst="rect">
            <a:avLst/>
          </a:prstGeom>
        </p:spPr>
      </p:pic>
      <p:sp>
        <p:nvSpPr>
          <p:cNvPr id="52" name="Freeform 6">
            <a:extLst>
              <a:ext uri="{FF2B5EF4-FFF2-40B4-BE49-F238E27FC236}">
                <a16:creationId xmlns:a16="http://schemas.microsoft.com/office/drawing/2014/main" id="{325322DD-3792-4947-A96A-1B6D9D786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A5C93519-6B29-1346-9FCB-0835B80531A4}"/>
              </a:ext>
            </a:extLst>
          </p:cNvPr>
          <p:cNvSpPr>
            <a:spLocks noGrp="1"/>
          </p:cNvSpPr>
          <p:nvPr>
            <p:ph type="ctrTitle"/>
          </p:nvPr>
        </p:nvSpPr>
        <p:spPr>
          <a:xfrm>
            <a:off x="8569666" y="1314922"/>
            <a:ext cx="3176246" cy="3000139"/>
          </a:xfrm>
        </p:spPr>
        <p:txBody>
          <a:bodyPr>
            <a:normAutofit/>
          </a:bodyPr>
          <a:lstStyle/>
          <a:p>
            <a:pPr algn="l">
              <a:spcBef>
                <a:spcPts val="0"/>
              </a:spcBef>
            </a:pPr>
            <a:r>
              <a:rPr lang="en-IN" sz="1900" b="1">
                <a:effectLst/>
                <a:latin typeface="Times New Roman" panose="02020603050405020304" pitchFamily="18" charset="0"/>
                <a:ea typeface="Arial" panose="020B0604020202020204" pitchFamily="34" charset="0"/>
                <a:cs typeface="Arial" panose="020B0604020202020204" pitchFamily="34" charset="0"/>
              </a:rPr>
              <a:t>Building a Sustainable Marketing Relationship </a:t>
            </a:r>
            <a:br>
              <a:rPr lang="en-IN" sz="1900" b="1">
                <a:effectLst/>
                <a:latin typeface="Times New Roman" panose="02020603050405020304" pitchFamily="18" charset="0"/>
                <a:ea typeface="Arial" panose="020B0604020202020204" pitchFamily="34" charset="0"/>
                <a:cs typeface="Arial" panose="020B0604020202020204" pitchFamily="34" charset="0"/>
              </a:rPr>
            </a:br>
            <a:r>
              <a:rPr lang="en-IN" sz="1900" b="1">
                <a:effectLst/>
                <a:latin typeface="Times New Roman" panose="02020603050405020304" pitchFamily="18" charset="0"/>
                <a:ea typeface="Arial" panose="020B0604020202020204" pitchFamily="34" charset="0"/>
                <a:cs typeface="Arial" panose="020B0604020202020204" pitchFamily="34" charset="0"/>
              </a:rPr>
              <a:t>Alina Olaru  2123361</a:t>
            </a:r>
            <a:br>
              <a:rPr lang="en-IN" sz="1900" b="1">
                <a:effectLst/>
                <a:latin typeface="Times New Roman" panose="02020603050405020304" pitchFamily="18" charset="0"/>
                <a:ea typeface="Arial" panose="020B0604020202020204" pitchFamily="34" charset="0"/>
                <a:cs typeface="Arial" panose="020B0604020202020204" pitchFamily="34" charset="0"/>
              </a:rPr>
            </a:br>
            <a:r>
              <a:rPr lang="en-IN" sz="1900" b="1">
                <a:effectLst/>
                <a:latin typeface="Times New Roman" panose="02020603050405020304" pitchFamily="18" charset="0"/>
                <a:ea typeface="Arial" panose="020B0604020202020204" pitchFamily="34" charset="0"/>
                <a:cs typeface="Arial" panose="020B0604020202020204" pitchFamily="34" charset="0"/>
              </a:rPr>
              <a:t>Lecturer :maria Heffernan</a:t>
            </a:r>
            <a:br>
              <a:rPr lang="en-IN" sz="1900" b="1">
                <a:effectLst/>
                <a:latin typeface="Times New Roman" panose="02020603050405020304" pitchFamily="18" charset="0"/>
                <a:ea typeface="Arial" panose="020B0604020202020204" pitchFamily="34" charset="0"/>
                <a:cs typeface="Arial" panose="020B0604020202020204" pitchFamily="34" charset="0"/>
              </a:rPr>
            </a:br>
            <a:r>
              <a:rPr lang="en-IN" sz="1900" b="1">
                <a:effectLst/>
                <a:latin typeface="Times New Roman" panose="02020603050405020304" pitchFamily="18" charset="0"/>
                <a:ea typeface="Arial" panose="020B0604020202020204" pitchFamily="34" charset="0"/>
                <a:cs typeface="Arial" panose="020B0604020202020204" pitchFamily="34" charset="0"/>
              </a:rPr>
              <a:t>Submition date 10.12.2023</a:t>
            </a:r>
            <a:endParaRPr lang="en-US" sz="1900" b="1">
              <a:effectLst/>
            </a:endParaRPr>
          </a:p>
        </p:txBody>
      </p:sp>
    </p:spTree>
    <p:extLst>
      <p:ext uri="{BB962C8B-B14F-4D97-AF65-F5344CB8AC3E}">
        <p14:creationId xmlns:p14="http://schemas.microsoft.com/office/powerpoint/2010/main" val="154658038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2" name="Picture 21" descr="Person watching empty phone">
            <a:extLst>
              <a:ext uri="{FF2B5EF4-FFF2-40B4-BE49-F238E27FC236}">
                <a16:creationId xmlns:a16="http://schemas.microsoft.com/office/drawing/2014/main" id="{4D05464D-8FFF-E91B-1F59-3509EC519A8A}"/>
              </a:ext>
            </a:extLst>
          </p:cNvPr>
          <p:cNvPicPr>
            <a:picLocks noChangeAspect="1"/>
          </p:cNvPicPr>
          <p:nvPr/>
        </p:nvPicPr>
        <p:blipFill rotWithShape="1">
          <a:blip r:embed="rId3"/>
          <a:srcRect t="15730"/>
          <a:stretch/>
        </p:blipFill>
        <p:spPr>
          <a:xfrm>
            <a:off x="20" y="-1"/>
            <a:ext cx="12191980" cy="6858000"/>
          </a:xfrm>
          <a:prstGeom prst="rect">
            <a:avLst/>
          </a:prstGeom>
        </p:spPr>
      </p:pic>
      <p:sp>
        <p:nvSpPr>
          <p:cNvPr id="47" name="Rectangle 46">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graphicFrame>
        <p:nvGraphicFramePr>
          <p:cNvPr id="42" name="Content Placeholder 3">
            <a:extLst>
              <a:ext uri="{FF2B5EF4-FFF2-40B4-BE49-F238E27FC236}">
                <a16:creationId xmlns:a16="http://schemas.microsoft.com/office/drawing/2014/main" id="{F111B3CC-D03A-FADA-1124-561225D14E69}"/>
              </a:ext>
            </a:extLst>
          </p:cNvPr>
          <p:cNvGraphicFramePr>
            <a:graphicFrameLocks noGrp="1"/>
          </p:cNvGraphicFramePr>
          <p:nvPr>
            <p:ph idx="1"/>
            <p:extLst>
              <p:ext uri="{D42A27DB-BD31-4B8C-83A1-F6EECF244321}">
                <p14:modId xmlns:p14="http://schemas.microsoft.com/office/powerpoint/2010/main" val="3438662180"/>
              </p:ext>
            </p:extLst>
          </p:nvPr>
        </p:nvGraphicFramePr>
        <p:xfrm>
          <a:off x="1885959" y="3211287"/>
          <a:ext cx="4891887" cy="206828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4513655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9DB74EB-2A7D-443D-B969-8BF48F9931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19036E77-5F7B-494E-A117-FEA947B35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1">
              <a:lumMod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IN"/>
          </a:p>
        </p:txBody>
      </p:sp>
      <p:pic>
        <p:nvPicPr>
          <p:cNvPr id="8" name="Picture 2" descr="Illustration of social media concept - Download Free Vectors, Clipart ...">
            <a:extLst>
              <a:ext uri="{FF2B5EF4-FFF2-40B4-BE49-F238E27FC236}">
                <a16:creationId xmlns:a16="http://schemas.microsoft.com/office/drawing/2014/main" id="{0A5DEBB3-11E6-E546-960E-169AB86B3F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20072" y="1658129"/>
            <a:ext cx="2192757" cy="240511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C10AD0F-7D76-F64B-B843-8E1758AEA0CD}"/>
              </a:ext>
            </a:extLst>
          </p:cNvPr>
          <p:cNvSpPr>
            <a:spLocks noGrp="1"/>
          </p:cNvSpPr>
          <p:nvPr>
            <p:ph idx="1"/>
          </p:nvPr>
        </p:nvSpPr>
        <p:spPr>
          <a:xfrm>
            <a:off x="322242" y="351192"/>
            <a:ext cx="9160086" cy="5409528"/>
          </a:xfrm>
        </p:spPr>
        <p:txBody>
          <a:bodyPr>
            <a:normAutofit/>
          </a:bodyPr>
          <a:lstStyle/>
          <a:p>
            <a:r>
              <a:rPr lang="en-IN" sz="1400" dirty="0">
                <a:solidFill>
                  <a:schemeClr val="bg2">
                    <a:lumMod val="50000"/>
                    <a:lumOff val="50000"/>
                  </a:schemeClr>
                </a:solidFill>
                <a:effectLst/>
                <a:latin typeface="Times New Roman" panose="02020603050405020304" pitchFamily="18" charset="0"/>
                <a:ea typeface="Times New Roman" panose="02020603050405020304" pitchFamily="18" charset="0"/>
              </a:rPr>
              <a:t>Advantages of digital marketing</a:t>
            </a:r>
          </a:p>
          <a:p>
            <a:pPr marL="0" indent="0">
              <a:buNone/>
            </a:pPr>
            <a:r>
              <a:rPr lang="en-GB" sz="1200" b="1" dirty="0">
                <a:effectLst/>
                <a:latin typeface="TimesNewRomanPS"/>
              </a:rPr>
              <a:t>It requires less investment - </a:t>
            </a:r>
            <a:r>
              <a:rPr lang="en-GB" sz="1200" dirty="0">
                <a:effectLst/>
                <a:latin typeface="TimesNewRomanPSMT"/>
              </a:rPr>
              <a:t>the use of different digital tools for marketing activities requires less investment than traditional channels, therefore digital marketing has higher profitability (</a:t>
            </a:r>
            <a:r>
              <a:rPr lang="en-GB" sz="1200" dirty="0" err="1">
                <a:effectLst/>
                <a:latin typeface="TimesNewRomanPSMT"/>
              </a:rPr>
              <a:t>Veleva</a:t>
            </a:r>
            <a:r>
              <a:rPr lang="en-GB" sz="1200" dirty="0">
                <a:effectLst/>
                <a:latin typeface="TimesNewRomanPSMT"/>
              </a:rPr>
              <a:t> S 2019 )</a:t>
            </a:r>
            <a:endParaRPr lang="en-GB" sz="1200" dirty="0">
              <a:effectLst/>
            </a:endParaRPr>
          </a:p>
          <a:p>
            <a:r>
              <a:rPr lang="en-IN" sz="1400" dirty="0">
                <a:latin typeface="Times New Roman" panose="02020603050405020304" pitchFamily="18" charset="0"/>
                <a:ea typeface="Times New Roman" panose="02020603050405020304" pitchFamily="18" charset="0"/>
              </a:rPr>
              <a:t>Disadvantages of digital marketing</a:t>
            </a:r>
            <a:endParaRPr lang="en-IN" sz="1400" dirty="0">
              <a:effectLst/>
              <a:latin typeface="Times New Roman" panose="02020603050405020304" pitchFamily="18" charset="0"/>
              <a:ea typeface="Times New Roman" panose="02020603050405020304" pitchFamily="18" charset="0"/>
            </a:endParaRPr>
          </a:p>
          <a:p>
            <a:pPr marL="0" indent="0">
              <a:buNone/>
            </a:pPr>
            <a:r>
              <a:rPr lang="en-GB" sz="1400" b="1" dirty="0">
                <a:effectLst/>
                <a:latin typeface="TimesNewRomanPS"/>
              </a:rPr>
              <a:t>   The use of digital marketing makes business organizations an "open book" for competitors - </a:t>
            </a:r>
            <a:r>
              <a:rPr lang="en-GB" sz="1400" dirty="0">
                <a:effectLst/>
                <a:latin typeface="TimesNewRomanPSMT"/>
              </a:rPr>
              <a:t>this is probably one of the most serious disadvantages of digital marketing, as digital marketing campaigns can be quickly and easily copied by their competitors.</a:t>
            </a:r>
            <a:r>
              <a:rPr lang="en-GB" sz="1200" dirty="0">
                <a:effectLst/>
                <a:latin typeface="TimesNewRomanPSMT"/>
              </a:rPr>
              <a:t> </a:t>
            </a:r>
            <a:r>
              <a:rPr lang="en-GB" sz="1200" dirty="0">
                <a:latin typeface="TimesNewRomanPSMT"/>
              </a:rPr>
              <a:t>(</a:t>
            </a:r>
            <a:r>
              <a:rPr lang="en-GB" sz="1200" dirty="0" err="1">
                <a:latin typeface="TimesNewRomanPSMT"/>
              </a:rPr>
              <a:t>Veleva</a:t>
            </a:r>
            <a:r>
              <a:rPr lang="en-GB" sz="1200" dirty="0">
                <a:latin typeface="TimesNewRomanPSMT"/>
              </a:rPr>
              <a:t>, S.S and </a:t>
            </a:r>
            <a:r>
              <a:rPr lang="en-GB" sz="1200" dirty="0" err="1">
                <a:latin typeface="TimesNewRomanPSMT"/>
              </a:rPr>
              <a:t>Tsvetanova</a:t>
            </a:r>
            <a:r>
              <a:rPr lang="en-GB" sz="1200" dirty="0">
                <a:latin typeface="TimesNewRomanPSMT"/>
              </a:rPr>
              <a:t>, A.I. (2020 pp.12065)</a:t>
            </a:r>
            <a:endParaRPr lang="en-GB" sz="1200" dirty="0">
              <a:effectLst/>
            </a:endParaRPr>
          </a:p>
          <a:p>
            <a:r>
              <a:rPr lang="en-GB" sz="1400" dirty="0">
                <a:solidFill>
                  <a:schemeClr val="bg2">
                    <a:lumMod val="50000"/>
                    <a:lumOff val="50000"/>
                  </a:schemeClr>
                </a:solidFill>
                <a:effectLst/>
                <a:latin typeface="TimesNewRomanPSMT"/>
              </a:rPr>
              <a:t>Advantages of social media marketing</a:t>
            </a:r>
          </a:p>
          <a:p>
            <a:pPr marL="0" indent="0">
              <a:buNone/>
            </a:pPr>
            <a:r>
              <a:rPr lang="en-GB" sz="1400" dirty="0">
                <a:effectLst/>
                <a:latin typeface="TimesNewRomanPSMT"/>
              </a:rPr>
              <a:t>    Social media marketing is one of the approaches that support digital marketing activities and is used by companies to reach potential customers by creating various content and communicating directly with them, to support brands, to promote products, to increase sales rates at low costs, and to increase their global recognition (Chatterjee and Kar, 2020; Jung and </a:t>
            </a:r>
            <a:r>
              <a:rPr lang="en-GB" sz="1400" dirty="0" err="1">
                <a:effectLst/>
                <a:latin typeface="TimesNewRomanPSMT"/>
              </a:rPr>
              <a:t>Jeong</a:t>
            </a:r>
            <a:r>
              <a:rPr lang="en-GB" sz="1400" dirty="0">
                <a:effectLst/>
                <a:latin typeface="TimesNewRomanPSMT"/>
              </a:rPr>
              <a:t>, 2020; </a:t>
            </a:r>
            <a:r>
              <a:rPr lang="en-GB" sz="1400" dirty="0" err="1">
                <a:effectLst/>
                <a:latin typeface="TimesNewRomanPSMT"/>
              </a:rPr>
              <a:t>Dolega</a:t>
            </a:r>
            <a:r>
              <a:rPr lang="en-GB" sz="1400" dirty="0">
                <a:effectLst/>
                <a:latin typeface="TimesNewRomanPSMT"/>
              </a:rPr>
              <a:t> et al., 2021 p241). </a:t>
            </a:r>
          </a:p>
          <a:p>
            <a:r>
              <a:rPr lang="en-GB" sz="1400" dirty="0">
                <a:solidFill>
                  <a:schemeClr val="bg2">
                    <a:lumMod val="50000"/>
                    <a:lumOff val="50000"/>
                  </a:schemeClr>
                </a:solidFill>
                <a:latin typeface="TimesNewRomanPSMT"/>
              </a:rPr>
              <a:t>Disadvantages of social media marketing</a:t>
            </a:r>
          </a:p>
          <a:p>
            <a:pPr marL="0" indent="0">
              <a:buNone/>
            </a:pPr>
            <a:r>
              <a:rPr lang="en-GB" sz="1400" dirty="0">
                <a:latin typeface="TimesNewRomanPSMT"/>
              </a:rPr>
              <a:t> When organisations fail to engage customers they have to face the potential threat of customer enragement a situation where customers can easily become value destroyers instead of value creators for companies (P.C Verhoef, W.J., </a:t>
            </a:r>
            <a:r>
              <a:rPr lang="en-GB" sz="1400" dirty="0" err="1">
                <a:latin typeface="TimesNewRomanPSMT"/>
              </a:rPr>
              <a:t>Reinartz</a:t>
            </a:r>
            <a:r>
              <a:rPr lang="en-GB" sz="1400" dirty="0">
                <a:latin typeface="TimesNewRomanPSMT"/>
              </a:rPr>
              <a:t>, and M. </a:t>
            </a:r>
            <a:r>
              <a:rPr lang="en-GB" sz="1400" dirty="0" err="1">
                <a:latin typeface="TimesNewRomanPSMT"/>
              </a:rPr>
              <a:t>Krafft</a:t>
            </a:r>
            <a:r>
              <a:rPr lang="en-GB" sz="1400" dirty="0">
                <a:latin typeface="TimesNewRomanPSMT"/>
              </a:rPr>
              <a:t> </a:t>
            </a:r>
            <a:r>
              <a:rPr lang="en-GB" sz="1400" dirty="0">
                <a:solidFill>
                  <a:schemeClr val="tx1"/>
                </a:solidFill>
                <a:latin typeface="TimesNewRomanPSMT"/>
              </a:rPr>
              <a:t>2010 pp</a:t>
            </a:r>
            <a:r>
              <a:rPr lang="en-GB" sz="1400" b="0" i="0" dirty="0">
                <a:solidFill>
                  <a:schemeClr val="tx1"/>
                </a:solidFill>
                <a:effectLst/>
                <a:latin typeface="Times"/>
              </a:rPr>
              <a:t>247-252</a:t>
            </a:r>
            <a:r>
              <a:rPr lang="en-GB" sz="1400" dirty="0">
                <a:latin typeface="TimesNewRomanPSMT"/>
              </a:rPr>
              <a:t>)</a:t>
            </a:r>
          </a:p>
          <a:p>
            <a:pPr marL="0" indent="0">
              <a:buNone/>
            </a:pPr>
            <a:endParaRPr lang="en-IN" sz="1400" dirty="0">
              <a:effectLst/>
              <a:latin typeface="Times New Roman" panose="02020603050405020304" pitchFamily="18" charset="0"/>
              <a:ea typeface="Times New Roman" panose="02020603050405020304" pitchFamily="18" charset="0"/>
            </a:endParaRPr>
          </a:p>
          <a:p>
            <a:endParaRPr lang="en-GB" sz="1400" dirty="0">
              <a:latin typeface="TimesNewRomanPSMT"/>
            </a:endParaRPr>
          </a:p>
          <a:p>
            <a:endParaRPr lang="en-GB" sz="1400" dirty="0">
              <a:solidFill>
                <a:schemeClr val="tx1"/>
              </a:solidFill>
              <a:latin typeface="TimesNewRomanPSMT"/>
            </a:endParaRPr>
          </a:p>
        </p:txBody>
      </p:sp>
    </p:spTree>
    <p:extLst>
      <p:ext uri="{BB962C8B-B14F-4D97-AF65-F5344CB8AC3E}">
        <p14:creationId xmlns:p14="http://schemas.microsoft.com/office/powerpoint/2010/main" val="398229175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5" name="Rectangle 28">
            <a:extLst>
              <a:ext uri="{FF2B5EF4-FFF2-40B4-BE49-F238E27FC236}">
                <a16:creationId xmlns:a16="http://schemas.microsoft.com/office/drawing/2014/main" id="{2793B903-AB42-42A0-AE97-93D366679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0">
            <a:extLst>
              <a:ext uri="{FF2B5EF4-FFF2-40B4-BE49-F238E27FC236}">
                <a16:creationId xmlns:a16="http://schemas.microsoft.com/office/drawing/2014/main" id="{9A204626-2220-4678-A939-FD94EA7B53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C93519-6B29-1346-9FCB-0835B80531A4}"/>
              </a:ext>
            </a:extLst>
          </p:cNvPr>
          <p:cNvSpPr>
            <a:spLocks noGrp="1"/>
          </p:cNvSpPr>
          <p:nvPr>
            <p:ph type="ctrTitle"/>
          </p:nvPr>
        </p:nvSpPr>
        <p:spPr>
          <a:xfrm>
            <a:off x="784743" y="685800"/>
            <a:ext cx="5958837" cy="1485900"/>
          </a:xfrm>
        </p:spPr>
        <p:txBody>
          <a:bodyPr vert="horz" lIns="91440" tIns="45720" rIns="91440" bIns="45720" rtlCol="0" anchor="t">
            <a:normAutofit/>
          </a:bodyPr>
          <a:lstStyle/>
          <a:p>
            <a:pPr algn="l"/>
            <a:r>
              <a:rPr lang="en-US" sz="4400" b="1" cap="none" dirty="0"/>
              <a:t>References</a:t>
            </a:r>
          </a:p>
        </p:txBody>
      </p:sp>
      <p:sp>
        <p:nvSpPr>
          <p:cNvPr id="3" name="Subtitle 2">
            <a:extLst>
              <a:ext uri="{FF2B5EF4-FFF2-40B4-BE49-F238E27FC236}">
                <a16:creationId xmlns:a16="http://schemas.microsoft.com/office/drawing/2014/main" id="{D698B4E1-5F4F-8E4F-97D2-0176CBCC4A51}"/>
              </a:ext>
            </a:extLst>
          </p:cNvPr>
          <p:cNvSpPr>
            <a:spLocks noGrp="1"/>
          </p:cNvSpPr>
          <p:nvPr>
            <p:ph type="subTitle" idx="1"/>
          </p:nvPr>
        </p:nvSpPr>
        <p:spPr>
          <a:xfrm>
            <a:off x="0" y="1723292"/>
            <a:ext cx="7383661" cy="4144108"/>
          </a:xfrm>
        </p:spPr>
        <p:txBody>
          <a:bodyPr vert="horz" lIns="91440" tIns="45720" rIns="91440" bIns="45720" rtlCol="0">
            <a:normAutofit/>
          </a:bodyPr>
          <a:lstStyle/>
          <a:p>
            <a:pPr algn="l"/>
            <a:r>
              <a:rPr lang="en-GB" sz="1400" b="0" i="0" dirty="0" err="1">
                <a:solidFill>
                  <a:srgbClr val="000000"/>
                </a:solidFill>
                <a:effectLst/>
                <a:latin typeface="Times"/>
              </a:rPr>
              <a:t>Bala</a:t>
            </a:r>
            <a:r>
              <a:rPr lang="en-GB" sz="1400" b="0" i="0" dirty="0">
                <a:solidFill>
                  <a:srgbClr val="000000"/>
                </a:solidFill>
                <a:effectLst/>
                <a:latin typeface="Times"/>
              </a:rPr>
              <a:t>, M. &amp; Verma, D., 2023. A Critical Review of Digital Marketing. [Online] Available at: https://</a:t>
            </a:r>
            <a:r>
              <a:rPr lang="en-GB" sz="1400" b="0" i="0" dirty="0" err="1">
                <a:solidFill>
                  <a:srgbClr val="000000"/>
                </a:solidFill>
                <a:effectLst/>
                <a:latin typeface="Times"/>
              </a:rPr>
              <a:t>www.iimrs.us</a:t>
            </a:r>
            <a:r>
              <a:rPr lang="en-GB" sz="1400" b="0" i="0" dirty="0">
                <a:solidFill>
                  <a:srgbClr val="000000"/>
                </a:solidFill>
                <a:effectLst/>
                <a:latin typeface="Times"/>
              </a:rPr>
              <a:t> [Accessed 30 November 2023].</a:t>
            </a:r>
          </a:p>
          <a:p>
            <a:pPr algn="l"/>
            <a:r>
              <a:rPr lang="en-GB" sz="1400" b="0" i="0" dirty="0">
                <a:solidFill>
                  <a:srgbClr val="000000"/>
                </a:solidFill>
                <a:effectLst/>
                <a:latin typeface="Times"/>
              </a:rPr>
              <a:t>Chatterjee, S. &amp; Kar, A. K., 2020. Why do small and medium enterprises use social media marketing and what is the impact: Empirical insights from India. International Journal of Information Management, 53(1), pp. 102-103.</a:t>
            </a:r>
          </a:p>
          <a:p>
            <a:pPr algn="l"/>
            <a:r>
              <a:rPr lang="en-GB" sz="1400" b="0" i="0" dirty="0" err="1">
                <a:solidFill>
                  <a:srgbClr val="000000"/>
                </a:solidFill>
                <a:effectLst/>
                <a:latin typeface="Times"/>
              </a:rPr>
              <a:t>Veleva</a:t>
            </a:r>
            <a:r>
              <a:rPr lang="en-GB" sz="1400" b="0" i="0" dirty="0">
                <a:solidFill>
                  <a:srgbClr val="000000"/>
                </a:solidFill>
                <a:effectLst/>
                <a:latin typeface="Times"/>
              </a:rPr>
              <a:t>, S. S. &amp; </a:t>
            </a:r>
            <a:r>
              <a:rPr lang="en-GB" sz="1400" b="0" i="0" dirty="0" err="1">
                <a:solidFill>
                  <a:srgbClr val="000000"/>
                </a:solidFill>
                <a:effectLst/>
                <a:latin typeface="Times"/>
              </a:rPr>
              <a:t>Tsvetanova</a:t>
            </a:r>
            <a:r>
              <a:rPr lang="en-GB" sz="1400" b="0" i="0" dirty="0">
                <a:solidFill>
                  <a:srgbClr val="000000"/>
                </a:solidFill>
                <a:effectLst/>
                <a:latin typeface="Times"/>
              </a:rPr>
              <a:t>, A. I., 2020. Characteristics of the digital marketing advantages and disadvantages. Material Science and Engineering, 940(1), pp. 12065-.</a:t>
            </a:r>
          </a:p>
          <a:p>
            <a:pPr algn="l"/>
            <a:r>
              <a:rPr lang="en-GB" sz="1400" b="0" i="0" dirty="0" err="1">
                <a:solidFill>
                  <a:srgbClr val="000000"/>
                </a:solidFill>
                <a:effectLst/>
                <a:latin typeface="Times"/>
              </a:rPr>
              <a:t>Veleva</a:t>
            </a:r>
            <a:r>
              <a:rPr lang="en-GB" sz="1400" b="0" i="0" dirty="0">
                <a:solidFill>
                  <a:srgbClr val="000000"/>
                </a:solidFill>
                <a:effectLst/>
                <a:latin typeface="Times"/>
              </a:rPr>
              <a:t>, S. S. &amp; </a:t>
            </a:r>
            <a:r>
              <a:rPr lang="en-GB" sz="1400" b="0" i="0" dirty="0" err="1">
                <a:solidFill>
                  <a:srgbClr val="000000"/>
                </a:solidFill>
                <a:effectLst/>
                <a:latin typeface="Times"/>
              </a:rPr>
              <a:t>Tsvetanova</a:t>
            </a:r>
            <a:r>
              <a:rPr lang="en-GB" sz="1400" b="0" i="0" dirty="0">
                <a:solidFill>
                  <a:srgbClr val="000000"/>
                </a:solidFill>
                <a:effectLst/>
                <a:latin typeface="Times"/>
              </a:rPr>
              <a:t>, A. I., 2020. Guidelines for analysis of enterprises' marketing costs. IOP Conf. Series: Material Science and Engineering, 940(1), p. 12065.</a:t>
            </a:r>
          </a:p>
          <a:p>
            <a:pPr algn="l"/>
            <a:r>
              <a:rPr lang="en-GB" sz="1400" b="0" i="0" dirty="0">
                <a:solidFill>
                  <a:srgbClr val="000000"/>
                </a:solidFill>
                <a:effectLst/>
                <a:latin typeface="Times"/>
              </a:rPr>
              <a:t>Verhoef, P. C., </a:t>
            </a:r>
            <a:r>
              <a:rPr lang="en-GB" sz="1400" b="0" i="0" dirty="0" err="1">
                <a:solidFill>
                  <a:srgbClr val="000000"/>
                </a:solidFill>
                <a:effectLst/>
                <a:latin typeface="Times"/>
              </a:rPr>
              <a:t>Reinartz</a:t>
            </a:r>
            <a:r>
              <a:rPr lang="en-GB" sz="1400" b="0" i="0" dirty="0">
                <a:solidFill>
                  <a:srgbClr val="000000"/>
                </a:solidFill>
                <a:effectLst/>
                <a:latin typeface="Times"/>
              </a:rPr>
              <a:t>, W. J. &amp; </a:t>
            </a:r>
            <a:r>
              <a:rPr lang="en-GB" sz="1400" b="0" i="0" dirty="0" err="1">
                <a:solidFill>
                  <a:srgbClr val="000000"/>
                </a:solidFill>
                <a:effectLst/>
                <a:latin typeface="Times"/>
              </a:rPr>
              <a:t>Krafft</a:t>
            </a:r>
            <a:r>
              <a:rPr lang="en-GB" sz="1400" b="0" i="0" dirty="0">
                <a:solidFill>
                  <a:srgbClr val="000000"/>
                </a:solidFill>
                <a:effectLst/>
                <a:latin typeface="Times"/>
              </a:rPr>
              <a:t>, M., 2010. Customer Engagement as a New Perspective in Customer Management. Journal of Service Research, 13(3), pp. 247-252.</a:t>
            </a:r>
          </a:p>
          <a:p>
            <a:pPr marL="384048" indent="-384048" algn="l">
              <a:lnSpc>
                <a:spcPct val="94000"/>
              </a:lnSpc>
              <a:spcAft>
                <a:spcPts val="200"/>
              </a:spcAft>
            </a:pPr>
            <a:endParaRPr lang="en-US" sz="1400" dirty="0">
              <a:effectLst/>
            </a:endParaRPr>
          </a:p>
          <a:p>
            <a:pPr marL="384048" indent="-384048" algn="l">
              <a:lnSpc>
                <a:spcPct val="94000"/>
              </a:lnSpc>
              <a:spcAft>
                <a:spcPts val="200"/>
              </a:spcAft>
            </a:pPr>
            <a:endParaRPr lang="en-US" sz="1400" dirty="0">
              <a:effectLst/>
            </a:endParaRPr>
          </a:p>
          <a:p>
            <a:pPr marL="384048" indent="-384048" algn="l">
              <a:lnSpc>
                <a:spcPct val="94000"/>
              </a:lnSpc>
              <a:spcBef>
                <a:spcPts val="0"/>
              </a:spcBef>
              <a:spcAft>
                <a:spcPts val="200"/>
              </a:spcAft>
            </a:pPr>
            <a:endParaRPr lang="en-US" sz="1400" dirty="0"/>
          </a:p>
        </p:txBody>
      </p:sp>
      <p:sp>
        <p:nvSpPr>
          <p:cNvPr id="37" name="Rectangle 32">
            <a:extLst>
              <a:ext uri="{FF2B5EF4-FFF2-40B4-BE49-F238E27FC236}">
                <a16:creationId xmlns:a16="http://schemas.microsoft.com/office/drawing/2014/main" id="{EB97D8A6-1C5A-42B6-AE78-F3D0F9BDF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Picture 5" descr="Woman carrying briefcase heading down road">
            <a:extLst>
              <a:ext uri="{FF2B5EF4-FFF2-40B4-BE49-F238E27FC236}">
                <a16:creationId xmlns:a16="http://schemas.microsoft.com/office/drawing/2014/main" id="{6BE62510-A175-9D47-9EDF-D9FB6C162CE7}"/>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l="27"/>
          <a:stretch/>
        </p:blipFill>
        <p:spPr>
          <a:xfrm>
            <a:off x="8252340" y="2500367"/>
            <a:ext cx="3299579" cy="1856514"/>
          </a:xfrm>
          <a:prstGeom prst="rect">
            <a:avLst/>
          </a:prstGeom>
        </p:spPr>
      </p:pic>
    </p:spTree>
    <p:extLst>
      <p:ext uri="{BB962C8B-B14F-4D97-AF65-F5344CB8AC3E}">
        <p14:creationId xmlns:p14="http://schemas.microsoft.com/office/powerpoint/2010/main" val="1799120912"/>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Travel design</Template>
  <TotalTime>0</TotalTime>
  <Words>1172</Words>
  <Application>Microsoft Macintosh PowerPoint</Application>
  <PresentationFormat>Widescreen</PresentationFormat>
  <Paragraphs>35</Paragraphs>
  <Slides>4</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Calibri</vt:lpstr>
      <vt:lpstr>Franklin Gothic Book</vt:lpstr>
      <vt:lpstr>Times</vt:lpstr>
      <vt:lpstr>Times New Roman</vt:lpstr>
      <vt:lpstr>TimesNewRomanPS</vt:lpstr>
      <vt:lpstr>TimesNewRomanPSMT</vt:lpstr>
      <vt:lpstr>Crop</vt:lpstr>
      <vt:lpstr>Building a Sustainable Marketing Relationship  Alina Olaru  2123361 Lecturer :maria Heffernan Submition date 10.12.2023</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2023-10-30T18:07:06Z</dcterms:created>
  <dcterms:modified xsi:type="dcterms:W3CDTF">2023-12-07T22:37:55Z</dcterms:modified>
</cp:coreProperties>
</file>