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74" r:id="rId8"/>
    <p:sldId id="263" r:id="rId9"/>
    <p:sldId id="264" r:id="rId10"/>
    <p:sldId id="262" r:id="rId11"/>
    <p:sldId id="265" r:id="rId12"/>
    <p:sldId id="267" r:id="rId13"/>
    <p:sldId id="266" r:id="rId14"/>
    <p:sldId id="268" r:id="rId15"/>
    <p:sldId id="269" r:id="rId16"/>
    <p:sldId id="270" r:id="rId17"/>
    <p:sldId id="271" r:id="rId18"/>
    <p:sldId id="272" r:id="rId19"/>
    <p:sldId id="273" r:id="rId20"/>
    <p:sldId id="27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5A6D17-942B-43DF-92A3-E3A6F711CE05}" type="datetimeFigureOut">
              <a:rPr lang="en-US" smtClean="0"/>
              <a:pPr/>
              <a:t>4/29/2024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AEE33E-95F0-4B29-99A7-822C256687C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61887-260C-491F-BC78-15CD0EE29213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4F1F0-0F5E-4DE2-8296-8E7EC00BD8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344BA6E-5491-4FD8-AD2E-79A263277E05}" type="datetimeFigureOut">
              <a:rPr lang="en-US" smtClean="0"/>
              <a:pPr/>
              <a:t>4/29/2024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334480A-3C2A-4AA8-90DF-1A9A0DA06D6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85795"/>
            <a:ext cx="7772400" cy="19288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M.A. Module</a:t>
            </a:r>
            <a:br>
              <a:rPr lang="en-GB" sz="3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Peer Coaching and Mentoring in Language, Literacy and Numeracy</a:t>
            </a:r>
            <a:br>
              <a:rPr lang="en-GB" sz="3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Session 3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Level 7 </a:t>
            </a:r>
          </a:p>
          <a:p>
            <a:pPr algn="ctr"/>
            <a:r>
              <a:rPr lang="en-GB" dirty="0"/>
              <a:t>Linda Smith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to review observations when mentoring or coaching</a:t>
            </a:r>
          </a:p>
          <a:p>
            <a:pPr lvl="0"/>
            <a:r>
              <a:rPr lang="en-GB" dirty="0"/>
              <a:t>discuss the role of e-mentoring and how it can work</a:t>
            </a:r>
          </a:p>
          <a:p>
            <a:r>
              <a:rPr lang="en-GB" dirty="0"/>
              <a:t>to consider institutional issues around mentoring and coaching</a:t>
            </a:r>
          </a:p>
          <a:p>
            <a:pPr lvl="0"/>
            <a:r>
              <a:rPr lang="en-GB" dirty="0"/>
              <a:t>consider capacity building  around mentoring and coaching </a:t>
            </a:r>
          </a:p>
          <a:p>
            <a:pPr lvl="0"/>
            <a:r>
              <a:rPr lang="en-GB" dirty="0"/>
              <a:t>discuss effective evaluation of mentoring and coaching programmes in order to manage quality control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Aims of the session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2 pictures that represents why you are a mentor and a teacher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Find someone with the same picture and tell them why you think it represents your mentoring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Warmer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the video in the role of a new </a:t>
            </a:r>
            <a:r>
              <a:rPr lang="en-GB"/>
              <a:t>mentor  </a:t>
            </a:r>
            <a:r>
              <a:rPr lang="en-GB" dirty="0"/>
              <a:t>to an inexperienced vocational tutor with a family learning group</a:t>
            </a:r>
          </a:p>
          <a:p>
            <a:r>
              <a:rPr lang="en-GB" dirty="0"/>
              <a:t>make some notes as you undertake the first observation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 Observation video</a:t>
            </a:r>
          </a:p>
        </p:txBody>
      </p:sp>
      <p:pic>
        <p:nvPicPr>
          <p:cNvPr id="1026" name="Picture 2" descr="C:\Documents and Settings\smithlab\Local Settings\Temporary Internet Files\Content.IE5\H0RQKRO2\MCj03356790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714752"/>
            <a:ext cx="3628931" cy="25772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Choose 3 things to praise and 3 to discuss further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Use the pro forma to consider evaluative and neutral terminology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Compare what you have chosen to highlight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 Review the observation video</a:t>
            </a:r>
          </a:p>
        </p:txBody>
      </p:sp>
      <p:sp>
        <p:nvSpPr>
          <p:cNvPr id="4" name="Rectangle 3"/>
          <p:cNvSpPr/>
          <p:nvPr/>
        </p:nvSpPr>
        <p:spPr>
          <a:xfrm>
            <a:off x="4643438" y="3643314"/>
            <a:ext cx="3643338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Useful activity when training managers in mentoring and coaching activities</a:t>
            </a:r>
          </a:p>
        </p:txBody>
      </p:sp>
      <p:cxnSp>
        <p:nvCxnSpPr>
          <p:cNvPr id="6" name="Elbow Connector 5"/>
          <p:cNvCxnSpPr/>
          <p:nvPr/>
        </p:nvCxnSpPr>
        <p:spPr>
          <a:xfrm>
            <a:off x="928662" y="3500438"/>
            <a:ext cx="3429024" cy="92869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Information versus advice - any issues?</a:t>
            </a:r>
          </a:p>
        </p:txBody>
      </p:sp>
      <p:sp>
        <p:nvSpPr>
          <p:cNvPr id="5" name="Title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48068"/>
          </a:xfrm>
        </p:spPr>
        <p:txBody>
          <a:bodyPr>
            <a:normAutofit fontScale="975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dirty="0"/>
              <a:t>  </a:t>
            </a:r>
          </a:p>
          <a:p>
            <a:pPr>
              <a:buNone/>
            </a:pPr>
            <a:r>
              <a:rPr lang="en-GB" i="1" dirty="0"/>
              <a:t>                         “Yes, but……”</a:t>
            </a:r>
          </a:p>
          <a:p>
            <a:pPr>
              <a:buNone/>
            </a:pPr>
            <a:endParaRPr lang="en-GB" dirty="0"/>
          </a:p>
          <a:p>
            <a:pPr algn="ctr">
              <a:buNone/>
            </a:pPr>
            <a:r>
              <a:rPr lang="en-GB" dirty="0"/>
              <a:t>   What do you do if your mentee or coachee puts up too many barriers?</a:t>
            </a:r>
          </a:p>
          <a:p>
            <a:pPr algn="ctr">
              <a:buNone/>
            </a:pPr>
            <a:endParaRPr lang="en-GB" dirty="0"/>
          </a:p>
          <a:p>
            <a:pPr algn="ctr">
              <a:buNone/>
            </a:pPr>
            <a:r>
              <a:rPr lang="en-GB" dirty="0"/>
              <a:t>Could you be involved in a </a:t>
            </a:r>
            <a:r>
              <a:rPr lang="en-GB" b="1" dirty="0">
                <a:solidFill>
                  <a:srgbClr val="FF0000"/>
                </a:solidFill>
              </a:rPr>
              <a:t>‘Drama Triangle’?</a:t>
            </a:r>
          </a:p>
          <a:p>
            <a:pPr algn="ctr">
              <a:buNone/>
            </a:pPr>
            <a:endParaRPr lang="en-GB" dirty="0"/>
          </a:p>
        </p:txBody>
      </p:sp>
      <p:sp>
        <p:nvSpPr>
          <p:cNvPr id="6" name="Isosceles Triangle 5"/>
          <p:cNvSpPr/>
          <p:nvPr/>
        </p:nvSpPr>
        <p:spPr>
          <a:xfrm>
            <a:off x="2357422" y="1428736"/>
            <a:ext cx="3714776" cy="1785950"/>
          </a:xfrm>
          <a:prstGeom prst="triangle">
            <a:avLst>
              <a:gd name="adj" fmla="val 515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C:\Documents and Settings\smithlab\Local Settings\Temporary Internet Files\Content.IE5\1RCVX3F9\MCj03617280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1928802"/>
            <a:ext cx="1857388" cy="12858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Technology and E- mentoring</a:t>
            </a:r>
          </a:p>
        </p:txBody>
      </p:sp>
      <p:pic>
        <p:nvPicPr>
          <p:cNvPr id="1026" name="Picture 2" descr="C:\Documents and Settings\smithlab\Local Settings\Temporary Internet Files\Content.IE5\H0RQKRO2\MP90038630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785926"/>
            <a:ext cx="4000528" cy="38711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1571612"/>
            <a:ext cx="8929718" cy="4929222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1900" dirty="0"/>
              <a:t>What is the impact of changes to beliefs, values and practices in education?</a:t>
            </a:r>
          </a:p>
          <a:p>
            <a:endParaRPr lang="en-GB" sz="1900" dirty="0"/>
          </a:p>
          <a:p>
            <a:endParaRPr lang="en-GB" sz="1900" dirty="0"/>
          </a:p>
          <a:p>
            <a:r>
              <a:rPr lang="en-GB" sz="1900" dirty="0"/>
              <a:t>Do teachers sometimes rethink lesson content based on student beliefs, actions and interactions?</a:t>
            </a:r>
          </a:p>
          <a:p>
            <a:endParaRPr lang="en-GB" sz="1900" dirty="0"/>
          </a:p>
          <a:p>
            <a:endParaRPr lang="en-GB" sz="1900" dirty="0"/>
          </a:p>
          <a:p>
            <a:r>
              <a:rPr lang="en-GB" sz="1900" dirty="0"/>
              <a:t>Do new learning spaces change people’s beliefs, thoughts, deeds and interactions?</a:t>
            </a:r>
          </a:p>
          <a:p>
            <a:pPr>
              <a:buNone/>
            </a:pPr>
            <a:endParaRPr lang="en-GB" sz="1900" dirty="0"/>
          </a:p>
          <a:p>
            <a:endParaRPr lang="en-GB" sz="1900" dirty="0"/>
          </a:p>
          <a:p>
            <a:r>
              <a:rPr lang="en-GB" sz="1900" dirty="0"/>
              <a:t>How will online mentoring or coaching differ from face to face models and what might some of the drawbacks be?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 can technology impact on mentoring and coaching</a:t>
            </a:r>
          </a:p>
        </p:txBody>
      </p:sp>
      <p:pic>
        <p:nvPicPr>
          <p:cNvPr id="3077" name="Picture 5" descr="C:\Documents and Settings\smithlab\Local Settings\Temporary Internet Files\Content.IE5\DAI1EL5L\MPj0442345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857232"/>
            <a:ext cx="2286016" cy="1143008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6572264" y="2357430"/>
            <a:ext cx="221457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For example the introduction of ICT</a:t>
            </a:r>
          </a:p>
        </p:txBody>
      </p:sp>
      <p:sp>
        <p:nvSpPr>
          <p:cNvPr id="6" name="Rectangle 5"/>
          <p:cNvSpPr/>
          <p:nvPr/>
        </p:nvSpPr>
        <p:spPr>
          <a:xfrm>
            <a:off x="6643702" y="3571876"/>
            <a:ext cx="220028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Use of mobile phones and communication technology</a:t>
            </a:r>
          </a:p>
        </p:txBody>
      </p:sp>
      <p:sp>
        <p:nvSpPr>
          <p:cNvPr id="7" name="Rectangle 6"/>
          <p:cNvSpPr/>
          <p:nvPr/>
        </p:nvSpPr>
        <p:spPr>
          <a:xfrm>
            <a:off x="6643702" y="4714884"/>
            <a:ext cx="214314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Such as social networking sites</a:t>
            </a:r>
          </a:p>
        </p:txBody>
      </p:sp>
      <p:sp>
        <p:nvSpPr>
          <p:cNvPr id="8" name="Rectangle 7"/>
          <p:cNvSpPr/>
          <p:nvPr/>
        </p:nvSpPr>
        <p:spPr>
          <a:xfrm>
            <a:off x="6643702" y="5929330"/>
            <a:ext cx="2143140" cy="785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Cost of phone calls, staff, time, other?</a:t>
            </a:r>
          </a:p>
        </p:txBody>
      </p:sp>
      <p:cxnSp>
        <p:nvCxnSpPr>
          <p:cNvPr id="9" name="Elbow Connector 8"/>
          <p:cNvCxnSpPr/>
          <p:nvPr/>
        </p:nvCxnSpPr>
        <p:spPr>
          <a:xfrm>
            <a:off x="2500298" y="2428868"/>
            <a:ext cx="3214710" cy="57150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Elbow Connector 9"/>
          <p:cNvCxnSpPr/>
          <p:nvPr/>
        </p:nvCxnSpPr>
        <p:spPr>
          <a:xfrm>
            <a:off x="2643174" y="6215082"/>
            <a:ext cx="3143272" cy="42862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Elbow Connector 10"/>
          <p:cNvCxnSpPr/>
          <p:nvPr/>
        </p:nvCxnSpPr>
        <p:spPr>
          <a:xfrm>
            <a:off x="2428860" y="4857760"/>
            <a:ext cx="3429024" cy="57150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/>
          <p:cNvCxnSpPr/>
          <p:nvPr/>
        </p:nvCxnSpPr>
        <p:spPr>
          <a:xfrm>
            <a:off x="2500298" y="3786190"/>
            <a:ext cx="3357586" cy="500066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85720" y="1481328"/>
            <a:ext cx="8715436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communities of practice are they inclusive or exclusive – who is included?</a:t>
            </a:r>
          </a:p>
          <a:p>
            <a:endParaRPr lang="en-GB" dirty="0"/>
          </a:p>
          <a:p>
            <a:r>
              <a:rPr lang="en-GB" dirty="0"/>
              <a:t>do shared cyber spaces create new interactions  between ‘cyber individuals’ – classless, genderless, raceless but with shared learning goals?</a:t>
            </a:r>
          </a:p>
          <a:p>
            <a:endParaRPr lang="en-GB" dirty="0"/>
          </a:p>
          <a:p>
            <a:r>
              <a:rPr lang="en-GB" dirty="0"/>
              <a:t>‘Affinity spaces’ - websites, portals and chat rooms how might they develop in education contexts of the future?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Influence of technology: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Some thoughts</a:t>
            </a:r>
          </a:p>
        </p:txBody>
      </p:sp>
      <p:pic>
        <p:nvPicPr>
          <p:cNvPr id="4" name="Picture 5" descr="C:\Documents and Settings\smithlab\Local Settings\Temporary Internet Files\Content.IE5\DAI1EL5L\MPj0442345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85728"/>
            <a:ext cx="2286016" cy="1143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2844" y="1214422"/>
            <a:ext cx="8715436" cy="479286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small providers and a range of spread out locations for ITT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2"/>
                </a:solidFill>
              </a:rPr>
              <a:t>course tutor </a:t>
            </a:r>
            <a:r>
              <a:rPr lang="en-GB" dirty="0"/>
              <a:t>is often the </a:t>
            </a:r>
            <a:r>
              <a:rPr lang="en-GB" b="1" dirty="0">
                <a:solidFill>
                  <a:schemeClr val="accent2"/>
                </a:solidFill>
              </a:rPr>
              <a:t>on-line mentor </a:t>
            </a:r>
            <a:r>
              <a:rPr lang="en-GB" dirty="0"/>
              <a:t>but is </a:t>
            </a:r>
            <a:r>
              <a:rPr lang="en-GB" b="1" u="sng" dirty="0"/>
              <a:t>not </a:t>
            </a:r>
            <a:r>
              <a:rPr lang="en-GB" dirty="0"/>
              <a:t>the </a:t>
            </a:r>
            <a:r>
              <a:rPr lang="en-GB" b="1" dirty="0">
                <a:solidFill>
                  <a:srgbClr val="0070C0"/>
                </a:solidFill>
              </a:rPr>
              <a:t>personal tutor </a:t>
            </a:r>
            <a:r>
              <a:rPr lang="en-GB" dirty="0"/>
              <a:t>of the mentee</a:t>
            </a:r>
          </a:p>
          <a:p>
            <a:endParaRPr lang="en-GB" dirty="0"/>
          </a:p>
          <a:p>
            <a:r>
              <a:rPr lang="en-GB" dirty="0"/>
              <a:t>mentoring is primarily undertaken by </a:t>
            </a:r>
            <a:r>
              <a:rPr lang="en-GB" b="1" dirty="0"/>
              <a:t>email, phone </a:t>
            </a:r>
            <a:r>
              <a:rPr lang="en-GB" dirty="0"/>
              <a:t>(and some face-to–face if possible)</a:t>
            </a:r>
          </a:p>
          <a:p>
            <a:endParaRPr lang="en-GB" dirty="0"/>
          </a:p>
          <a:p>
            <a:r>
              <a:rPr lang="en-GB" dirty="0"/>
              <a:t>phone calls will last from half an hour to three quarters of an hour</a:t>
            </a:r>
          </a:p>
          <a:p>
            <a:endParaRPr lang="en-GB" dirty="0"/>
          </a:p>
          <a:p>
            <a:r>
              <a:rPr lang="en-GB" dirty="0"/>
              <a:t>be aware that institutions that </a:t>
            </a:r>
            <a:r>
              <a:rPr lang="en-GB" b="1" u="sng" dirty="0"/>
              <a:t>can</a:t>
            </a:r>
            <a:r>
              <a:rPr lang="en-GB" dirty="0"/>
              <a:t> provide mentors may try to use e-mentoring to cut their own</a:t>
            </a:r>
          </a:p>
          <a:p>
            <a:pPr>
              <a:buNone/>
            </a:pPr>
            <a:r>
              <a:rPr lang="en-GB" dirty="0"/>
              <a:t>   costs</a:t>
            </a:r>
          </a:p>
          <a:p>
            <a:endParaRPr lang="en-GB" dirty="0"/>
          </a:p>
          <a:p>
            <a:pPr>
              <a:buNone/>
            </a:pPr>
            <a:r>
              <a:rPr lang="en-GB" sz="1700" dirty="0">
                <a:solidFill>
                  <a:schemeClr val="accent1">
                    <a:lumMod val="50000"/>
                  </a:schemeClr>
                </a:solidFill>
              </a:rPr>
              <a:t>*Warwick University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Some guidelines for E-mentoring*</a:t>
            </a:r>
          </a:p>
        </p:txBody>
      </p:sp>
      <p:pic>
        <p:nvPicPr>
          <p:cNvPr id="1032" name="Picture 8" descr="C:\Documents and Settings\smithlab\Local Settings\Temporary Internet Files\Content.IE5\DAI1EL5L\MPj0438761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4857760"/>
            <a:ext cx="3250502" cy="17144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1428736"/>
            <a:ext cx="8572560" cy="4929222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pPr algn="ctr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Institutions and think tanks provide research data</a:t>
            </a:r>
          </a:p>
          <a:p>
            <a:pPr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algn="ctr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Government policy            Inspection reports</a:t>
            </a:r>
          </a:p>
          <a:p>
            <a:pPr algn="ctr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algn="ctr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Training designed    </a:t>
            </a:r>
          </a:p>
          <a:p>
            <a:pPr algn="ctr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             </a:t>
            </a:r>
          </a:p>
          <a:p>
            <a:pPr algn="ctr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    Training delivered to managers, tutors etc.</a:t>
            </a:r>
          </a:p>
          <a:p>
            <a:pPr algn="ctr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 Policy implemented,            Quality control and</a:t>
            </a:r>
          </a:p>
          <a:p>
            <a:pPr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 books published etc             inspections cycle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78581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Institutional cycle of change</a:t>
            </a:r>
          </a:p>
        </p:txBody>
      </p:sp>
      <p:pic>
        <p:nvPicPr>
          <p:cNvPr id="2050" name="Picture 2" descr="C:\Documents and Settings\smithlab\Local Settings\Temporary Internet Files\Content.IE5\H01D3BBE\MPj0444200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1000108"/>
            <a:ext cx="1571636" cy="647697"/>
          </a:xfrm>
          <a:prstGeom prst="rect">
            <a:avLst/>
          </a:prstGeom>
          <a:noFill/>
        </p:spPr>
      </p:pic>
      <p:pic>
        <p:nvPicPr>
          <p:cNvPr id="2052" name="Picture 4" descr="C:\Documents and Settings\smithlab\Local Settings\Temporary Internet Files\Content.IE5\DAI1EL5L\MPj0439414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2071678"/>
            <a:ext cx="1285884" cy="785818"/>
          </a:xfrm>
          <a:prstGeom prst="rect">
            <a:avLst/>
          </a:prstGeom>
          <a:noFill/>
        </p:spPr>
      </p:pic>
      <p:pic>
        <p:nvPicPr>
          <p:cNvPr id="2054" name="Picture 6" descr="C:\Documents and Settings\smithlab\Local Settings\Temporary Internet Files\Content.IE5\H0RQKRO2\MPj040179400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2071678"/>
            <a:ext cx="1357322" cy="785818"/>
          </a:xfrm>
          <a:prstGeom prst="rect">
            <a:avLst/>
          </a:prstGeom>
          <a:noFill/>
        </p:spPr>
      </p:pic>
      <p:pic>
        <p:nvPicPr>
          <p:cNvPr id="2055" name="Picture 7" descr="C:\Documents and Settings\smithlab\Local Settings\Temporary Internet Files\Content.IE5\DAI1EL5L\MPj042776200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3286124"/>
            <a:ext cx="1285884" cy="1214446"/>
          </a:xfrm>
          <a:prstGeom prst="rect">
            <a:avLst/>
          </a:prstGeom>
          <a:noFill/>
        </p:spPr>
      </p:pic>
      <p:pic>
        <p:nvPicPr>
          <p:cNvPr id="2056" name="Picture 8" descr="C:\Documents and Settings\smithlab\Local Settings\Temporary Internet Files\Content.IE5\1RCVX3F9\MPj040722800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14480" y="3357562"/>
            <a:ext cx="1143008" cy="1071570"/>
          </a:xfrm>
          <a:prstGeom prst="rect">
            <a:avLst/>
          </a:prstGeom>
          <a:noFill/>
        </p:spPr>
      </p:pic>
      <p:pic>
        <p:nvPicPr>
          <p:cNvPr id="2057" name="Picture 9" descr="C:\Documents and Settings\smithlab\Local Settings\Temporary Internet Files\Content.IE5\H01D3BBE\MPj0443186000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9058" y="3143248"/>
            <a:ext cx="1428760" cy="714380"/>
          </a:xfrm>
          <a:prstGeom prst="rect">
            <a:avLst/>
          </a:prstGeom>
          <a:noFill/>
        </p:spPr>
      </p:pic>
      <p:cxnSp>
        <p:nvCxnSpPr>
          <p:cNvPr id="18" name="Straight Arrow Connector 17"/>
          <p:cNvCxnSpPr/>
          <p:nvPr/>
        </p:nvCxnSpPr>
        <p:spPr>
          <a:xfrm rot="5400000">
            <a:off x="2894001" y="3535363"/>
            <a:ext cx="642942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rot="5400000">
            <a:off x="5644364" y="3571082"/>
            <a:ext cx="713586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>
            <a:off x="2678893" y="5179231"/>
            <a:ext cx="357190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5400000">
            <a:off x="6322231" y="5179231"/>
            <a:ext cx="357190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rot="5400000">
            <a:off x="4321967" y="4393413"/>
            <a:ext cx="357190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4143372" y="2857496"/>
            <a:ext cx="857256" cy="158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rot="5400000" flipH="1" flipV="1">
            <a:off x="2929720" y="2428074"/>
            <a:ext cx="571504" cy="158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rot="5400000" flipH="1" flipV="1">
            <a:off x="5715802" y="2428074"/>
            <a:ext cx="571504" cy="158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3929058" y="5500702"/>
            <a:ext cx="857256" cy="158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8" name="Picture 10" descr="C:\Documents and Settings\smithlab\Local Settings\Temporary Internet Files\Content.IE5\H0RQKRO2\MPj0443424000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7620" y="6000768"/>
            <a:ext cx="1328718" cy="642942"/>
          </a:xfrm>
          <a:prstGeom prst="rect">
            <a:avLst/>
          </a:prstGeom>
          <a:noFill/>
        </p:spPr>
      </p:pic>
      <p:cxnSp>
        <p:nvCxnSpPr>
          <p:cNvPr id="23" name="Straight Arrow Connector 22"/>
          <p:cNvCxnSpPr/>
          <p:nvPr/>
        </p:nvCxnSpPr>
        <p:spPr>
          <a:xfrm rot="5400000">
            <a:off x="965175" y="3535363"/>
            <a:ext cx="642942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ertical Scroll 23"/>
          <p:cNvSpPr/>
          <p:nvPr/>
        </p:nvSpPr>
        <p:spPr>
          <a:xfrm>
            <a:off x="285720" y="4143380"/>
            <a:ext cx="1033272" cy="1143000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Award</a:t>
            </a:r>
          </a:p>
          <a:p>
            <a:pPr algn="ctr"/>
            <a:r>
              <a:rPr lang="en-GB" sz="1200" dirty="0"/>
              <a:t>Level 4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questionnaire about your own institution</a:t>
            </a:r>
          </a:p>
          <a:p>
            <a:r>
              <a:rPr lang="en-GB" dirty="0"/>
              <a:t>Think about why mentoring might be important within an organisation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Mentoring cultures in institutions</a:t>
            </a:r>
          </a:p>
        </p:txBody>
      </p:sp>
      <p:pic>
        <p:nvPicPr>
          <p:cNvPr id="3074" name="Picture 2" descr="C:\Documents and Settings\smithlab\Local Settings\Temporary Internet Files\Content.IE5\1RCVX3F9\MPj0444366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89141">
            <a:off x="3082006" y="4037183"/>
            <a:ext cx="4386365" cy="20543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b="1" dirty="0">
                <a:solidFill>
                  <a:schemeClr val="accent2"/>
                </a:solidFill>
              </a:rPr>
              <a:t>Why does mentoring matter to organisations?</a:t>
            </a:r>
          </a:p>
          <a:p>
            <a:pPr>
              <a:buNone/>
            </a:pPr>
            <a:endParaRPr lang="en-GB" sz="2800" b="1" dirty="0">
              <a:solidFill>
                <a:schemeClr val="accent2"/>
              </a:solidFill>
            </a:endParaRPr>
          </a:p>
          <a:p>
            <a:r>
              <a:rPr lang="en-GB" sz="2400" dirty="0"/>
              <a:t>Helps retain the next generation of leaders</a:t>
            </a:r>
          </a:p>
          <a:p>
            <a:r>
              <a:rPr lang="en-GB" sz="2400" dirty="0"/>
              <a:t>Improves leadership and managerial skills</a:t>
            </a:r>
          </a:p>
          <a:p>
            <a:r>
              <a:rPr lang="en-GB" sz="2400" dirty="0"/>
              <a:t>Develops new leaders</a:t>
            </a:r>
          </a:p>
          <a:p>
            <a:r>
              <a:rPr lang="en-GB" sz="2400" dirty="0"/>
              <a:t>Enhances career development</a:t>
            </a:r>
          </a:p>
          <a:p>
            <a:r>
              <a:rPr lang="en-GB" sz="2400" dirty="0"/>
              <a:t>Puts high potential people on a fast track</a:t>
            </a:r>
          </a:p>
          <a:p>
            <a:r>
              <a:rPr lang="en-GB" sz="2400" dirty="0"/>
              <a:t>Promotes diversity</a:t>
            </a:r>
          </a:p>
          <a:p>
            <a:r>
              <a:rPr lang="en-GB" sz="2400" dirty="0"/>
              <a:t>Improves technical knowledge</a:t>
            </a:r>
          </a:p>
          <a:p>
            <a:r>
              <a:rPr lang="en-GB" sz="2400" dirty="0"/>
              <a:t>Helps manage knowledge within an organisation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Creating a mentoring culture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40108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</a:rPr>
              <a:t>Mentee role     </a:t>
            </a:r>
            <a:r>
              <a:rPr lang="en-GB" sz="2400" dirty="0"/>
              <a:t>– from passive receiver to active</a:t>
            </a:r>
          </a:p>
          <a:p>
            <a:pPr>
              <a:buNone/>
            </a:pPr>
            <a:r>
              <a:rPr lang="en-GB" sz="2400" dirty="0"/>
              <a:t>                          learner</a:t>
            </a:r>
          </a:p>
          <a:p>
            <a:endParaRPr lang="en-GB" sz="2400" dirty="0"/>
          </a:p>
          <a:p>
            <a:pPr>
              <a:buNone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</a:rPr>
              <a:t>Mentor role      </a:t>
            </a:r>
            <a:r>
              <a:rPr lang="en-GB" sz="2400" dirty="0"/>
              <a:t>- from authority to facilitator</a:t>
            </a:r>
          </a:p>
          <a:p>
            <a:endParaRPr lang="en-GB" sz="2400" dirty="0"/>
          </a:p>
          <a:p>
            <a:pPr>
              <a:buNone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</a:rPr>
              <a:t>Learning</a:t>
            </a: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2400" dirty="0"/>
              <a:t>          – from mentor-directed to self-</a:t>
            </a:r>
          </a:p>
          <a:p>
            <a:pPr>
              <a:buNone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</a:rPr>
              <a:t>Process</a:t>
            </a: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2400" dirty="0"/>
              <a:t>              directed: from face to face to  </a:t>
            </a:r>
          </a:p>
          <a:p>
            <a:pPr>
              <a:buNone/>
            </a:pPr>
            <a:r>
              <a:rPr lang="en-GB" sz="2400" dirty="0"/>
              <a:t>                           multiple and varied opportunities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</a:rPr>
              <a:t>Focus</a:t>
            </a: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2400" dirty="0"/>
              <a:t>              - knowledge transfer and acquisition</a:t>
            </a:r>
          </a:p>
          <a:p>
            <a:pPr>
              <a:buNone/>
            </a:pPr>
            <a:r>
              <a:rPr lang="en-GB" sz="2400" dirty="0"/>
              <a:t>                           to </a:t>
            </a:r>
            <a:r>
              <a:rPr lang="en-GB" sz="2400" b="1" dirty="0">
                <a:solidFill>
                  <a:schemeClr val="bg2">
                    <a:lumMod val="25000"/>
                  </a:schemeClr>
                </a:solidFill>
              </a:rPr>
              <a:t>critical reflection </a:t>
            </a:r>
            <a:r>
              <a:rPr lang="en-GB" sz="2400" dirty="0"/>
              <a:t>and</a:t>
            </a:r>
            <a:r>
              <a:rPr lang="en-GB" sz="2400" b="1" dirty="0">
                <a:solidFill>
                  <a:schemeClr val="bg2">
                    <a:lumMod val="25000"/>
                  </a:schemeClr>
                </a:solidFill>
              </a:rPr>
              <a:t> application</a:t>
            </a:r>
          </a:p>
          <a:p>
            <a:pPr>
              <a:buNone/>
            </a:pPr>
            <a:r>
              <a:rPr lang="en-GB" sz="2400" dirty="0"/>
              <a:t>                          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model for mentoring excellence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1481328"/>
            <a:ext cx="8572560" cy="5019506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sz="3300" b="1" dirty="0"/>
              <a:t>Alignment</a:t>
            </a:r>
            <a:r>
              <a:rPr lang="en-GB" sz="3300" dirty="0"/>
              <a:t> </a:t>
            </a:r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sz="3300" b="1" dirty="0"/>
              <a:t>Accountability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sz="3300" b="1" dirty="0"/>
              <a:t>Communications</a:t>
            </a:r>
          </a:p>
          <a:p>
            <a:endParaRPr lang="en-GB" b="1" dirty="0"/>
          </a:p>
          <a:p>
            <a:endParaRPr lang="en-GB" dirty="0"/>
          </a:p>
          <a:p>
            <a:endParaRPr lang="en-GB" sz="3300" dirty="0"/>
          </a:p>
          <a:p>
            <a:pPr>
              <a:buNone/>
            </a:pPr>
            <a:r>
              <a:rPr lang="en-GB" sz="3300" b="1" dirty="0"/>
              <a:t>Value and visibility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3300" b="1" dirty="0"/>
              <a:t>Multiple opportunities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pPr>
              <a:buNone/>
            </a:pPr>
            <a:r>
              <a:rPr lang="en-GB" sz="3300" b="1" dirty="0"/>
              <a:t>Education and training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A mentoring culture indicates:</a:t>
            </a:r>
          </a:p>
        </p:txBody>
      </p:sp>
      <p:sp>
        <p:nvSpPr>
          <p:cNvPr id="4" name="Rectangle 3"/>
          <p:cNvSpPr/>
          <p:nvPr/>
        </p:nvSpPr>
        <p:spPr>
          <a:xfrm>
            <a:off x="2071670" y="1142984"/>
            <a:ext cx="628654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People, values, vision, understanding, strategy, structure and communications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2428860" y="2000240"/>
            <a:ext cx="592935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/>
          </a:p>
          <a:p>
            <a:r>
              <a:rPr lang="en-GB" sz="1400" dirty="0"/>
              <a:t>Setting goals, clarifying expectations, defining roles and responsibilities, feedback, monitoring action goals, process improvements</a:t>
            </a:r>
          </a:p>
          <a:p>
            <a:endParaRPr lang="en-GB" sz="1400" dirty="0"/>
          </a:p>
        </p:txBody>
      </p:sp>
      <p:sp>
        <p:nvSpPr>
          <p:cNvPr id="6" name="Rectangle 5"/>
          <p:cNvSpPr/>
          <p:nvPr/>
        </p:nvSpPr>
        <p:spPr>
          <a:xfrm>
            <a:off x="2857488" y="3000372"/>
            <a:ext cx="550072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bg1"/>
                </a:solidFill>
              </a:rPr>
              <a:t>Who</a:t>
            </a:r>
            <a:r>
              <a:rPr lang="en-GB" sz="1400" dirty="0"/>
              <a:t> – audience,   Why- purpose,   When – time and sequence, What – key messages, How - implementation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3500430" y="4929198"/>
            <a:ext cx="485778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One to one mentoring, group mentoring </a:t>
            </a:r>
            <a:r>
              <a:rPr lang="en-GB" sz="1400" i="1" dirty="0"/>
              <a:t>- facilitated peer and team</a:t>
            </a:r>
            <a:r>
              <a:rPr lang="en-GB" sz="1400" dirty="0"/>
              <a:t>, distance mentoring, cross cultural mentoring, management mentoring</a:t>
            </a:r>
          </a:p>
        </p:txBody>
      </p:sp>
      <p:sp>
        <p:nvSpPr>
          <p:cNvPr id="8" name="Rectangle 7"/>
          <p:cNvSpPr/>
          <p:nvPr/>
        </p:nvSpPr>
        <p:spPr>
          <a:xfrm>
            <a:off x="3214678" y="3929066"/>
            <a:ext cx="514353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Role modelling by leaders, Reward recognition and celebration, Financial incentives and support appreciation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3857620" y="5929330"/>
            <a:ext cx="450059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What’s required? – </a:t>
            </a:r>
            <a:r>
              <a:rPr lang="en-GB" sz="1400" i="1" dirty="0"/>
              <a:t>briefings , training programmes, what is already in place</a:t>
            </a:r>
            <a:r>
              <a:rPr lang="en-GB" sz="1400" dirty="0"/>
              <a:t>?,  </a:t>
            </a:r>
            <a:r>
              <a:rPr lang="en-GB" sz="1400" i="1" dirty="0"/>
              <a:t>what’s – regular or occasional support?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3382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b="1" dirty="0">
                <a:solidFill>
                  <a:srgbClr val="FF0000"/>
                </a:solidFill>
              </a:rPr>
              <a:t>Key Tasks*</a:t>
            </a:r>
          </a:p>
          <a:p>
            <a:r>
              <a:rPr lang="en-GB" dirty="0"/>
              <a:t>Arrange and manage student teacher placements, identify mentors and roles and responsibilities</a:t>
            </a:r>
          </a:p>
          <a:p>
            <a:r>
              <a:rPr lang="en-GB" dirty="0"/>
              <a:t>Quality assure teacher training placements and ensure regional consistency of practice</a:t>
            </a:r>
          </a:p>
          <a:p>
            <a:r>
              <a:rPr lang="en-GB" dirty="0"/>
              <a:t>Monitor teacher training placements, make recommendations for improvements and create alternative mentoring models if necessary</a:t>
            </a:r>
          </a:p>
          <a:p>
            <a:r>
              <a:rPr lang="en-GB" dirty="0"/>
              <a:t>Provide training and mentor support for the teaching practice mentors</a:t>
            </a:r>
          </a:p>
          <a:p>
            <a:pPr algn="r">
              <a:buNone/>
            </a:pPr>
            <a:r>
              <a:rPr lang="en-GB" sz="2200" dirty="0">
                <a:solidFill>
                  <a:srgbClr val="FF0000"/>
                </a:solidFill>
              </a:rPr>
              <a:t>  </a:t>
            </a:r>
            <a:r>
              <a:rPr lang="en-GB" sz="2200" b="1" dirty="0">
                <a:solidFill>
                  <a:srgbClr val="FF0000"/>
                </a:solidFill>
              </a:rPr>
              <a:t>*</a:t>
            </a:r>
            <a:r>
              <a:rPr lang="en-GB" sz="2200" dirty="0">
                <a:solidFill>
                  <a:srgbClr val="FF0000"/>
                </a:solidFill>
              </a:rPr>
              <a:t>RETRO Project, </a:t>
            </a:r>
            <a:r>
              <a:rPr lang="en-GB" sz="2200" i="1" dirty="0">
                <a:solidFill>
                  <a:srgbClr val="FF0000"/>
                </a:solidFill>
              </a:rPr>
              <a:t>‘Teaching practice and mentoring’ </a:t>
            </a:r>
          </a:p>
          <a:p>
            <a:pPr algn="r">
              <a:buNone/>
            </a:pPr>
            <a:r>
              <a:rPr lang="en-GB" sz="2200" i="1" dirty="0">
                <a:solidFill>
                  <a:srgbClr val="FF0000"/>
                </a:solidFill>
              </a:rPr>
              <a:t>    </a:t>
            </a:r>
            <a:r>
              <a:rPr lang="en-GB" sz="2200" dirty="0">
                <a:solidFill>
                  <a:srgbClr val="FF0000"/>
                </a:solidFill>
              </a:rPr>
              <a:t>NIACE, Derrick, J. Dicks, J. ISBN 1 86201 237 7 </a:t>
            </a:r>
          </a:p>
          <a:p>
            <a:pPr algn="r">
              <a:buNone/>
            </a:pPr>
            <a:r>
              <a:rPr lang="en-GB" sz="2200" i="1" dirty="0">
                <a:solidFill>
                  <a:srgbClr val="FF0000"/>
                </a:solidFill>
              </a:rPr>
              <a:t>    www.niace.org.uk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Capacity building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smithlab\Local Settings\Temporary Internet Files\Content.IE5\H0RQKRO2\MCj044204300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4143380"/>
            <a:ext cx="2786082" cy="2428892"/>
          </a:xfrm>
          <a:prstGeom prst="rect">
            <a:avLst/>
          </a:prstGeom>
          <a:noFill/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Look on–line for specific resources from mentoring projects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Find out about small funded research that you might be able to access in order to pay mentors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Review Standards Unit materials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(Coaching makes a difference)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Check the NIACE website for free </a:t>
            </a:r>
            <a:r>
              <a:rPr lang="en-GB" dirty="0">
                <a:solidFill>
                  <a:schemeClr val="bg1"/>
                </a:solidFill>
              </a:rPr>
              <a:t>publications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Access free training packages for</a:t>
            </a:r>
          </a:p>
          <a:p>
            <a:pPr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  staff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Use all supporting resources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509094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dirty="0"/>
              <a:t>  </a:t>
            </a:r>
            <a:r>
              <a:rPr lang="en-GB" b="1" dirty="0"/>
              <a:t> </a:t>
            </a:r>
            <a:r>
              <a:rPr lang="en-GB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Suggested standards for training mentors and coaches?</a:t>
            </a:r>
            <a:r>
              <a:rPr lang="en-GB" b="1" i="1" dirty="0">
                <a:solidFill>
                  <a:srgbClr val="FF0000"/>
                </a:solidFill>
              </a:rPr>
              <a:t>*</a:t>
            </a:r>
            <a:endParaRPr lang="en-GB" i="1" dirty="0">
              <a:solidFill>
                <a:srgbClr val="FF0000"/>
              </a:solidFill>
            </a:endParaRPr>
          </a:p>
          <a:p>
            <a:pPr algn="ctr">
              <a:buNone/>
            </a:pPr>
            <a:endParaRPr lang="en-GB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624078" indent="-514350">
              <a:buFont typeface="+mj-lt"/>
              <a:buAutoNum type="arabicPeriod"/>
            </a:pPr>
            <a:r>
              <a:rPr lang="en-GB" sz="2800" dirty="0"/>
              <a:t>Develop and maintain effective and supportive relationships with adults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800" dirty="0"/>
              <a:t>Manage and promote professional learning so as to enhance professional development provision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800" dirty="0"/>
              <a:t>Assimilate and apply knowledge and understanding appropriate for the role</a:t>
            </a:r>
          </a:p>
          <a:p>
            <a:pPr marL="624078" indent="-514350">
              <a:buNone/>
            </a:pPr>
            <a:endParaRPr lang="en-GB" sz="2800" dirty="0"/>
          </a:p>
          <a:p>
            <a:pPr marL="624078" indent="-514350">
              <a:buNone/>
            </a:pPr>
            <a:r>
              <a:rPr lang="en-GB" sz="2200" dirty="0"/>
              <a:t>     </a:t>
            </a:r>
            <a:r>
              <a:rPr lang="en-GB" sz="2200" b="1" dirty="0">
                <a:solidFill>
                  <a:srgbClr val="FF0000"/>
                </a:solidFill>
              </a:rPr>
              <a:t>*</a:t>
            </a:r>
            <a:r>
              <a:rPr lang="en-GB" sz="2000" i="1" dirty="0"/>
              <a:t>‘A Practical Guide to Mentoring, Coaching and Peer   Networking’ </a:t>
            </a:r>
            <a:r>
              <a:rPr lang="en-GB" sz="2000" dirty="0"/>
              <a:t>Rhodes, Stokes and Hampton. Routledge </a:t>
            </a:r>
          </a:p>
          <a:p>
            <a:pPr marL="624078" indent="-514350">
              <a:buFont typeface="+mj-lt"/>
              <a:buAutoNum type="arabicPeriod"/>
            </a:pPr>
            <a:endParaRPr lang="en-GB" sz="2800" dirty="0"/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Evaluating mentoring and coaching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3382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Review the products </a:t>
            </a:r>
            <a:r>
              <a:rPr lang="en-GB" dirty="0"/>
              <a:t>of mentoring and coaching activities:</a:t>
            </a:r>
          </a:p>
          <a:p>
            <a:pPr lvl="2"/>
            <a:r>
              <a:rPr lang="en-GB" dirty="0"/>
              <a:t>Feedback slips</a:t>
            </a:r>
          </a:p>
          <a:p>
            <a:pPr lvl="2"/>
            <a:r>
              <a:rPr lang="en-GB" dirty="0"/>
              <a:t>Developmental records</a:t>
            </a:r>
          </a:p>
          <a:p>
            <a:pPr lvl="2"/>
            <a:r>
              <a:rPr lang="en-GB" dirty="0"/>
              <a:t>Tutorial discussions</a:t>
            </a:r>
          </a:p>
          <a:p>
            <a:pPr lvl="2"/>
            <a:r>
              <a:rPr lang="en-GB" dirty="0"/>
              <a:t>Mentoring tape scripts</a:t>
            </a:r>
          </a:p>
          <a:p>
            <a:r>
              <a:rPr lang="en-GB" b="1" dirty="0">
                <a:solidFill>
                  <a:schemeClr val="accent2"/>
                </a:solidFill>
              </a:rPr>
              <a:t>Review the evidence </a:t>
            </a:r>
            <a:r>
              <a:rPr lang="en-GB" dirty="0"/>
              <a:t>from different perspectives:</a:t>
            </a:r>
          </a:p>
          <a:p>
            <a:pPr lvl="2"/>
            <a:r>
              <a:rPr lang="en-GB" dirty="0"/>
              <a:t>Inspection</a:t>
            </a:r>
          </a:p>
          <a:p>
            <a:pPr lvl="2"/>
            <a:r>
              <a:rPr lang="en-GB" dirty="0"/>
              <a:t>Trainee teacher</a:t>
            </a:r>
          </a:p>
          <a:p>
            <a:pPr lvl="2"/>
            <a:r>
              <a:rPr lang="en-GB" dirty="0"/>
              <a:t>Institution records etc.</a:t>
            </a:r>
          </a:p>
          <a:p>
            <a:r>
              <a:rPr lang="en-GB" b="1" dirty="0">
                <a:solidFill>
                  <a:schemeClr val="accent2"/>
                </a:solidFill>
              </a:rPr>
              <a:t>Consider the impact </a:t>
            </a:r>
            <a:r>
              <a:rPr lang="en-GB" dirty="0"/>
              <a:t>of mentoring </a:t>
            </a:r>
            <a:r>
              <a:rPr lang="en-GB" i="1" dirty="0"/>
              <a:t>(research)</a:t>
            </a:r>
          </a:p>
          <a:p>
            <a:r>
              <a:rPr lang="en-GB" b="1" dirty="0">
                <a:solidFill>
                  <a:schemeClr val="accent2"/>
                </a:solidFill>
              </a:rPr>
              <a:t>Continue</a:t>
            </a:r>
            <a:r>
              <a:rPr lang="en-GB" dirty="0"/>
              <a:t> the professional debate</a:t>
            </a:r>
          </a:p>
          <a:p>
            <a:pPr>
              <a:buNone/>
            </a:pPr>
            <a:endParaRPr lang="en-GB" dirty="0"/>
          </a:p>
          <a:p>
            <a:pPr lvl="2"/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Evaluating mentoring and coaching </a:t>
            </a:r>
          </a:p>
        </p:txBody>
      </p:sp>
      <p:pic>
        <p:nvPicPr>
          <p:cNvPr id="2050" name="Picture 2" descr="C:\Documents and Settings\smithlab\Local Settings\Temporary Internet Files\Content.IE5\H0RQKRO2\MCj044204300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76327">
            <a:off x="6792191" y="1463041"/>
            <a:ext cx="1828877" cy="21718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End of session 3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/>
              <a:t>Last session and tutorials for assessment next session</a:t>
            </a:r>
          </a:p>
          <a:p>
            <a:pPr algn="ctr">
              <a:buNone/>
            </a:pPr>
            <a:endParaRPr lang="en-GB" dirty="0"/>
          </a:p>
        </p:txBody>
      </p:sp>
      <p:pic>
        <p:nvPicPr>
          <p:cNvPr id="1031" name="Picture 7" descr="C:\Documents and Settings\smithlab\Local Settings\Temporary Internet Files\Content.IE5\H0RQKRO2\MP9003211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2643182"/>
            <a:ext cx="2609088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387</TotalTime>
  <Words>1011</Words>
  <Application>Microsoft Office PowerPoint</Application>
  <PresentationFormat>On-screen Show (4:3)</PresentationFormat>
  <Paragraphs>183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Concourse</vt:lpstr>
      <vt:lpstr>M.A. Module Peer Coaching and Mentoring in Language, Literacy and Numeracy Session 3</vt:lpstr>
      <vt:lpstr>  Aims of the session</vt:lpstr>
      <vt:lpstr>Warmer</vt:lpstr>
      <vt:lpstr>  Observation video</vt:lpstr>
      <vt:lpstr>  Review the observation video</vt:lpstr>
      <vt:lpstr>Information versus advice - any issues?</vt:lpstr>
      <vt:lpstr>Technology and E- mentoring</vt:lpstr>
      <vt:lpstr>How can technology impact on mentoring and coaching</vt:lpstr>
      <vt:lpstr>Influence of technology: Some thoughts</vt:lpstr>
      <vt:lpstr>Some guidelines for E-mentoring*</vt:lpstr>
      <vt:lpstr>Institutional cycle of change</vt:lpstr>
      <vt:lpstr>Mentoring cultures in institutions</vt:lpstr>
      <vt:lpstr>Creating a mentoring culture</vt:lpstr>
      <vt:lpstr>A model for mentoring excellence</vt:lpstr>
      <vt:lpstr>A mentoring culture indicates:</vt:lpstr>
      <vt:lpstr>Capacity building</vt:lpstr>
      <vt:lpstr>Use all supporting resources</vt:lpstr>
      <vt:lpstr>Evaluating mentoring and coaching</vt:lpstr>
      <vt:lpstr>Evaluating mentoring and coaching </vt:lpstr>
      <vt:lpstr>End of session 3</vt:lpstr>
    </vt:vector>
  </TitlesOfParts>
  <Company>London South Bank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smithlab</dc:creator>
  <cp:lastModifiedBy>smithlab</cp:lastModifiedBy>
  <cp:revision>148</cp:revision>
  <dcterms:created xsi:type="dcterms:W3CDTF">2010-04-14T15:08:54Z</dcterms:created>
  <dcterms:modified xsi:type="dcterms:W3CDTF">2024-04-29T12:21:51Z</dcterms:modified>
</cp:coreProperties>
</file>