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notesMasterIdLst>
    <p:notesMasterId r:id="rId23"/>
  </p:notesMasterIdLst>
  <p:sldIdLst>
    <p:sldId id="256" r:id="rId5"/>
    <p:sldId id="277" r:id="rId6"/>
    <p:sldId id="281" r:id="rId7"/>
    <p:sldId id="267" r:id="rId8"/>
    <p:sldId id="283" r:id="rId9"/>
    <p:sldId id="278" r:id="rId10"/>
    <p:sldId id="282" r:id="rId11"/>
    <p:sldId id="275" r:id="rId12"/>
    <p:sldId id="280" r:id="rId13"/>
    <p:sldId id="288" r:id="rId14"/>
    <p:sldId id="284" r:id="rId15"/>
    <p:sldId id="286" r:id="rId16"/>
    <p:sldId id="287" r:id="rId17"/>
    <p:sldId id="285" r:id="rId18"/>
    <p:sldId id="289" r:id="rId19"/>
    <p:sldId id="291" r:id="rId20"/>
    <p:sldId id="279" r:id="rId21"/>
    <p:sldId id="29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6DDAF6B-2E17-EE00-0983-6C4E58DA8A04}" name="Baptiste FAGET" initials="BF" userId="S::bafa60238@eleve.isep.fr::08188878-bcfe-4b50-a4c5-91efdba3956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19D23-6E98-9389-815C-7A4A2559624B}" v="25" dt="2024-03-17T12:04:06.190"/>
    <p1510:client id="{05A16B29-5340-28F1-9BEE-C89D42E91189}" v="93" dt="2024-03-18T10:24:55.831"/>
    <p1510:client id="{1D3E9DCE-9527-867C-182A-8AAE93B3C0D6}" v="12" dt="2024-03-17T19:03:17.771"/>
    <p1510:client id="{335BF880-A4C0-275C-4865-F70AAFC12FE9}" v="1" dt="2024-03-17T10:45:41.063"/>
    <p1510:client id="{52AFBFCA-224B-02B5-09FA-F6C439259383}" v="297" dt="2024-03-17T21:48:55.771"/>
    <p1510:client id="{6DA406A6-63D8-CF18-F5A3-A13D839D1C0C}" v="477" dt="2024-03-17T19:33:17.737"/>
    <p1510:client id="{73AF9BA4-C39E-FC1C-E28F-1B65CC7BFA44}" v="300" dt="2024-03-17T17:46:40.683"/>
    <p1510:client id="{8AB9CEE2-A576-2012-A8B8-07397AC6F33C}" v="112" dt="2024-03-17T12:03:26.476"/>
    <p1510:client id="{94413A56-6253-95E5-5796-49E7D654E8E7}" v="733" dt="2024-03-17T18:08:54.934"/>
    <p1510:client id="{97ECECB3-4081-052C-DBF8-D4E60C60B2BF}" v="133" dt="2024-03-17T11:17:37.621"/>
    <p1510:client id="{9B8BDB3B-77E5-F023-6734-E56CE51B6125}" v="4" dt="2024-03-16T14:26:17.579"/>
    <p1510:client id="{A2F37F2E-49E6-09F0-61D5-0AD3E58F8D04}" v="2" dt="2024-03-18T10:44:32.646"/>
    <p1510:client id="{BAD4BDE0-E4F6-2CA8-483C-98F1BBC3EB91}" v="606" dt="2024-03-17T19:16:36.955"/>
    <p1510:client id="{D8B11CFD-2296-0733-A03D-252B4EC5CEFE}" v="17" dt="2024-03-17T11:39:00.621"/>
    <p1510:client id="{E3406DAF-1C7F-9098-1C21-F1BF4A23D1F1}" v="23" dt="2024-03-17T21:28:42.007"/>
    <p1510:client id="{F276A04E-0B41-DF8E-4953-E03FA6DC99A8}" v="257" dt="2024-03-17T17:44:41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D89B99-40DD-4B57-8345-2E33411C5A9D}" type="doc">
      <dgm:prSet loTypeId="urn:microsoft.com/office/officeart/2005/8/layout/vList5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fr-FR"/>
        </a:p>
      </dgm:t>
    </dgm:pt>
    <dgm:pt modelId="{7FEB29D2-75BC-4861-821F-8216E191851A}">
      <dgm:prSet phldrT="[Texte]" phldr="0"/>
      <dgm:spPr/>
      <dgm:t>
        <a:bodyPr/>
        <a:lstStyle/>
        <a:p>
          <a:pPr rtl="0"/>
          <a:r>
            <a:rPr lang="fr-FR" err="1"/>
            <a:t>What</a:t>
          </a:r>
          <a:r>
            <a:rPr lang="fr-FR"/>
            <a:t> </a:t>
          </a:r>
          <a:r>
            <a:rPr lang="fr-FR" err="1"/>
            <a:t>is</a:t>
          </a:r>
          <a:r>
            <a:rPr lang="fr-FR"/>
            <a:t> </a:t>
          </a:r>
          <a:r>
            <a:rPr lang="fr-FR" err="1"/>
            <a:t>it</a:t>
          </a:r>
          <a:r>
            <a:rPr lang="fr-FR"/>
            <a:t>?</a:t>
          </a:r>
        </a:p>
      </dgm:t>
    </dgm:pt>
    <dgm:pt modelId="{21F09D7F-98B6-4393-904D-6056E1379BD0}" type="parTrans" cxnId="{C0339DC3-178D-4972-A265-F8135244B0C2}">
      <dgm:prSet/>
      <dgm:spPr/>
      <dgm:t>
        <a:bodyPr/>
        <a:lstStyle/>
        <a:p>
          <a:endParaRPr lang="fr-FR"/>
        </a:p>
      </dgm:t>
    </dgm:pt>
    <dgm:pt modelId="{05F3AA03-363B-4DBC-94C3-E6B3051B87EC}" type="sibTrans" cxnId="{C0339DC3-178D-4972-A265-F8135244B0C2}">
      <dgm:prSet/>
      <dgm:spPr/>
      <dgm:t>
        <a:bodyPr/>
        <a:lstStyle/>
        <a:p>
          <a:endParaRPr lang="fr-FR"/>
        </a:p>
      </dgm:t>
    </dgm:pt>
    <dgm:pt modelId="{7F8493DF-6174-4B38-94F1-401D6A34F495}">
      <dgm:prSet phldrT="[Texte]" phldr="0"/>
      <dgm:spPr/>
      <dgm:t>
        <a:bodyPr/>
        <a:lstStyle/>
        <a:p>
          <a:pPr rtl="0"/>
          <a:r>
            <a:rPr lang="fr-FR"/>
            <a:t>More </a:t>
          </a:r>
          <a:r>
            <a:rPr lang="fr-FR" err="1"/>
            <a:t>flexibility</a:t>
          </a:r>
          <a:r>
            <a:rPr lang="fr-FR"/>
            <a:t> for the user</a:t>
          </a:r>
        </a:p>
      </dgm:t>
    </dgm:pt>
    <dgm:pt modelId="{9F688236-3843-4EA3-9CD4-4F4320AED81A}" type="parTrans" cxnId="{2FDBFB2F-A19E-4E4F-99F5-671F49215DB2}">
      <dgm:prSet/>
      <dgm:spPr/>
      <dgm:t>
        <a:bodyPr/>
        <a:lstStyle/>
        <a:p>
          <a:endParaRPr lang="fr-FR"/>
        </a:p>
      </dgm:t>
    </dgm:pt>
    <dgm:pt modelId="{0CFAFE0B-CF54-4145-98EB-746335FE6668}" type="sibTrans" cxnId="{2FDBFB2F-A19E-4E4F-99F5-671F49215DB2}">
      <dgm:prSet/>
      <dgm:spPr/>
      <dgm:t>
        <a:bodyPr/>
        <a:lstStyle/>
        <a:p>
          <a:endParaRPr lang="fr-FR"/>
        </a:p>
      </dgm:t>
    </dgm:pt>
    <dgm:pt modelId="{7CDAAB18-08EB-45CF-BCB3-64D83CD9BE29}">
      <dgm:prSet phldr="0"/>
      <dgm:spPr/>
      <dgm:t>
        <a:bodyPr/>
        <a:lstStyle/>
        <a:p>
          <a:pPr rtl="0"/>
          <a:r>
            <a:rPr lang="en-US"/>
            <a:t> </a:t>
          </a:r>
          <a:r>
            <a:rPr lang="en-US">
              <a:latin typeface="Century Gothic" panose="020B0502020202020204"/>
            </a:rPr>
            <a:t>Granular</a:t>
          </a:r>
          <a:r>
            <a:rPr lang="en-US"/>
            <a:t> control over software usage </a:t>
          </a:r>
        </a:p>
      </dgm:t>
    </dgm:pt>
    <dgm:pt modelId="{A5830BB8-A18B-47C4-A8AC-DAA584332050}" type="parTrans" cxnId="{59A38144-6A7A-40EA-8A1C-4698AA6FFB74}">
      <dgm:prSet/>
      <dgm:spPr/>
    </dgm:pt>
    <dgm:pt modelId="{BE3FBD4A-CDD2-4F7B-B4E9-238C50E3F369}" type="sibTrans" cxnId="{59A38144-6A7A-40EA-8A1C-4698AA6FFB74}">
      <dgm:prSet/>
      <dgm:spPr/>
    </dgm:pt>
    <dgm:pt modelId="{C46E2B21-A2B0-4D92-8CDD-13B72CC75B8E}">
      <dgm:prSet phldr="0"/>
      <dgm:spPr/>
      <dgm:t>
        <a:bodyPr/>
        <a:lstStyle/>
        <a:p>
          <a:pPr algn="l" rtl="0"/>
          <a:r>
            <a:rPr lang="en-US"/>
            <a:t>What are the Features?</a:t>
          </a:r>
          <a:endParaRPr lang="fr-FR"/>
        </a:p>
      </dgm:t>
    </dgm:pt>
    <dgm:pt modelId="{140BD9C8-FF97-4DAF-B4D1-B5341B613CB2}" type="parTrans" cxnId="{2E93A675-5BE0-4152-83EE-A4E1649A7943}">
      <dgm:prSet/>
      <dgm:spPr/>
    </dgm:pt>
    <dgm:pt modelId="{EC413795-66C8-4F0C-9F1E-1BA20390509C}" type="sibTrans" cxnId="{2E93A675-5BE0-4152-83EE-A4E1649A7943}">
      <dgm:prSet/>
      <dgm:spPr/>
    </dgm:pt>
    <dgm:pt modelId="{FC7827F4-4347-4D8E-A21A-06FF85640986}">
      <dgm:prSet phldr="0"/>
      <dgm:spPr/>
      <dgm:t>
        <a:bodyPr/>
        <a:lstStyle/>
        <a:p>
          <a:pPr algn="l" rtl="0"/>
          <a:r>
            <a:rPr lang="en-US"/>
            <a:t>Identify and block access </a:t>
          </a:r>
          <a:endParaRPr lang="fr-FR"/>
        </a:p>
      </dgm:t>
    </dgm:pt>
    <dgm:pt modelId="{7D72AA75-36FA-498F-B9C3-E3B2A8CCAF67}" type="parTrans" cxnId="{3B80C519-6438-4DDD-83BB-7E3EACE4802E}">
      <dgm:prSet/>
      <dgm:spPr/>
    </dgm:pt>
    <dgm:pt modelId="{618222EC-8B6C-4685-9720-2492BAFD0256}" type="sibTrans" cxnId="{3B80C519-6438-4DDD-83BB-7E3EACE4802E}">
      <dgm:prSet/>
      <dgm:spPr/>
    </dgm:pt>
    <dgm:pt modelId="{DB4B11A6-9363-44ED-BC2F-80197CC1D06A}">
      <dgm:prSet phldr="0"/>
      <dgm:spPr/>
      <dgm:t>
        <a:bodyPr/>
        <a:lstStyle/>
        <a:p>
          <a:pPr rtl="0"/>
          <a:r>
            <a:rPr lang="fr-FR" err="1"/>
            <a:t>Less</a:t>
          </a:r>
          <a:r>
            <a:rPr lang="fr-FR"/>
            <a:t> charge for the IT team</a:t>
          </a:r>
        </a:p>
      </dgm:t>
    </dgm:pt>
    <dgm:pt modelId="{21F6E4AE-A68D-4D71-9C58-1C7A94F39D54}" type="parTrans" cxnId="{D365777A-68CF-49B1-8F68-888EF1622B97}">
      <dgm:prSet/>
      <dgm:spPr/>
    </dgm:pt>
    <dgm:pt modelId="{FE19D924-FBAE-4456-B42E-E2AB6021474C}" type="sibTrans" cxnId="{D365777A-68CF-49B1-8F68-888EF1622B97}">
      <dgm:prSet/>
      <dgm:spPr/>
    </dgm:pt>
    <dgm:pt modelId="{90286E3F-CDC1-40D4-9026-355F16D2F667}">
      <dgm:prSet phldr="0"/>
      <dgm:spPr/>
      <dgm:t>
        <a:bodyPr/>
        <a:lstStyle/>
        <a:p>
          <a:r>
            <a:rPr lang="fr-FR"/>
            <a:t>To entreprise of all sizes</a:t>
          </a:r>
        </a:p>
      </dgm:t>
    </dgm:pt>
    <dgm:pt modelId="{4B888B78-AAE8-4ED4-A007-19694EA4A629}" type="parTrans" cxnId="{945A13B7-7A09-48E0-9EF2-D949B0E69BB3}">
      <dgm:prSet/>
      <dgm:spPr/>
    </dgm:pt>
    <dgm:pt modelId="{92AD1EDB-3CC0-41F3-BB64-C49E7830010D}" type="sibTrans" cxnId="{945A13B7-7A09-48E0-9EF2-D949B0E69BB3}">
      <dgm:prSet/>
      <dgm:spPr/>
    </dgm:pt>
    <dgm:pt modelId="{6FB6C910-66C5-4109-A6F7-A8B85E40D7DF}">
      <dgm:prSet phldr="0"/>
      <dgm:spPr/>
      <dgm:t>
        <a:bodyPr/>
        <a:lstStyle/>
        <a:p>
          <a:pPr rtl="0"/>
          <a:r>
            <a:rPr lang="en-US"/>
            <a:t>Establish a list of authorizations </a:t>
          </a:r>
          <a:endParaRPr lang="fr-FR">
            <a:latin typeface="Century Gothic" panose="020B0502020202020204"/>
            <a:cs typeface="Arial"/>
          </a:endParaRPr>
        </a:p>
      </dgm:t>
    </dgm:pt>
    <dgm:pt modelId="{A7C8C58C-36D1-412C-99CF-47A7A30D6F22}" type="parTrans" cxnId="{72F4F2DF-9F48-4EEC-8692-2604A5F4E373}">
      <dgm:prSet/>
      <dgm:spPr/>
    </dgm:pt>
    <dgm:pt modelId="{32A45E6F-AD09-4CA0-88D3-B37192E23430}" type="sibTrans" cxnId="{72F4F2DF-9F48-4EEC-8692-2604A5F4E373}">
      <dgm:prSet/>
      <dgm:spPr/>
    </dgm:pt>
    <dgm:pt modelId="{B333F7CD-B432-437D-83F9-046CF4C7F041}">
      <dgm:prSet phldr="0"/>
      <dgm:spPr/>
      <dgm:t>
        <a:bodyPr/>
        <a:lstStyle/>
        <a:p>
          <a:r>
            <a:rPr lang="en-US"/>
            <a:t>Dynamic access refuse</a:t>
          </a:r>
          <a:endParaRPr lang="fr-FR"/>
        </a:p>
      </dgm:t>
    </dgm:pt>
    <dgm:pt modelId="{1974F283-7737-49EB-98A6-C1E3501D3FA6}" type="parTrans" cxnId="{2499B0FB-06D5-4C23-8C3F-BBCC58BC4DDA}">
      <dgm:prSet/>
      <dgm:spPr/>
    </dgm:pt>
    <dgm:pt modelId="{50AAEA0C-B68E-4ECC-8B08-D6B721FA1362}" type="sibTrans" cxnId="{2499B0FB-06D5-4C23-8C3F-BBCC58BC4DDA}">
      <dgm:prSet/>
      <dgm:spPr/>
    </dgm:pt>
    <dgm:pt modelId="{C820AAD3-BC6D-41C2-BFD8-B8973A0CC227}" type="pres">
      <dgm:prSet presAssocID="{D8D89B99-40DD-4B57-8345-2E33411C5A9D}" presName="Name0" presStyleCnt="0">
        <dgm:presLayoutVars>
          <dgm:dir/>
          <dgm:animLvl val="lvl"/>
          <dgm:resizeHandles val="exact"/>
        </dgm:presLayoutVars>
      </dgm:prSet>
      <dgm:spPr/>
    </dgm:pt>
    <dgm:pt modelId="{E4A0C436-1D22-4908-9111-B083E28ED637}" type="pres">
      <dgm:prSet presAssocID="{7FEB29D2-75BC-4861-821F-8216E191851A}" presName="linNode" presStyleCnt="0"/>
      <dgm:spPr/>
    </dgm:pt>
    <dgm:pt modelId="{AEFE736B-252E-4CB4-B537-208851154BDB}" type="pres">
      <dgm:prSet presAssocID="{7FEB29D2-75BC-4861-821F-8216E191851A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AA9BDDF7-25E8-45DA-946B-9EF8F184B956}" type="pres">
      <dgm:prSet presAssocID="{7FEB29D2-75BC-4861-821F-8216E191851A}" presName="descendantText" presStyleLbl="alignAccFollowNode1" presStyleIdx="0" presStyleCnt="2">
        <dgm:presLayoutVars>
          <dgm:bulletEnabled val="1"/>
        </dgm:presLayoutVars>
      </dgm:prSet>
      <dgm:spPr/>
    </dgm:pt>
    <dgm:pt modelId="{15BA47E8-259A-427C-A19A-6984D7F7B346}" type="pres">
      <dgm:prSet presAssocID="{05F3AA03-363B-4DBC-94C3-E6B3051B87EC}" presName="sp" presStyleCnt="0"/>
      <dgm:spPr/>
    </dgm:pt>
    <dgm:pt modelId="{42F96E3D-7D97-4311-9AB2-1CCBEAB43DC4}" type="pres">
      <dgm:prSet presAssocID="{C46E2B21-A2B0-4D92-8CDD-13B72CC75B8E}" presName="linNode" presStyleCnt="0"/>
      <dgm:spPr/>
    </dgm:pt>
    <dgm:pt modelId="{AEC44005-37BA-4673-9B16-E0413D39383C}" type="pres">
      <dgm:prSet presAssocID="{C46E2B21-A2B0-4D92-8CDD-13B72CC75B8E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87F77740-8641-4CE9-BAF9-C3767EA3DD8F}" type="pres">
      <dgm:prSet presAssocID="{C46E2B21-A2B0-4D92-8CDD-13B72CC75B8E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A9F9E03-DEB9-4E35-BB93-8C5F8C80D215}" type="presOf" srcId="{D8D89B99-40DD-4B57-8345-2E33411C5A9D}" destId="{C820AAD3-BC6D-41C2-BFD8-B8973A0CC227}" srcOrd="0" destOrd="0" presId="urn:microsoft.com/office/officeart/2005/8/layout/vList5"/>
    <dgm:cxn modelId="{3B80C519-6438-4DDD-83BB-7E3EACE4802E}" srcId="{C46E2B21-A2B0-4D92-8CDD-13B72CC75B8E}" destId="{FC7827F4-4347-4D8E-A21A-06FF85640986}" srcOrd="0" destOrd="0" parTransId="{7D72AA75-36FA-498F-B9C3-E3B2A8CCAF67}" sibTransId="{618222EC-8B6C-4685-9720-2492BAFD0256}"/>
    <dgm:cxn modelId="{2FDBFB2F-A19E-4E4F-99F5-671F49215DB2}" srcId="{C46E2B21-A2B0-4D92-8CDD-13B72CC75B8E}" destId="{7F8493DF-6174-4B38-94F1-401D6A34F495}" srcOrd="3" destOrd="0" parTransId="{9F688236-3843-4EA3-9CD4-4F4320AED81A}" sibTransId="{0CFAFE0B-CF54-4145-98EB-746335FE6668}"/>
    <dgm:cxn modelId="{7D82F430-3F2F-486A-B3C4-789487737DC2}" type="presOf" srcId="{7F8493DF-6174-4B38-94F1-401D6A34F495}" destId="{87F77740-8641-4CE9-BAF9-C3767EA3DD8F}" srcOrd="0" destOrd="3" presId="urn:microsoft.com/office/officeart/2005/8/layout/vList5"/>
    <dgm:cxn modelId="{240FD935-A747-4725-91FA-E07893A2EC5F}" type="presOf" srcId="{90286E3F-CDC1-40D4-9026-355F16D2F667}" destId="{AA9BDDF7-25E8-45DA-946B-9EF8F184B956}" srcOrd="0" destOrd="1" presId="urn:microsoft.com/office/officeart/2005/8/layout/vList5"/>
    <dgm:cxn modelId="{F7ACBB3E-30D6-475C-A83F-707688BC703E}" type="presOf" srcId="{C46E2B21-A2B0-4D92-8CDD-13B72CC75B8E}" destId="{AEC44005-37BA-4673-9B16-E0413D39383C}" srcOrd="0" destOrd="0" presId="urn:microsoft.com/office/officeart/2005/8/layout/vList5"/>
    <dgm:cxn modelId="{4686815D-AFAE-4971-9152-742313BF6316}" type="presOf" srcId="{DB4B11A6-9363-44ED-BC2F-80197CC1D06A}" destId="{87F77740-8641-4CE9-BAF9-C3767EA3DD8F}" srcOrd="0" destOrd="4" presId="urn:microsoft.com/office/officeart/2005/8/layout/vList5"/>
    <dgm:cxn modelId="{5A619062-5B62-4CBF-B026-2CF8BCFE3ECE}" type="presOf" srcId="{7FEB29D2-75BC-4861-821F-8216E191851A}" destId="{AEFE736B-252E-4CB4-B537-208851154BDB}" srcOrd="0" destOrd="0" presId="urn:microsoft.com/office/officeart/2005/8/layout/vList5"/>
    <dgm:cxn modelId="{59A38144-6A7A-40EA-8A1C-4698AA6FFB74}" srcId="{7FEB29D2-75BC-4861-821F-8216E191851A}" destId="{7CDAAB18-08EB-45CF-BCB3-64D83CD9BE29}" srcOrd="0" destOrd="0" parTransId="{A5830BB8-A18B-47C4-A8AC-DAA584332050}" sibTransId="{BE3FBD4A-CDD2-4F7B-B4E9-238C50E3F369}"/>
    <dgm:cxn modelId="{2E93A675-5BE0-4152-83EE-A4E1649A7943}" srcId="{D8D89B99-40DD-4B57-8345-2E33411C5A9D}" destId="{C46E2B21-A2B0-4D92-8CDD-13B72CC75B8E}" srcOrd="1" destOrd="0" parTransId="{140BD9C8-FF97-4DAF-B4D1-B5341B613CB2}" sibTransId="{EC413795-66C8-4F0C-9F1E-1BA20390509C}"/>
    <dgm:cxn modelId="{D365777A-68CF-49B1-8F68-888EF1622B97}" srcId="{C46E2B21-A2B0-4D92-8CDD-13B72CC75B8E}" destId="{DB4B11A6-9363-44ED-BC2F-80197CC1D06A}" srcOrd="4" destOrd="0" parTransId="{21F6E4AE-A68D-4D71-9C58-1C7A94F39D54}" sibTransId="{FE19D924-FBAE-4456-B42E-E2AB6021474C}"/>
    <dgm:cxn modelId="{E362AE7F-64FA-4804-8AC1-552D62C0AB6A}" type="presOf" srcId="{FC7827F4-4347-4D8E-A21A-06FF85640986}" destId="{87F77740-8641-4CE9-BAF9-C3767EA3DD8F}" srcOrd="0" destOrd="0" presId="urn:microsoft.com/office/officeart/2005/8/layout/vList5"/>
    <dgm:cxn modelId="{945A13B7-7A09-48E0-9EF2-D949B0E69BB3}" srcId="{7FEB29D2-75BC-4861-821F-8216E191851A}" destId="{90286E3F-CDC1-40D4-9026-355F16D2F667}" srcOrd="1" destOrd="0" parTransId="{4B888B78-AAE8-4ED4-A007-19694EA4A629}" sibTransId="{92AD1EDB-3CC0-41F3-BB64-C49E7830010D}"/>
    <dgm:cxn modelId="{C0339DC3-178D-4972-A265-F8135244B0C2}" srcId="{D8D89B99-40DD-4B57-8345-2E33411C5A9D}" destId="{7FEB29D2-75BC-4861-821F-8216E191851A}" srcOrd="0" destOrd="0" parTransId="{21F09D7F-98B6-4393-904D-6056E1379BD0}" sibTransId="{05F3AA03-363B-4DBC-94C3-E6B3051B87EC}"/>
    <dgm:cxn modelId="{039BB4C5-25C1-448D-87D0-3A0755922EA6}" type="presOf" srcId="{6FB6C910-66C5-4109-A6F7-A8B85E40D7DF}" destId="{87F77740-8641-4CE9-BAF9-C3767EA3DD8F}" srcOrd="0" destOrd="1" presId="urn:microsoft.com/office/officeart/2005/8/layout/vList5"/>
    <dgm:cxn modelId="{72F4F2DF-9F48-4EEC-8692-2604A5F4E373}" srcId="{C46E2B21-A2B0-4D92-8CDD-13B72CC75B8E}" destId="{6FB6C910-66C5-4109-A6F7-A8B85E40D7DF}" srcOrd="1" destOrd="0" parTransId="{A7C8C58C-36D1-412C-99CF-47A7A30D6F22}" sibTransId="{32A45E6F-AD09-4CA0-88D3-B37192E23430}"/>
    <dgm:cxn modelId="{FD4F72E4-75EE-4499-9204-E08968F6D5A0}" type="presOf" srcId="{B333F7CD-B432-437D-83F9-046CF4C7F041}" destId="{87F77740-8641-4CE9-BAF9-C3767EA3DD8F}" srcOrd="0" destOrd="2" presId="urn:microsoft.com/office/officeart/2005/8/layout/vList5"/>
    <dgm:cxn modelId="{2499B0FB-06D5-4C23-8C3F-BBCC58BC4DDA}" srcId="{C46E2B21-A2B0-4D92-8CDD-13B72CC75B8E}" destId="{B333F7CD-B432-437D-83F9-046CF4C7F041}" srcOrd="2" destOrd="0" parTransId="{1974F283-7737-49EB-98A6-C1E3501D3FA6}" sibTransId="{50AAEA0C-B68E-4ECC-8B08-D6B721FA1362}"/>
    <dgm:cxn modelId="{DB3A7DFF-ECB0-4668-AC7C-D253A3912760}" type="presOf" srcId="{7CDAAB18-08EB-45CF-BCB3-64D83CD9BE29}" destId="{AA9BDDF7-25E8-45DA-946B-9EF8F184B956}" srcOrd="0" destOrd="0" presId="urn:microsoft.com/office/officeart/2005/8/layout/vList5"/>
    <dgm:cxn modelId="{3F442EAE-2B4C-4186-AD4B-3AD306AB90B4}" type="presParOf" srcId="{C820AAD3-BC6D-41C2-BFD8-B8973A0CC227}" destId="{E4A0C436-1D22-4908-9111-B083E28ED637}" srcOrd="0" destOrd="0" presId="urn:microsoft.com/office/officeart/2005/8/layout/vList5"/>
    <dgm:cxn modelId="{5108B686-C682-449B-8AD1-80E32AB5C4F9}" type="presParOf" srcId="{E4A0C436-1D22-4908-9111-B083E28ED637}" destId="{AEFE736B-252E-4CB4-B537-208851154BDB}" srcOrd="0" destOrd="0" presId="urn:microsoft.com/office/officeart/2005/8/layout/vList5"/>
    <dgm:cxn modelId="{C655C35E-CD1B-4055-9506-B3BF0CB7588E}" type="presParOf" srcId="{E4A0C436-1D22-4908-9111-B083E28ED637}" destId="{AA9BDDF7-25E8-45DA-946B-9EF8F184B956}" srcOrd="1" destOrd="0" presId="urn:microsoft.com/office/officeart/2005/8/layout/vList5"/>
    <dgm:cxn modelId="{C6114C41-5C13-40D2-B2A3-1649602DBF42}" type="presParOf" srcId="{C820AAD3-BC6D-41C2-BFD8-B8973A0CC227}" destId="{15BA47E8-259A-427C-A19A-6984D7F7B346}" srcOrd="1" destOrd="0" presId="urn:microsoft.com/office/officeart/2005/8/layout/vList5"/>
    <dgm:cxn modelId="{B51184A7-8E59-484C-AA0B-2F1E6E7A8829}" type="presParOf" srcId="{C820AAD3-BC6D-41C2-BFD8-B8973A0CC227}" destId="{42F96E3D-7D97-4311-9AB2-1CCBEAB43DC4}" srcOrd="2" destOrd="0" presId="urn:microsoft.com/office/officeart/2005/8/layout/vList5"/>
    <dgm:cxn modelId="{27B334B2-78C8-457F-9B96-D60C04029A3D}" type="presParOf" srcId="{42F96E3D-7D97-4311-9AB2-1CCBEAB43DC4}" destId="{AEC44005-37BA-4673-9B16-E0413D39383C}" srcOrd="0" destOrd="0" presId="urn:microsoft.com/office/officeart/2005/8/layout/vList5"/>
    <dgm:cxn modelId="{62D9BEDC-5127-4820-B584-57147F836102}" type="presParOf" srcId="{42F96E3D-7D97-4311-9AB2-1CCBEAB43DC4}" destId="{87F77740-8641-4CE9-BAF9-C3767EA3DD8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BDDF7-25E8-45DA-946B-9EF8F184B956}">
      <dsp:nvSpPr>
        <dsp:cNvPr id="0" name=""/>
        <dsp:cNvSpPr/>
      </dsp:nvSpPr>
      <dsp:spPr>
        <a:xfrm rot="5400000">
          <a:off x="4708092" y="-1399770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 </a:t>
          </a:r>
          <a:r>
            <a:rPr lang="en-US" sz="2300" kern="1200">
              <a:latin typeface="Century Gothic" panose="020B0502020202020204"/>
            </a:rPr>
            <a:t>Granular</a:t>
          </a:r>
          <a:r>
            <a:rPr lang="en-US" sz="2300" kern="1200"/>
            <a:t> control over software usage 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To entreprise of all sizes</a:t>
          </a:r>
        </a:p>
      </dsp:txBody>
      <dsp:txXfrm rot="-5400000">
        <a:off x="3046605" y="363899"/>
        <a:ext cx="5314004" cy="1888848"/>
      </dsp:txXfrm>
    </dsp:sp>
    <dsp:sp modelId="{AEFE736B-252E-4CB4-B537-208851154BDB}">
      <dsp:nvSpPr>
        <dsp:cNvPr id="0" name=""/>
        <dsp:cNvSpPr/>
      </dsp:nvSpPr>
      <dsp:spPr>
        <a:xfrm>
          <a:off x="0" y="65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000" kern="1200" err="1"/>
            <a:t>What</a:t>
          </a:r>
          <a:r>
            <a:rPr lang="fr-FR" sz="4000" kern="1200"/>
            <a:t> </a:t>
          </a:r>
          <a:r>
            <a:rPr lang="fr-FR" sz="4000" kern="1200" err="1"/>
            <a:t>is</a:t>
          </a:r>
          <a:r>
            <a:rPr lang="fr-FR" sz="4000" kern="1200"/>
            <a:t> </a:t>
          </a:r>
          <a:r>
            <a:rPr lang="fr-FR" sz="4000" kern="1200" err="1"/>
            <a:t>it</a:t>
          </a:r>
          <a:r>
            <a:rPr lang="fr-FR" sz="4000" kern="1200"/>
            <a:t>?</a:t>
          </a:r>
        </a:p>
      </dsp:txBody>
      <dsp:txXfrm>
        <a:off x="127728" y="127793"/>
        <a:ext cx="2791149" cy="2361059"/>
      </dsp:txXfrm>
    </dsp:sp>
    <dsp:sp modelId="{87F77740-8641-4CE9-BAF9-C3767EA3DD8F}">
      <dsp:nvSpPr>
        <dsp:cNvPr id="0" name=""/>
        <dsp:cNvSpPr/>
      </dsp:nvSpPr>
      <dsp:spPr>
        <a:xfrm rot="5400000">
          <a:off x="4708092" y="1347571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Identify and block access 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Establish a list of authorizations </a:t>
          </a:r>
          <a:endParaRPr lang="fr-FR" sz="2300" kern="1200">
            <a:latin typeface="Century Gothic" panose="020B0502020202020204"/>
            <a:cs typeface="Arial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Dynamic access refuse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More </a:t>
          </a:r>
          <a:r>
            <a:rPr lang="fr-FR" sz="2300" kern="1200" err="1"/>
            <a:t>flexibility</a:t>
          </a:r>
          <a:r>
            <a:rPr lang="fr-FR" sz="2300" kern="1200"/>
            <a:t> for the user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 err="1"/>
            <a:t>Less</a:t>
          </a:r>
          <a:r>
            <a:rPr lang="fr-FR" sz="2300" kern="1200"/>
            <a:t> charge for the IT team</a:t>
          </a:r>
        </a:p>
      </dsp:txBody>
      <dsp:txXfrm rot="-5400000">
        <a:off x="3046605" y="3111240"/>
        <a:ext cx="5314004" cy="1888848"/>
      </dsp:txXfrm>
    </dsp:sp>
    <dsp:sp modelId="{AEC44005-37BA-4673-9B16-E0413D39383C}">
      <dsp:nvSpPr>
        <dsp:cNvPr id="0" name=""/>
        <dsp:cNvSpPr/>
      </dsp:nvSpPr>
      <dsp:spPr>
        <a:xfrm>
          <a:off x="0" y="2747406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are the Features?</a:t>
          </a:r>
          <a:endParaRPr lang="fr-FR" sz="4000" kern="1200"/>
        </a:p>
      </dsp:txBody>
      <dsp:txXfrm>
        <a:off x="127728" y="2875134"/>
        <a:ext cx="2791149" cy="2361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30D06D-CC23-4036-A622-257C3AFB60DD}" type="datetimeFigureOut">
              <a:t>18/03/2024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A39EB-475C-414D-A227-DACFDFE906B3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026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fr-FR" err="1"/>
              <a:t>What</a:t>
            </a:r>
            <a:r>
              <a:rPr lang="fr-FR"/>
              <a:t> </a:t>
            </a:r>
            <a:r>
              <a:rPr lang="fr-FR" err="1"/>
              <a:t>is</a:t>
            </a:r>
            <a:r>
              <a:rPr lang="fr-FR"/>
              <a:t> </a:t>
            </a:r>
            <a:r>
              <a:rPr lang="fr-FR" err="1"/>
              <a:t>it</a:t>
            </a:r>
            <a:r>
              <a:rPr lang="fr-FR"/>
              <a:t> ?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en-US"/>
              <a:t>Offers granular control over software usage and preventing unauthorized applications from compromising network security through the policies based on users or groups.</a:t>
            </a:r>
          </a:p>
          <a:p>
            <a:pPr marL="628650" lvl="1" indent="-171450">
              <a:buFont typeface="Arial"/>
              <a:buChar char="•"/>
            </a:pP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/>
              <a:t> To entreprise of all sizes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What are the Features?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Identify and block the access of certain applications or websites 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Establish a list of authorizations according to the user habilitation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Dynamic access refuse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fr-FR"/>
              <a:t>More </a:t>
            </a:r>
            <a:r>
              <a:rPr lang="fr-FR" err="1"/>
              <a:t>flexibility</a:t>
            </a:r>
            <a:r>
              <a:rPr lang="fr-FR"/>
              <a:t> for the user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 err="1"/>
              <a:t>Less</a:t>
            </a:r>
            <a:r>
              <a:rPr lang="fr-FR"/>
              <a:t> charge for the IT team </a:t>
            </a:r>
            <a:endParaRPr lang="en-US"/>
          </a:p>
          <a:p>
            <a:pPr marL="171450" indent="-171450">
              <a:buFont typeface="Arial"/>
              <a:buChar char="•"/>
            </a:pPr>
            <a:endParaRPr lang="fr-FR"/>
          </a:p>
          <a:p>
            <a:pPr marL="628650" lvl="1" indent="-171450">
              <a:buFont typeface="Arial"/>
              <a:buChar char="•"/>
            </a:pPr>
            <a:endParaRPr lang="fr-FR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68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Now let's talk about risk mitigation and security compliance in an enterprise network.</a:t>
            </a:r>
          </a:p>
          <a:p>
            <a:r>
              <a:rPr lang="en-US">
                <a:cs typeface="Calibri"/>
              </a:rPr>
              <a:t>What is risk mitigation? Risk mitigation is a strategy to try to reduce the effects of threats faced by a business. Several steps are to be followed: </a:t>
            </a:r>
          </a:p>
          <a:p>
            <a:r>
              <a:rPr lang="en-US">
                <a:cs typeface="Calibri"/>
              </a:rPr>
              <a:t>1)id the risks: id potential event where risk is presented. </a:t>
            </a:r>
          </a:p>
          <a:p>
            <a:r>
              <a:rPr lang="en-US">
                <a:cs typeface="Calibri"/>
              </a:rPr>
              <a:t>2)id the potential impact and the </a:t>
            </a:r>
            <a:r>
              <a:rPr lang="en-US" err="1">
                <a:cs typeface="Calibri"/>
              </a:rPr>
              <a:t>likelyhood</a:t>
            </a:r>
            <a:r>
              <a:rPr lang="en-US">
                <a:cs typeface="Calibri"/>
              </a:rPr>
              <a:t> of it </a:t>
            </a:r>
            <a:r>
              <a:rPr lang="en-US" err="1">
                <a:cs typeface="Calibri"/>
              </a:rPr>
              <a:t>occuring</a:t>
            </a:r>
            <a:r>
              <a:rPr lang="en-US">
                <a:cs typeface="Calibri"/>
              </a:rPr>
              <a:t> </a:t>
            </a:r>
          </a:p>
          <a:p>
            <a:r>
              <a:rPr lang="en-US">
                <a:cs typeface="Calibri"/>
              </a:rPr>
              <a:t>3)after risks id, analysis conducted to judge their </a:t>
            </a:r>
            <a:r>
              <a:rPr lang="en-US" err="1">
                <a:cs typeface="Calibri"/>
              </a:rPr>
              <a:t>csq</a:t>
            </a:r>
            <a:r>
              <a:rPr lang="en-US">
                <a:cs typeface="Calibri"/>
              </a:rPr>
              <a:t> and impact on project</a:t>
            </a:r>
          </a:p>
          <a:p>
            <a:r>
              <a:rPr lang="en-US">
                <a:cs typeface="Calibri"/>
              </a:rPr>
              <a:t>4)the 3rd pt should help you create a management plan and control recommendations</a:t>
            </a:r>
          </a:p>
          <a:p>
            <a:r>
              <a:rPr lang="en-US">
                <a:cs typeface="Calibri"/>
              </a:rPr>
              <a:t>5)prioritize from the most severe to the least critical then address and mitigate the risk</a:t>
            </a:r>
          </a:p>
          <a:p>
            <a:r>
              <a:rPr lang="en-US">
                <a:cs typeface="Calibri"/>
              </a:rPr>
              <a:t>6)keep a close eye on risks, make sure they are id, dealt w/, managed etc.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74994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Organizations must comply, else they face fines. </a:t>
            </a:r>
          </a:p>
          <a:p>
            <a:r>
              <a:rPr lang="en-US"/>
              <a:t>Safeguard the company’s success .</a:t>
            </a:r>
            <a:r>
              <a:rPr lang="fr-FR"/>
              <a:t> 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3619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>
                <a:ea typeface="Calibri"/>
                <a:cs typeface="Calibri"/>
              </a:rPr>
              <a:t>I </a:t>
            </a:r>
            <a:r>
              <a:rPr lang="fr-FR" err="1">
                <a:ea typeface="Calibri"/>
                <a:cs typeface="Calibri"/>
              </a:rPr>
              <a:t>will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present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you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two</a:t>
            </a:r>
            <a:r>
              <a:rPr lang="fr-FR">
                <a:ea typeface="Calibri"/>
                <a:cs typeface="Calibri"/>
              </a:rPr>
              <a:t> use cases of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that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enhance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there</a:t>
            </a:r>
            <a:r>
              <a:rPr lang="fr-FR">
                <a:ea typeface="Calibri"/>
                <a:cs typeface="Calibri"/>
              </a:rPr>
              <a:t> </a:t>
            </a:r>
            <a:r>
              <a:rPr lang="fr-FR"/>
              <a:t>application control.</a:t>
            </a:r>
          </a:p>
          <a:p>
            <a:r>
              <a:rPr lang="fr-FR">
                <a:ea typeface="Calibri"/>
                <a:cs typeface="Calibri"/>
              </a:rPr>
              <a:t>Deloitte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using</a:t>
            </a:r>
            <a:r>
              <a:rPr lang="fr-FR">
                <a:ea typeface="Calibri"/>
                <a:cs typeface="Calibri"/>
              </a:rPr>
              <a:t> the </a:t>
            </a:r>
            <a:r>
              <a:rPr lang="fr-FR" err="1">
                <a:ea typeface="Calibri"/>
                <a:cs typeface="Calibri"/>
              </a:rPr>
              <a:t>zero</a:t>
            </a:r>
            <a:r>
              <a:rPr lang="fr-FR">
                <a:ea typeface="Calibri"/>
                <a:cs typeface="Calibri"/>
              </a:rPr>
              <a:t> trust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 system, </a:t>
            </a:r>
            <a:r>
              <a:rPr lang="fr-FR" err="1">
                <a:ea typeface="Calibri"/>
                <a:cs typeface="Calibri"/>
              </a:rPr>
              <a:t>this</a:t>
            </a:r>
            <a:r>
              <a:rPr lang="fr-FR">
                <a:ea typeface="Calibri"/>
                <a:cs typeface="Calibri"/>
              </a:rPr>
              <a:t> system </a:t>
            </a:r>
            <a:r>
              <a:rPr lang="fr-FR" err="1"/>
              <a:t>where</a:t>
            </a:r>
            <a:r>
              <a:rPr lang="fr-FR"/>
              <a:t> all applications are </a:t>
            </a:r>
            <a:r>
              <a:rPr lang="fr-FR" err="1"/>
              <a:t>considered</a:t>
            </a:r>
            <a:r>
              <a:rPr lang="fr-FR"/>
              <a:t> </a:t>
            </a:r>
            <a:r>
              <a:rPr lang="fr-FR" err="1"/>
              <a:t>untrusted</a:t>
            </a:r>
            <a:r>
              <a:rPr lang="fr-FR"/>
              <a:t> by default and must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explicitly</a:t>
            </a:r>
            <a:r>
              <a:rPr lang="fr-FR"/>
              <a:t> </a:t>
            </a:r>
            <a:r>
              <a:rPr lang="fr-FR" err="1"/>
              <a:t>allowed</a:t>
            </a:r>
            <a:r>
              <a:rPr lang="fr-FR"/>
              <a:t> </a:t>
            </a:r>
            <a:r>
              <a:rPr lang="fr-FR" err="1"/>
              <a:t>before</a:t>
            </a:r>
            <a:r>
              <a:rPr lang="fr-FR"/>
              <a:t> </a:t>
            </a:r>
            <a:r>
              <a:rPr lang="fr-FR" err="1"/>
              <a:t>they</a:t>
            </a:r>
            <a:r>
              <a:rPr lang="fr-FR"/>
              <a:t> can run on the network.</a:t>
            </a:r>
            <a:endParaRPr lang="fr-FR">
              <a:ea typeface="Calibri"/>
              <a:cs typeface="Calibri"/>
            </a:endParaRPr>
          </a:p>
          <a:p>
            <a:endParaRPr lang="fr-FR">
              <a:ea typeface="Calibri"/>
              <a:cs typeface="Calibri"/>
            </a:endParaRPr>
          </a:p>
          <a:p>
            <a:r>
              <a:rPr lang="fr-FR" err="1">
                <a:ea typeface="Calibri"/>
                <a:cs typeface="Calibri"/>
              </a:rPr>
              <a:t>Soprasteria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consulting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who</a:t>
            </a:r>
            <a:r>
              <a:rPr lang="fr-FR">
                <a:ea typeface="Calibri"/>
                <a:cs typeface="Calibri"/>
              </a:rPr>
              <a:t> use and can </a:t>
            </a:r>
            <a:r>
              <a:rPr lang="fr-FR" err="1">
                <a:ea typeface="Calibri"/>
                <a:cs typeface="Calibri"/>
              </a:rPr>
              <a:t>implement</a:t>
            </a:r>
            <a:r>
              <a:rPr lang="fr-FR">
                <a:ea typeface="Calibri"/>
                <a:cs typeface="Calibri"/>
              </a:rPr>
              <a:t> IOT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, </a:t>
            </a:r>
            <a:r>
              <a:rPr lang="fr-FR" err="1"/>
              <a:t>using</a:t>
            </a:r>
            <a:r>
              <a:rPr lang="fr-FR"/>
              <a:t> application control to manage and control the use of applications on IoT </a:t>
            </a:r>
            <a:r>
              <a:rPr lang="fr-FR" err="1"/>
              <a:t>devices</a:t>
            </a:r>
            <a:r>
              <a:rPr lang="fr-FR"/>
              <a:t>, </a:t>
            </a:r>
            <a:r>
              <a:rPr lang="fr-FR" err="1"/>
              <a:t>organizations</a:t>
            </a:r>
            <a:r>
              <a:rPr lang="fr-FR"/>
              <a:t> can </a:t>
            </a:r>
            <a:r>
              <a:rPr lang="fr-FR" err="1"/>
              <a:t>ensure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only</a:t>
            </a:r>
            <a:r>
              <a:rPr lang="fr-FR"/>
              <a:t> </a:t>
            </a:r>
            <a:r>
              <a:rPr lang="fr-FR" err="1"/>
              <a:t>authorized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run, </a:t>
            </a:r>
            <a:r>
              <a:rPr lang="fr-FR" err="1"/>
              <a:t>helping</a:t>
            </a:r>
            <a:r>
              <a:rPr lang="fr-FR"/>
              <a:t> to </a:t>
            </a:r>
            <a:r>
              <a:rPr lang="fr-FR" err="1"/>
              <a:t>prevent</a:t>
            </a:r>
            <a:r>
              <a:rPr lang="fr-FR"/>
              <a:t> data </a:t>
            </a:r>
            <a:r>
              <a:rPr lang="fr-FR" err="1"/>
              <a:t>breaches</a:t>
            </a:r>
            <a:r>
              <a:rPr lang="fr-FR"/>
              <a:t> and </a:t>
            </a:r>
            <a:r>
              <a:rPr lang="fr-FR" err="1"/>
              <a:t>other</a:t>
            </a:r>
            <a:r>
              <a:rPr lang="fr-FR"/>
              <a:t> </a:t>
            </a:r>
            <a:r>
              <a:rPr lang="fr-FR" err="1"/>
              <a:t>security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  <a:endParaRPr lang="fr-FR">
              <a:ea typeface="Calibri"/>
              <a:cs typeface="Calibri"/>
            </a:endParaRPr>
          </a:p>
          <a:p>
            <a:endParaRPr lang="fr-FR"/>
          </a:p>
          <a:p>
            <a:r>
              <a:rPr lang="fr-FR"/>
              <a:t>In the case of a </a:t>
            </a:r>
            <a:r>
              <a:rPr lang="fr-FR" err="1"/>
              <a:t>zero</a:t>
            </a:r>
            <a:r>
              <a:rPr lang="fr-FR"/>
              <a:t>-trust </a:t>
            </a:r>
            <a:r>
              <a:rPr lang="fr-FR" err="1"/>
              <a:t>security</a:t>
            </a:r>
            <a:r>
              <a:rPr lang="fr-FR"/>
              <a:t> </a:t>
            </a:r>
            <a:r>
              <a:rPr lang="fr-FR" err="1"/>
              <a:t>company</a:t>
            </a:r>
            <a:r>
              <a:rPr lang="fr-FR"/>
              <a:t> </a:t>
            </a:r>
            <a:r>
              <a:rPr lang="fr-FR" err="1"/>
              <a:t>could</a:t>
            </a:r>
            <a:r>
              <a:rPr lang="fr-FR"/>
              <a:t> </a:t>
            </a:r>
            <a:r>
              <a:rPr lang="fr-FR" err="1"/>
              <a:t>develop</a:t>
            </a:r>
            <a:r>
              <a:rPr lang="fr-FR"/>
              <a:t> a solution </a:t>
            </a:r>
            <a:r>
              <a:rPr lang="fr-FR" err="1"/>
              <a:t>that</a:t>
            </a:r>
            <a:r>
              <a:rPr lang="fr-FR"/>
              <a:t> uses machine </a:t>
            </a:r>
            <a:r>
              <a:rPr lang="fr-FR" err="1"/>
              <a:t>learning</a:t>
            </a:r>
            <a:r>
              <a:rPr lang="fr-FR"/>
              <a:t> and </a:t>
            </a:r>
            <a:r>
              <a:rPr lang="fr-FR" err="1"/>
              <a:t>artificial</a:t>
            </a:r>
            <a:r>
              <a:rPr lang="fr-FR"/>
              <a:t> intelligence to </a:t>
            </a:r>
            <a:r>
              <a:rPr lang="fr-FR" err="1"/>
              <a:t>automatically</a:t>
            </a:r>
            <a:r>
              <a:rPr lang="fr-FR"/>
              <a:t> </a:t>
            </a:r>
            <a:r>
              <a:rPr lang="fr-FR" err="1"/>
              <a:t>classify</a:t>
            </a:r>
            <a:r>
              <a:rPr lang="fr-FR"/>
              <a:t> and </a:t>
            </a:r>
            <a:r>
              <a:rPr lang="fr-FR" err="1"/>
              <a:t>categorize</a:t>
            </a:r>
            <a:r>
              <a:rPr lang="fr-FR"/>
              <a:t> applications, </a:t>
            </a:r>
            <a:r>
              <a:rPr lang="fr-FR" err="1"/>
              <a:t>reducing</a:t>
            </a:r>
            <a:r>
              <a:rPr lang="fr-FR"/>
              <a:t> the </a:t>
            </a:r>
            <a:r>
              <a:rPr lang="fr-FR" err="1"/>
              <a:t>need</a:t>
            </a:r>
            <a:r>
              <a:rPr lang="fr-FR"/>
              <a:t> for </a:t>
            </a:r>
            <a:r>
              <a:rPr lang="fr-FR" err="1"/>
              <a:t>manual</a:t>
            </a:r>
            <a:r>
              <a:rPr lang="fr-FR"/>
              <a:t> updates.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4273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30581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10005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0654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2181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46569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3732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396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4564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7929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564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24725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02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84756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9390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22766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31780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6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hyperlink" Target="http://fr.wiktionary.org/wiki/sens_interdit" TargetMode="External"/><Relationship Id="rId5" Type="http://schemas.openxmlformats.org/officeDocument/2006/relationships/diagramQuickStyle" Target="../diagrams/quickStyle1.xml"/><Relationship Id="rId15" Type="http://schemas.openxmlformats.org/officeDocument/2006/relationships/hyperlink" Target="https://www.pngall.com/checklist-png/download/45615" TargetMode="Externa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2.com/products/check-point-application-control/reviews#survey-response-8920998" TargetMode="External"/><Relationship Id="rId3" Type="http://schemas.openxmlformats.org/officeDocument/2006/relationships/hyperlink" Target="https://www.checkpoint.com/quantum/application-control/" TargetMode="External"/><Relationship Id="rId7" Type="http://schemas.openxmlformats.org/officeDocument/2006/relationships/hyperlink" Target="https://www.peerspot.com/products/check-point-application-control-pros-and-cons" TargetMode="External"/><Relationship Id="rId2" Type="http://schemas.openxmlformats.org/officeDocument/2006/relationships/hyperlink" Target="https://www.checkpoint.com/cyber-hub/network-security/what-is-application-contr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vanti.com/fr/products/application-control#:~:text=Application%20Control%20combine%20des%20listes,et%20sans%20contraindre%20les%20utilisateurs." TargetMode="External"/><Relationship Id="rId5" Type="http://schemas.openxmlformats.org/officeDocument/2006/relationships/hyperlink" Target="https://scytale.ai/glossary/security-compliance/" TargetMode="External"/><Relationship Id="rId4" Type="http://schemas.openxmlformats.org/officeDocument/2006/relationships/hyperlink" Target="https://www.techtarget.com/searchdisasterrecovery/definition/risk-mitigation" TargetMode="External"/><Relationship Id="rId9" Type="http://schemas.openxmlformats.org/officeDocument/2006/relationships/hyperlink" Target="https://www.digitalguardian.com/fr/blog/what-application-contro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dstrike.com/cybersecurity-101/zero-trust-security/" TargetMode="External"/><Relationship Id="rId2" Type="http://schemas.openxmlformats.org/officeDocument/2006/relationships/hyperlink" Target="https://pathlock.com/learn/application-security-controls-benefits-types-and-framework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eckpoint.com/downloads/products/cp-software-defined-protection-enterprise-security-blueprint.pdf" TargetMode="External"/><Relationship Id="rId5" Type="http://schemas.openxmlformats.org/officeDocument/2006/relationships/hyperlink" Target="https://www.fortinet.com/lat/fortinet-vs-check-point" TargetMode="External"/><Relationship Id="rId4" Type="http://schemas.openxmlformats.org/officeDocument/2006/relationships/hyperlink" Target="https://www2.deloitte.com/us/en/pages/risk/solutions/zero-trust-servic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42FB62-E4E8-24E2-165D-C1443D03E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845" y="1097175"/>
            <a:ext cx="10775575" cy="2974951"/>
          </a:xfrm>
        </p:spPr>
        <p:txBody>
          <a:bodyPr>
            <a:noAutofit/>
          </a:bodyPr>
          <a:lstStyle/>
          <a:p>
            <a:pPr algn="ctr"/>
            <a:r>
              <a:rPr lang="en-US" sz="4400" b="1">
                <a:solidFill>
                  <a:srgbClr val="1D2125"/>
                </a:solidFill>
                <a:latin typeface="Century Gothic"/>
              </a:rPr>
              <a:t>A</a:t>
            </a:r>
            <a:r>
              <a:rPr lang="en-US" sz="4400" b="1" i="0">
                <a:solidFill>
                  <a:srgbClr val="1D2125"/>
                </a:solidFill>
                <a:effectLst/>
                <a:latin typeface="Century Gothic"/>
              </a:rPr>
              <a:t>nalysis of the benefits and challenges of Application Control within Checkpoint Technology</a:t>
            </a:r>
            <a:endParaRPr lang="fr-FR" sz="4400">
              <a:latin typeface="Century Gothic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DE5512-42D6-91EF-7CC0-ABA777D0E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5607994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Julien DORFFER– Baptiste FAGET – Adrien FRIEH</a:t>
            </a:r>
          </a:p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 Léa MARTIN– Bao Tu PHAM– Morgan ROY</a:t>
            </a:r>
            <a:endParaRPr lang="fr-FR">
              <a:solidFill>
                <a:schemeClr val="tx1"/>
              </a:solidFill>
            </a:endParaRPr>
          </a:p>
          <a:p>
            <a:endParaRPr lang="fr-FR">
              <a:solidFill>
                <a:schemeClr val="tx1"/>
              </a:solidFill>
              <a:ea typeface="Calibri Light"/>
              <a:cs typeface="Calibri Light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39FAD26-6993-AFFB-39D8-7ED80C728A27}"/>
              </a:ext>
            </a:extLst>
          </p:cNvPr>
          <p:cNvSpPr txBox="1"/>
          <p:nvPr/>
        </p:nvSpPr>
        <p:spPr>
          <a:xfrm>
            <a:off x="8531194" y="4969394"/>
            <a:ext cx="2756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11/03/2024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7303213-8832-893A-0AA3-F7901161D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5797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14B4046-AE13-2A82-3697-FC67FEC95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Table of contents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E6743BC3-19CE-994C-1D0A-C8C4726F16E9}"/>
              </a:ext>
            </a:extLst>
          </p:cNvPr>
          <p:cNvSpPr txBox="1"/>
          <p:nvPr/>
        </p:nvSpPr>
        <p:spPr>
          <a:xfrm>
            <a:off x="1218640" y="1975036"/>
            <a:ext cx="998724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romanUcPeriod"/>
            </a:pPr>
            <a:r>
              <a:rPr lang="fr-FR"/>
              <a:t>Importance of Application Control.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Application Control and </a:t>
            </a:r>
            <a:r>
              <a:rPr lang="fr-FR" err="1"/>
              <a:t>CheckPoint</a:t>
            </a:r>
            <a:r>
              <a:rPr lang="fr-FR"/>
              <a:t> </a:t>
            </a:r>
            <a:r>
              <a:rPr lang="fr-FR" err="1"/>
              <a:t>Technology</a:t>
            </a:r>
            <a:r>
              <a:rPr lang="fr-FR"/>
              <a:t>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Risk mitigation and Security Compliance in an Enterprise Network.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err="1"/>
              <a:t>Benefits</a:t>
            </a:r>
            <a:r>
              <a:rPr lang="fr-FR"/>
              <a:t> and Challenges.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Use Case</a:t>
            </a:r>
          </a:p>
          <a:p>
            <a:pPr marL="342900" indent="-342900">
              <a:buAutoNum type="romanUcPeriod"/>
            </a:pPr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0E899D6-01EA-C6E9-421A-0AB1E4D18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4851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A1AC25A-E4A5-351D-9731-7585EA88F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10607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016A9A-C4E5-88F9-64BC-6C8A72EE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Application Control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535AFD7-8E7A-C101-7665-19AF4AC6DC59}"/>
              </a:ext>
            </a:extLst>
          </p:cNvPr>
          <p:cNvSpPr txBox="1"/>
          <p:nvPr/>
        </p:nvSpPr>
        <p:spPr>
          <a:xfrm>
            <a:off x="10785661" y="5925110"/>
            <a:ext cx="1162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[5]</a:t>
            </a:r>
          </a:p>
        </p:txBody>
      </p:sp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3E84F3D9-6537-0898-0296-DD233DA234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3009685"/>
              </p:ext>
            </p:extLst>
          </p:nvPr>
        </p:nvGraphicFramePr>
        <p:xfrm>
          <a:off x="381935" y="1351789"/>
          <a:ext cx="8462792" cy="5363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21" name="Image 320" descr="Palaces City Palazzo · Free image on Pixabay">
            <a:extLst>
              <a:ext uri="{FF2B5EF4-FFF2-40B4-BE49-F238E27FC236}">
                <a16:creationId xmlns:a16="http://schemas.microsoft.com/office/drawing/2014/main" id="{83ED4A42-974A-F99F-DD66-3E1F685A1B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11068" y="2815992"/>
            <a:ext cx="479082" cy="471158"/>
          </a:xfrm>
          <a:prstGeom prst="rect">
            <a:avLst/>
          </a:prstGeom>
        </p:spPr>
      </p:pic>
      <p:pic>
        <p:nvPicPr>
          <p:cNvPr id="1446" name="Image 1445" descr="Identification badge glyph icon | Pre-Designed Vector Graphics ...">
            <a:extLst>
              <a:ext uri="{FF2B5EF4-FFF2-40B4-BE49-F238E27FC236}">
                <a16:creationId xmlns:a16="http://schemas.microsoft.com/office/drawing/2014/main" id="{682C6401-9261-E240-8625-2EC0C924CF0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904" t="22885" r="24519" b="22692"/>
          <a:stretch/>
        </p:blipFill>
        <p:spPr>
          <a:xfrm>
            <a:off x="8880690" y="4114730"/>
            <a:ext cx="538481" cy="397970"/>
          </a:xfrm>
          <a:prstGeom prst="rect">
            <a:avLst/>
          </a:prstGeom>
        </p:spPr>
      </p:pic>
      <p:pic>
        <p:nvPicPr>
          <p:cNvPr id="35" name="Image 34" descr="Une image contenant cercle, Graphique, symbole, Police&#10;&#10;Description générée automatiquement">
            <a:extLst>
              <a:ext uri="{FF2B5EF4-FFF2-40B4-BE49-F238E27FC236}">
                <a16:creationId xmlns:a16="http://schemas.microsoft.com/office/drawing/2014/main" id="{8DD89563-0E84-9A69-7AA1-77F7D7F8119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883052" y="5202447"/>
            <a:ext cx="464389" cy="450012"/>
          </a:xfrm>
          <a:prstGeom prst="rect">
            <a:avLst/>
          </a:prstGeom>
        </p:spPr>
      </p:pic>
      <p:pic>
        <p:nvPicPr>
          <p:cNvPr id="48" name="Image 47" descr="flexibility icon. flexibility concept symbol design, vector illu Stock ...">
            <a:extLst>
              <a:ext uri="{FF2B5EF4-FFF2-40B4-BE49-F238E27FC236}">
                <a16:creationId xmlns:a16="http://schemas.microsoft.com/office/drawing/2014/main" id="{AB90EFBF-6B59-E810-654D-E05CDD26C5D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5094" t="9434" r="11746" b="12264"/>
          <a:stretch/>
        </p:blipFill>
        <p:spPr>
          <a:xfrm>
            <a:off x="8878019" y="5671867"/>
            <a:ext cx="461502" cy="503212"/>
          </a:xfrm>
          <a:prstGeom prst="rect">
            <a:avLst/>
          </a:prstGeom>
        </p:spPr>
      </p:pic>
      <p:pic>
        <p:nvPicPr>
          <p:cNvPr id="49" name="Image 48" descr="Lightweight icon feather quill sign Royalty Free Vector">
            <a:extLst>
              <a:ext uri="{FF2B5EF4-FFF2-40B4-BE49-F238E27FC236}">
                <a16:creationId xmlns:a16="http://schemas.microsoft.com/office/drawing/2014/main" id="{2F49C69E-B05D-778F-88A6-67EE8200822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576" t="6545" r="12540" b="15003"/>
          <a:stretch/>
        </p:blipFill>
        <p:spPr>
          <a:xfrm>
            <a:off x="8853246" y="6237614"/>
            <a:ext cx="524189" cy="477528"/>
          </a:xfrm>
          <a:prstGeom prst="rect">
            <a:avLst/>
          </a:prstGeom>
        </p:spPr>
      </p:pic>
      <p:pic>
        <p:nvPicPr>
          <p:cNvPr id="50" name="Image 49" descr="Une image contenant croquis, cercle, conception&#10;&#10;Description générée automatiquement">
            <a:extLst>
              <a:ext uri="{FF2B5EF4-FFF2-40B4-BE49-F238E27FC236}">
                <a16:creationId xmlns:a16="http://schemas.microsoft.com/office/drawing/2014/main" id="{04278C39-3721-5246-73CD-5FF328186D5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946871" y="4656105"/>
            <a:ext cx="408635" cy="507522"/>
          </a:xfrm>
          <a:prstGeom prst="rect">
            <a:avLst/>
          </a:prstGeom>
        </p:spPr>
      </p:pic>
      <p:sp>
        <p:nvSpPr>
          <p:cNvPr id="1427" name="Espace réservé du numéro de diapositive 1426">
            <a:extLst>
              <a:ext uri="{FF2B5EF4-FFF2-40B4-BE49-F238E27FC236}">
                <a16:creationId xmlns:a16="http://schemas.microsoft.com/office/drawing/2014/main" id="{71B9CD98-9E65-A28A-9712-F7A971D25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4056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 and Checkpoint Technology</a:t>
            </a:r>
            <a:endParaRPr lang="fr-FR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351EAB58-A4B7-8530-CF6B-BE414A725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8946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66F5CD2-E0CD-9028-5FA9-7B08D2474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309" y="436220"/>
            <a:ext cx="10101659" cy="1280890"/>
          </a:xfrm>
        </p:spPr>
        <p:txBody>
          <a:bodyPr/>
          <a:lstStyle/>
          <a:p>
            <a:r>
              <a:rPr lang="fr-FR"/>
              <a:t>Application Control in Checkpoint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02C41217-7FE3-30FA-F51A-184A1E06A1BC}"/>
              </a:ext>
            </a:extLst>
          </p:cNvPr>
          <p:cNvSpPr txBox="1"/>
          <p:nvPr/>
        </p:nvSpPr>
        <p:spPr>
          <a:xfrm>
            <a:off x="9825703" y="6217653"/>
            <a:ext cx="19549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[2], [10]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B43A2B3-3495-7689-230E-7B9D18AF2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33A194E-3DCF-13FB-5223-52717AB14D68}"/>
              </a:ext>
            </a:extLst>
          </p:cNvPr>
          <p:cNvSpPr txBox="1"/>
          <p:nvPr/>
        </p:nvSpPr>
        <p:spPr>
          <a:xfrm>
            <a:off x="1421257" y="1498315"/>
            <a:ext cx="941797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sz="2800" err="1"/>
              <a:t>Industry's</a:t>
            </a:r>
            <a:r>
              <a:rPr lang="fr-FR" sz="2800"/>
              <a:t> </a:t>
            </a:r>
            <a:r>
              <a:rPr lang="fr-FR" sz="2800" err="1"/>
              <a:t>strongest</a:t>
            </a:r>
            <a:r>
              <a:rPr lang="fr-FR" sz="2800"/>
              <a:t> Application control 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Largest</a:t>
            </a:r>
            <a:r>
              <a:rPr lang="fr-FR" sz="2800"/>
              <a:t> Application Library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Integrated in the Checkpoint </a:t>
            </a:r>
            <a:r>
              <a:rPr lang="fr-FR" sz="2800" err="1"/>
              <a:t>environment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An up-to-date </a:t>
            </a:r>
            <a:r>
              <a:rPr lang="fr-FR" sz="2800" err="1"/>
              <a:t>tool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Customize</a:t>
            </a:r>
            <a:r>
              <a:rPr lang="fr-FR" sz="2800"/>
              <a:t> </a:t>
            </a:r>
            <a:r>
              <a:rPr lang="fr-FR" sz="2800" err="1"/>
              <a:t>your</a:t>
            </a:r>
            <a:r>
              <a:rPr lang="fr-FR" sz="2800"/>
              <a:t> application control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</p:txBody>
      </p:sp>
      <p:pic>
        <p:nvPicPr>
          <p:cNvPr id="6" name="Image 5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E450E0F-A2AE-E97B-50FB-0B2EAFCAE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1870" y="1230332"/>
            <a:ext cx="989745" cy="964059"/>
          </a:xfrm>
          <a:prstGeom prst="rect">
            <a:avLst/>
          </a:prstGeom>
        </p:spPr>
      </p:pic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F6626B3-14D2-AEF7-C63D-EE3AD32D9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2655" y="2095073"/>
            <a:ext cx="869880" cy="869878"/>
          </a:xfrm>
          <a:prstGeom prst="rect">
            <a:avLst/>
          </a:prstGeom>
        </p:spPr>
      </p:pic>
      <p:pic>
        <p:nvPicPr>
          <p:cNvPr id="9" name="Image 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6A565CAD-BCC5-F4C6-ECCA-082A51F31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8453" y="2959814"/>
            <a:ext cx="981183" cy="964059"/>
          </a:xfrm>
          <a:prstGeom prst="rect">
            <a:avLst/>
          </a:prstGeom>
        </p:spPr>
      </p:pic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FB4CAFC-5C2E-7605-0060-558718B6B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522" y="3798871"/>
            <a:ext cx="878442" cy="964059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C23DF23-1F4B-CF47-CAF4-9D6DF1C51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8364" y="4672175"/>
            <a:ext cx="981182" cy="101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574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Risk mitigation and Security Compliance</a:t>
            </a:r>
            <a:endParaRPr lang="fr-FR" sz="3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D765775B-7ADF-FAEC-75F1-292A706DA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2537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220C846-6264-6F5D-78FE-1F0F370C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533" y="558966"/>
            <a:ext cx="4137215" cy="644151"/>
          </a:xfrm>
        </p:spPr>
        <p:txBody>
          <a:bodyPr>
            <a:noAutofit/>
          </a:bodyPr>
          <a:lstStyle/>
          <a:p>
            <a:r>
              <a:rPr lang="fr-FR" sz="4000"/>
              <a:t>Risk mitigation 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D218958-9B6D-1659-51F9-CDA2E8C73E03}"/>
              </a:ext>
            </a:extLst>
          </p:cNvPr>
          <p:cNvSpPr txBox="1"/>
          <p:nvPr/>
        </p:nvSpPr>
        <p:spPr>
          <a:xfrm>
            <a:off x="688132" y="1470380"/>
            <a:ext cx="11096432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b="1"/>
              <a:t>Risk mitigation </a:t>
            </a:r>
            <a:r>
              <a:rPr lang="en-US"/>
              <a:t>is a strategy to reduce the effects of threats faced by a business. Several steps are to be followed:</a:t>
            </a:r>
            <a:endParaRPr lang="fr-FR"/>
          </a:p>
        </p:txBody>
      </p:sp>
      <p:pic>
        <p:nvPicPr>
          <p:cNvPr id="4" name="Image 3" descr="Une image contenant Police, Graphique, logo, texte&#10;&#10;Description générée automatiquement">
            <a:extLst>
              <a:ext uri="{FF2B5EF4-FFF2-40B4-BE49-F238E27FC236}">
                <a16:creationId xmlns:a16="http://schemas.microsoft.com/office/drawing/2014/main" id="{95EB4671-D70F-A7B8-3F87-CDCDAAC3B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53" y="2502443"/>
            <a:ext cx="986426" cy="986426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3C3D434-4FAD-7A0A-2112-28CF67DCF559}"/>
              </a:ext>
            </a:extLst>
          </p:cNvPr>
          <p:cNvSpPr txBox="1"/>
          <p:nvPr/>
        </p:nvSpPr>
        <p:spPr>
          <a:xfrm>
            <a:off x="1802228" y="2814825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fr-FR" err="1"/>
              <a:t>Identify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A30594D-DA62-9888-092F-8360674D9628}"/>
              </a:ext>
            </a:extLst>
          </p:cNvPr>
          <p:cNvSpPr txBox="1"/>
          <p:nvPr/>
        </p:nvSpPr>
        <p:spPr>
          <a:xfrm>
            <a:off x="1802227" y="3754278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2) </a:t>
            </a:r>
            <a:r>
              <a:rPr lang="fr-FR" err="1"/>
              <a:t>Perform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 </a:t>
            </a:r>
            <a:r>
              <a:rPr lang="fr-FR" err="1"/>
              <a:t>assessment</a:t>
            </a:r>
            <a:r>
              <a:rPr lang="fr-FR"/>
              <a:t>.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B4E72FD-30DB-259A-6455-354F4FF0F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67" y="3490434"/>
            <a:ext cx="680581" cy="711896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3204AF9-0888-6172-0B07-E4E38E7F23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367" y="4502954"/>
            <a:ext cx="753651" cy="753650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30067840-B459-B2D5-9F8C-9AA892F82807}"/>
              </a:ext>
            </a:extLst>
          </p:cNvPr>
          <p:cNvSpPr txBox="1"/>
          <p:nvPr/>
        </p:nvSpPr>
        <p:spPr>
          <a:xfrm>
            <a:off x="1843980" y="4735483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3) </a:t>
            </a:r>
            <a:r>
              <a:rPr lang="fr-FR" err="1"/>
              <a:t>Analyze</a:t>
            </a:r>
            <a:r>
              <a:rPr lang="fr-FR"/>
              <a:t> the </a:t>
            </a:r>
            <a:r>
              <a:rPr lang="fr-FR" err="1"/>
              <a:t>risks</a:t>
            </a:r>
            <a:r>
              <a:rPr lang="fr-FR"/>
              <a:t>.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5F249442-06FF-69E1-A91B-A7D5C6EAA308}"/>
              </a:ext>
            </a:extLst>
          </p:cNvPr>
          <p:cNvSpPr txBox="1"/>
          <p:nvPr/>
        </p:nvSpPr>
        <p:spPr>
          <a:xfrm>
            <a:off x="7992172" y="2668686"/>
            <a:ext cx="34003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4) </a:t>
            </a:r>
            <a:r>
              <a:rPr lang="fr-FR" err="1"/>
              <a:t>Develop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 management plan.</a:t>
            </a:r>
          </a:p>
        </p:txBody>
      </p:sp>
      <p:pic>
        <p:nvPicPr>
          <p:cNvPr id="15" name="Image 14" descr="Une image contenant rouge, symbole, Police, texte&#10;&#10;Description générée automatiquement">
            <a:extLst>
              <a:ext uri="{FF2B5EF4-FFF2-40B4-BE49-F238E27FC236}">
                <a16:creationId xmlns:a16="http://schemas.microsoft.com/office/drawing/2014/main" id="{7FBDE22C-4475-C3DE-9513-77EDCBB313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3557" y="2637358"/>
            <a:ext cx="666750" cy="800100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34A3C04F-86FA-3D90-83F7-68872BEDEA6C}"/>
              </a:ext>
            </a:extLst>
          </p:cNvPr>
          <p:cNvSpPr txBox="1"/>
          <p:nvPr/>
        </p:nvSpPr>
        <p:spPr>
          <a:xfrm>
            <a:off x="8065241" y="4004797"/>
            <a:ext cx="34212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5) </a:t>
            </a:r>
            <a:r>
              <a:rPr lang="fr-FR" err="1"/>
              <a:t>Implement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 management plan.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0FF55B26-7015-768D-587C-A5D8732BEA13}"/>
              </a:ext>
            </a:extLst>
          </p:cNvPr>
          <p:cNvSpPr txBox="1"/>
          <p:nvPr/>
        </p:nvSpPr>
        <p:spPr>
          <a:xfrm>
            <a:off x="8086117" y="5184330"/>
            <a:ext cx="34212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6) Monitor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pic>
        <p:nvPicPr>
          <p:cNvPr id="21" name="Image 20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0015642A-D473-9519-212F-64077ECC3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9271" y="5003994"/>
            <a:ext cx="607513" cy="638829"/>
          </a:xfrm>
          <a:prstGeom prst="rect">
            <a:avLst/>
          </a:prstGeom>
        </p:spPr>
      </p:pic>
      <p:pic>
        <p:nvPicPr>
          <p:cNvPr id="22" name="Image 21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9949D8B0-5B5C-2621-7665-8862122A5F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8751" y="3782707"/>
            <a:ext cx="858033" cy="868472"/>
          </a:xfrm>
          <a:prstGeom prst="rect">
            <a:avLst/>
          </a:prstGeom>
        </p:spPr>
      </p:pic>
      <p:sp>
        <p:nvSpPr>
          <p:cNvPr id="23" name="ZoneTexte 22">
            <a:extLst>
              <a:ext uri="{FF2B5EF4-FFF2-40B4-BE49-F238E27FC236}">
                <a16:creationId xmlns:a16="http://schemas.microsoft.com/office/drawing/2014/main" id="{A4B048A8-1736-D358-9EB1-F05590985D43}"/>
              </a:ext>
            </a:extLst>
          </p:cNvPr>
          <p:cNvSpPr txBox="1"/>
          <p:nvPr/>
        </p:nvSpPr>
        <p:spPr>
          <a:xfrm>
            <a:off x="11075940" y="6327485"/>
            <a:ext cx="7985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[3]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9C0CE46-DC5E-C529-F68C-F4EBD30F6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2242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F775F22-5572-29B6-4424-C5DFD387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26" y="624110"/>
            <a:ext cx="5717551" cy="602398"/>
          </a:xfrm>
        </p:spPr>
        <p:txBody>
          <a:bodyPr>
            <a:noAutofit/>
          </a:bodyPr>
          <a:lstStyle/>
          <a:p>
            <a:r>
              <a:rPr lang="fr-FR" sz="4000"/>
              <a:t>Security compliance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588551F5-7089-2482-CCA3-E82FC4900590}"/>
              </a:ext>
            </a:extLst>
          </p:cNvPr>
          <p:cNvSpPr txBox="1"/>
          <p:nvPr/>
        </p:nvSpPr>
        <p:spPr>
          <a:xfrm>
            <a:off x="11191874" y="6388158"/>
            <a:ext cx="7844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[4]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821B7E7F-111E-6C81-58F9-AB489AC614B9}"/>
              </a:ext>
            </a:extLst>
          </p:cNvPr>
          <p:cNvSpPr txBox="1"/>
          <p:nvPr/>
        </p:nvSpPr>
        <p:spPr>
          <a:xfrm>
            <a:off x="825214" y="2145819"/>
            <a:ext cx="95932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Involves establishing guidelines on how data should be collected stored and used.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560ABD3-4061-4C2F-C1B8-604EE7F16E7E}"/>
              </a:ext>
            </a:extLst>
          </p:cNvPr>
          <p:cNvSpPr txBox="1"/>
          <p:nvPr/>
        </p:nvSpPr>
        <p:spPr>
          <a:xfrm>
            <a:off x="823709" y="1388071"/>
            <a:ext cx="10192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process of ensuring that an organization complies with specific standards and regulations regarding data privacy, such as </a:t>
            </a:r>
            <a:r>
              <a:rPr lang="en-US" b="1"/>
              <a:t>GDPR </a:t>
            </a:r>
            <a:r>
              <a:rPr lang="en-US"/>
              <a:t>(General Data Protection Regulation)</a:t>
            </a:r>
            <a:endParaRPr lang="fr-FR"/>
          </a:p>
        </p:txBody>
      </p:sp>
      <p:pic>
        <p:nvPicPr>
          <p:cNvPr id="6" name="Image 5" descr="Une image contenant logo, symbole, Police, Marque&#10;&#10;Description générée automatiquement">
            <a:extLst>
              <a:ext uri="{FF2B5EF4-FFF2-40B4-BE49-F238E27FC236}">
                <a16:creationId xmlns:a16="http://schemas.microsoft.com/office/drawing/2014/main" id="{50858CC4-C76D-54AA-A35D-67419C86F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850" y="1267954"/>
            <a:ext cx="756781" cy="746343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8D719555-638F-4B83-FF9F-1607E1232E0F}"/>
              </a:ext>
            </a:extLst>
          </p:cNvPr>
          <p:cNvSpPr txBox="1"/>
          <p:nvPr/>
        </p:nvSpPr>
        <p:spPr>
          <a:xfrm>
            <a:off x="824753" y="2595283"/>
            <a:ext cx="113381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Organizations need to document their policies and procedures related to:</a:t>
            </a:r>
            <a:endParaRPr lang="en-US"/>
          </a:p>
        </p:txBody>
      </p:sp>
      <p:pic>
        <p:nvPicPr>
          <p:cNvPr id="14" name="Image 13" descr="Une image contenant capture d’écran, Graphique, conception&#10;&#10;Description générée automatiquement">
            <a:extLst>
              <a:ext uri="{FF2B5EF4-FFF2-40B4-BE49-F238E27FC236}">
                <a16:creationId xmlns:a16="http://schemas.microsoft.com/office/drawing/2014/main" id="{5D0A6AE1-66D4-B4EC-8FBD-3E4B462A0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424" y="3086099"/>
            <a:ext cx="562537" cy="573743"/>
          </a:xfrm>
          <a:prstGeom prst="rect">
            <a:avLst/>
          </a:prstGeom>
        </p:spPr>
      </p:pic>
      <p:pic>
        <p:nvPicPr>
          <p:cNvPr id="17" name="Image 16" descr="Une image contenant capture d’écran, cercle, Graphique, conception&#10;&#10;Description générée automatiquement">
            <a:extLst>
              <a:ext uri="{FF2B5EF4-FFF2-40B4-BE49-F238E27FC236}">
                <a16:creationId xmlns:a16="http://schemas.microsoft.com/office/drawing/2014/main" id="{7F2FD1D4-D89B-58B4-F6F0-C8F5F695BC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7276" y="4150660"/>
            <a:ext cx="461684" cy="461684"/>
          </a:xfrm>
          <a:prstGeom prst="rect">
            <a:avLst/>
          </a:prstGeom>
        </p:spPr>
      </p:pic>
      <p:pic>
        <p:nvPicPr>
          <p:cNvPr id="18" name="Image 1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C72132B-A56F-B80B-EBB0-5B3861B40C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4570" y="3242982"/>
            <a:ext cx="562537" cy="573743"/>
          </a:xfrm>
          <a:prstGeom prst="rect">
            <a:avLst/>
          </a:prstGeom>
        </p:spPr>
      </p:pic>
      <p:pic>
        <p:nvPicPr>
          <p:cNvPr id="19" name="Image 18" descr="Une image contenant symbole, Graphique, clipart, logo&#10;&#10;Description générée automatiquement">
            <a:extLst>
              <a:ext uri="{FF2B5EF4-FFF2-40B4-BE49-F238E27FC236}">
                <a16:creationId xmlns:a16="http://schemas.microsoft.com/office/drawing/2014/main" id="{B75F5C90-2D84-B57F-B794-7050CBCEA1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394" y="3186952"/>
            <a:ext cx="652183" cy="629772"/>
          </a:xfrm>
          <a:prstGeom prst="rect">
            <a:avLst/>
          </a:prstGeom>
        </p:spPr>
      </p:pic>
      <p:pic>
        <p:nvPicPr>
          <p:cNvPr id="20" name="Image 19" descr="Une image contenant logo, Graphique, capture d’écran, graphisme&#10;&#10;Description générée automatiquement">
            <a:extLst>
              <a:ext uri="{FF2B5EF4-FFF2-40B4-BE49-F238E27FC236}">
                <a16:creationId xmlns:a16="http://schemas.microsoft.com/office/drawing/2014/main" id="{F427CBF9-4E1B-8A17-B21F-E37A3D6379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50541" y="4128247"/>
            <a:ext cx="461683" cy="517711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11143E61-D80B-E658-B9FA-EEB3A1D6D30F}"/>
              </a:ext>
            </a:extLst>
          </p:cNvPr>
          <p:cNvSpPr txBox="1"/>
          <p:nvPr/>
        </p:nvSpPr>
        <p:spPr>
          <a:xfrm>
            <a:off x="1822076" y="31891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Data collection</a:t>
            </a:r>
            <a:endParaRPr lang="fr-FR"/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131B740-0492-2193-5943-6A098C661BC8}"/>
              </a:ext>
            </a:extLst>
          </p:cNvPr>
          <p:cNvSpPr txBox="1"/>
          <p:nvPr/>
        </p:nvSpPr>
        <p:spPr>
          <a:xfrm>
            <a:off x="2292724" y="4208929"/>
            <a:ext cx="1947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Storage</a:t>
            </a:r>
            <a:endParaRPr lang="fr-FR"/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755613F2-E532-F6EB-A779-F8AAEB9BD366}"/>
              </a:ext>
            </a:extLst>
          </p:cNvPr>
          <p:cNvSpPr txBox="1"/>
          <p:nvPr/>
        </p:nvSpPr>
        <p:spPr>
          <a:xfrm>
            <a:off x="8848164" y="3245223"/>
            <a:ext cx="1297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Use</a:t>
            </a:r>
            <a:endParaRPr lang="fr-FR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81EBDA9B-036C-E702-85B5-BEDE275F661A}"/>
              </a:ext>
            </a:extLst>
          </p:cNvPr>
          <p:cNvSpPr txBox="1"/>
          <p:nvPr/>
        </p:nvSpPr>
        <p:spPr>
          <a:xfrm>
            <a:off x="5452782" y="33460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Transfer</a:t>
            </a:r>
            <a:endParaRPr lang="fr-FR"/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0C31DDBD-ED87-D05F-046A-268D91D1C7FB}"/>
              </a:ext>
            </a:extLst>
          </p:cNvPr>
          <p:cNvSpPr txBox="1"/>
          <p:nvPr/>
        </p:nvSpPr>
        <p:spPr>
          <a:xfrm>
            <a:off x="6057900" y="42089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Destruction processes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48A39C77-608B-10A2-0017-24D48768512D}"/>
              </a:ext>
            </a:extLst>
          </p:cNvPr>
          <p:cNvSpPr txBox="1"/>
          <p:nvPr/>
        </p:nvSpPr>
        <p:spPr>
          <a:xfrm>
            <a:off x="1172134" y="5161430"/>
            <a:ext cx="103407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This </a:t>
            </a:r>
            <a:r>
              <a:rPr lang="fr-FR" err="1"/>
              <a:t>ensures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customers</a:t>
            </a:r>
            <a:r>
              <a:rPr lang="fr-FR"/>
              <a:t>' data </a:t>
            </a:r>
            <a:r>
              <a:rPr lang="fr-FR" err="1"/>
              <a:t>is</a:t>
            </a:r>
            <a:r>
              <a:rPr lang="fr-FR"/>
              <a:t> </a:t>
            </a:r>
            <a:r>
              <a:rPr lang="fr-FR" err="1"/>
              <a:t>protected</a:t>
            </a:r>
            <a:r>
              <a:rPr lang="fr-FR"/>
              <a:t> </a:t>
            </a:r>
            <a:r>
              <a:rPr lang="fr-FR" err="1"/>
              <a:t>from</a:t>
            </a:r>
            <a:r>
              <a:rPr lang="fr-FR"/>
              <a:t> </a:t>
            </a:r>
            <a:r>
              <a:rPr lang="fr-FR" err="1"/>
              <a:t>falling</a:t>
            </a:r>
            <a:r>
              <a:rPr lang="fr-FR"/>
              <a:t> </a:t>
            </a:r>
            <a:r>
              <a:rPr lang="fr-FR" err="1"/>
              <a:t>into</a:t>
            </a:r>
            <a:r>
              <a:rPr lang="fr-FR"/>
              <a:t> the </a:t>
            </a:r>
            <a:r>
              <a:rPr lang="fr-FR" err="1"/>
              <a:t>wrong</a:t>
            </a:r>
            <a:r>
              <a:rPr lang="fr-FR"/>
              <a:t> hands </a:t>
            </a:r>
            <a:r>
              <a:rPr lang="fr-FR" err="1"/>
              <a:t>while</a:t>
            </a:r>
            <a:r>
              <a:rPr lang="fr-FR"/>
              <a:t> </a:t>
            </a:r>
            <a:r>
              <a:rPr lang="fr-FR" err="1"/>
              <a:t>also</a:t>
            </a:r>
            <a:r>
              <a:rPr lang="fr-FR"/>
              <a:t> </a:t>
            </a:r>
            <a:r>
              <a:rPr lang="fr-FR" err="1"/>
              <a:t>ensuring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the business </a:t>
            </a:r>
            <a:r>
              <a:rPr lang="fr-FR" err="1"/>
              <a:t>remains</a:t>
            </a:r>
            <a:r>
              <a:rPr lang="fr-FR"/>
              <a:t> compliant </a:t>
            </a:r>
            <a:r>
              <a:rPr lang="fr-FR" err="1"/>
              <a:t>with</a:t>
            </a:r>
            <a:r>
              <a:rPr lang="fr-FR"/>
              <a:t> relevant </a:t>
            </a:r>
            <a:r>
              <a:rPr lang="fr-FR" err="1"/>
              <a:t>laws</a:t>
            </a:r>
            <a:r>
              <a:rPr lang="fr-FR"/>
              <a:t> and </a:t>
            </a:r>
            <a:r>
              <a:rPr lang="fr-FR" err="1"/>
              <a:t>regulations</a:t>
            </a:r>
            <a:r>
              <a:rPr lang="fr-FR"/>
              <a:t>.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EA7AFF6-8ED5-DEDE-787C-34EB00100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5871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8D70B5-92E4-001C-E698-CB483CEF1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514" y="624110"/>
            <a:ext cx="9696098" cy="1280890"/>
          </a:xfrm>
        </p:spPr>
        <p:txBody>
          <a:bodyPr/>
          <a:lstStyle/>
          <a:p>
            <a:r>
              <a:rPr lang="fr-FR" sz="3200"/>
              <a:t>How Application control </a:t>
            </a:r>
            <a:r>
              <a:rPr lang="fr-FR" sz="3200" err="1"/>
              <a:t>contributes</a:t>
            </a:r>
            <a:r>
              <a:rPr lang="fr-FR" sz="3200"/>
              <a:t> to </a:t>
            </a:r>
            <a:r>
              <a:rPr lang="fr-FR" sz="3200" err="1"/>
              <a:t>risk</a:t>
            </a:r>
            <a:r>
              <a:rPr lang="fr-FR" sz="3200"/>
              <a:t> mitigation and </a:t>
            </a:r>
            <a:r>
              <a:rPr lang="fr-FR" sz="3200" err="1"/>
              <a:t>security</a:t>
            </a:r>
            <a:r>
              <a:rPr lang="fr-FR" sz="3200"/>
              <a:t> compliance? 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E270B9-6BC9-2281-98B1-B360C0C6D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0BFCD30-791B-E8C5-B926-10B93ADD84BD}"/>
              </a:ext>
            </a:extLst>
          </p:cNvPr>
          <p:cNvSpPr txBox="1"/>
          <p:nvPr/>
        </p:nvSpPr>
        <p:spPr>
          <a:xfrm>
            <a:off x="599514" y="1977838"/>
            <a:ext cx="1111903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 err="1"/>
              <a:t>Allows</a:t>
            </a:r>
            <a:r>
              <a:rPr lang="fr-FR"/>
              <a:t> </a:t>
            </a:r>
            <a:r>
              <a:rPr lang="fr-FR" err="1"/>
              <a:t>organizations</a:t>
            </a:r>
            <a:r>
              <a:rPr lang="fr-FR"/>
              <a:t> to </a:t>
            </a:r>
            <a:r>
              <a:rPr lang="fr-FR" err="1"/>
              <a:t>identify</a:t>
            </a:r>
            <a:r>
              <a:rPr lang="fr-FR"/>
              <a:t> and control </a:t>
            </a:r>
            <a:r>
              <a:rPr lang="fr-FR" err="1"/>
              <a:t>which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 on </a:t>
            </a:r>
            <a:r>
              <a:rPr lang="fr-FR" err="1"/>
              <a:t>their</a:t>
            </a:r>
            <a:r>
              <a:rPr lang="fr-FR"/>
              <a:t> </a:t>
            </a:r>
            <a:r>
              <a:rPr lang="fr-FR" err="1"/>
              <a:t>systems</a:t>
            </a:r>
            <a:r>
              <a:rPr lang="fr-FR"/>
              <a:t>.</a:t>
            </a:r>
          </a:p>
          <a:p>
            <a:endParaRPr lang="fr-FR"/>
          </a:p>
          <a:p>
            <a:r>
              <a:rPr lang="fr-FR"/>
              <a:t>For </a:t>
            </a:r>
            <a:r>
              <a:rPr lang="en-US" b="1"/>
              <a:t>risk mitigation</a:t>
            </a:r>
            <a:r>
              <a:rPr lang="en-US"/>
              <a:t>, blocks access to certain networks.</a:t>
            </a:r>
          </a:p>
          <a:p>
            <a:endParaRPr lang="en-US"/>
          </a:p>
          <a:p>
            <a:r>
              <a:rPr lang="en-US"/>
              <a:t>For </a:t>
            </a:r>
            <a:r>
              <a:rPr lang="en-US" b="1"/>
              <a:t>security compliances,</a:t>
            </a:r>
            <a:r>
              <a:rPr lang="en-US"/>
              <a:t> control the applications in contact with the network. </a:t>
            </a:r>
            <a:r>
              <a:rPr lang="en-US">
                <a:ea typeface="+mn-lt"/>
                <a:cs typeface="+mn-lt"/>
              </a:rPr>
              <a:t>Less threat and risk of an application going against the policy of your business.</a:t>
            </a:r>
            <a:endParaRPr lang="en-US"/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975FEC4F-E7C8-6401-82D4-90C18B77D663}"/>
              </a:ext>
            </a:extLst>
          </p:cNvPr>
          <p:cNvSpPr/>
          <p:nvPr/>
        </p:nvSpPr>
        <p:spPr>
          <a:xfrm>
            <a:off x="1028140" y="5014633"/>
            <a:ext cx="1064558" cy="4258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EB7387DE-17C0-431A-550D-CD051C1C2E77}"/>
              </a:ext>
            </a:extLst>
          </p:cNvPr>
          <p:cNvSpPr txBox="1"/>
          <p:nvPr/>
        </p:nvSpPr>
        <p:spPr>
          <a:xfrm>
            <a:off x="2767854" y="4642037"/>
            <a:ext cx="531999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/>
              <a:t>Overall</a:t>
            </a:r>
            <a:r>
              <a:rPr lang="fr-FR"/>
              <a:t>, </a:t>
            </a:r>
            <a:r>
              <a:rPr lang="fr-FR" b="1"/>
              <a:t>Application Control:</a:t>
            </a:r>
          </a:p>
          <a:p>
            <a:pPr marL="285750" indent="-285750">
              <a:buFont typeface="Arial"/>
              <a:buChar char="•"/>
            </a:pPr>
            <a:r>
              <a:rPr lang="fr-FR"/>
              <a:t>Controls the inputs and outputs.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Avoid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Prevent</a:t>
            </a:r>
            <a:r>
              <a:rPr lang="fr-FR"/>
              <a:t> </a:t>
            </a:r>
            <a:r>
              <a:rPr lang="fr-FR" err="1"/>
              <a:t>risks</a:t>
            </a:r>
            <a:r>
              <a:rPr lang="fr-FR"/>
              <a:t>.</a:t>
            </a:r>
          </a:p>
          <a:p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F91702F-8E13-1FFD-4D62-483C0D725CF9}"/>
              </a:ext>
            </a:extLst>
          </p:cNvPr>
          <p:cNvSpPr txBox="1"/>
          <p:nvPr/>
        </p:nvSpPr>
        <p:spPr>
          <a:xfrm>
            <a:off x="10886514" y="6261287"/>
            <a:ext cx="9665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[7], [8]</a:t>
            </a:r>
          </a:p>
        </p:txBody>
      </p:sp>
    </p:spTree>
    <p:extLst>
      <p:ext uri="{BB962C8B-B14F-4D97-AF65-F5344CB8AC3E}">
        <p14:creationId xmlns:p14="http://schemas.microsoft.com/office/powerpoint/2010/main" val="1535730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Benefits and Challenges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2B9F7AF4-4707-323B-ED62-57711892F307}"/>
              </a:ext>
            </a:extLst>
          </p:cNvPr>
          <p:cNvSpPr txBox="1">
            <a:spLocks/>
          </p:cNvSpPr>
          <p:nvPr/>
        </p:nvSpPr>
        <p:spPr bwMode="gray">
          <a:xfrm>
            <a:off x="-57006" y="3253891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12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33471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12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</a:t>
            </a:r>
            <a:r>
              <a:rPr lang="fr-FR" sz="4000" err="1"/>
              <a:t>Benefits</a:t>
            </a:r>
            <a:endParaRPr lang="fr-FR" err="1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755487" cy="3777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[6]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7F61F960-34D8-F4F8-B55E-9E5678492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566" y="2292927"/>
            <a:ext cx="678874" cy="678874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1849285" y="2453913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Better </a:t>
            </a:r>
            <a:r>
              <a:rPr lang="fr-FR" err="1"/>
              <a:t>security</a:t>
            </a:r>
            <a:r>
              <a:rPr lang="fr-FR"/>
              <a:t> for the </a:t>
            </a:r>
            <a:r>
              <a:rPr lang="fr-FR" err="1"/>
              <a:t>company</a:t>
            </a:r>
            <a:endParaRPr lang="fr-FR"/>
          </a:p>
        </p:txBody>
      </p:sp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3337EA5-A353-FA2E-2664-C22F1C9F2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833" y="2244436"/>
            <a:ext cx="720437" cy="727364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290451" y="2452255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Optimized Network Performance</a:t>
            </a:r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6046" y="4733992"/>
            <a:ext cx="831274" cy="838201"/>
          </a:xfrm>
          <a:prstGeom prst="rect">
            <a:avLst/>
          </a:prstGeom>
        </p:spPr>
      </p:pic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6B699504-7662-93BD-2255-70491BB2A8BF}"/>
              </a:ext>
            </a:extLst>
          </p:cNvPr>
          <p:cNvCxnSpPr/>
          <p:nvPr/>
        </p:nvCxnSpPr>
        <p:spPr>
          <a:xfrm flipH="1">
            <a:off x="6063095" y="1927505"/>
            <a:ext cx="8997" cy="455163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7523255" y="4806461"/>
            <a:ext cx="42879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Makes sure to keep the company's integrity</a:t>
            </a:r>
            <a:endParaRPr lang="fr-FR"/>
          </a:p>
        </p:txBody>
      </p:sp>
      <p:pic>
        <p:nvPicPr>
          <p:cNvPr id="3" name="Image 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33AA613-F21E-0E00-C26C-9D5B91BBA4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112" y="4797344"/>
            <a:ext cx="715108" cy="721621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7B2545E-6724-42A2-A17D-6A96EFF35F3C}"/>
              </a:ext>
            </a:extLst>
          </p:cNvPr>
          <p:cNvSpPr txBox="1"/>
          <p:nvPr/>
        </p:nvSpPr>
        <p:spPr>
          <a:xfrm>
            <a:off x="1746383" y="4943230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Great efficiency for the company</a:t>
            </a:r>
          </a:p>
        </p:txBody>
      </p:sp>
    </p:spTree>
    <p:extLst>
      <p:ext uri="{BB962C8B-B14F-4D97-AF65-F5344CB8AC3E}">
        <p14:creationId xmlns:p14="http://schemas.microsoft.com/office/powerpoint/2010/main" val="703853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13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Challenges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1112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[12] [13]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2143685" y="2423588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>
                <a:ea typeface="+mn-lt"/>
                <a:cs typeface="+mn-lt"/>
              </a:rPr>
              <a:t>Keeping</a:t>
            </a:r>
            <a:r>
              <a:rPr lang="fr-FR">
                <a:ea typeface="+mn-lt"/>
                <a:cs typeface="+mn-lt"/>
              </a:rPr>
              <a:t> Up </a:t>
            </a:r>
            <a:r>
              <a:rPr lang="fr-FR" err="1">
                <a:ea typeface="+mn-lt"/>
                <a:cs typeface="+mn-lt"/>
              </a:rPr>
              <a:t>with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Evolving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Threats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445232" y="2476067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Adaptability and Integration</a:t>
            </a:r>
            <a:endParaRPr lang="fr-FR"/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5515" y="4388711"/>
            <a:ext cx="831274" cy="838201"/>
          </a:xfrm>
          <a:prstGeom prst="rect">
            <a:avLst/>
          </a:prstGeom>
        </p:spPr>
      </p:pic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80813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Convergence of Networking and Security</a:t>
            </a:r>
            <a:endParaRPr lang="fr-FR"/>
          </a:p>
        </p:txBody>
      </p:sp>
      <p:pic>
        <p:nvPicPr>
          <p:cNvPr id="7" name="Image 6" descr="Une image contenant cercle, croquis, Graphique, dessin&#10;&#10;Description générée automatiquement">
            <a:extLst>
              <a:ext uri="{FF2B5EF4-FFF2-40B4-BE49-F238E27FC236}">
                <a16:creationId xmlns:a16="http://schemas.microsoft.com/office/drawing/2014/main" id="{1901D1AB-8CC0-7A28-487D-5480108B1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389" y="2217540"/>
            <a:ext cx="845345" cy="833438"/>
          </a:xfrm>
          <a:prstGeom prst="rect">
            <a:avLst/>
          </a:prstGeom>
        </p:spPr>
      </p:pic>
      <p:pic>
        <p:nvPicPr>
          <p:cNvPr id="11" name="Image 10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3C9FECA2-8E43-50AE-EEAA-F9F2ED91F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8333"/>
          <a:stretch/>
        </p:blipFill>
        <p:spPr>
          <a:xfrm>
            <a:off x="5813226" y="1866305"/>
            <a:ext cx="2143125" cy="1535907"/>
          </a:xfrm>
          <a:prstGeom prst="rect">
            <a:avLst/>
          </a:prstGeom>
        </p:spPr>
      </p:pic>
      <p:cxnSp>
        <p:nvCxnSpPr>
          <p:cNvPr id="6" name="Connecteur droit avec flèche 5">
            <a:extLst>
              <a:ext uri="{FF2B5EF4-FFF2-40B4-BE49-F238E27FC236}">
                <a16:creationId xmlns:a16="http://schemas.microsoft.com/office/drawing/2014/main" id="{872671A9-37EC-BB88-511B-ABEC79B48C62}"/>
              </a:ext>
            </a:extLst>
          </p:cNvPr>
          <p:cNvCxnSpPr>
            <a:cxnSpLocks noChangeAspect="1"/>
          </p:cNvCxnSpPr>
          <p:nvPr/>
        </p:nvCxnSpPr>
        <p:spPr>
          <a:xfrm>
            <a:off x="6050670" y="1965141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F3CC8612-BF98-BBB8-39F2-3F9316926AE9}"/>
              </a:ext>
            </a:extLst>
          </p:cNvPr>
          <p:cNvCxnSpPr>
            <a:cxnSpLocks noChangeAspect="1"/>
          </p:cNvCxnSpPr>
          <p:nvPr/>
        </p:nvCxnSpPr>
        <p:spPr>
          <a:xfrm>
            <a:off x="8110447" y="404941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Connecteur droit avec flèche 9">
            <a:extLst>
              <a:ext uri="{FF2B5EF4-FFF2-40B4-BE49-F238E27FC236}">
                <a16:creationId xmlns:a16="http://schemas.microsoft.com/office/drawing/2014/main" id="{C0A6B933-7144-5315-3462-B6CAA5C8C8BB}"/>
              </a:ext>
            </a:extLst>
          </p:cNvPr>
          <p:cNvCxnSpPr>
            <a:cxnSpLocks noChangeAspect="1"/>
          </p:cNvCxnSpPr>
          <p:nvPr/>
        </p:nvCxnSpPr>
        <p:spPr>
          <a:xfrm>
            <a:off x="4074231" y="404873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C60EAA12-06FE-1A7E-7C74-ECD3FF411B07}"/>
              </a:ext>
            </a:extLst>
          </p:cNvPr>
          <p:cNvSpPr txBox="1"/>
          <p:nvPr/>
        </p:nvSpPr>
        <p:spPr>
          <a:xfrm>
            <a:off x="452288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Scalability and Performance</a:t>
            </a:r>
            <a:endParaRPr lang="fr-FR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3F38BB19-EEF2-4527-FB86-490EB1225BD2}"/>
              </a:ext>
            </a:extLst>
          </p:cNvPr>
          <p:cNvSpPr txBox="1"/>
          <p:nvPr/>
        </p:nvSpPr>
        <p:spPr>
          <a:xfrm>
            <a:off x="8879681" y="52244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Unified Management</a:t>
            </a:r>
            <a:endParaRPr lang="fr-FR">
              <a:ea typeface="+mn-lt"/>
              <a:cs typeface="+mn-lt"/>
            </a:endParaRPr>
          </a:p>
        </p:txBody>
      </p:sp>
      <p:pic>
        <p:nvPicPr>
          <p:cNvPr id="17" name="Image 16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1BB814CD-D22B-F725-D211-DC173693BF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18" b="33815"/>
          <a:stretch/>
        </p:blipFill>
        <p:spPr>
          <a:xfrm>
            <a:off x="1341175" y="3742985"/>
            <a:ext cx="2149996" cy="1473225"/>
          </a:xfrm>
          <a:prstGeom prst="rect">
            <a:avLst/>
          </a:prstGeom>
        </p:spPr>
      </p:pic>
      <p:pic>
        <p:nvPicPr>
          <p:cNvPr id="19" name="Image 1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4EDB387-E293-9156-5BA8-285C3309A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1518" y="4368719"/>
            <a:ext cx="715108" cy="72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51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Use Case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C5385209-C455-BB54-08A7-7AA6B9431D39}"/>
              </a:ext>
            </a:extLst>
          </p:cNvPr>
          <p:cNvSpPr txBox="1">
            <a:spLocks/>
          </p:cNvSpPr>
          <p:nvPr/>
        </p:nvSpPr>
        <p:spPr bwMode="gray">
          <a:xfrm>
            <a:off x="-71275" y="3252233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 dirty="0"/>
              <a:pPr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94707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/>
              <a:t>Use case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1996882" y="1723872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 err="1"/>
              <a:t>Zero</a:t>
            </a:r>
            <a:r>
              <a:rPr lang="fr-FR" sz="2400"/>
              <a:t>-trust </a:t>
            </a:r>
            <a:r>
              <a:rPr lang="fr-FR" sz="2400" err="1"/>
              <a:t>security</a:t>
            </a:r>
            <a:r>
              <a:rPr lang="fr-FR" sz="2400"/>
              <a:t> at Deloitte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17</a:t>
            </a:r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B31BC7B-5C95-C77A-3DDE-5D5216D4278F}"/>
              </a:ext>
            </a:extLst>
          </p:cNvPr>
          <p:cNvSpPr txBox="1"/>
          <p:nvPr/>
        </p:nvSpPr>
        <p:spPr>
          <a:xfrm>
            <a:off x="4298404" y="4898233"/>
            <a:ext cx="37242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Innovative solution </a:t>
            </a:r>
          </a:p>
        </p:txBody>
      </p:sp>
      <p:pic>
        <p:nvPicPr>
          <p:cNvPr id="6" name="Image 5" descr="Innovation ">
            <a:extLst>
              <a:ext uri="{FF2B5EF4-FFF2-40B4-BE49-F238E27FC236}">
                <a16:creationId xmlns:a16="http://schemas.microsoft.com/office/drawing/2014/main" id="{A10D4101-D1A2-54A9-AA6D-F7A70A52F0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0291" y="4523509"/>
            <a:ext cx="1219200" cy="1219200"/>
          </a:xfrm>
          <a:prstGeom prst="rect">
            <a:avLst/>
          </a:prstGeom>
        </p:spPr>
      </p:pic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1BDB9FD8-5219-DD9A-DBB4-D6598B4FD449}"/>
              </a:ext>
            </a:extLst>
          </p:cNvPr>
          <p:cNvCxnSpPr>
            <a:cxnSpLocks/>
          </p:cNvCxnSpPr>
          <p:nvPr/>
        </p:nvCxnSpPr>
        <p:spPr>
          <a:xfrm flipH="1" flipV="1">
            <a:off x="928624" y="3967556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AD018FF2-267F-2C11-4897-F432940D6E09}"/>
              </a:ext>
            </a:extLst>
          </p:cNvPr>
          <p:cNvCxnSpPr>
            <a:cxnSpLocks noChangeAspect="1"/>
          </p:cNvCxnSpPr>
          <p:nvPr/>
        </p:nvCxnSpPr>
        <p:spPr>
          <a:xfrm>
            <a:off x="6092234" y="1909723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" name="Image 12" descr="Shield ">
            <a:extLst>
              <a:ext uri="{FF2B5EF4-FFF2-40B4-BE49-F238E27FC236}">
                <a16:creationId xmlns:a16="http://schemas.microsoft.com/office/drawing/2014/main" id="{8CD3FDA3-59DB-62E5-3D3F-03AEDD8830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3673" y="2722418"/>
            <a:ext cx="1163782" cy="1163782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18F316B9-72D5-71A6-1885-E4390FAB6505}"/>
              </a:ext>
            </a:extLst>
          </p:cNvPr>
          <p:cNvSpPr txBox="1"/>
          <p:nvPr/>
        </p:nvSpPr>
        <p:spPr>
          <a:xfrm>
            <a:off x="7150772" y="1640744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IOT </a:t>
            </a:r>
            <a:r>
              <a:rPr lang="fr-FR" sz="2400" err="1"/>
              <a:t>security</a:t>
            </a:r>
            <a:r>
              <a:rPr lang="fr-FR" sz="2400"/>
              <a:t> in </a:t>
            </a:r>
            <a:r>
              <a:rPr lang="fr-FR" sz="2400" err="1"/>
              <a:t>Soprasteria</a:t>
            </a:r>
          </a:p>
        </p:txBody>
      </p:sp>
      <p:pic>
        <p:nvPicPr>
          <p:cNvPr id="15" name="Image 14" descr="Sopra Steria (@SopraSteria) / X">
            <a:extLst>
              <a:ext uri="{FF2B5EF4-FFF2-40B4-BE49-F238E27FC236}">
                <a16:creationId xmlns:a16="http://schemas.microsoft.com/office/drawing/2014/main" id="{F639F876-1AC2-FD17-3838-F4118E7D4B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81347" y="1720128"/>
            <a:ext cx="1297998" cy="1297998"/>
          </a:xfrm>
          <a:prstGeom prst="rect">
            <a:avLst/>
          </a:prstGeom>
        </p:spPr>
      </p:pic>
      <p:pic>
        <p:nvPicPr>
          <p:cNvPr id="16" name="Image 15" descr="Deloitte">
            <a:extLst>
              <a:ext uri="{FF2B5EF4-FFF2-40B4-BE49-F238E27FC236}">
                <a16:creationId xmlns:a16="http://schemas.microsoft.com/office/drawing/2014/main" id="{2BC3E54E-1027-BABB-4B05-94193B57B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473" y="2549236"/>
            <a:ext cx="2743199" cy="1371599"/>
          </a:xfrm>
          <a:prstGeom prst="rect">
            <a:avLst/>
          </a:prstGeom>
        </p:spPr>
      </p:pic>
      <p:pic>
        <p:nvPicPr>
          <p:cNvPr id="17" name="Image 16" descr="Internet of things ">
            <a:extLst>
              <a:ext uri="{FF2B5EF4-FFF2-40B4-BE49-F238E27FC236}">
                <a16:creationId xmlns:a16="http://schemas.microsoft.com/office/drawing/2014/main" id="{2B9EF068-CB98-40DC-8DAD-40750313EC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273" y="2376054"/>
            <a:ext cx="1607127" cy="156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45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  <a:endParaRPr lang="fr-FR"/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C5385209-C455-BB54-08A7-7AA6B9431D39}"/>
              </a:ext>
            </a:extLst>
          </p:cNvPr>
          <p:cNvSpPr txBox="1">
            <a:spLocks/>
          </p:cNvSpPr>
          <p:nvPr/>
        </p:nvSpPr>
        <p:spPr bwMode="gray">
          <a:xfrm>
            <a:off x="-71275" y="3252233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 dirty="0"/>
              <a:pPr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86989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7817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000"/>
              <a:t>[1] </a:t>
            </a:r>
            <a:r>
              <a:rPr lang="en-US" sz="2000">
                <a:hlinkClick r:id="rId2"/>
              </a:rPr>
              <a:t>https://www.checkpoint.com/cyber-hub/network-security/what-is-application-control/</a:t>
            </a:r>
            <a:endParaRPr lang="fr-FR" sz="2000"/>
          </a:p>
          <a:p>
            <a:endParaRPr lang="en-US" sz="2000"/>
          </a:p>
          <a:p>
            <a:r>
              <a:rPr lang="fr-FR" sz="2000"/>
              <a:t>[2] </a:t>
            </a:r>
            <a:r>
              <a:rPr lang="fr-FR" sz="2000">
                <a:ea typeface="+mn-lt"/>
                <a:cs typeface="+mn-lt"/>
                <a:hlinkClick r:id="rId3"/>
              </a:rPr>
              <a:t>https://www.checkpoint.com/quantum/application-control/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[3] </a:t>
            </a:r>
            <a:r>
              <a:rPr lang="fr-FR" sz="2000">
                <a:ea typeface="+mn-lt"/>
                <a:cs typeface="+mn-lt"/>
                <a:hlinkClick r:id="rId4"/>
              </a:rPr>
              <a:t>https://www.techtarget.com/searchdisasterrecovery/definition/risk-mitigation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[4] </a:t>
            </a:r>
            <a:r>
              <a:rPr lang="fr-FR" sz="2000">
                <a:ea typeface="+mn-lt"/>
                <a:cs typeface="+mn-lt"/>
                <a:hlinkClick r:id="rId5"/>
              </a:rPr>
              <a:t>https://scytale.ai/glossary/security-compliance/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>
                <a:ea typeface="+mn-lt"/>
                <a:cs typeface="+mn-lt"/>
              </a:rPr>
              <a:t>[5] </a:t>
            </a:r>
            <a:r>
              <a:rPr lang="fr-FR" sz="2000">
                <a:ea typeface="+mn-lt"/>
                <a:cs typeface="+mn-lt"/>
                <a:hlinkClick r:id="rId6"/>
              </a:rPr>
              <a:t>Ivanti 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[6]  </a:t>
            </a:r>
            <a:r>
              <a:rPr lang="fr-FR" sz="2000">
                <a:hlinkClick r:id="rId7"/>
              </a:rPr>
              <a:t>https://www.peerspot.com/products/check-point-application-control-pros-and-cons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fr-FR" sz="2000"/>
              <a:t>     </a:t>
            </a:r>
            <a:r>
              <a:rPr lang="fr-FR" sz="2000">
                <a:hlinkClick r:id="rId8"/>
              </a:rPr>
              <a:t>https://www.g2.com/products/check-point-application-control/reviews#survey-response-8920998</a:t>
            </a:r>
            <a:endParaRPr lang="fr-FR" sz="2000"/>
          </a:p>
          <a:p>
            <a:endParaRPr lang="fr-FR" sz="2000"/>
          </a:p>
          <a:p>
            <a:r>
              <a:rPr lang="fr-FR" sz="2000"/>
              <a:t>[7] </a:t>
            </a:r>
            <a:r>
              <a:rPr lang="en-US" sz="2000">
                <a:hlinkClick r:id="rId9"/>
              </a:rPr>
              <a:t>https://www.digitalguardian.com/fr/blog/what-application-control</a:t>
            </a:r>
            <a:endParaRPr lang="fr-FR" sz="2000"/>
          </a:p>
          <a:p>
            <a:endParaRPr lang="en-US" sz="200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fr-FR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47808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[8] </a:t>
            </a:r>
            <a:r>
              <a:rPr lang="en-US">
                <a:hlinkClick r:id="rId2"/>
              </a:rPr>
              <a:t>https://pathlock.com/learn/application-security-controls-benefits-types-and-frameworks/</a:t>
            </a:r>
            <a:endParaRPr lang="fr-FR"/>
          </a:p>
          <a:p>
            <a:endParaRPr lang="en-US"/>
          </a:p>
          <a:p>
            <a:r>
              <a:rPr lang="en-US"/>
              <a:t>[9] </a:t>
            </a:r>
            <a:r>
              <a:rPr lang="en-US">
                <a:hlinkClick r:id="rId3"/>
              </a:rPr>
              <a:t>https://www.crowdstrike.com/cybersecurity-101/zero-trust-security/</a:t>
            </a:r>
            <a:r>
              <a:rPr lang="en-US"/>
              <a:t> </a:t>
            </a:r>
          </a:p>
          <a:p>
            <a:endParaRPr lang="en-US"/>
          </a:p>
          <a:p>
            <a:r>
              <a:rPr lang="en-US"/>
              <a:t>[10] </a:t>
            </a:r>
            <a:r>
              <a:rPr lang="en-US" sz="1500">
                <a:ea typeface="+mn-lt"/>
                <a:cs typeface="+mn-lt"/>
              </a:rPr>
              <a:t>Check Point Certified Security Administrator R81.20</a:t>
            </a:r>
          </a:p>
          <a:p>
            <a:endParaRPr lang="en-US" sz="1500"/>
          </a:p>
          <a:p>
            <a:r>
              <a:rPr lang="en-US" sz="1500"/>
              <a:t>[11] </a:t>
            </a:r>
            <a:r>
              <a:rPr lang="en-US" sz="1500">
                <a:ea typeface="+mn-lt"/>
                <a:cs typeface="+mn-lt"/>
                <a:hlinkClick r:id="rId4"/>
              </a:rPr>
              <a:t>https://www2.deloitte.com/us/en/pages/risk/solutions/zero-trust-services.html</a:t>
            </a:r>
            <a:r>
              <a:rPr lang="en-US" sz="1500">
                <a:ea typeface="+mn-lt"/>
                <a:cs typeface="+mn-lt"/>
              </a:rPr>
              <a:t> </a:t>
            </a:r>
            <a:endParaRPr lang="en-US" sz="1500"/>
          </a:p>
          <a:p>
            <a:endParaRPr lang="en-US" sz="1500"/>
          </a:p>
          <a:p>
            <a:r>
              <a:rPr lang="en-US" sz="1500"/>
              <a:t>[12] </a:t>
            </a:r>
            <a:r>
              <a:rPr lang="en-US" sz="1500">
                <a:ea typeface="+mn-lt"/>
                <a:cs typeface="+mn-lt"/>
                <a:hlinkClick r:id="rId5"/>
              </a:rPr>
              <a:t>https://www.fortinet.com/lat/fortinet-vs-check-point</a:t>
            </a:r>
          </a:p>
          <a:p>
            <a:endParaRPr lang="en-US" sz="1500"/>
          </a:p>
          <a:p>
            <a:r>
              <a:rPr lang="en-US" sz="1500"/>
              <a:t>[13] </a:t>
            </a:r>
            <a:r>
              <a:rPr lang="en-US" sz="1500">
                <a:ea typeface="+mn-lt"/>
                <a:cs typeface="+mn-lt"/>
                <a:hlinkClick r:id="rId6"/>
              </a:rPr>
              <a:t>https://www.checkpoint.com/downloads/products/cp-software-defined-protection-enterprise-security-blueprint.pdf</a:t>
            </a:r>
            <a:endParaRPr lang="en-US" sz="1500"/>
          </a:p>
          <a:p>
            <a:endParaRPr lang="en-US" sz="1500"/>
          </a:p>
          <a:p>
            <a:endParaRPr lang="en-US" sz="1500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8134746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cce098-fa95-4032-94b0-e9489f86204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4228ABBA4145468CEF00E186148C5D" ma:contentTypeVersion="10" ma:contentTypeDescription="Crée un document." ma:contentTypeScope="" ma:versionID="384f596c14f9bf4a03a9307783a6cd44">
  <xsd:schema xmlns:xsd="http://www.w3.org/2001/XMLSchema" xmlns:xs="http://www.w3.org/2001/XMLSchema" xmlns:p="http://schemas.microsoft.com/office/2006/metadata/properties" xmlns:ns3="00cce098-fa95-4032-94b0-e9489f86204c" xmlns:ns4="47c92d07-a3d1-4acf-adb2-31ebafb8d2b9" targetNamespace="http://schemas.microsoft.com/office/2006/metadata/properties" ma:root="true" ma:fieldsID="b4e09c0b49b80bc8c298ec4e6294eb6f" ns3:_="" ns4:_="">
    <xsd:import namespace="00cce098-fa95-4032-94b0-e9489f86204c"/>
    <xsd:import namespace="47c92d07-a3d1-4acf-adb2-31ebafb8d2b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ce098-fa95-4032-94b0-e9489f8620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c92d07-a3d1-4acf-adb2-31ebafb8d2b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834DEB-6A54-42BB-87A8-BA075262DF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636F1-B38D-47C1-BA90-3D61EAB03B48}">
  <ds:schemaRefs>
    <ds:schemaRef ds:uri="00cce098-fa95-4032-94b0-e9489f86204c"/>
    <ds:schemaRef ds:uri="47c92d07-a3d1-4acf-adb2-31ebafb8d2b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F0E6DBA-E009-4BFB-A9E6-F83B8FDE7806}">
  <ds:schemaRefs>
    <ds:schemaRef ds:uri="00cce098-fa95-4032-94b0-e9489f86204c"/>
    <ds:schemaRef ds:uri="47c92d07-a3d1-4acf-adb2-31ebafb8d2b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Grand écran</PresentationFormat>
  <Slides>18</Slides>
  <Notes>4</Notes>
  <HiddenSlides>0</HiddenSlide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18</vt:i4>
      </vt:variant>
    </vt:vector>
  </HeadingPairs>
  <TitlesOfParts>
    <vt:vector size="19" baseType="lpstr">
      <vt:lpstr>Wisp</vt:lpstr>
      <vt:lpstr>Analysis of the benefits and challenges of Application Control within Checkpoint Technology</vt:lpstr>
      <vt:lpstr>Table of contents</vt:lpstr>
      <vt:lpstr>Présentation PowerPoint</vt:lpstr>
      <vt:lpstr>Application Control</vt:lpstr>
      <vt:lpstr>Présentation PowerPoint</vt:lpstr>
      <vt:lpstr>Application Control in Checkpoint</vt:lpstr>
      <vt:lpstr>Présentation PowerPoint</vt:lpstr>
      <vt:lpstr>Risk mitigation </vt:lpstr>
      <vt:lpstr>Security compliance</vt:lpstr>
      <vt:lpstr>How Application control contributes to risk mitigation and security compliance? </vt:lpstr>
      <vt:lpstr>Présentation PowerPoint</vt:lpstr>
      <vt:lpstr>Présentation PowerPoint</vt:lpstr>
      <vt:lpstr>Présentation PowerPoint</vt:lpstr>
      <vt:lpstr>Présentation PowerPoint</vt:lpstr>
      <vt:lpstr>Use case</vt:lpstr>
      <vt:lpstr>Présentation PowerPoint</vt:lpstr>
      <vt:lpstr>References 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Bao Tu PHAM</dc:creator>
  <cp:revision>2</cp:revision>
  <dcterms:created xsi:type="dcterms:W3CDTF">2024-02-19T14:29:24Z</dcterms:created>
  <dcterms:modified xsi:type="dcterms:W3CDTF">2024-03-18T12:27:02Z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0x010100F44228ABBA4145468CEF00E186148C5D</vt:lpwstr>
  </property>
</Properties>
</file>