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37D1031F-9D45-1E45-A95F-8BB6155E52D3}"/>
    <pc:docChg chg="addSld modSld sldOrd">
      <pc:chgData name="Geraint Forster" userId="8c02c943-4b4b-4de2-a38e-320edf235171" providerId="ADAL" clId="{37D1031F-9D45-1E45-A95F-8BB6155E52D3}" dt="2018-10-08T13:36:56.525" v="30" actId="20577"/>
      <pc:docMkLst>
        <pc:docMk/>
      </pc:docMkLst>
      <pc:sldChg chg="addSp delSp modSp new ord">
        <pc:chgData name="Geraint Forster" userId="8c02c943-4b4b-4de2-a38e-320edf235171" providerId="ADAL" clId="{37D1031F-9D45-1E45-A95F-8BB6155E52D3}" dt="2018-10-08T13:36:56.525" v="30" actId="20577"/>
        <pc:sldMkLst>
          <pc:docMk/>
          <pc:sldMk cId="703513590" sldId="268"/>
        </pc:sldMkLst>
        <pc:spChg chg="mod">
          <ac:chgData name="Geraint Forster" userId="8c02c943-4b4b-4de2-a38e-320edf235171" providerId="ADAL" clId="{37D1031F-9D45-1E45-A95F-8BB6155E52D3}" dt="2018-10-08T13:36:56.525" v="30" actId="20577"/>
          <ac:spMkLst>
            <pc:docMk/>
            <pc:sldMk cId="703513590" sldId="268"/>
            <ac:spMk id="2" creationId="{F04CE96A-8BE5-5B40-9A69-36C59CFD55D8}"/>
          </ac:spMkLst>
        </pc:spChg>
        <pc:spChg chg="del">
          <ac:chgData name="Geraint Forster" userId="8c02c943-4b4b-4de2-a38e-320edf235171" providerId="ADAL" clId="{37D1031F-9D45-1E45-A95F-8BB6155E52D3}" dt="2018-10-08T13:36:39.500" v="2" actId="931"/>
          <ac:spMkLst>
            <pc:docMk/>
            <pc:sldMk cId="703513590" sldId="268"/>
            <ac:spMk id="3" creationId="{8E6A5270-F024-7944-A41B-4F99D4F42DE2}"/>
          </ac:spMkLst>
        </pc:spChg>
        <pc:picChg chg="add mod ord">
          <ac:chgData name="Geraint Forster" userId="8c02c943-4b4b-4de2-a38e-320edf235171" providerId="ADAL" clId="{37D1031F-9D45-1E45-A95F-8BB6155E52D3}" dt="2018-10-08T13:36:47.731" v="5" actId="14100"/>
          <ac:picMkLst>
            <pc:docMk/>
            <pc:sldMk cId="703513590" sldId="268"/>
            <ac:picMk id="4" creationId="{6234643F-E182-1244-BDA9-BFED002AE64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FA8C5CD-08D7-40B1-8AB8-AD76E50B0585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5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Advanced Training Methods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Geraint Forster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564" y="216911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Factors affecting cardiovascular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661" y="1942658"/>
            <a:ext cx="7550496" cy="1756791"/>
          </a:xfrm>
        </p:spPr>
        <p:txBody>
          <a:bodyPr/>
          <a:lstStyle/>
          <a:p>
            <a:r>
              <a:rPr lang="en-GB" dirty="0"/>
              <a:t>VO2 Max</a:t>
            </a:r>
          </a:p>
          <a:p>
            <a:r>
              <a:rPr lang="en-GB" dirty="0"/>
              <a:t>Threshold</a:t>
            </a:r>
          </a:p>
          <a:p>
            <a:r>
              <a:rPr lang="en-GB" dirty="0"/>
              <a:t>Economy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Energy Expenditure During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Maximal Aerobic Exercise</a:t>
            </a:r>
          </a:p>
        </p:txBody>
      </p:sp>
      <p:sp>
        <p:nvSpPr>
          <p:cNvPr id="35843" name="Content Placeholder 13"/>
          <p:cNvSpPr>
            <a:spLocks noGrp="1"/>
          </p:cNvSpPr>
          <p:nvPr>
            <p:ph idx="1"/>
          </p:nvPr>
        </p:nvSpPr>
        <p:spPr>
          <a:xfrm>
            <a:off x="546100" y="1499033"/>
            <a:ext cx="8051800" cy="427355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  <a:r>
              <a:rPr lang="en-US" altLang="en-US" dirty="0"/>
              <a:t> (maximal O</a:t>
            </a:r>
            <a:r>
              <a:rPr lang="en-US" altLang="en-US" baseline="-25000" dirty="0"/>
              <a:t>2</a:t>
            </a:r>
            <a:r>
              <a:rPr lang="en-US" altLang="en-US" dirty="0"/>
              <a:t> uptake)</a:t>
            </a:r>
          </a:p>
          <a:p>
            <a:pPr lvl="1" eaLnBrk="1" hangingPunct="1">
              <a:defRPr/>
            </a:pPr>
            <a:r>
              <a:rPr lang="en-US" altLang="en-US" dirty="0"/>
              <a:t>Point at which O</a:t>
            </a:r>
            <a:r>
              <a:rPr lang="en-US" altLang="en-US" baseline="-25000" dirty="0"/>
              <a:t>2</a:t>
            </a:r>
            <a:r>
              <a:rPr lang="en-US" altLang="en-US" dirty="0"/>
              <a:t> consumption </a:t>
            </a:r>
            <a:r>
              <a:rPr lang="en-US" altLang="en-US" dirty="0" err="1"/>
              <a:t>doesn</a:t>
            </a:r>
            <a:r>
              <a:rPr lang="ja-JP" altLang="en-US" spc="-400" dirty="0"/>
              <a:t>’</a:t>
            </a:r>
            <a:r>
              <a:rPr lang="en-US" altLang="ja-JP" dirty="0"/>
              <a:t>t </a:t>
            </a:r>
            <a:r>
              <a:rPr lang="en-US" altLang="ja-JP" dirty="0">
                <a:sym typeface="Wingdings" panose="05000000000000000000" pitchFamily="2" charset="2"/>
              </a:rPr>
              <a:t></a:t>
            </a:r>
            <a:r>
              <a:rPr lang="en-US" altLang="ja-JP" dirty="0"/>
              <a:t> with further </a:t>
            </a:r>
            <a:r>
              <a:rPr lang="en-US" altLang="ja-JP" dirty="0">
                <a:sym typeface="Wingdings" panose="05000000000000000000" pitchFamily="2" charset="2"/>
              </a:rPr>
              <a:t></a:t>
            </a:r>
            <a:r>
              <a:rPr lang="en-US" altLang="ja-JP" dirty="0"/>
              <a:t> in intensity</a:t>
            </a:r>
          </a:p>
          <a:p>
            <a:pPr lvl="1" eaLnBrk="1" hangingPunct="1">
              <a:defRPr/>
            </a:pPr>
            <a:r>
              <a:rPr lang="en-US" altLang="en-US" dirty="0"/>
              <a:t>Best single measurement of aerobic fitness</a:t>
            </a:r>
          </a:p>
          <a:p>
            <a:pPr lvl="1" eaLnBrk="1" hangingPunct="1">
              <a:defRPr/>
            </a:pPr>
            <a:r>
              <a:rPr lang="en-US" altLang="en-US" i="1" dirty="0"/>
              <a:t>Not</a:t>
            </a:r>
            <a:r>
              <a:rPr lang="en-US" altLang="en-US" dirty="0"/>
              <a:t> best predictor of endurance </a:t>
            </a:r>
            <a:r>
              <a:rPr lang="en-US" altLang="en-US" i="1" dirty="0"/>
              <a:t>performance</a:t>
            </a:r>
          </a:p>
          <a:p>
            <a:pPr lvl="1" eaLnBrk="1" hangingPunct="1">
              <a:defRPr/>
            </a:pPr>
            <a:r>
              <a:rPr lang="en-US" altLang="en-US" dirty="0">
                <a:latin typeface="Lucida Grande" charset="0"/>
              </a:rPr>
              <a:t>P</a:t>
            </a:r>
            <a:r>
              <a:rPr lang="en-US" altLang="en-US" dirty="0"/>
              <a:t>lateaus after 8 to 12 weeks of training</a:t>
            </a:r>
          </a:p>
          <a:p>
            <a:pPr lvl="2" eaLnBrk="1" hangingPunct="1">
              <a:defRPr/>
            </a:pPr>
            <a:r>
              <a:rPr lang="en-US" altLang="en-US" sz="2400" dirty="0"/>
              <a:t>Performance continues to improve</a:t>
            </a:r>
          </a:p>
          <a:p>
            <a:pPr lvl="2" eaLnBrk="1" hangingPunct="1">
              <a:defRPr/>
            </a:pPr>
            <a:r>
              <a:rPr lang="en-US" altLang="en-US" sz="2400" dirty="0"/>
              <a:t>More training </a:t>
            </a:r>
            <a:r>
              <a:rPr lang="en-US" altLang="en-US" sz="2400" dirty="0">
                <a:sym typeface="Wingdings" panose="05000000000000000000" pitchFamily="2" charset="2"/>
              </a:rPr>
              <a:t>allows athlete to </a:t>
            </a:r>
            <a:r>
              <a:rPr lang="en-US" altLang="en-US" sz="2400" dirty="0"/>
              <a:t>compete at higher percentage of </a:t>
            </a:r>
            <a:r>
              <a:rPr lang="en-US" altLang="en-US" sz="2400" spc="-1200" dirty="0"/>
              <a:t>V</a:t>
            </a:r>
            <a:r>
              <a:rPr lang="en-US" altLang="en-US" sz="2400" spc="800" baseline="60000" dirty="0">
                <a:cs typeface="Arial" panose="020B0604020202020204" pitchFamily="34" charset="0"/>
              </a:rPr>
              <a:t>•</a:t>
            </a:r>
            <a:r>
              <a:rPr lang="en-US" altLang="en-US" sz="2400" dirty="0"/>
              <a:t>O</a:t>
            </a:r>
            <a:r>
              <a:rPr lang="en-US" altLang="en-US" sz="2400" baseline="-25000" dirty="0"/>
              <a:t>2max</a:t>
            </a:r>
          </a:p>
          <a:p>
            <a:pPr lvl="2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  <a:endParaRPr lang="en-US" altLang="en-US" sz="1400" baseline="-25000" dirty="0"/>
          </a:p>
        </p:txBody>
      </p:sp>
    </p:spTree>
    <p:extLst>
      <p:ext uri="{BB962C8B-B14F-4D97-AF65-F5344CB8AC3E}">
        <p14:creationId xmlns:p14="http://schemas.microsoft.com/office/powerpoint/2010/main" val="11595861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7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85888" y="370898"/>
            <a:ext cx="6121400" cy="511651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70815F-F40B-1240-BF76-ACC6E251D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102454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Energy Expenditure During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Maximal Aerobic Exercise</a:t>
            </a:r>
            <a:r>
              <a:rPr lang="en-US" altLang="en-US" i="1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</a:p>
        </p:txBody>
      </p:sp>
      <p:sp>
        <p:nvSpPr>
          <p:cNvPr id="37891" name="Content Placeholder 13"/>
          <p:cNvSpPr>
            <a:spLocks noGrp="1"/>
          </p:cNvSpPr>
          <p:nvPr>
            <p:ph idx="1"/>
          </p:nvPr>
        </p:nvSpPr>
        <p:spPr>
          <a:xfrm>
            <a:off x="546100" y="1417638"/>
            <a:ext cx="8051800" cy="45783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  <a:r>
              <a:rPr lang="en-US" altLang="en-US" dirty="0"/>
              <a:t> expressed in L/min</a:t>
            </a:r>
          </a:p>
          <a:p>
            <a:pPr lvl="1" eaLnBrk="1" hangingPunct="1">
              <a:defRPr/>
            </a:pPr>
            <a:r>
              <a:rPr lang="en-US" altLang="en-US" dirty="0"/>
              <a:t>Easy standard units</a:t>
            </a:r>
          </a:p>
          <a:p>
            <a:pPr lvl="1" eaLnBrk="1" hangingPunct="1">
              <a:defRPr/>
            </a:pPr>
            <a:r>
              <a:rPr lang="en-US" altLang="en-US" dirty="0"/>
              <a:t>Suitable for non–weight-bearing activities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  <a:r>
              <a:rPr lang="en-US" altLang="en-US" dirty="0"/>
              <a:t> normalized for body weight</a:t>
            </a:r>
          </a:p>
          <a:p>
            <a:pPr lvl="1" eaLnBrk="1" hangingPunct="1">
              <a:defRPr/>
            </a:pPr>
            <a:r>
              <a:rPr lang="en-US" altLang="en-US" dirty="0"/>
              <a:t>ml O</a:t>
            </a:r>
            <a:r>
              <a:rPr lang="en-US" altLang="en-US" baseline="-25000" dirty="0"/>
              <a:t>2</a:t>
            </a:r>
            <a:r>
              <a:rPr lang="en-US" altLang="en-US" dirty="0"/>
              <a:t> </a:t>
            </a:r>
            <a:r>
              <a:rPr lang="en-US" altLang="en-US" dirty="0">
                <a:latin typeface="Wingdings" panose="05000000000000000000" pitchFamily="2" charset="2"/>
              </a:rPr>
              <a:t></a:t>
            </a:r>
            <a:r>
              <a:rPr lang="en-US" altLang="en-US" dirty="0"/>
              <a:t> kg</a:t>
            </a:r>
            <a:r>
              <a:rPr lang="en-US" altLang="en-US" baseline="30000" dirty="0"/>
              <a:t>-1</a:t>
            </a:r>
            <a:r>
              <a:rPr lang="en-US" altLang="en-US" dirty="0"/>
              <a:t> </a:t>
            </a:r>
            <a:r>
              <a:rPr lang="en-US" altLang="en-US" dirty="0">
                <a:latin typeface="Wingdings" panose="05000000000000000000" pitchFamily="2" charset="2"/>
              </a:rPr>
              <a:t></a:t>
            </a:r>
            <a:r>
              <a:rPr lang="en-US" altLang="en-US" dirty="0"/>
              <a:t> min</a:t>
            </a:r>
            <a:r>
              <a:rPr lang="en-US" altLang="en-US" baseline="30000" dirty="0"/>
              <a:t>-1</a:t>
            </a:r>
          </a:p>
          <a:p>
            <a:pPr lvl="1" eaLnBrk="1" hangingPunct="1">
              <a:defRPr/>
            </a:pPr>
            <a:r>
              <a:rPr lang="en-US" altLang="en-US" dirty="0"/>
              <a:t>More accurate comparison for different body sizes</a:t>
            </a:r>
          </a:p>
          <a:p>
            <a:pPr lvl="1" eaLnBrk="1" hangingPunct="1">
              <a:defRPr/>
            </a:pPr>
            <a:r>
              <a:rPr lang="en-US" altLang="en-US" dirty="0"/>
              <a:t>Untrained young men: 44 to 50 versus untrained young women: 38 to 42</a:t>
            </a:r>
          </a:p>
          <a:p>
            <a:pPr lvl="1" eaLnBrk="1" hangingPunct="1">
              <a:defRPr/>
            </a:pPr>
            <a:r>
              <a:rPr lang="en-US" altLang="en-US" dirty="0"/>
              <a:t>Sex difference due to women</a:t>
            </a:r>
            <a:r>
              <a:rPr lang="ja-JP" altLang="en-US" spc="-400" dirty="0"/>
              <a:t>’</a:t>
            </a:r>
            <a:r>
              <a:rPr lang="en-US" altLang="ja-JP" dirty="0">
                <a:cs typeface="Arial" panose="020B0604020202020204" pitchFamily="34" charset="0"/>
              </a:rPr>
              <a:t>s lower FFM and hemoglobin</a:t>
            </a:r>
            <a:endParaRPr lang="en-US" altLang="en-US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26186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Anaerobic Energy Expenditure: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Lactate Threshold</a:t>
            </a:r>
          </a:p>
        </p:txBody>
      </p:sp>
      <p:sp>
        <p:nvSpPr>
          <p:cNvPr id="47107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427355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/>
              <a:t>Lactate threshold: point at which blood lactate accumulation </a:t>
            </a:r>
            <a:r>
              <a:rPr lang="en-US" altLang="ja-JP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markedly</a:t>
            </a:r>
          </a:p>
          <a:p>
            <a:pPr lvl="1" eaLnBrk="1" hangingPunct="1">
              <a:defRPr/>
            </a:pPr>
            <a:r>
              <a:rPr lang="en-US" altLang="en-US" dirty="0"/>
              <a:t>Lactate production rate &gt; lactate clearance rate</a:t>
            </a:r>
          </a:p>
          <a:p>
            <a:pPr lvl="1" eaLnBrk="1" hangingPunct="1">
              <a:defRPr/>
            </a:pPr>
            <a:r>
              <a:rPr lang="en-US" altLang="en-US" dirty="0"/>
              <a:t>Interaction of aerobic and anaerobic systems</a:t>
            </a:r>
          </a:p>
          <a:p>
            <a:pPr lvl="1" eaLnBrk="1" hangingPunct="1">
              <a:defRPr/>
            </a:pPr>
            <a:r>
              <a:rPr lang="en-US" altLang="en-US" dirty="0"/>
              <a:t>Good indicator of potential for endurance exercise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Usually expressed as percentage of </a:t>
            </a: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</a:p>
          <a:p>
            <a:pPr algn="r" eaLnBrk="1" hangingPunct="1">
              <a:buFontTx/>
              <a:buNone/>
              <a:defRPr/>
            </a:pPr>
            <a:endParaRPr lang="en-US" altLang="en-US" sz="1400" b="0" i="1" dirty="0">
              <a:cs typeface="Arial" panose="020B0604020202020204" pitchFamily="34" charset="0"/>
            </a:endParaRPr>
          </a:p>
          <a:p>
            <a:pPr algn="r" eaLnBrk="1" hangingPunct="1">
              <a:buFontTx/>
              <a:buNone/>
              <a:defRPr/>
            </a:pPr>
            <a:r>
              <a:rPr lang="en-US" altLang="en-US" sz="1400" b="0" i="1" dirty="0">
                <a:cs typeface="Arial" panose="020B0604020202020204" pitchFamily="34" charset="0"/>
              </a:rPr>
              <a:t>(continued)</a:t>
            </a:r>
            <a:endParaRPr lang="en-US" altLang="en-US" sz="1400" b="0" i="1" baseline="-25000" dirty="0"/>
          </a:p>
        </p:txBody>
      </p:sp>
    </p:spTree>
    <p:extLst>
      <p:ext uri="{BB962C8B-B14F-4D97-AF65-F5344CB8AC3E}">
        <p14:creationId xmlns:p14="http://schemas.microsoft.com/office/powerpoint/2010/main" val="290562600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03243" y="370898"/>
            <a:ext cx="5902325" cy="511651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38842C5-AA5A-D847-B3CF-41F5D5690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909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Anaerobic Energy Expenditure: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Lactate Threshold</a:t>
            </a:r>
            <a:r>
              <a:rPr lang="en-US" altLang="en-US" i="1">
                <a:effectLst/>
              </a:rPr>
              <a:t> </a:t>
            </a:r>
            <a:r>
              <a:rPr lang="en-US" altLang="en-US" sz="2400" i="1">
                <a:effectLst/>
              </a:rPr>
              <a:t>(continued)</a:t>
            </a:r>
          </a:p>
        </p:txBody>
      </p:sp>
      <p:sp>
        <p:nvSpPr>
          <p:cNvPr id="49155" name="Content Placeholder 13"/>
          <p:cNvSpPr>
            <a:spLocks noGrp="1"/>
          </p:cNvSpPr>
          <p:nvPr>
            <p:ph idx="1"/>
          </p:nvPr>
        </p:nvSpPr>
        <p:spPr>
          <a:xfrm>
            <a:off x="571500" y="1874838"/>
            <a:ext cx="8115300" cy="4273550"/>
          </a:xfrm>
        </p:spPr>
        <p:txBody>
          <a:bodyPr/>
          <a:lstStyle/>
          <a:p>
            <a:pPr lvl="1" eaLnBrk="1" hangingPunct="1">
              <a:defRPr/>
            </a:pPr>
            <a:endParaRPr lang="en-US" altLang="en-US" sz="800" dirty="0">
              <a:sym typeface="Wingdings" panose="05000000000000000000" pitchFamily="2" charset="2"/>
            </a:endParaRPr>
          </a:p>
          <a:p>
            <a:pPr eaLnBrk="1" hangingPunct="1">
              <a:defRPr/>
            </a:pPr>
            <a:r>
              <a:rPr lang="en-US" altLang="en-US" dirty="0">
                <a:sym typeface="Wingdings" panose="05000000000000000000" pitchFamily="2" charset="2"/>
              </a:rPr>
              <a:t>Higher lactate threshold = better endurance performance</a:t>
            </a:r>
          </a:p>
          <a:p>
            <a:pPr eaLnBrk="1" hangingPunct="1">
              <a:defRPr/>
            </a:pPr>
            <a:endParaRPr lang="en-US" altLang="en-US" sz="800" dirty="0">
              <a:sym typeface="Wingdings" panose="05000000000000000000" pitchFamily="2" charset="2"/>
            </a:endParaRPr>
          </a:p>
          <a:p>
            <a:pPr eaLnBrk="1" hangingPunct="1">
              <a:defRPr/>
            </a:pPr>
            <a:r>
              <a:rPr lang="en-US" altLang="en-US" dirty="0">
                <a:sym typeface="Wingdings" panose="05000000000000000000" pitchFamily="2" charset="2"/>
              </a:rPr>
              <a:t>For two athletes with same </a:t>
            </a: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</a:t>
            </a:r>
            <a:r>
              <a:rPr lang="en-US" altLang="en-US" baseline="-25000" dirty="0">
                <a:sym typeface="Wingdings" panose="05000000000000000000" pitchFamily="2" charset="2"/>
              </a:rPr>
              <a:t>max</a:t>
            </a:r>
            <a:r>
              <a:rPr lang="en-US" altLang="en-US" dirty="0">
                <a:sym typeface="Wingdings" panose="05000000000000000000" pitchFamily="2" charset="2"/>
              </a:rPr>
              <a:t>, higher lactate threshold predicts better performance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220860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CE96A-8BE5-5B40-9A69-36C59CFD5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Chris Froome Lactate Test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234643F-E182-1244-BDA9-BFED002AE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70818"/>
            <a:ext cx="8109527" cy="396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513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Energy Expenditure During Exercise: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Economy of Effort</a:t>
            </a:r>
          </a:p>
        </p:txBody>
      </p:sp>
      <p:sp>
        <p:nvSpPr>
          <p:cNvPr id="51203" name="Content Placeholder 13"/>
          <p:cNvSpPr>
            <a:spLocks noGrp="1"/>
          </p:cNvSpPr>
          <p:nvPr>
            <p:ph idx="1"/>
          </p:nvPr>
        </p:nvSpPr>
        <p:spPr>
          <a:xfrm>
            <a:off x="635000" y="1516929"/>
            <a:ext cx="8051800" cy="427355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altLang="en-US" dirty="0"/>
              <a:t>As athletes become more skilled, use less energy for given pace</a:t>
            </a:r>
          </a:p>
          <a:p>
            <a:pPr lvl="1" eaLnBrk="1" hangingPunct="1">
              <a:defRPr/>
            </a:pPr>
            <a:r>
              <a:rPr lang="en-US" altLang="en-US" dirty="0"/>
              <a:t>Independent of </a:t>
            </a: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</a:p>
          <a:p>
            <a:pPr lvl="1" eaLnBrk="1" hangingPunct="1">
              <a:defRPr/>
            </a:pPr>
            <a:r>
              <a:rPr lang="en-US" altLang="en-US" dirty="0"/>
              <a:t>Body learns energy economy with practice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Multifactorial phenomenon</a:t>
            </a:r>
          </a:p>
          <a:p>
            <a:pPr lvl="1" eaLnBrk="1" hangingPunct="1">
              <a:defRPr/>
            </a:pPr>
            <a:r>
              <a:rPr lang="en-US" altLang="en-US" dirty="0"/>
              <a:t>Economy </a:t>
            </a:r>
            <a:r>
              <a:rPr lang="en-US" altLang="ja-JP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with distance of race</a:t>
            </a:r>
          </a:p>
          <a:p>
            <a:pPr lvl="1" eaLnBrk="1" hangingPunct="1">
              <a:defRPr/>
            </a:pPr>
            <a:r>
              <a:rPr lang="en-US" altLang="en-US" dirty="0"/>
              <a:t>Practice </a:t>
            </a:r>
            <a:r>
              <a:rPr lang="en-US" altLang="en-US" dirty="0">
                <a:sym typeface="Wingdings" panose="05000000000000000000" pitchFamily="2" charset="2"/>
              </a:rPr>
              <a:t> better economy of movement (form)</a:t>
            </a:r>
          </a:p>
          <a:p>
            <a:pPr lvl="1" eaLnBrk="1" hangingPunct="1">
              <a:defRPr/>
            </a:pPr>
            <a:r>
              <a:rPr lang="en-US" altLang="en-US" dirty="0">
                <a:sym typeface="Wingdings" panose="05000000000000000000" pitchFamily="2" charset="2"/>
              </a:rPr>
              <a:t>Varies with type of exercise (running vs. swimming)</a:t>
            </a:r>
          </a:p>
          <a:p>
            <a:pPr lvl="1" eaLnBrk="1" hangingPunct="1">
              <a:defRPr/>
            </a:pPr>
            <a:endParaRPr lang="en-US" altLang="en-US" dirty="0"/>
          </a:p>
          <a:p>
            <a:pPr lvl="1" eaLnBrk="1" hangingPunct="1"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901647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7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0537" y="520989"/>
            <a:ext cx="5622925" cy="511651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F1C29E5-7E19-A148-B5FA-0A2D8D4D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61118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Energy Expenditure: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Successful Endurance Athletes</a:t>
            </a:r>
          </a:p>
        </p:txBody>
      </p:sp>
      <p:sp>
        <p:nvSpPr>
          <p:cNvPr id="53251" name="Content Placeholder 13"/>
          <p:cNvSpPr>
            <a:spLocks noGrp="1"/>
          </p:cNvSpPr>
          <p:nvPr>
            <p:ph idx="1"/>
          </p:nvPr>
        </p:nvSpPr>
        <p:spPr>
          <a:xfrm>
            <a:off x="733137" y="1713201"/>
            <a:ext cx="8051800" cy="427355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altLang="en-US" dirty="0"/>
              <a:t>1. High </a:t>
            </a: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</a:p>
          <a:p>
            <a:pPr marL="0" indent="0" eaLnBrk="1" hangingPunct="1">
              <a:defRPr/>
            </a:pPr>
            <a:endParaRPr lang="en-US" altLang="en-US" sz="800" dirty="0"/>
          </a:p>
          <a:p>
            <a:pPr marL="0" indent="0" eaLnBrk="1" hangingPunct="1">
              <a:buFontTx/>
              <a:buNone/>
              <a:defRPr/>
            </a:pPr>
            <a:r>
              <a:rPr lang="en-US" altLang="en-US" dirty="0"/>
              <a:t>2. High lactate threshold (as % </a:t>
            </a:r>
            <a:r>
              <a:rPr lang="en-US" altLang="en-US" spc="-1200" dirty="0"/>
              <a:t>V</a:t>
            </a:r>
            <a:r>
              <a:rPr lang="en-US" altLang="en-US" spc="800" baseline="60000" dirty="0">
                <a:cs typeface="Arial" panose="020B0604020202020204" pitchFamily="34" charset="0"/>
              </a:rPr>
              <a:t>•</a:t>
            </a:r>
            <a:r>
              <a:rPr lang="en-US" altLang="en-US" dirty="0"/>
              <a:t>O</a:t>
            </a:r>
            <a:r>
              <a:rPr lang="en-US" altLang="en-US" baseline="-25000" dirty="0"/>
              <a:t>2max</a:t>
            </a:r>
            <a:r>
              <a:rPr lang="en-US" altLang="en-US" dirty="0"/>
              <a:t>)</a:t>
            </a:r>
          </a:p>
          <a:p>
            <a:pPr marL="0" indent="0" eaLnBrk="1" hangingPunct="1">
              <a:defRPr/>
            </a:pPr>
            <a:endParaRPr lang="en-US" altLang="en-US" sz="800" dirty="0"/>
          </a:p>
          <a:p>
            <a:pPr marL="0" indent="0" eaLnBrk="1" hangingPunct="1">
              <a:buFontTx/>
              <a:buNone/>
              <a:defRPr/>
            </a:pPr>
            <a:r>
              <a:rPr lang="en-US" altLang="en-US" dirty="0"/>
              <a:t>3. High economy of effort</a:t>
            </a:r>
          </a:p>
          <a:p>
            <a:pPr marL="0" indent="0" eaLnBrk="1" hangingPunct="1">
              <a:defRPr/>
            </a:pPr>
            <a:endParaRPr lang="en-US" altLang="en-US" sz="800" dirty="0"/>
          </a:p>
          <a:p>
            <a:pPr marL="0" indent="0" eaLnBrk="1" hangingPunct="1">
              <a:buFontTx/>
              <a:buNone/>
              <a:defRPr/>
            </a:pPr>
            <a:r>
              <a:rPr lang="en-US" altLang="en-US" dirty="0"/>
              <a:t>4. High percentage of type I muscle fibers</a:t>
            </a:r>
          </a:p>
        </p:txBody>
      </p:sp>
    </p:spTree>
    <p:extLst>
      <p:ext uri="{BB962C8B-B14F-4D97-AF65-F5344CB8AC3E}">
        <p14:creationId xmlns:p14="http://schemas.microsoft.com/office/powerpoint/2010/main" val="3053857923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</TotalTime>
  <Words>17</Words>
  <Application>Microsoft Office PowerPoint</Application>
  <PresentationFormat>On-screen Show (4:3)</PresentationFormat>
  <Paragraphs>4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Advanced Training Methods Geraint Forster</vt:lpstr>
      <vt:lpstr>Factors affecting cardiovascular performance</vt:lpstr>
      <vt:lpstr>Energy Expenditure During Maximal Aerobic Exercise</vt:lpstr>
      <vt:lpstr>PowerPoint Presentation</vt:lpstr>
      <vt:lpstr>Energy Expenditure During Maximal Aerobic Exercise (continued)</vt:lpstr>
      <vt:lpstr>Anaerobic Energy Expenditure: Lactate Threshold</vt:lpstr>
      <vt:lpstr>PowerPoint Presentation</vt:lpstr>
      <vt:lpstr>Anaerobic Energy Expenditure: Lactate Threshold (continued)</vt:lpstr>
      <vt:lpstr>Chris Froome Lactate Test</vt:lpstr>
      <vt:lpstr>Energy Expenditure During Exercise: Economy of Effort</vt:lpstr>
      <vt:lpstr>PowerPoint Presentation</vt:lpstr>
      <vt:lpstr>Energy Expenditure: Successful Endurance Athletes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17</cp:revision>
  <dcterms:created xsi:type="dcterms:W3CDTF">2015-04-14T15:21:28Z</dcterms:created>
  <dcterms:modified xsi:type="dcterms:W3CDTF">2018-10-08T13:37:02Z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