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4"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256"/>
    <p:restoredTop sz="94665"/>
  </p:normalViewPr>
  <p:slideViewPr>
    <p:cSldViewPr snapToGrid="0" snapToObjects="1">
      <p:cViewPr varScale="1">
        <p:scale>
          <a:sx n="100" d="100"/>
          <a:sy n="100" d="100"/>
        </p:scale>
        <p:origin x="168" y="3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367CE3-DA14-45F7-A0DC-70966B5735B9}"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9BF2BA95-E7C2-4631-96A1-2874E0169707}">
      <dgm:prSet/>
      <dgm:spPr/>
      <dgm:t>
        <a:bodyPr/>
        <a:lstStyle/>
        <a:p>
          <a:r>
            <a:rPr lang="en-US"/>
            <a:t>Roce </a:t>
          </a:r>
        </a:p>
      </dgm:t>
    </dgm:pt>
    <dgm:pt modelId="{2EC4E0F4-EF9E-45E5-9075-1838B67E0E8A}" type="parTrans" cxnId="{C82BF976-C6AF-4BF0-8EB8-120E22FB5AA2}">
      <dgm:prSet/>
      <dgm:spPr/>
      <dgm:t>
        <a:bodyPr/>
        <a:lstStyle/>
        <a:p>
          <a:endParaRPr lang="en-US"/>
        </a:p>
      </dgm:t>
    </dgm:pt>
    <dgm:pt modelId="{BD4EFB47-A1D1-4F7F-B3FF-EA5C026D2B2B}" type="sibTrans" cxnId="{C82BF976-C6AF-4BF0-8EB8-120E22FB5AA2}">
      <dgm:prSet/>
      <dgm:spPr/>
      <dgm:t>
        <a:bodyPr/>
        <a:lstStyle/>
        <a:p>
          <a:endParaRPr lang="en-US"/>
        </a:p>
      </dgm:t>
    </dgm:pt>
    <dgm:pt modelId="{B6201690-487E-420A-A05C-BC7C20939BEC}">
      <dgm:prSet/>
      <dgm:spPr/>
      <dgm:t>
        <a:bodyPr/>
        <a:lstStyle/>
        <a:p>
          <a:r>
            <a:rPr lang="en-US"/>
            <a:t>Net profit</a:t>
          </a:r>
        </a:p>
      </dgm:t>
    </dgm:pt>
    <dgm:pt modelId="{2789339E-DEC7-457A-8044-27F8F268C706}" type="parTrans" cxnId="{80AC8A30-DB12-4035-B408-85CD889A1905}">
      <dgm:prSet/>
      <dgm:spPr/>
      <dgm:t>
        <a:bodyPr/>
        <a:lstStyle/>
        <a:p>
          <a:endParaRPr lang="en-US"/>
        </a:p>
      </dgm:t>
    </dgm:pt>
    <dgm:pt modelId="{32F1D59A-CA88-4870-A9F4-7E52D1ABD8E1}" type="sibTrans" cxnId="{80AC8A30-DB12-4035-B408-85CD889A1905}">
      <dgm:prSet/>
      <dgm:spPr/>
      <dgm:t>
        <a:bodyPr/>
        <a:lstStyle/>
        <a:p>
          <a:endParaRPr lang="en-US"/>
        </a:p>
      </dgm:t>
    </dgm:pt>
    <dgm:pt modelId="{5C2CCC75-A1EB-4D0F-A0BF-A1910F7B404F}">
      <dgm:prSet/>
      <dgm:spPr/>
      <dgm:t>
        <a:bodyPr/>
        <a:lstStyle/>
        <a:p>
          <a:r>
            <a:rPr lang="en-US"/>
            <a:t>Gross Profit</a:t>
          </a:r>
        </a:p>
      </dgm:t>
    </dgm:pt>
    <dgm:pt modelId="{B682C329-35E9-48D1-B284-E7CBE6981CC9}" type="parTrans" cxnId="{5A4485B0-78FF-480B-ABC5-C30CDF6F1F25}">
      <dgm:prSet/>
      <dgm:spPr/>
      <dgm:t>
        <a:bodyPr/>
        <a:lstStyle/>
        <a:p>
          <a:endParaRPr lang="en-US"/>
        </a:p>
      </dgm:t>
    </dgm:pt>
    <dgm:pt modelId="{6FDBFF31-1C92-42EB-9433-57A1AE48CBA8}" type="sibTrans" cxnId="{5A4485B0-78FF-480B-ABC5-C30CDF6F1F25}">
      <dgm:prSet/>
      <dgm:spPr/>
      <dgm:t>
        <a:bodyPr/>
        <a:lstStyle/>
        <a:p>
          <a:endParaRPr lang="en-US"/>
        </a:p>
      </dgm:t>
    </dgm:pt>
    <dgm:pt modelId="{ADDAC2F4-9AB4-410B-B110-C93F59721730}">
      <dgm:prSet/>
      <dgm:spPr/>
      <dgm:t>
        <a:bodyPr/>
        <a:lstStyle/>
        <a:p>
          <a:r>
            <a:rPr lang="en-US"/>
            <a:t>Assets turnover</a:t>
          </a:r>
        </a:p>
      </dgm:t>
    </dgm:pt>
    <dgm:pt modelId="{7C270BA8-716D-4F04-8284-0CD3B660D251}" type="parTrans" cxnId="{E040DBBD-C6C6-4F68-ACC5-6F5486D43344}">
      <dgm:prSet/>
      <dgm:spPr/>
      <dgm:t>
        <a:bodyPr/>
        <a:lstStyle/>
        <a:p>
          <a:endParaRPr lang="en-US"/>
        </a:p>
      </dgm:t>
    </dgm:pt>
    <dgm:pt modelId="{8B4E518B-FD2D-431C-87E4-36168FC2D1F8}" type="sibTrans" cxnId="{E040DBBD-C6C6-4F68-ACC5-6F5486D43344}">
      <dgm:prSet/>
      <dgm:spPr/>
      <dgm:t>
        <a:bodyPr/>
        <a:lstStyle/>
        <a:p>
          <a:endParaRPr lang="en-US"/>
        </a:p>
      </dgm:t>
    </dgm:pt>
    <dgm:pt modelId="{130AF8F3-03F9-C844-A455-48E47637364B}" type="pres">
      <dgm:prSet presAssocID="{F1367CE3-DA14-45F7-A0DC-70966B5735B9}" presName="hierChild1" presStyleCnt="0">
        <dgm:presLayoutVars>
          <dgm:chPref val="1"/>
          <dgm:dir/>
          <dgm:animOne val="branch"/>
          <dgm:animLvl val="lvl"/>
          <dgm:resizeHandles/>
        </dgm:presLayoutVars>
      </dgm:prSet>
      <dgm:spPr/>
    </dgm:pt>
    <dgm:pt modelId="{1C4C13C5-A02F-4C42-AF5E-7ED593181B86}" type="pres">
      <dgm:prSet presAssocID="{9BF2BA95-E7C2-4631-96A1-2874E0169707}" presName="hierRoot1" presStyleCnt="0"/>
      <dgm:spPr/>
    </dgm:pt>
    <dgm:pt modelId="{5A02C718-AB82-5A44-A5DE-DC49435CE1D5}" type="pres">
      <dgm:prSet presAssocID="{9BF2BA95-E7C2-4631-96A1-2874E0169707}" presName="composite" presStyleCnt="0"/>
      <dgm:spPr/>
    </dgm:pt>
    <dgm:pt modelId="{3ADC15DB-165C-4444-9F88-A7E972AA39F1}" type="pres">
      <dgm:prSet presAssocID="{9BF2BA95-E7C2-4631-96A1-2874E0169707}" presName="background" presStyleLbl="node0" presStyleIdx="0" presStyleCnt="4"/>
      <dgm:spPr/>
    </dgm:pt>
    <dgm:pt modelId="{E33BABA2-74B0-F646-A243-5E52DB6219C3}" type="pres">
      <dgm:prSet presAssocID="{9BF2BA95-E7C2-4631-96A1-2874E0169707}" presName="text" presStyleLbl="fgAcc0" presStyleIdx="0" presStyleCnt="4">
        <dgm:presLayoutVars>
          <dgm:chPref val="3"/>
        </dgm:presLayoutVars>
      </dgm:prSet>
      <dgm:spPr/>
    </dgm:pt>
    <dgm:pt modelId="{A0167F15-C1A5-8B49-80EC-AA680CF69838}" type="pres">
      <dgm:prSet presAssocID="{9BF2BA95-E7C2-4631-96A1-2874E0169707}" presName="hierChild2" presStyleCnt="0"/>
      <dgm:spPr/>
    </dgm:pt>
    <dgm:pt modelId="{ED6F0F0A-4088-F94D-A6E0-5174B36CF0CB}" type="pres">
      <dgm:prSet presAssocID="{B6201690-487E-420A-A05C-BC7C20939BEC}" presName="hierRoot1" presStyleCnt="0"/>
      <dgm:spPr/>
    </dgm:pt>
    <dgm:pt modelId="{A6C966C6-1B1B-934F-AE7E-095076FDAADD}" type="pres">
      <dgm:prSet presAssocID="{B6201690-487E-420A-A05C-BC7C20939BEC}" presName="composite" presStyleCnt="0"/>
      <dgm:spPr/>
    </dgm:pt>
    <dgm:pt modelId="{A9643468-36D9-924E-89F5-21712092FA0A}" type="pres">
      <dgm:prSet presAssocID="{B6201690-487E-420A-A05C-BC7C20939BEC}" presName="background" presStyleLbl="node0" presStyleIdx="1" presStyleCnt="4"/>
      <dgm:spPr/>
    </dgm:pt>
    <dgm:pt modelId="{C2E8859C-FDBD-F246-AB9B-AEB9BD64E0F4}" type="pres">
      <dgm:prSet presAssocID="{B6201690-487E-420A-A05C-BC7C20939BEC}" presName="text" presStyleLbl="fgAcc0" presStyleIdx="1" presStyleCnt="4">
        <dgm:presLayoutVars>
          <dgm:chPref val="3"/>
        </dgm:presLayoutVars>
      </dgm:prSet>
      <dgm:spPr/>
    </dgm:pt>
    <dgm:pt modelId="{E2C88EC8-FA2E-C84D-B179-AC660BB06F5C}" type="pres">
      <dgm:prSet presAssocID="{B6201690-487E-420A-A05C-BC7C20939BEC}" presName="hierChild2" presStyleCnt="0"/>
      <dgm:spPr/>
    </dgm:pt>
    <dgm:pt modelId="{AC5D62BC-B8D7-814A-9DF2-2430924C0EDD}" type="pres">
      <dgm:prSet presAssocID="{5C2CCC75-A1EB-4D0F-A0BF-A1910F7B404F}" presName="hierRoot1" presStyleCnt="0"/>
      <dgm:spPr/>
    </dgm:pt>
    <dgm:pt modelId="{BA5D1113-57DF-8940-AD73-103B471706B1}" type="pres">
      <dgm:prSet presAssocID="{5C2CCC75-A1EB-4D0F-A0BF-A1910F7B404F}" presName="composite" presStyleCnt="0"/>
      <dgm:spPr/>
    </dgm:pt>
    <dgm:pt modelId="{B1777B21-6BB7-074B-9CFB-AD68E871902C}" type="pres">
      <dgm:prSet presAssocID="{5C2CCC75-A1EB-4D0F-A0BF-A1910F7B404F}" presName="background" presStyleLbl="node0" presStyleIdx="2" presStyleCnt="4"/>
      <dgm:spPr/>
    </dgm:pt>
    <dgm:pt modelId="{92034DF8-1108-064B-BBF0-69A273DF8B26}" type="pres">
      <dgm:prSet presAssocID="{5C2CCC75-A1EB-4D0F-A0BF-A1910F7B404F}" presName="text" presStyleLbl="fgAcc0" presStyleIdx="2" presStyleCnt="4">
        <dgm:presLayoutVars>
          <dgm:chPref val="3"/>
        </dgm:presLayoutVars>
      </dgm:prSet>
      <dgm:spPr/>
    </dgm:pt>
    <dgm:pt modelId="{58D9CC8A-22B3-4B46-926F-D46BBB472AC7}" type="pres">
      <dgm:prSet presAssocID="{5C2CCC75-A1EB-4D0F-A0BF-A1910F7B404F}" presName="hierChild2" presStyleCnt="0"/>
      <dgm:spPr/>
    </dgm:pt>
    <dgm:pt modelId="{C1FDEFD4-8938-0249-9E8F-E3E290168642}" type="pres">
      <dgm:prSet presAssocID="{ADDAC2F4-9AB4-410B-B110-C93F59721730}" presName="hierRoot1" presStyleCnt="0"/>
      <dgm:spPr/>
    </dgm:pt>
    <dgm:pt modelId="{09C24A50-D1AC-4D42-BA74-C48449C0E4BC}" type="pres">
      <dgm:prSet presAssocID="{ADDAC2F4-9AB4-410B-B110-C93F59721730}" presName="composite" presStyleCnt="0"/>
      <dgm:spPr/>
    </dgm:pt>
    <dgm:pt modelId="{FAFA1454-8CC1-DC41-87E0-7B7B11D39BD6}" type="pres">
      <dgm:prSet presAssocID="{ADDAC2F4-9AB4-410B-B110-C93F59721730}" presName="background" presStyleLbl="node0" presStyleIdx="3" presStyleCnt="4"/>
      <dgm:spPr/>
    </dgm:pt>
    <dgm:pt modelId="{95625AD6-B6AF-5742-845E-6D2C44EC5A47}" type="pres">
      <dgm:prSet presAssocID="{ADDAC2F4-9AB4-410B-B110-C93F59721730}" presName="text" presStyleLbl="fgAcc0" presStyleIdx="3" presStyleCnt="4">
        <dgm:presLayoutVars>
          <dgm:chPref val="3"/>
        </dgm:presLayoutVars>
      </dgm:prSet>
      <dgm:spPr/>
    </dgm:pt>
    <dgm:pt modelId="{7EB45F22-91FA-4849-BAF0-2C8A96A21142}" type="pres">
      <dgm:prSet presAssocID="{ADDAC2F4-9AB4-410B-B110-C93F59721730}" presName="hierChild2" presStyleCnt="0"/>
      <dgm:spPr/>
    </dgm:pt>
  </dgm:ptLst>
  <dgm:cxnLst>
    <dgm:cxn modelId="{4DB53504-E366-8A44-B461-5F21CB8F53EC}" type="presOf" srcId="{ADDAC2F4-9AB4-410B-B110-C93F59721730}" destId="{95625AD6-B6AF-5742-845E-6D2C44EC5A47}" srcOrd="0" destOrd="0" presId="urn:microsoft.com/office/officeart/2005/8/layout/hierarchy1"/>
    <dgm:cxn modelId="{A463A817-C7BB-314E-B093-89A7EA84223A}" type="presOf" srcId="{F1367CE3-DA14-45F7-A0DC-70966B5735B9}" destId="{130AF8F3-03F9-C844-A455-48E47637364B}" srcOrd="0" destOrd="0" presId="urn:microsoft.com/office/officeart/2005/8/layout/hierarchy1"/>
    <dgm:cxn modelId="{80AC8A30-DB12-4035-B408-85CD889A1905}" srcId="{F1367CE3-DA14-45F7-A0DC-70966B5735B9}" destId="{B6201690-487E-420A-A05C-BC7C20939BEC}" srcOrd="1" destOrd="0" parTransId="{2789339E-DEC7-457A-8044-27F8F268C706}" sibTransId="{32F1D59A-CA88-4870-A9F4-7E52D1ABD8E1}"/>
    <dgm:cxn modelId="{7627B74E-7D52-3F4E-BED9-36DAABD1D73B}" type="presOf" srcId="{5C2CCC75-A1EB-4D0F-A0BF-A1910F7B404F}" destId="{92034DF8-1108-064B-BBF0-69A273DF8B26}" srcOrd="0" destOrd="0" presId="urn:microsoft.com/office/officeart/2005/8/layout/hierarchy1"/>
    <dgm:cxn modelId="{C82BF976-C6AF-4BF0-8EB8-120E22FB5AA2}" srcId="{F1367CE3-DA14-45F7-A0DC-70966B5735B9}" destId="{9BF2BA95-E7C2-4631-96A1-2874E0169707}" srcOrd="0" destOrd="0" parTransId="{2EC4E0F4-EF9E-45E5-9075-1838B67E0E8A}" sibTransId="{BD4EFB47-A1D1-4F7F-B3FF-EA5C026D2B2B}"/>
    <dgm:cxn modelId="{5A4485B0-78FF-480B-ABC5-C30CDF6F1F25}" srcId="{F1367CE3-DA14-45F7-A0DC-70966B5735B9}" destId="{5C2CCC75-A1EB-4D0F-A0BF-A1910F7B404F}" srcOrd="2" destOrd="0" parTransId="{B682C329-35E9-48D1-B284-E7CBE6981CC9}" sibTransId="{6FDBFF31-1C92-42EB-9433-57A1AE48CBA8}"/>
    <dgm:cxn modelId="{E040DBBD-C6C6-4F68-ACC5-6F5486D43344}" srcId="{F1367CE3-DA14-45F7-A0DC-70966B5735B9}" destId="{ADDAC2F4-9AB4-410B-B110-C93F59721730}" srcOrd="3" destOrd="0" parTransId="{7C270BA8-716D-4F04-8284-0CD3B660D251}" sibTransId="{8B4E518B-FD2D-431C-87E4-36168FC2D1F8}"/>
    <dgm:cxn modelId="{BA0A3FD0-5236-EA4E-83C0-EAD96EA09808}" type="presOf" srcId="{9BF2BA95-E7C2-4631-96A1-2874E0169707}" destId="{E33BABA2-74B0-F646-A243-5E52DB6219C3}" srcOrd="0" destOrd="0" presId="urn:microsoft.com/office/officeart/2005/8/layout/hierarchy1"/>
    <dgm:cxn modelId="{810413D3-5396-DC4E-B82A-4AB2ABD36FB0}" type="presOf" srcId="{B6201690-487E-420A-A05C-BC7C20939BEC}" destId="{C2E8859C-FDBD-F246-AB9B-AEB9BD64E0F4}" srcOrd="0" destOrd="0" presId="urn:microsoft.com/office/officeart/2005/8/layout/hierarchy1"/>
    <dgm:cxn modelId="{BC1EDBE3-251A-4940-8DF7-FE8002A06560}" type="presParOf" srcId="{130AF8F3-03F9-C844-A455-48E47637364B}" destId="{1C4C13C5-A02F-4C42-AF5E-7ED593181B86}" srcOrd="0" destOrd="0" presId="urn:microsoft.com/office/officeart/2005/8/layout/hierarchy1"/>
    <dgm:cxn modelId="{49D02634-6C9A-3347-A2F6-93781239CD43}" type="presParOf" srcId="{1C4C13C5-A02F-4C42-AF5E-7ED593181B86}" destId="{5A02C718-AB82-5A44-A5DE-DC49435CE1D5}" srcOrd="0" destOrd="0" presId="urn:microsoft.com/office/officeart/2005/8/layout/hierarchy1"/>
    <dgm:cxn modelId="{36F63C6E-C279-7045-820B-0C446C22F2A4}" type="presParOf" srcId="{5A02C718-AB82-5A44-A5DE-DC49435CE1D5}" destId="{3ADC15DB-165C-4444-9F88-A7E972AA39F1}" srcOrd="0" destOrd="0" presId="urn:microsoft.com/office/officeart/2005/8/layout/hierarchy1"/>
    <dgm:cxn modelId="{33ADCBE9-7173-D544-80B4-B6FBB85738D3}" type="presParOf" srcId="{5A02C718-AB82-5A44-A5DE-DC49435CE1D5}" destId="{E33BABA2-74B0-F646-A243-5E52DB6219C3}" srcOrd="1" destOrd="0" presId="urn:microsoft.com/office/officeart/2005/8/layout/hierarchy1"/>
    <dgm:cxn modelId="{787F00AA-BC3C-9E4E-B8C7-F88231F8C00E}" type="presParOf" srcId="{1C4C13C5-A02F-4C42-AF5E-7ED593181B86}" destId="{A0167F15-C1A5-8B49-80EC-AA680CF69838}" srcOrd="1" destOrd="0" presId="urn:microsoft.com/office/officeart/2005/8/layout/hierarchy1"/>
    <dgm:cxn modelId="{BC3B1D59-9D7C-A740-895B-89D6E7B4FEF7}" type="presParOf" srcId="{130AF8F3-03F9-C844-A455-48E47637364B}" destId="{ED6F0F0A-4088-F94D-A6E0-5174B36CF0CB}" srcOrd="1" destOrd="0" presId="urn:microsoft.com/office/officeart/2005/8/layout/hierarchy1"/>
    <dgm:cxn modelId="{EF6F33CC-3DDE-B149-9A3A-1DDB469C38DE}" type="presParOf" srcId="{ED6F0F0A-4088-F94D-A6E0-5174B36CF0CB}" destId="{A6C966C6-1B1B-934F-AE7E-095076FDAADD}" srcOrd="0" destOrd="0" presId="urn:microsoft.com/office/officeart/2005/8/layout/hierarchy1"/>
    <dgm:cxn modelId="{409F704B-9061-C84B-B1B7-FF21AE767BC9}" type="presParOf" srcId="{A6C966C6-1B1B-934F-AE7E-095076FDAADD}" destId="{A9643468-36D9-924E-89F5-21712092FA0A}" srcOrd="0" destOrd="0" presId="urn:microsoft.com/office/officeart/2005/8/layout/hierarchy1"/>
    <dgm:cxn modelId="{798FCD5F-EFC6-9E4B-8EF5-CD2AE4358AB1}" type="presParOf" srcId="{A6C966C6-1B1B-934F-AE7E-095076FDAADD}" destId="{C2E8859C-FDBD-F246-AB9B-AEB9BD64E0F4}" srcOrd="1" destOrd="0" presId="urn:microsoft.com/office/officeart/2005/8/layout/hierarchy1"/>
    <dgm:cxn modelId="{68BE595D-22C0-E640-AB66-563FE9EC47BC}" type="presParOf" srcId="{ED6F0F0A-4088-F94D-A6E0-5174B36CF0CB}" destId="{E2C88EC8-FA2E-C84D-B179-AC660BB06F5C}" srcOrd="1" destOrd="0" presId="urn:microsoft.com/office/officeart/2005/8/layout/hierarchy1"/>
    <dgm:cxn modelId="{B52CDA62-E162-E94F-9E1E-FE82A5850B13}" type="presParOf" srcId="{130AF8F3-03F9-C844-A455-48E47637364B}" destId="{AC5D62BC-B8D7-814A-9DF2-2430924C0EDD}" srcOrd="2" destOrd="0" presId="urn:microsoft.com/office/officeart/2005/8/layout/hierarchy1"/>
    <dgm:cxn modelId="{36E4F132-3098-0D4F-8F22-55B1FFA467B9}" type="presParOf" srcId="{AC5D62BC-B8D7-814A-9DF2-2430924C0EDD}" destId="{BA5D1113-57DF-8940-AD73-103B471706B1}" srcOrd="0" destOrd="0" presId="urn:microsoft.com/office/officeart/2005/8/layout/hierarchy1"/>
    <dgm:cxn modelId="{085D8724-9FCE-A548-9735-F540C08F799F}" type="presParOf" srcId="{BA5D1113-57DF-8940-AD73-103B471706B1}" destId="{B1777B21-6BB7-074B-9CFB-AD68E871902C}" srcOrd="0" destOrd="0" presId="urn:microsoft.com/office/officeart/2005/8/layout/hierarchy1"/>
    <dgm:cxn modelId="{5F1CDCB2-4EFF-7B45-B7BA-416E342903D1}" type="presParOf" srcId="{BA5D1113-57DF-8940-AD73-103B471706B1}" destId="{92034DF8-1108-064B-BBF0-69A273DF8B26}" srcOrd="1" destOrd="0" presId="urn:microsoft.com/office/officeart/2005/8/layout/hierarchy1"/>
    <dgm:cxn modelId="{35166545-BD3F-174D-B16E-E2A006FB8255}" type="presParOf" srcId="{AC5D62BC-B8D7-814A-9DF2-2430924C0EDD}" destId="{58D9CC8A-22B3-4B46-926F-D46BBB472AC7}" srcOrd="1" destOrd="0" presId="urn:microsoft.com/office/officeart/2005/8/layout/hierarchy1"/>
    <dgm:cxn modelId="{2A7CF210-D171-B049-A83C-E87A1328BB50}" type="presParOf" srcId="{130AF8F3-03F9-C844-A455-48E47637364B}" destId="{C1FDEFD4-8938-0249-9E8F-E3E290168642}" srcOrd="3" destOrd="0" presId="urn:microsoft.com/office/officeart/2005/8/layout/hierarchy1"/>
    <dgm:cxn modelId="{0212E496-917A-E746-AFC8-F97198E61943}" type="presParOf" srcId="{C1FDEFD4-8938-0249-9E8F-E3E290168642}" destId="{09C24A50-D1AC-4D42-BA74-C48449C0E4BC}" srcOrd="0" destOrd="0" presId="urn:microsoft.com/office/officeart/2005/8/layout/hierarchy1"/>
    <dgm:cxn modelId="{847C6626-E127-AD43-B043-FE375BDCD5A8}" type="presParOf" srcId="{09C24A50-D1AC-4D42-BA74-C48449C0E4BC}" destId="{FAFA1454-8CC1-DC41-87E0-7B7B11D39BD6}" srcOrd="0" destOrd="0" presId="urn:microsoft.com/office/officeart/2005/8/layout/hierarchy1"/>
    <dgm:cxn modelId="{037D3E3C-12C4-5244-A5F8-0D6ACE713F02}" type="presParOf" srcId="{09C24A50-D1AC-4D42-BA74-C48449C0E4BC}" destId="{95625AD6-B6AF-5742-845E-6D2C44EC5A47}" srcOrd="1" destOrd="0" presId="urn:microsoft.com/office/officeart/2005/8/layout/hierarchy1"/>
    <dgm:cxn modelId="{613CB2AD-CDE1-3E4D-8EAA-407DBCF3ABD7}" type="presParOf" srcId="{C1FDEFD4-8938-0249-9E8F-E3E290168642}" destId="{7EB45F22-91FA-4849-BAF0-2C8A96A2114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350D2F-FF3F-4844-B89B-F7394C385B7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DD7609B-F1D6-4501-BFF3-AFCAB45E77B0}">
      <dgm:prSet/>
      <dgm:spPr/>
      <dgm:t>
        <a:bodyPr/>
        <a:lstStyle/>
        <a:p>
          <a:pPr>
            <a:defRPr cap="all"/>
          </a:pPr>
          <a:r>
            <a:rPr lang="en-US"/>
            <a:t>Non Current assets</a:t>
          </a:r>
        </a:p>
      </dgm:t>
    </dgm:pt>
    <dgm:pt modelId="{F9CEBD27-6931-47F5-82B1-D0B6B8EFB380}" type="parTrans" cxnId="{ABC3541F-B3A2-4674-AFF5-6251EF5983F6}">
      <dgm:prSet/>
      <dgm:spPr/>
      <dgm:t>
        <a:bodyPr/>
        <a:lstStyle/>
        <a:p>
          <a:endParaRPr lang="en-US"/>
        </a:p>
      </dgm:t>
    </dgm:pt>
    <dgm:pt modelId="{41BDA989-F0EE-4DA7-B871-6E1A5EBB24C0}" type="sibTrans" cxnId="{ABC3541F-B3A2-4674-AFF5-6251EF5983F6}">
      <dgm:prSet/>
      <dgm:spPr/>
      <dgm:t>
        <a:bodyPr/>
        <a:lstStyle/>
        <a:p>
          <a:endParaRPr lang="en-US"/>
        </a:p>
      </dgm:t>
    </dgm:pt>
    <dgm:pt modelId="{9C740A64-0FD1-4C40-978D-877C6FD15CA0}">
      <dgm:prSet/>
      <dgm:spPr/>
      <dgm:t>
        <a:bodyPr/>
        <a:lstStyle/>
        <a:p>
          <a:pPr>
            <a:defRPr cap="all"/>
          </a:pPr>
          <a:r>
            <a:rPr lang="en-US"/>
            <a:t>Inventory Days</a:t>
          </a:r>
        </a:p>
      </dgm:t>
    </dgm:pt>
    <dgm:pt modelId="{548808AF-A288-47AB-BA3A-7CF9C44715AE}" type="parTrans" cxnId="{DDF0430E-8C22-4535-B6B9-6993A80D2BF4}">
      <dgm:prSet/>
      <dgm:spPr/>
      <dgm:t>
        <a:bodyPr/>
        <a:lstStyle/>
        <a:p>
          <a:endParaRPr lang="en-US"/>
        </a:p>
      </dgm:t>
    </dgm:pt>
    <dgm:pt modelId="{CCA1A382-391C-42E6-A324-94067DC77922}" type="sibTrans" cxnId="{DDF0430E-8C22-4535-B6B9-6993A80D2BF4}">
      <dgm:prSet/>
      <dgm:spPr/>
      <dgm:t>
        <a:bodyPr/>
        <a:lstStyle/>
        <a:p>
          <a:endParaRPr lang="en-US"/>
        </a:p>
      </dgm:t>
    </dgm:pt>
    <dgm:pt modelId="{62254226-E8DA-4FBF-965C-CE9501C67B3C}" type="pres">
      <dgm:prSet presAssocID="{77350D2F-FF3F-4844-B89B-F7394C385B7C}" presName="root" presStyleCnt="0">
        <dgm:presLayoutVars>
          <dgm:dir/>
          <dgm:resizeHandles val="exact"/>
        </dgm:presLayoutVars>
      </dgm:prSet>
      <dgm:spPr/>
    </dgm:pt>
    <dgm:pt modelId="{D0055106-F03A-4318-8C3E-568AA87821B6}" type="pres">
      <dgm:prSet presAssocID="{DDD7609B-F1D6-4501-BFF3-AFCAB45E77B0}" presName="compNode" presStyleCnt="0"/>
      <dgm:spPr/>
    </dgm:pt>
    <dgm:pt modelId="{1F74F863-301C-48FA-80F5-BC964470AA12}" type="pres">
      <dgm:prSet presAssocID="{DDD7609B-F1D6-4501-BFF3-AFCAB45E77B0}" presName="iconBgRect" presStyleLbl="bgShp" presStyleIdx="0" presStyleCnt="2"/>
      <dgm:spPr/>
    </dgm:pt>
    <dgm:pt modelId="{1A0EBF4C-23C1-4D90-943A-FE884E6DD4DA}" type="pres">
      <dgm:prSet presAssocID="{DDD7609B-F1D6-4501-BFF3-AFCAB45E77B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newable Energy"/>
        </a:ext>
      </dgm:extLst>
    </dgm:pt>
    <dgm:pt modelId="{B453AD20-A282-43DC-8E1B-651EDEFCAD2A}" type="pres">
      <dgm:prSet presAssocID="{DDD7609B-F1D6-4501-BFF3-AFCAB45E77B0}" presName="spaceRect" presStyleCnt="0"/>
      <dgm:spPr/>
    </dgm:pt>
    <dgm:pt modelId="{5754985C-A79D-4A50-9E0C-388825DFAE96}" type="pres">
      <dgm:prSet presAssocID="{DDD7609B-F1D6-4501-BFF3-AFCAB45E77B0}" presName="textRect" presStyleLbl="revTx" presStyleIdx="0" presStyleCnt="2">
        <dgm:presLayoutVars>
          <dgm:chMax val="1"/>
          <dgm:chPref val="1"/>
        </dgm:presLayoutVars>
      </dgm:prSet>
      <dgm:spPr/>
    </dgm:pt>
    <dgm:pt modelId="{A5711BAA-A129-40C2-BBCC-2F2E45C25826}" type="pres">
      <dgm:prSet presAssocID="{41BDA989-F0EE-4DA7-B871-6E1A5EBB24C0}" presName="sibTrans" presStyleCnt="0"/>
      <dgm:spPr/>
    </dgm:pt>
    <dgm:pt modelId="{8A98E3D4-7CE6-49C4-B94E-E94C14AF76BF}" type="pres">
      <dgm:prSet presAssocID="{9C740A64-0FD1-4C40-978D-877C6FD15CA0}" presName="compNode" presStyleCnt="0"/>
      <dgm:spPr/>
    </dgm:pt>
    <dgm:pt modelId="{C9DF9122-77B8-4512-AA11-0B598D0173D4}" type="pres">
      <dgm:prSet presAssocID="{9C740A64-0FD1-4C40-978D-877C6FD15CA0}" presName="iconBgRect" presStyleLbl="bgShp" presStyleIdx="1" presStyleCnt="2"/>
      <dgm:spPr/>
    </dgm:pt>
    <dgm:pt modelId="{B07F147E-47B7-4987-A433-F834D72DDC56}" type="pres">
      <dgm:prSet presAssocID="{9C740A64-0FD1-4C40-978D-877C6FD15CA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uck"/>
        </a:ext>
      </dgm:extLst>
    </dgm:pt>
    <dgm:pt modelId="{D4671B7B-4706-41A0-83EA-F25B4F7DFBC8}" type="pres">
      <dgm:prSet presAssocID="{9C740A64-0FD1-4C40-978D-877C6FD15CA0}" presName="spaceRect" presStyleCnt="0"/>
      <dgm:spPr/>
    </dgm:pt>
    <dgm:pt modelId="{BF684A90-1D2D-45BF-9D0C-F62213CD182D}" type="pres">
      <dgm:prSet presAssocID="{9C740A64-0FD1-4C40-978D-877C6FD15CA0}" presName="textRect" presStyleLbl="revTx" presStyleIdx="1" presStyleCnt="2">
        <dgm:presLayoutVars>
          <dgm:chMax val="1"/>
          <dgm:chPref val="1"/>
        </dgm:presLayoutVars>
      </dgm:prSet>
      <dgm:spPr/>
    </dgm:pt>
  </dgm:ptLst>
  <dgm:cxnLst>
    <dgm:cxn modelId="{DDF0430E-8C22-4535-B6B9-6993A80D2BF4}" srcId="{77350D2F-FF3F-4844-B89B-F7394C385B7C}" destId="{9C740A64-0FD1-4C40-978D-877C6FD15CA0}" srcOrd="1" destOrd="0" parTransId="{548808AF-A288-47AB-BA3A-7CF9C44715AE}" sibTransId="{CCA1A382-391C-42E6-A324-94067DC77922}"/>
    <dgm:cxn modelId="{ABC3541F-B3A2-4674-AFF5-6251EF5983F6}" srcId="{77350D2F-FF3F-4844-B89B-F7394C385B7C}" destId="{DDD7609B-F1D6-4501-BFF3-AFCAB45E77B0}" srcOrd="0" destOrd="0" parTransId="{F9CEBD27-6931-47F5-82B1-D0B6B8EFB380}" sibTransId="{41BDA989-F0EE-4DA7-B871-6E1A5EBB24C0}"/>
    <dgm:cxn modelId="{02120A92-A00F-4A3C-A87F-717BD20FF49A}" type="presOf" srcId="{77350D2F-FF3F-4844-B89B-F7394C385B7C}" destId="{62254226-E8DA-4FBF-965C-CE9501C67B3C}" srcOrd="0" destOrd="0" presId="urn:microsoft.com/office/officeart/2018/5/layout/IconCircleLabelList"/>
    <dgm:cxn modelId="{76C708C1-7329-40A4-BDC3-F061A687DFC8}" type="presOf" srcId="{9C740A64-0FD1-4C40-978D-877C6FD15CA0}" destId="{BF684A90-1D2D-45BF-9D0C-F62213CD182D}" srcOrd="0" destOrd="0" presId="urn:microsoft.com/office/officeart/2018/5/layout/IconCircleLabelList"/>
    <dgm:cxn modelId="{32EC1DC7-C2AB-415B-BDB0-B1A94B3DCBB3}" type="presOf" srcId="{DDD7609B-F1D6-4501-BFF3-AFCAB45E77B0}" destId="{5754985C-A79D-4A50-9E0C-388825DFAE96}" srcOrd="0" destOrd="0" presId="urn:microsoft.com/office/officeart/2018/5/layout/IconCircleLabelList"/>
    <dgm:cxn modelId="{09A2F9C7-ACF3-4ECC-AC9C-FD70D4E46BC1}" type="presParOf" srcId="{62254226-E8DA-4FBF-965C-CE9501C67B3C}" destId="{D0055106-F03A-4318-8C3E-568AA87821B6}" srcOrd="0" destOrd="0" presId="urn:microsoft.com/office/officeart/2018/5/layout/IconCircleLabelList"/>
    <dgm:cxn modelId="{A186B866-6A4A-41D7-AA0D-A09FAF2BC4B4}" type="presParOf" srcId="{D0055106-F03A-4318-8C3E-568AA87821B6}" destId="{1F74F863-301C-48FA-80F5-BC964470AA12}" srcOrd="0" destOrd="0" presId="urn:microsoft.com/office/officeart/2018/5/layout/IconCircleLabelList"/>
    <dgm:cxn modelId="{1F4F526A-3410-4FC2-BC32-F58F4BA65E36}" type="presParOf" srcId="{D0055106-F03A-4318-8C3E-568AA87821B6}" destId="{1A0EBF4C-23C1-4D90-943A-FE884E6DD4DA}" srcOrd="1" destOrd="0" presId="urn:microsoft.com/office/officeart/2018/5/layout/IconCircleLabelList"/>
    <dgm:cxn modelId="{7553EDE5-0B92-49DD-BD14-CACCB2059394}" type="presParOf" srcId="{D0055106-F03A-4318-8C3E-568AA87821B6}" destId="{B453AD20-A282-43DC-8E1B-651EDEFCAD2A}" srcOrd="2" destOrd="0" presId="urn:microsoft.com/office/officeart/2018/5/layout/IconCircleLabelList"/>
    <dgm:cxn modelId="{5429A24B-2787-4709-AF5B-DCFA88C9969E}" type="presParOf" srcId="{D0055106-F03A-4318-8C3E-568AA87821B6}" destId="{5754985C-A79D-4A50-9E0C-388825DFAE96}" srcOrd="3" destOrd="0" presId="urn:microsoft.com/office/officeart/2018/5/layout/IconCircleLabelList"/>
    <dgm:cxn modelId="{D188081F-FEC7-4A65-B346-872BFA70AC84}" type="presParOf" srcId="{62254226-E8DA-4FBF-965C-CE9501C67B3C}" destId="{A5711BAA-A129-40C2-BBCC-2F2E45C25826}" srcOrd="1" destOrd="0" presId="urn:microsoft.com/office/officeart/2018/5/layout/IconCircleLabelList"/>
    <dgm:cxn modelId="{4365F990-435E-4620-A526-43FD94B9D1E5}" type="presParOf" srcId="{62254226-E8DA-4FBF-965C-CE9501C67B3C}" destId="{8A98E3D4-7CE6-49C4-B94E-E94C14AF76BF}" srcOrd="2" destOrd="0" presId="urn:microsoft.com/office/officeart/2018/5/layout/IconCircleLabelList"/>
    <dgm:cxn modelId="{0B4780AE-13C2-42E3-B556-352F8C0E364D}" type="presParOf" srcId="{8A98E3D4-7CE6-49C4-B94E-E94C14AF76BF}" destId="{C9DF9122-77B8-4512-AA11-0B598D0173D4}" srcOrd="0" destOrd="0" presId="urn:microsoft.com/office/officeart/2018/5/layout/IconCircleLabelList"/>
    <dgm:cxn modelId="{A641D326-30F3-49F4-B3B8-09274D81A9F3}" type="presParOf" srcId="{8A98E3D4-7CE6-49C4-B94E-E94C14AF76BF}" destId="{B07F147E-47B7-4987-A433-F834D72DDC56}" srcOrd="1" destOrd="0" presId="urn:microsoft.com/office/officeart/2018/5/layout/IconCircleLabelList"/>
    <dgm:cxn modelId="{2399200D-5382-4159-B954-888082691315}" type="presParOf" srcId="{8A98E3D4-7CE6-49C4-B94E-E94C14AF76BF}" destId="{D4671B7B-4706-41A0-83EA-F25B4F7DFBC8}" srcOrd="2" destOrd="0" presId="urn:microsoft.com/office/officeart/2018/5/layout/IconCircleLabelList"/>
    <dgm:cxn modelId="{C1689A8B-6A97-4BA2-8F53-E8E23CC335CA}" type="presParOf" srcId="{8A98E3D4-7CE6-49C4-B94E-E94C14AF76BF}" destId="{BF684A90-1D2D-45BF-9D0C-F62213CD182D}"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DC15DB-165C-4444-9F88-A7E972AA39F1}">
      <dsp:nvSpPr>
        <dsp:cNvPr id="0" name=""/>
        <dsp:cNvSpPr/>
      </dsp:nvSpPr>
      <dsp:spPr>
        <a:xfrm>
          <a:off x="2331" y="1067007"/>
          <a:ext cx="1664720" cy="1057097"/>
        </a:xfrm>
        <a:prstGeom prst="roundRect">
          <a:avLst>
            <a:gd name="adj" fmla="val 10000"/>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E33BABA2-74B0-F646-A243-5E52DB6219C3}">
      <dsp:nvSpPr>
        <dsp:cNvPr id="0" name=""/>
        <dsp:cNvSpPr/>
      </dsp:nvSpPr>
      <dsp:spPr>
        <a:xfrm>
          <a:off x="187300" y="1242728"/>
          <a:ext cx="1664720" cy="105709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Roce </a:t>
          </a:r>
        </a:p>
      </dsp:txBody>
      <dsp:txXfrm>
        <a:off x="218261" y="1273689"/>
        <a:ext cx="1602798" cy="995175"/>
      </dsp:txXfrm>
    </dsp:sp>
    <dsp:sp modelId="{A9643468-36D9-924E-89F5-21712092FA0A}">
      <dsp:nvSpPr>
        <dsp:cNvPr id="0" name=""/>
        <dsp:cNvSpPr/>
      </dsp:nvSpPr>
      <dsp:spPr>
        <a:xfrm>
          <a:off x="2036990" y="1067007"/>
          <a:ext cx="1664720" cy="1057097"/>
        </a:xfrm>
        <a:prstGeom prst="roundRect">
          <a:avLst>
            <a:gd name="adj" fmla="val 10000"/>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C2E8859C-FDBD-F246-AB9B-AEB9BD64E0F4}">
      <dsp:nvSpPr>
        <dsp:cNvPr id="0" name=""/>
        <dsp:cNvSpPr/>
      </dsp:nvSpPr>
      <dsp:spPr>
        <a:xfrm>
          <a:off x="2221959" y="1242728"/>
          <a:ext cx="1664720" cy="105709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Net profit</a:t>
          </a:r>
        </a:p>
      </dsp:txBody>
      <dsp:txXfrm>
        <a:off x="2252920" y="1273689"/>
        <a:ext cx="1602798" cy="995175"/>
      </dsp:txXfrm>
    </dsp:sp>
    <dsp:sp modelId="{B1777B21-6BB7-074B-9CFB-AD68E871902C}">
      <dsp:nvSpPr>
        <dsp:cNvPr id="0" name=""/>
        <dsp:cNvSpPr/>
      </dsp:nvSpPr>
      <dsp:spPr>
        <a:xfrm>
          <a:off x="4071649" y="1067007"/>
          <a:ext cx="1664720" cy="1057097"/>
        </a:xfrm>
        <a:prstGeom prst="roundRect">
          <a:avLst>
            <a:gd name="adj" fmla="val 10000"/>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92034DF8-1108-064B-BBF0-69A273DF8B26}">
      <dsp:nvSpPr>
        <dsp:cNvPr id="0" name=""/>
        <dsp:cNvSpPr/>
      </dsp:nvSpPr>
      <dsp:spPr>
        <a:xfrm>
          <a:off x="4256618" y="1242728"/>
          <a:ext cx="1664720" cy="105709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Gross Profit</a:t>
          </a:r>
        </a:p>
      </dsp:txBody>
      <dsp:txXfrm>
        <a:off x="4287579" y="1273689"/>
        <a:ext cx="1602798" cy="995175"/>
      </dsp:txXfrm>
    </dsp:sp>
    <dsp:sp modelId="{FAFA1454-8CC1-DC41-87E0-7B7B11D39BD6}">
      <dsp:nvSpPr>
        <dsp:cNvPr id="0" name=""/>
        <dsp:cNvSpPr/>
      </dsp:nvSpPr>
      <dsp:spPr>
        <a:xfrm>
          <a:off x="6106308" y="1067007"/>
          <a:ext cx="1664720" cy="1057097"/>
        </a:xfrm>
        <a:prstGeom prst="roundRect">
          <a:avLst>
            <a:gd name="adj" fmla="val 10000"/>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95625AD6-B6AF-5742-845E-6D2C44EC5A47}">
      <dsp:nvSpPr>
        <dsp:cNvPr id="0" name=""/>
        <dsp:cNvSpPr/>
      </dsp:nvSpPr>
      <dsp:spPr>
        <a:xfrm>
          <a:off x="6291277" y="1242728"/>
          <a:ext cx="1664720" cy="105709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Assets turnover</a:t>
          </a:r>
        </a:p>
      </dsp:txBody>
      <dsp:txXfrm>
        <a:off x="6322238" y="1273689"/>
        <a:ext cx="1602798" cy="9951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74F863-301C-48FA-80F5-BC964470AA12}">
      <dsp:nvSpPr>
        <dsp:cNvPr id="0" name=""/>
        <dsp:cNvSpPr/>
      </dsp:nvSpPr>
      <dsp:spPr>
        <a:xfrm>
          <a:off x="1067383" y="18416"/>
          <a:ext cx="1990125" cy="199012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0EBF4C-23C1-4D90-943A-FE884E6DD4DA}">
      <dsp:nvSpPr>
        <dsp:cNvPr id="0" name=""/>
        <dsp:cNvSpPr/>
      </dsp:nvSpPr>
      <dsp:spPr>
        <a:xfrm>
          <a:off x="1491508" y="442541"/>
          <a:ext cx="1141875" cy="1141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54985C-A79D-4A50-9E0C-388825DFAE96}">
      <dsp:nvSpPr>
        <dsp:cNvPr id="0" name=""/>
        <dsp:cNvSpPr/>
      </dsp:nvSpPr>
      <dsp:spPr>
        <a:xfrm>
          <a:off x="431196" y="2628417"/>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kern="1200"/>
            <a:t>Non Current assets</a:t>
          </a:r>
        </a:p>
      </dsp:txBody>
      <dsp:txXfrm>
        <a:off x="431196" y="2628417"/>
        <a:ext cx="3262500" cy="720000"/>
      </dsp:txXfrm>
    </dsp:sp>
    <dsp:sp modelId="{C9DF9122-77B8-4512-AA11-0B598D0173D4}">
      <dsp:nvSpPr>
        <dsp:cNvPr id="0" name=""/>
        <dsp:cNvSpPr/>
      </dsp:nvSpPr>
      <dsp:spPr>
        <a:xfrm>
          <a:off x="4900821" y="18416"/>
          <a:ext cx="1990125" cy="19901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7F147E-47B7-4987-A433-F834D72DDC56}">
      <dsp:nvSpPr>
        <dsp:cNvPr id="0" name=""/>
        <dsp:cNvSpPr/>
      </dsp:nvSpPr>
      <dsp:spPr>
        <a:xfrm>
          <a:off x="5324946" y="442541"/>
          <a:ext cx="1141875" cy="1141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684A90-1D2D-45BF-9D0C-F62213CD182D}">
      <dsp:nvSpPr>
        <dsp:cNvPr id="0" name=""/>
        <dsp:cNvSpPr/>
      </dsp:nvSpPr>
      <dsp:spPr>
        <a:xfrm>
          <a:off x="4264633" y="2628417"/>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kern="1200"/>
            <a:t>Inventory Days</a:t>
          </a:r>
        </a:p>
      </dsp:txBody>
      <dsp:txXfrm>
        <a:off x="4264633" y="2628417"/>
        <a:ext cx="32625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7/7/20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rIns="45720"/>
          <a:lstStyle/>
          <a:p>
            <a:fld id="{34B7E4EF-A1BD-40F4-AB7B-04F084DD991D}" type="slidenum">
              <a:rPr lang="en-US" smtClean="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612976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7/7/20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741624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7/7/20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651505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7/7/20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959237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7/7/20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510870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7/7/20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4324313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03636942-C211-4B28-8DBD-C953E00AF71B}" type="datetime1">
              <a:rPr lang="en-US" smtClean="0"/>
              <a:t>7/7/20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789948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7/7/20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14976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7/7/20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36455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7/7/20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87639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7/7/20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0894690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F6FA2B21-3FCD-4721-B95C-427943F61125}" type="datetime1">
              <a:rPr lang="en-US" smtClean="0"/>
              <a:t>7/7/20</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34B7E4EF-A1BD-40F4-AB7B-04F084DD991D}" type="slidenum">
              <a:rPr lang="en-US" smtClean="0"/>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75179265"/>
      </p:ext>
    </p:extLst>
  </p:cSld>
  <p:clrMap bg1="dk1" tx1="lt1" bg2="dk2" tx2="lt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jp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9">
            <a:extLst>
              <a:ext uri="{FF2B5EF4-FFF2-40B4-BE49-F238E27FC236}">
                <a16:creationId xmlns:a16="http://schemas.microsoft.com/office/drawing/2014/main" id="{147E635D-C3B4-465B-AF24-991B6BF63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11">
            <a:extLst>
              <a:ext uri="{FF2B5EF4-FFF2-40B4-BE49-F238E27FC236}">
                <a16:creationId xmlns:a16="http://schemas.microsoft.com/office/drawing/2014/main" id="{4A0623D0-396B-499E-BBFB-C17F1BB0F2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5" name="Picture 1">
            <a:extLst>
              <a:ext uri="{FF2B5EF4-FFF2-40B4-BE49-F238E27FC236}">
                <a16:creationId xmlns:a16="http://schemas.microsoft.com/office/drawing/2014/main" id="{C2960219-3FAE-4A68-A0DC-2F14EF377BB2}"/>
              </a:ext>
            </a:extLst>
          </p:cNvPr>
          <p:cNvPicPr>
            <a:picLocks noChangeAspect="1"/>
          </p:cNvPicPr>
          <p:nvPr/>
        </p:nvPicPr>
        <p:blipFill rotWithShape="1">
          <a:blip r:embed="rId3">
            <a:alphaModFix amt="35000"/>
          </a:blip>
          <a:srcRect t="7910" r="-1" b="7818"/>
          <a:stretch/>
        </p:blipFill>
        <p:spPr>
          <a:xfrm>
            <a:off x="305" y="344382"/>
            <a:ext cx="12191695" cy="6858000"/>
          </a:xfrm>
          <a:prstGeom prst="rect">
            <a:avLst/>
          </a:prstGeom>
        </p:spPr>
      </p:pic>
      <p:sp>
        <p:nvSpPr>
          <p:cNvPr id="26" name="Rectangle 13">
            <a:extLst>
              <a:ext uri="{FF2B5EF4-FFF2-40B4-BE49-F238E27FC236}">
                <a16:creationId xmlns:a16="http://schemas.microsoft.com/office/drawing/2014/main" id="{14E56C4B-C9E0-4F01-AF43-E69279A06A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15">
            <a:extLst>
              <a:ext uri="{FF2B5EF4-FFF2-40B4-BE49-F238E27FC236}">
                <a16:creationId xmlns:a16="http://schemas.microsoft.com/office/drawing/2014/main" id="{6CCFC05F-DF0D-4B1B-8FD8-51B508CBCF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962042" y="0"/>
            <a:ext cx="11228892" cy="6858000"/>
          </a:xfrm>
          <a:prstGeom prst="rect">
            <a:avLst/>
          </a:prstGeom>
        </p:spPr>
      </p:pic>
      <p:sp>
        <p:nvSpPr>
          <p:cNvPr id="28" name="Rectangle 17">
            <a:extLst>
              <a:ext uri="{FF2B5EF4-FFF2-40B4-BE49-F238E27FC236}">
                <a16:creationId xmlns:a16="http://schemas.microsoft.com/office/drawing/2014/main" id="{8C654A17-56DA-4921-A42B-DE255FA66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714238E-4426-CA42-9606-B4E4B7C3FA7B}"/>
              </a:ext>
            </a:extLst>
          </p:cNvPr>
          <p:cNvSpPr>
            <a:spLocks noGrp="1"/>
          </p:cNvSpPr>
          <p:nvPr>
            <p:ph type="subTitle" idx="1"/>
          </p:nvPr>
        </p:nvSpPr>
        <p:spPr>
          <a:xfrm>
            <a:off x="1027726" y="0"/>
            <a:ext cx="7901962" cy="4686300"/>
          </a:xfrm>
        </p:spPr>
        <p:txBody>
          <a:bodyPr>
            <a:normAutofit/>
          </a:bodyPr>
          <a:lstStyle/>
          <a:p>
            <a:pPr algn="l">
              <a:lnSpc>
                <a:spcPct val="110000"/>
              </a:lnSpc>
            </a:pPr>
            <a:r>
              <a:rPr lang="en-US" sz="2000" dirty="0"/>
              <a:t>Name :- Aftab H Shaikh</a:t>
            </a:r>
          </a:p>
          <a:p>
            <a:pPr algn="l">
              <a:lnSpc>
                <a:spcPct val="110000"/>
              </a:lnSpc>
            </a:pPr>
            <a:r>
              <a:rPr lang="en-US" sz="2000" dirty="0"/>
              <a:t>Student number :- 1816314</a:t>
            </a:r>
          </a:p>
          <a:p>
            <a:pPr algn="l">
              <a:lnSpc>
                <a:spcPct val="110000"/>
              </a:lnSpc>
            </a:pPr>
            <a:r>
              <a:rPr lang="en-US" sz="2000" dirty="0"/>
              <a:t>Lecturer :- David</a:t>
            </a:r>
          </a:p>
          <a:p>
            <a:pPr algn="l">
              <a:lnSpc>
                <a:spcPct val="110000"/>
              </a:lnSpc>
            </a:pPr>
            <a:r>
              <a:rPr lang="en-US" sz="2000" dirty="0"/>
              <a:t>Module :-</a:t>
            </a:r>
          </a:p>
          <a:p>
            <a:pPr>
              <a:lnSpc>
                <a:spcPct val="110000"/>
              </a:lnSpc>
            </a:pPr>
            <a:endParaRPr lang="en-US" sz="500" dirty="0"/>
          </a:p>
        </p:txBody>
      </p:sp>
      <p:pic>
        <p:nvPicPr>
          <p:cNvPr id="6" name="Picture 5" descr="A tall building in a city&#10;&#10;Description automatically generated">
            <a:extLst>
              <a:ext uri="{FF2B5EF4-FFF2-40B4-BE49-F238E27FC236}">
                <a16:creationId xmlns:a16="http://schemas.microsoft.com/office/drawing/2014/main" id="{684C9B5F-6CF0-1940-863E-59E548371903}"/>
              </a:ext>
            </a:extLst>
          </p:cNvPr>
          <p:cNvPicPr>
            <a:picLocks noChangeAspect="1"/>
          </p:cNvPicPr>
          <p:nvPr/>
        </p:nvPicPr>
        <p:blipFill>
          <a:blip r:embed="rId5"/>
          <a:stretch>
            <a:fillRect/>
          </a:stretch>
        </p:blipFill>
        <p:spPr>
          <a:xfrm>
            <a:off x="4738255" y="1505693"/>
            <a:ext cx="7083477" cy="4152900"/>
          </a:xfrm>
          <a:prstGeom prst="rect">
            <a:avLst/>
          </a:prstGeom>
        </p:spPr>
      </p:pic>
    </p:spTree>
    <p:extLst>
      <p:ext uri="{BB962C8B-B14F-4D97-AF65-F5344CB8AC3E}">
        <p14:creationId xmlns:p14="http://schemas.microsoft.com/office/powerpoint/2010/main" val="32495648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2" name="Rectangle 48">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3" name="Picture 50">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4" name="Rectangle 52">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 name="Rectangle 54">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174" y="0"/>
            <a:ext cx="9590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E73F83A-269A-F247-A2C3-DC9E6CB02352}"/>
              </a:ext>
            </a:extLst>
          </p:cNvPr>
          <p:cNvSpPr>
            <a:spLocks noGrp="1"/>
          </p:cNvSpPr>
          <p:nvPr>
            <p:ph type="title"/>
          </p:nvPr>
        </p:nvSpPr>
        <p:spPr>
          <a:xfrm>
            <a:off x="2105256" y="326017"/>
            <a:ext cx="7974851" cy="1077229"/>
          </a:xfrm>
        </p:spPr>
        <p:txBody>
          <a:bodyPr anchor="b">
            <a:normAutofit/>
          </a:bodyPr>
          <a:lstStyle/>
          <a:p>
            <a:r>
              <a:rPr lang="en-US" sz="4000"/>
              <a:t>Introduction</a:t>
            </a:r>
          </a:p>
        </p:txBody>
      </p:sp>
      <p:sp>
        <p:nvSpPr>
          <p:cNvPr id="3" name="Content Placeholder 2">
            <a:extLst>
              <a:ext uri="{FF2B5EF4-FFF2-40B4-BE49-F238E27FC236}">
                <a16:creationId xmlns:a16="http://schemas.microsoft.com/office/drawing/2014/main" id="{D90D830C-F8C0-9243-9177-4CBAE26FC539}"/>
              </a:ext>
            </a:extLst>
          </p:cNvPr>
          <p:cNvSpPr>
            <a:spLocks noGrp="1"/>
          </p:cNvSpPr>
          <p:nvPr>
            <p:ph idx="1"/>
          </p:nvPr>
        </p:nvSpPr>
        <p:spPr>
          <a:xfrm>
            <a:off x="1443461" y="1591733"/>
            <a:ext cx="7710141" cy="4684887"/>
          </a:xfrm>
        </p:spPr>
        <p:txBody>
          <a:bodyPr anchor="ctr">
            <a:normAutofit/>
          </a:bodyPr>
          <a:lstStyle/>
          <a:p>
            <a:pPr lvl="1"/>
            <a:r>
              <a:rPr lang="en-US" dirty="0">
                <a:latin typeface="Arial" panose="020B0604020202020204" pitchFamily="34" charset="0"/>
                <a:cs typeface="Arial" panose="020B0604020202020204" pitchFamily="34" charset="0"/>
              </a:rPr>
              <a:t>This presentation is base on Gatsby Grange chain, The report is talking about Profitability, Liquidity, Efficiency, of 2018 and 2019. Therefore it is indicating that in 2018 and 2019 how the Gatsby Grange chain is performing, and difference come out after the calculation of both years, However based of  this report  Gatsby Grange is facing loss in 2019 in compare of 2018. Therefore difference and performance result says to  management of Gatsby Grange should avoid those few steps they took for firm in 2019. So they can avoid some percentage of loss.</a:t>
            </a:r>
          </a:p>
        </p:txBody>
      </p:sp>
      <p:sp>
        <p:nvSpPr>
          <p:cNvPr id="4" name="TextBox 3">
            <a:extLst>
              <a:ext uri="{FF2B5EF4-FFF2-40B4-BE49-F238E27FC236}">
                <a16:creationId xmlns:a16="http://schemas.microsoft.com/office/drawing/2014/main" id="{3D171BF2-862F-EE44-8A4B-72753A0107F0}"/>
              </a:ext>
            </a:extLst>
          </p:cNvPr>
          <p:cNvSpPr txBox="1"/>
          <p:nvPr/>
        </p:nvSpPr>
        <p:spPr>
          <a:xfrm>
            <a:off x="3771900" y="195580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04902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8FD20-7163-FF47-842A-A22B107AB457}"/>
              </a:ext>
            </a:extLst>
          </p:cNvPr>
          <p:cNvSpPr>
            <a:spLocks noGrp="1"/>
          </p:cNvSpPr>
          <p:nvPr>
            <p:ph type="title"/>
          </p:nvPr>
        </p:nvSpPr>
        <p:spPr>
          <a:xfrm>
            <a:off x="2611808" y="808056"/>
            <a:ext cx="7958331" cy="1077229"/>
          </a:xfrm>
        </p:spPr>
        <p:txBody>
          <a:bodyPr>
            <a:normAutofit/>
          </a:bodyPr>
          <a:lstStyle/>
          <a:p>
            <a:pPr algn="l"/>
            <a:r>
              <a:rPr lang="en-US"/>
              <a:t>Profitability Ratio</a:t>
            </a:r>
          </a:p>
        </p:txBody>
      </p:sp>
      <p:graphicFrame>
        <p:nvGraphicFramePr>
          <p:cNvPr id="26" name="Content Placeholder 2">
            <a:extLst>
              <a:ext uri="{FF2B5EF4-FFF2-40B4-BE49-F238E27FC236}">
                <a16:creationId xmlns:a16="http://schemas.microsoft.com/office/drawing/2014/main" id="{9FAC9E10-73ED-4684-84B2-7164EFE8320C}"/>
              </a:ext>
            </a:extLst>
          </p:cNvPr>
          <p:cNvGraphicFramePr>
            <a:graphicFrameLocks noGrp="1"/>
          </p:cNvGraphicFramePr>
          <p:nvPr>
            <p:ph idx="1"/>
            <p:extLst>
              <p:ext uri="{D42A27DB-BD31-4B8C-83A1-F6EECF244321}">
                <p14:modId xmlns:p14="http://schemas.microsoft.com/office/powerpoint/2010/main" val="1927435103"/>
              </p:ext>
            </p:extLst>
          </p:nvPr>
        </p:nvGraphicFramePr>
        <p:xfrm>
          <a:off x="2611808" y="2367883"/>
          <a:ext cx="7958330" cy="33668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54779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45" name="Rectangle 28">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30">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7" name="Rectangle 32">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8" name="Rectangle 34">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174" y="0"/>
            <a:ext cx="9590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2B5EE04-A2BF-F44D-BD64-EEE66D287703}"/>
              </a:ext>
            </a:extLst>
          </p:cNvPr>
          <p:cNvSpPr>
            <a:spLocks noGrp="1"/>
          </p:cNvSpPr>
          <p:nvPr>
            <p:ph type="title"/>
          </p:nvPr>
        </p:nvSpPr>
        <p:spPr>
          <a:xfrm>
            <a:off x="2105256" y="326017"/>
            <a:ext cx="7974851" cy="1077229"/>
          </a:xfrm>
        </p:spPr>
        <p:txBody>
          <a:bodyPr anchor="b">
            <a:normAutofit/>
          </a:bodyPr>
          <a:lstStyle/>
          <a:p>
            <a:r>
              <a:rPr lang="en-US" sz="4000"/>
              <a:t>Liquidity Ratio</a:t>
            </a:r>
          </a:p>
        </p:txBody>
      </p:sp>
      <p:sp>
        <p:nvSpPr>
          <p:cNvPr id="3" name="Content Placeholder 2">
            <a:extLst>
              <a:ext uri="{FF2B5EF4-FFF2-40B4-BE49-F238E27FC236}">
                <a16:creationId xmlns:a16="http://schemas.microsoft.com/office/drawing/2014/main" id="{DC0F6C3D-A27F-B345-9CA3-1687C78CCBF3}"/>
              </a:ext>
            </a:extLst>
          </p:cNvPr>
          <p:cNvSpPr>
            <a:spLocks noGrp="1"/>
          </p:cNvSpPr>
          <p:nvPr>
            <p:ph idx="1"/>
          </p:nvPr>
        </p:nvSpPr>
        <p:spPr>
          <a:xfrm>
            <a:off x="1443461" y="1591733"/>
            <a:ext cx="7710141" cy="4684887"/>
          </a:xfrm>
        </p:spPr>
        <p:txBody>
          <a:bodyPr anchor="ctr">
            <a:normAutofit/>
          </a:bodyPr>
          <a:lstStyle/>
          <a:p>
            <a:r>
              <a:rPr lang="en-US"/>
              <a:t>Current ratio</a:t>
            </a:r>
          </a:p>
          <a:p>
            <a:r>
              <a:rPr lang="en-US"/>
              <a:t>Acid test</a:t>
            </a:r>
          </a:p>
          <a:p>
            <a:r>
              <a:rPr lang="en-US"/>
              <a:t>Creditor days</a:t>
            </a:r>
          </a:p>
          <a:p>
            <a:r>
              <a:rPr lang="en-US"/>
              <a:t>Debtors days</a:t>
            </a:r>
          </a:p>
        </p:txBody>
      </p:sp>
    </p:spTree>
    <p:extLst>
      <p:ext uri="{BB962C8B-B14F-4D97-AF65-F5344CB8AC3E}">
        <p14:creationId xmlns:p14="http://schemas.microsoft.com/office/powerpoint/2010/main" val="15564656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25903-0025-084F-9DC0-9C50BDD54C73}"/>
              </a:ext>
            </a:extLst>
          </p:cNvPr>
          <p:cNvSpPr>
            <a:spLocks noGrp="1"/>
          </p:cNvSpPr>
          <p:nvPr>
            <p:ph type="title"/>
          </p:nvPr>
        </p:nvSpPr>
        <p:spPr>
          <a:xfrm>
            <a:off x="2611808" y="808056"/>
            <a:ext cx="7958331" cy="1077229"/>
          </a:xfrm>
        </p:spPr>
        <p:txBody>
          <a:bodyPr>
            <a:normAutofit/>
          </a:bodyPr>
          <a:lstStyle/>
          <a:p>
            <a:pPr algn="l"/>
            <a:r>
              <a:rPr lang="en-US"/>
              <a:t>Efficiency Ratio</a:t>
            </a:r>
          </a:p>
        </p:txBody>
      </p:sp>
      <p:graphicFrame>
        <p:nvGraphicFramePr>
          <p:cNvPr id="26" name="Content Placeholder 2">
            <a:extLst>
              <a:ext uri="{FF2B5EF4-FFF2-40B4-BE49-F238E27FC236}">
                <a16:creationId xmlns:a16="http://schemas.microsoft.com/office/drawing/2014/main" id="{CDA59E3D-6BA9-494F-A830-6CDE996C6AFD}"/>
              </a:ext>
            </a:extLst>
          </p:cNvPr>
          <p:cNvGraphicFramePr>
            <a:graphicFrameLocks noGrp="1"/>
          </p:cNvGraphicFramePr>
          <p:nvPr>
            <p:ph idx="1"/>
            <p:extLst>
              <p:ext uri="{D42A27DB-BD31-4B8C-83A1-F6EECF244321}">
                <p14:modId xmlns:p14="http://schemas.microsoft.com/office/powerpoint/2010/main" val="3053583417"/>
              </p:ext>
            </p:extLst>
          </p:nvPr>
        </p:nvGraphicFramePr>
        <p:xfrm>
          <a:off x="2611808" y="2367883"/>
          <a:ext cx="7958330" cy="33668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1081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30">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3" name="Rectangle 32">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34">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174" y="0"/>
            <a:ext cx="9590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5D975E3-2A58-2640-A7E3-6B7D9AD3DADE}"/>
              </a:ext>
            </a:extLst>
          </p:cNvPr>
          <p:cNvSpPr>
            <a:spLocks noGrp="1"/>
          </p:cNvSpPr>
          <p:nvPr>
            <p:ph type="title"/>
          </p:nvPr>
        </p:nvSpPr>
        <p:spPr>
          <a:xfrm>
            <a:off x="2105256" y="326017"/>
            <a:ext cx="7974851" cy="1077229"/>
          </a:xfrm>
        </p:spPr>
        <p:txBody>
          <a:bodyPr anchor="b">
            <a:normAutofit/>
          </a:bodyPr>
          <a:lstStyle/>
          <a:p>
            <a:r>
              <a:rPr lang="en-US" sz="4000"/>
              <a:t>Conclusion</a:t>
            </a:r>
          </a:p>
        </p:txBody>
      </p:sp>
      <p:sp>
        <p:nvSpPr>
          <p:cNvPr id="3" name="Content Placeholder 2">
            <a:extLst>
              <a:ext uri="{FF2B5EF4-FFF2-40B4-BE49-F238E27FC236}">
                <a16:creationId xmlns:a16="http://schemas.microsoft.com/office/drawing/2014/main" id="{AF4243AD-6C21-B14A-9FDC-25899C8FC772}"/>
              </a:ext>
            </a:extLst>
          </p:cNvPr>
          <p:cNvSpPr>
            <a:spLocks noGrp="1"/>
          </p:cNvSpPr>
          <p:nvPr>
            <p:ph idx="1"/>
          </p:nvPr>
        </p:nvSpPr>
        <p:spPr>
          <a:xfrm>
            <a:off x="1443461" y="1591733"/>
            <a:ext cx="7710141" cy="4684887"/>
          </a:xfrm>
        </p:spPr>
        <p:txBody>
          <a:bodyPr anchor="ctr">
            <a:normAutofit/>
          </a:bodyPr>
          <a:lstStyle/>
          <a:p>
            <a:r>
              <a:rPr lang="en-US"/>
              <a:t>After analyzing this report, The calculation says lots of difference things about loss. In 2019 Gatsby took more loan from bank. Their sales cost gone down in compare of 2018. Firm did more stock than 2018 and same year they face low sale. Company has spent extra on advertising in 2019, In this few examples it is showing that Gatsby Grange face loss in 2019. Because of few steps they took to increase a revenue but it went wrong and they face loss.</a:t>
            </a:r>
          </a:p>
        </p:txBody>
      </p:sp>
    </p:spTree>
    <p:extLst>
      <p:ext uri="{BB962C8B-B14F-4D97-AF65-F5344CB8AC3E}">
        <p14:creationId xmlns:p14="http://schemas.microsoft.com/office/powerpoint/2010/main" val="16393810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2C2D1F"/>
      </a:dk2>
      <a:lt2>
        <a:srgbClr val="FAF2C5"/>
      </a:lt2>
      <a:accent1>
        <a:srgbClr val="EA9736"/>
      </a:accent1>
      <a:accent2>
        <a:srgbClr val="EACF56"/>
      </a:accent2>
      <a:accent3>
        <a:srgbClr val="77D4D6"/>
      </a:accent3>
      <a:accent4>
        <a:srgbClr val="54AFDC"/>
      </a:accent4>
      <a:accent5>
        <a:srgbClr val="88C363"/>
      </a:accent5>
      <a:accent6>
        <a:srgbClr val="D9D899"/>
      </a:accent6>
      <a:hlink>
        <a:srgbClr val="A7A574"/>
      </a:hlink>
      <a:folHlink>
        <a:srgbClr val="8B887A"/>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9B359FC9-1E88-4883-B31D-CCECAE2A7B38}"/>
    </a:ext>
  </a:extLst>
</a:theme>
</file>

<file path=docProps/app.xml><?xml version="1.0" encoding="utf-8"?>
<Properties xmlns="http://schemas.openxmlformats.org/officeDocument/2006/extended-properties" xmlns:vt="http://schemas.openxmlformats.org/officeDocument/2006/docPropsVTypes">
  <TotalTime>27</TotalTime>
  <Words>235</Words>
  <Application>Microsoft Macintosh PowerPoint</Application>
  <PresentationFormat>Widescreen</PresentationFormat>
  <Paragraphs>21</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MS Shell Dlg 2</vt:lpstr>
      <vt:lpstr>Wingdings</vt:lpstr>
      <vt:lpstr>Wingdings 3</vt:lpstr>
      <vt:lpstr>Madison</vt:lpstr>
      <vt:lpstr>PowerPoint Presentation</vt:lpstr>
      <vt:lpstr>Introduction</vt:lpstr>
      <vt:lpstr>Profitability Ratio</vt:lpstr>
      <vt:lpstr>Liquidity Ratio</vt:lpstr>
      <vt:lpstr>Efficiency Ratio</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Aftab Shaikh (1816314)</dc:creator>
  <cp:lastModifiedBy>Aftab Shaikh (1816314)</cp:lastModifiedBy>
  <cp:revision>2</cp:revision>
  <dcterms:created xsi:type="dcterms:W3CDTF">2020-07-07T11:40:50Z</dcterms:created>
  <dcterms:modified xsi:type="dcterms:W3CDTF">2020-07-07T12:08:01Z</dcterms:modified>
</cp:coreProperties>
</file>