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5"/>
  </p:notesMasterIdLst>
  <p:sldIdLst>
    <p:sldId id="257" r:id="rId5"/>
    <p:sldId id="609" r:id="rId6"/>
    <p:sldId id="608" r:id="rId7"/>
    <p:sldId id="308" r:id="rId8"/>
    <p:sldId id="309" r:id="rId9"/>
    <p:sldId id="322" r:id="rId10"/>
    <p:sldId id="323" r:id="rId11"/>
    <p:sldId id="310" r:id="rId12"/>
    <p:sldId id="311" r:id="rId13"/>
    <p:sldId id="314" r:id="rId14"/>
    <p:sldId id="313" r:id="rId15"/>
    <p:sldId id="312" r:id="rId16"/>
    <p:sldId id="324" r:id="rId17"/>
    <p:sldId id="325" r:id="rId18"/>
    <p:sldId id="317" r:id="rId19"/>
    <p:sldId id="316" r:id="rId20"/>
    <p:sldId id="318" r:id="rId21"/>
    <p:sldId id="315" r:id="rId22"/>
    <p:sldId id="320" r:id="rId23"/>
    <p:sldId id="61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33" autoAdjust="0"/>
    <p:restoredTop sz="79504" autoAdjust="0"/>
  </p:normalViewPr>
  <p:slideViewPr>
    <p:cSldViewPr snapToGrid="0">
      <p:cViewPr varScale="1">
        <p:scale>
          <a:sx n="65" d="100"/>
          <a:sy n="65" d="100"/>
        </p:scale>
        <p:origin x="112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110CE-7A28-4255-B5AA-B21E36BA67B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168522-B317-4901-9BCB-85452E17D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94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rstewart122/e4t3ntw76ew0pyo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140BE4-0CAC-4760-B312-E66A3543D32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45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435DF1-759E-E72F-431D-9F3E218355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92BBE5-D64E-F127-6BDA-41CA2A5AB6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AF2162-23B8-F6C8-BB7D-D365709200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8D74F-0759-CE26-4A66-BF4E4A6E42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179626-DD9D-41A0-956E-521A6669CC5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54017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BD075C-D0CD-4F41-93C9-0B6DF6D55B1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2121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Expand on any unfamiliar terms here.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490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importance that informative advertising can have (relate if you can to task 2). </a:t>
            </a:r>
          </a:p>
          <a:p>
            <a:endParaRPr lang="en-GB" dirty="0"/>
          </a:p>
          <a:p>
            <a:r>
              <a:rPr lang="en-GB" dirty="0"/>
              <a:t>Consider examples of brands that do this with print advertising.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0491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difference/similarities between the aims of the ads What do they visually have in common? What difference so they have?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1282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Calibri" panose="020F0502020204030204" pitchFamily="34" charset="0"/>
                <a:hlinkClick r:id="rId3"/>
              </a:rPr>
              <a:t>https://padlet.com/rstewart122/e4t3ntw76ew0pyog</a:t>
            </a:r>
            <a:r>
              <a:rPr lang="en-GB" b="0" i="0" dirty="0">
                <a:effectLst/>
                <a:latin typeface="Calibri" panose="020F0502020204030204" pitchFamily="34" charset="0"/>
              </a:rPr>
              <a:t> </a:t>
            </a:r>
            <a:r>
              <a:rPr lang="en-GB" dirty="0"/>
              <a:t>Padlet for sharing ideas – display on the board in class as people post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8438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https://www.canva.com/en_gb/</a:t>
            </a:r>
          </a:p>
          <a:p>
            <a:endParaRPr lang="en-GB" dirty="0"/>
          </a:p>
          <a:p>
            <a:r>
              <a:rPr lang="en-GB" dirty="0"/>
              <a:t>Welcome to Canva video - https://www.youtube.com/watch?v=EZ7UjKDG5Oc  </a:t>
            </a:r>
          </a:p>
          <a:p>
            <a:endParaRPr lang="en-GB" dirty="0"/>
          </a:p>
          <a:p>
            <a:r>
              <a:rPr lang="en-GB" dirty="0"/>
              <a:t>Watch the welcome video and show the homepage.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2828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Design with templates - https://www.youtube.com/watch?v=PeOuHe0czfE </a:t>
            </a:r>
          </a:p>
          <a:p>
            <a:endParaRPr lang="en-GB" dirty="0"/>
          </a:p>
          <a:p>
            <a:r>
              <a:rPr lang="en-GB" dirty="0"/>
              <a:t>Designing on a phone - https://www.youtub e.com/</a:t>
            </a:r>
            <a:r>
              <a:rPr lang="en-GB" dirty="0" err="1"/>
              <a:t>watch?v</a:t>
            </a:r>
            <a:r>
              <a:rPr lang="en-GB" dirty="0"/>
              <a:t>=D1-pXyfq8Fw&amp;t=23s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298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Editing example – Insta Post from the design school vlog - https://www.youtube.com/watch?v=DmpfYEffFHs</a:t>
            </a:r>
          </a:p>
          <a:p>
            <a:endParaRPr lang="en-GB" dirty="0"/>
          </a:p>
          <a:p>
            <a:r>
              <a:rPr lang="en-GB" dirty="0"/>
              <a:t>Designing on a phone - https://www.youtube.com/watch?v=1iVc_U8EKt8&amp;t=3s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0941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2109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https://www.youtube.com/watch?v=CoBc9tNtVDQ </a:t>
            </a:r>
          </a:p>
          <a:p>
            <a:endParaRPr lang="en-GB" dirty="0"/>
          </a:p>
          <a:p>
            <a:r>
              <a:rPr lang="en-GB" dirty="0"/>
              <a:t>Discuss how a target audience is identified and why this might be important when designing your flyers/business cards/posters/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50486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some elements are ‘paid for’ but most features have free options.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333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student is going to create a share a business card.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8553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https://www.youtube.com/watch?v=R2Y8HYHe9ag – Share your work </a:t>
            </a:r>
          </a:p>
          <a:p>
            <a:r>
              <a:rPr lang="en-GB" dirty="0"/>
              <a:t>The video demonstrates how to share you work. </a:t>
            </a:r>
          </a:p>
          <a:p>
            <a:endParaRPr lang="en-GB" dirty="0"/>
          </a:p>
          <a:p>
            <a:r>
              <a:rPr lang="en-GB" dirty="0"/>
              <a:t>Ask all students to email you the link to their work, or post in the MS Teams chat if you are working online. Display on screen and provide constructive feedback.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168522-B317-4901-9BCB-85452E17D67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33471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965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5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96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1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Z7UjKDG5Oc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eOuHe0czfE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DmpfYEffFHs?feature=oembed" TargetMode="External"/><Relationship Id="rId6" Type="http://schemas.openxmlformats.org/officeDocument/2006/relationships/image" Target="../media/image17.jpeg"/><Relationship Id="rId5" Type="http://schemas.openxmlformats.org/officeDocument/2006/relationships/image" Target="../media/image16.png"/><Relationship Id="rId4" Type="http://schemas.openxmlformats.org/officeDocument/2006/relationships/hyperlink" Target="Designing%20on%20a%20phone%20-%20https:/www.youtube.com/watch?v=1iVc_U8EKt8&amp;t=3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1.xml"/><Relationship Id="rId1" Type="http://schemas.openxmlformats.org/officeDocument/2006/relationships/video" Target="https://www.youtube.com/embed/r4n88m21kow?feature=oembed" TargetMode="External"/><Relationship Id="rId4" Type="http://schemas.openxmlformats.org/officeDocument/2006/relationships/image" Target="../media/image26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2Y8HYHe9ag%20&#8211;%20Share%20your%20work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E4202B6-44AA-B398-C3E6-A88631FDA35E}"/>
              </a:ext>
            </a:extLst>
          </p:cNvPr>
          <p:cNvSpPr txBox="1"/>
          <p:nvPr/>
        </p:nvSpPr>
        <p:spPr>
          <a:xfrm>
            <a:off x="2028496" y="1379051"/>
            <a:ext cx="8135007" cy="166199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USING CANVA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</a:p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LCLM4002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243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C9B2B-0DD2-D5A4-A91E-2B7DDAC233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EC071-0ACE-F79F-2CC8-BAEC8D182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413351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BC8CB8C-DADC-FF9A-F977-4BC604416B1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24935614"/>
                  </p:ext>
                </p:extLst>
              </p:nvPr>
            </p:nvGraphicFramePr>
            <p:xfrm>
              <a:off x="914401" y="172996"/>
              <a:ext cx="10371222" cy="6381705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1731856">
                      <a:extLst>
                        <a:ext uri="{9D8B030D-6E8A-4147-A177-3AD203B41FA5}">
                          <a16:colId xmlns:a16="http://schemas.microsoft.com/office/drawing/2014/main" val="36258824"/>
                        </a:ext>
                      </a:extLst>
                    </a:gridCol>
                    <a:gridCol w="8639366">
                      <a:extLst>
                        <a:ext uri="{9D8B030D-6E8A-4147-A177-3AD203B41FA5}">
                          <a16:colId xmlns:a16="http://schemas.microsoft.com/office/drawing/2014/main" val="2069812437"/>
                        </a:ext>
                      </a:extLst>
                    </a:gridCol>
                  </a:tblGrid>
                  <a:tr h="677174"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LCLM4002 - Learning Topics &amp; Activities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1031437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indent="0">
                            <a:buFont typeface="Wingdings" panose="05000000000000000000" pitchFamily="2" charset="2"/>
                            <a:buNone/>
                          </a:pP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Introduction to Digital Skills, Welcome, SMART Goals and Growth Mindset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b="1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7441048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Word and Module Assessment Explanation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18989346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MS PowerPoint and Using JISC Discovery Tool 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0078232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Excel 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56269096"/>
                      </a:ext>
                    </a:extLst>
                  </a:tr>
                  <a:tr h="369368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Digital Safety and Critical Awareness &amp; </a:t>
                          </a:r>
                          <a:r>
                            <a:rPr lang="en-GB" dirty="0">
                              <a:highlight>
                                <a:srgbClr val="00FFFF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MOCK QUIZ </a:t>
                          </a: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57201797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1 (Quiz) in-class submission </a:t>
                          </a: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&amp; Task 2 Workshop Session (Informative Poster Explanation) &amp; Introduction to Canva </a:t>
                          </a:r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  <a:cs typeface="Arial" panose="020B0604020202020204" pitchFamily="34" charset="0"/>
                                </a:rPr>
                                <m:t>✔</m:t>
                              </m:r>
                            </m:oMath>
                          </a14:m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43143894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Canva &amp; Poster Practice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22799469"/>
                      </a:ext>
                    </a:extLst>
                  </a:tr>
                  <a:tr h="48689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LinkedIn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2 Submission – 2nd March 2026 at 10AM via Turnitin Link.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0950808"/>
                      </a:ext>
                    </a:extLst>
                  </a:tr>
                  <a:tr h="61083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Websites and Social Media to Reach Customers</a:t>
                          </a:r>
                          <a:endParaRPr lang="en-GB" b="1" dirty="0">
                            <a:highlight>
                              <a:srgbClr val="FFFF00"/>
                            </a:highlight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98223180"/>
                      </a:ext>
                    </a:extLst>
                  </a:tr>
                  <a:tr h="426772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 (Website Evaluation) Workshop Session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58758112"/>
                      </a:ext>
                    </a:extLst>
                  </a:tr>
                  <a:tr h="91227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Final Assignment Submission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 the following week,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</a:t>
                          </a:r>
                          <a:r>
                            <a:rPr lang="en-GB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submission – 23rd March 2026 at 10AM via Turnitin Link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092670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BC8CB8C-DADC-FF9A-F977-4BC604416B1A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124935614"/>
                  </p:ext>
                </p:extLst>
              </p:nvPr>
            </p:nvGraphicFramePr>
            <p:xfrm>
              <a:off x="914401" y="172996"/>
              <a:ext cx="10371222" cy="6381705"/>
            </p:xfrm>
            <a:graphic>
              <a:graphicData uri="http://schemas.openxmlformats.org/drawingml/2006/table">
                <a:tbl>
                  <a:tblPr firstRow="1" bandRow="1">
                    <a:tableStyleId>{F5AB1C69-6EDB-4FF4-983F-18BD219EF322}</a:tableStyleId>
                  </a:tblPr>
                  <a:tblGrid>
                    <a:gridCol w="1731856">
                      <a:extLst>
                        <a:ext uri="{9D8B030D-6E8A-4147-A177-3AD203B41FA5}">
                          <a16:colId xmlns:a16="http://schemas.microsoft.com/office/drawing/2014/main" val="36258824"/>
                        </a:ext>
                      </a:extLst>
                    </a:gridCol>
                    <a:gridCol w="8639366">
                      <a:extLst>
                        <a:ext uri="{9D8B030D-6E8A-4147-A177-3AD203B41FA5}">
                          <a16:colId xmlns:a16="http://schemas.microsoft.com/office/drawing/2014/main" val="2069812437"/>
                        </a:ext>
                      </a:extLst>
                    </a:gridCol>
                  </a:tblGrid>
                  <a:tr h="677174"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sz="2000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LCLM4002 - Learning Topics &amp; Activities</a:t>
                          </a:r>
                        </a:p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21031437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indent="0">
                            <a:buFont typeface="Wingdings" panose="05000000000000000000" pitchFamily="2" charset="2"/>
                            <a:buNone/>
                          </a:pPr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Introduction to Digital Skills, Welcome, SMART Goals and Growth Mindset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b="1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7441048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MS Word and Module Assessment Explanation </a:t>
                          </a:r>
                          <a:r>
                            <a:rPr lang="en-GB" dirty="0">
                              <a:latin typeface="Segoe UI Symbol" panose="020B0502040204020203" pitchFamily="34" charset="0"/>
                              <a:ea typeface="Segoe UI Symbol" panose="020B0502040204020203" pitchFamily="34" charset="0"/>
                              <a:cs typeface="Arial" panose="020B0604020202020204" pitchFamily="34" charset="0"/>
                            </a:rPr>
                            <a:t>✔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518989346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350667" r="-282" b="-972000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00782329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456757" r="-282" b="-885135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56269096"/>
                      </a:ext>
                    </a:extLst>
                  </a:tr>
                  <a:tr h="369368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686667" r="-282" b="-991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957201797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6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69" t="-449524" r="-282" b="-466667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43143894"/>
                      </a:ext>
                    </a:extLst>
                  </a:tr>
                  <a:tr h="451237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7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Canva &amp; Poster Practice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22799469"/>
                      </a:ext>
                    </a:extLst>
                  </a:tr>
                  <a:tr h="48689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LinkedIn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2 Submission – 2nd March 2026 at 10AM via Turnitin Link.</a:t>
                          </a:r>
                          <a:endParaRPr lang="en-GB" dirty="0"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670950808"/>
                      </a:ext>
                    </a:extLst>
                  </a:tr>
                  <a:tr h="610836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9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Using Websites and Social Media to Reach Customers</a:t>
                          </a:r>
                          <a:endParaRPr lang="en-GB" b="1" dirty="0">
                            <a:highlight>
                              <a:srgbClr val="FFFF00"/>
                            </a:highlight>
                            <a:latin typeface="Arial" panose="020B0604020202020204" pitchFamily="34" charset="0"/>
                            <a:cs typeface="Arial" panose="020B0604020202020204" pitchFamily="34" charset="0"/>
                          </a:endParaRP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498223180"/>
                      </a:ext>
                    </a:extLst>
                  </a:tr>
                  <a:tr h="426772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Session 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 (Website Evaluation) Workshop Session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158758112"/>
                      </a:ext>
                    </a:extLst>
                  </a:tr>
                  <a:tr h="914400"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Final Assignment Submission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In the following week,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Task 3</a:t>
                          </a:r>
                          <a:r>
                            <a:rPr lang="en-GB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 </a:t>
                          </a:r>
                          <a:r>
                            <a:rPr lang="en-GB" b="1" dirty="0">
                              <a:highlight>
                                <a:srgbClr val="FFFF00"/>
                              </a:highlight>
                              <a:latin typeface="Arial" panose="020B0604020202020204" pitchFamily="34" charset="0"/>
                              <a:cs typeface="Arial" panose="020B0604020202020204" pitchFamily="34" charset="0"/>
                            </a:rPr>
                            <a:t>submission – 23rd March 2026 at 10AM via Turnitin Link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0926705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886513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E2D63-D4C7-C111-B581-10C9C25E3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Please Spend 10 minutes to complete this survey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866F7F-7495-4FD5-1907-AB50E3386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90E1C-5F82-354F-4A57-A5D1AE81C52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12538" y="6446838"/>
            <a:ext cx="779462" cy="365125"/>
          </a:xfrm>
        </p:spPr>
        <p:txBody>
          <a:bodyPr/>
          <a:lstStyle/>
          <a:p>
            <a:fld id="{C3F65BB1-9206-4D7F-97F9-47DCC7DC6334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8FEEAD-16D8-55BE-D1EF-A2B26FF04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42139"/>
            <a:ext cx="12192000" cy="5015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4572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During today’s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CF06B-FFAB-FC0D-5BD5-83A93CEF1B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718430"/>
          </a:xfrm>
        </p:spPr>
        <p:txBody>
          <a:bodyPr/>
          <a:lstStyle/>
          <a:p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182B9B3-64A2-4272-B99D-42758CA7CA54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8050E5F0-D189-40CD-96F9-E386A6249B3E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 5" descr="Advertising">
              <a:extLst>
                <a:ext uri="{FF2B5EF4-FFF2-40B4-BE49-F238E27FC236}">
                  <a16:creationId xmlns:a16="http://schemas.microsoft.com/office/drawing/2014/main" id="{EE39E0CA-5F40-4C2C-BEED-5A50289F1AAF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031A4276-8180-4CBD-B0D0-7309A00A10C3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We will explore why marketing is important to business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958ED89-89A2-48A2-9AAA-A70337C2951C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AD19C85-DE61-48C9-A200-921CF58E8D3A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 8" descr="Paint">
              <a:extLst>
                <a:ext uri="{FF2B5EF4-FFF2-40B4-BE49-F238E27FC236}">
                  <a16:creationId xmlns:a16="http://schemas.microsoft.com/office/drawing/2014/main" id="{EF54A2E2-6DD6-4A69-B0A3-E349616327D1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BB198DD-AC13-4338-A47B-6FA2B90648F0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Introduce Canva as a design tool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6A78595-CC4A-4949-A3DB-2088B9CD08E4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EA9DCE6A-C17A-4427-8A90-341D7AA4BC56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onnections">
              <a:extLst>
                <a:ext uri="{FF2B5EF4-FFF2-40B4-BE49-F238E27FC236}">
                  <a16:creationId xmlns:a16="http://schemas.microsoft.com/office/drawing/2014/main" id="{77420979-1A5F-4B00-BD06-36609BE54064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5D92CD6-137A-45B7-808F-4F62B353C1A7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/>
                <a:t>Work on a collaborate design in groups and independent design.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35F7-E20B-40A6-B8B1-D6ADF38A5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marketing and advertising?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713D95E-2914-4B47-B8F4-B11307129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5181" y="1828799"/>
            <a:ext cx="7364885" cy="3572759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Kotler et al (2018) defines marketing as being the function of business which focuses most on customers. “</a:t>
            </a:r>
            <a:r>
              <a:rPr lang="en-GB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 is engaging customers and managing profitable customer relationships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 p29.</a:t>
            </a:r>
          </a:p>
          <a:p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key aspect of marketing which we will focus on today. </a:t>
            </a:r>
          </a:p>
        </p:txBody>
      </p:sp>
      <p:pic>
        <p:nvPicPr>
          <p:cNvPr id="9" name="Picture 8" descr="Stock numbers on a digital display">
            <a:extLst>
              <a:ext uri="{FF2B5EF4-FFF2-40B4-BE49-F238E27FC236}">
                <a16:creationId xmlns:a16="http://schemas.microsoft.com/office/drawing/2014/main" id="{5DC563E2-99F4-8DEC-0D4F-823BFA3DD7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935" r="17384" b="-1"/>
          <a:stretch/>
        </p:blipFill>
        <p:spPr>
          <a:xfrm>
            <a:off x="20" y="1344902"/>
            <a:ext cx="4475161" cy="5055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605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44387-2EF4-41D9-9015-1D141CC96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Advertising</a:t>
            </a:r>
            <a:r>
              <a:rPr lang="en-GB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1E35CFC-707C-4762-8333-FA991499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69402"/>
            <a:ext cx="11481847" cy="4132157"/>
          </a:xfrm>
        </p:spPr>
        <p:txBody>
          <a:bodyPr/>
          <a:lstStyle/>
          <a:p>
            <a:r>
              <a:rPr lang="en-GB" dirty="0"/>
              <a:t>Advertising can serve different purposes for a business.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E593736-B5D8-4D9C-851C-EF492BBCCF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6160700"/>
              </p:ext>
            </p:extLst>
          </p:nvPr>
        </p:nvGraphicFramePr>
        <p:xfrm>
          <a:off x="1130968" y="1690688"/>
          <a:ext cx="10058400" cy="229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45832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Informative Advertising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Communicating customer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Suggesting new uses for a product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a brand and company image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Informing the market of a price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Telling the market about a new 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Describing available service and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  <a:tr h="45832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Explaining how a product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Correcting false impressions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5966381"/>
                  </a:ext>
                </a:extLst>
              </a:tr>
            </a:tbl>
          </a:graphicData>
        </a:graphic>
      </p:graphicFrame>
      <p:graphicFrame>
        <p:nvGraphicFramePr>
          <p:cNvPr id="6" name="Table 4">
            <a:extLst>
              <a:ext uri="{FF2B5EF4-FFF2-40B4-BE49-F238E27FC236}">
                <a16:creationId xmlns:a16="http://schemas.microsoft.com/office/drawing/2014/main" id="{7ADA528D-CA69-4AAE-B659-4A6E736FDF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249780"/>
              </p:ext>
            </p:extLst>
          </p:nvPr>
        </p:nvGraphicFramePr>
        <p:xfrm>
          <a:off x="1097280" y="4109421"/>
          <a:ext cx="10058400" cy="18350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642090750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1800305831"/>
                    </a:ext>
                  </a:extLst>
                </a:gridCol>
              </a:tblGrid>
              <a:tr h="386332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Persuasive Advertising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0022893"/>
                  </a:ext>
                </a:extLst>
              </a:tr>
              <a:tr h="386332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preference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Persuading customers to purchase 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8856053"/>
                  </a:ext>
                </a:extLst>
              </a:tr>
              <a:tr h="386332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Encouraging switching to a brand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Creating customer engagement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9196976"/>
                  </a:ext>
                </a:extLst>
              </a:tr>
              <a:tr h="676080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Changing customer perceptions of product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Building brand community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079529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5F5679B-EA1B-4FB4-9CF7-A4F2543B6EEB}"/>
              </a:ext>
            </a:extLst>
          </p:cNvPr>
          <p:cNvSpPr txBox="1"/>
          <p:nvPr/>
        </p:nvSpPr>
        <p:spPr>
          <a:xfrm>
            <a:off x="7267073" y="5944496"/>
            <a:ext cx="61922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Table 15.1 in Kotler et al (2018)</a:t>
            </a:r>
          </a:p>
        </p:txBody>
      </p:sp>
    </p:spTree>
    <p:extLst>
      <p:ext uri="{BB962C8B-B14F-4D97-AF65-F5344CB8AC3E}">
        <p14:creationId xmlns:p14="http://schemas.microsoft.com/office/powerpoint/2010/main" val="409300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51A46-8CEF-416D-9C48-888C00D89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Informative vs Persuasive 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38209FCC-5461-4721-8487-7F51106BCF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632" y="2441447"/>
            <a:ext cx="4352925" cy="2952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F285A008-D66D-494F-B4C3-7FAEFBD6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89139" y="1825075"/>
            <a:ext cx="5302232" cy="320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804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B7F5-B4C3-4DD5-998F-AFF053D92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B9F04-FDBF-4F47-9B69-061CCDA885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6979"/>
            <a:ext cx="11481847" cy="402458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the important design elements of informative advertisements?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 your ideas and examples on the Padlet.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Scan the QR code to access.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B871C87-DD7E-3A82-329F-265EBF6EA9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0862" y="1818686"/>
            <a:ext cx="3680740" cy="366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681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74A56-5684-4C11-84D7-76399E3459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Canva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89409-8B1A-4E18-9AF6-499587DC3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free design service.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welcome to Canva Video.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BBAD23AA-2037-49E6-B992-02A44F4016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4042" y="643466"/>
            <a:ext cx="6851369" cy="522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5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754C7-2836-49AD-94A0-84AB2EE41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Templates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52E4B-D534-423B-91C3-98D3E5C452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offers a range of templates.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 access these from a desktop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mobile phone.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Watch the video to learn more. </a:t>
            </a:r>
          </a:p>
        </p:txBody>
      </p:sp>
      <p:pic>
        <p:nvPicPr>
          <p:cNvPr id="4" name="Content Placeholder 4" descr="A picture containing text, electronics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80034E57-2498-45A2-A0A6-3B7E8409E58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32" r="-2" b="-2"/>
          <a:stretch/>
        </p:blipFill>
        <p:spPr>
          <a:xfrm>
            <a:off x="5911234" y="555111"/>
            <a:ext cx="6173892" cy="4748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91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02AAA-1E9D-4D5D-ADBA-4618CBAC2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Canva tools  </a:t>
            </a:r>
          </a:p>
        </p:txBody>
      </p:sp>
      <p:pic>
        <p:nvPicPr>
          <p:cNvPr id="6" name="Content Placeholder 5">
            <a:hlinkClick r:id="rId4"/>
            <a:extLst>
              <a:ext uri="{FF2B5EF4-FFF2-40B4-BE49-F238E27FC236}">
                <a16:creationId xmlns:a16="http://schemas.microsoft.com/office/drawing/2014/main" id="{23213E49-FC1F-44F6-BF1A-5206591598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554725" y="1180166"/>
            <a:ext cx="2985013" cy="35766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DE6345-EA05-4A2F-8F3D-C998E5529121}"/>
              </a:ext>
            </a:extLst>
          </p:cNvPr>
          <p:cNvSpPr txBox="1"/>
          <p:nvPr/>
        </p:nvSpPr>
        <p:spPr>
          <a:xfrm>
            <a:off x="5049078" y="2589520"/>
            <a:ext cx="326745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Within Canva, there are a range of tools to support your design process.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can be accessed from a desktop or a phone.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Watch the two short videos to find out more about the tools. </a:t>
            </a:r>
          </a:p>
        </p:txBody>
      </p:sp>
      <p:pic>
        <p:nvPicPr>
          <p:cNvPr id="3" name="Online Media 2" title="Master Effective Ads in Minutes: Create Stunning Multi-Channel Ad Campaigns, for FREE!">
            <a:hlinkClick r:id="" action="ppaction://media"/>
            <a:extLst>
              <a:ext uri="{FF2B5EF4-FFF2-40B4-BE49-F238E27FC236}">
                <a16:creationId xmlns:a16="http://schemas.microsoft.com/office/drawing/2014/main" id="{931DF7F4-9566-465D-B35A-C1998F29E9E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366705" y="2369435"/>
            <a:ext cx="4586163" cy="259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391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7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8163-CA6A-4D25-B9B0-F678F73D6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Activity – Canva create a flyer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3F77E-F525-4207-8C48-0F1837908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Explore Canva and try to create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flyer or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Instapost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for...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holiday company selling city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breaks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pic>
        <p:nvPicPr>
          <p:cNvPr id="4" name="Content Placeholder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0853AD1F-D49E-4E5A-8A96-5092262C7F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9943" y="1456441"/>
            <a:ext cx="5785468" cy="4412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9073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D5B53-ED56-4C8D-A057-A0A2C01D9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Review the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52361F-1CEA-4E17-B042-31AA9450E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Flyer that you have created.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has worked well? What could be changed to improve the design?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easy or hard was the design process? </a:t>
            </a:r>
          </a:p>
        </p:txBody>
      </p:sp>
    </p:spTree>
    <p:extLst>
      <p:ext uri="{BB962C8B-B14F-4D97-AF65-F5344CB8AC3E}">
        <p14:creationId xmlns:p14="http://schemas.microsoft.com/office/powerpoint/2010/main" val="1541417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11D56-AB17-4570-B288-5B5FB41C4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42DF6-8B8F-41B9-BD17-84F9856DC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90918"/>
            <a:ext cx="11481847" cy="4110641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important to consider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 want to aim your marketing at.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205511C-046E-458A-B112-0C8BC66952C1}"/>
              </a:ext>
            </a:extLst>
          </p:cNvPr>
          <p:cNvGrpSpPr/>
          <p:nvPr/>
        </p:nvGrpSpPr>
        <p:grpSpPr>
          <a:xfrm>
            <a:off x="2417188" y="2208622"/>
            <a:ext cx="2844444" cy="861953"/>
            <a:chOff x="2417188" y="2208622"/>
            <a:chExt cx="2844444" cy="861953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901BB6C-69AE-4AB7-8449-C704EDD0B11D}"/>
                </a:ext>
              </a:extLst>
            </p:cNvPr>
            <p:cNvSpPr/>
            <p:nvPr/>
          </p:nvSpPr>
          <p:spPr>
            <a:xfrm>
              <a:off x="3355854" y="2208622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Age</a:t>
              </a:r>
            </a:p>
          </p:txBody>
        </p:sp>
        <p:sp>
          <p:nvSpPr>
            <p:cNvPr id="7" name="Rectangle 6" descr="Gender outline">
              <a:extLst>
                <a:ext uri="{FF2B5EF4-FFF2-40B4-BE49-F238E27FC236}">
                  <a16:creationId xmlns:a16="http://schemas.microsoft.com/office/drawing/2014/main" id="{3266FDE7-2E7F-4811-9B9E-0A342F3DA257}"/>
                </a:ext>
              </a:extLst>
            </p:cNvPr>
            <p:cNvSpPr/>
            <p:nvPr/>
          </p:nvSpPr>
          <p:spPr>
            <a:xfrm>
              <a:off x="2417188" y="2208622"/>
              <a:ext cx="853333" cy="861953"/>
            </a:xfrm>
            <a:prstGeom prst="rect">
              <a:avLst/>
            </a:prstGeom>
            <a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0531B1B-D4FF-4363-97AA-6E01E3303B64}"/>
              </a:ext>
            </a:extLst>
          </p:cNvPr>
          <p:cNvGrpSpPr/>
          <p:nvPr/>
        </p:nvGrpSpPr>
        <p:grpSpPr>
          <a:xfrm>
            <a:off x="2417188" y="3212797"/>
            <a:ext cx="2844444" cy="861953"/>
            <a:chOff x="2417188" y="3212797"/>
            <a:chExt cx="2844444" cy="86195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EDB0F1C-FA06-4109-A5C7-B1CB9CAB6036}"/>
                </a:ext>
              </a:extLst>
            </p:cNvPr>
            <p:cNvSpPr/>
            <p:nvPr/>
          </p:nvSpPr>
          <p:spPr>
            <a:xfrm>
              <a:off x="2417188" y="3212797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Background</a:t>
              </a:r>
            </a:p>
          </p:txBody>
        </p:sp>
        <p:sp>
          <p:nvSpPr>
            <p:cNvPr id="9" name="Rectangle 8" descr="House outline">
              <a:extLst>
                <a:ext uri="{FF2B5EF4-FFF2-40B4-BE49-F238E27FC236}">
                  <a16:creationId xmlns:a16="http://schemas.microsoft.com/office/drawing/2014/main" id="{A02D4F38-078A-4690-BCA2-08DB831AB1DC}"/>
                </a:ext>
              </a:extLst>
            </p:cNvPr>
            <p:cNvSpPr/>
            <p:nvPr/>
          </p:nvSpPr>
          <p:spPr>
            <a:xfrm>
              <a:off x="4408299" y="3212797"/>
              <a:ext cx="853333" cy="861953"/>
            </a:xfrm>
            <a:prstGeom prst="rect">
              <a:avLst/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A046DE8-7416-46CA-922E-9DB8F6BCD2DB}"/>
              </a:ext>
            </a:extLst>
          </p:cNvPr>
          <p:cNvGrpSpPr/>
          <p:nvPr/>
        </p:nvGrpSpPr>
        <p:grpSpPr>
          <a:xfrm>
            <a:off x="6601912" y="2208621"/>
            <a:ext cx="2844444" cy="861953"/>
            <a:chOff x="2417188" y="4216973"/>
            <a:chExt cx="2844444" cy="861953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621EAC8-988D-4FB4-AF12-9846B9D6C5CB}"/>
                </a:ext>
              </a:extLst>
            </p:cNvPr>
            <p:cNvSpPr/>
            <p:nvPr/>
          </p:nvSpPr>
          <p:spPr>
            <a:xfrm>
              <a:off x="3355854" y="4216973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Interests</a:t>
              </a:r>
            </a:p>
          </p:txBody>
        </p:sp>
        <p:sp>
          <p:nvSpPr>
            <p:cNvPr id="11" name="Rectangle 10" descr="Tennis racket and ball outline">
              <a:extLst>
                <a:ext uri="{FF2B5EF4-FFF2-40B4-BE49-F238E27FC236}">
                  <a16:creationId xmlns:a16="http://schemas.microsoft.com/office/drawing/2014/main" id="{144EBD2E-549B-41B2-B357-0AA0EEAE2999}"/>
                </a:ext>
              </a:extLst>
            </p:cNvPr>
            <p:cNvSpPr/>
            <p:nvPr/>
          </p:nvSpPr>
          <p:spPr>
            <a:xfrm>
              <a:off x="2417188" y="4216973"/>
              <a:ext cx="853333" cy="861953"/>
            </a:xfrm>
            <a:prstGeom prst="rect">
              <a:avLst/>
            </a:prstGeom>
            <a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3C21848-7232-4130-9C59-1E38ABA16431}"/>
              </a:ext>
            </a:extLst>
          </p:cNvPr>
          <p:cNvGrpSpPr/>
          <p:nvPr/>
        </p:nvGrpSpPr>
        <p:grpSpPr>
          <a:xfrm>
            <a:off x="6601912" y="3429000"/>
            <a:ext cx="2844444" cy="861953"/>
            <a:chOff x="2417188" y="5221148"/>
            <a:chExt cx="2844444" cy="86195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C39B1F2-0CBC-42BB-9DE0-99442F703E5F}"/>
                </a:ext>
              </a:extLst>
            </p:cNvPr>
            <p:cNvSpPr/>
            <p:nvPr/>
          </p:nvSpPr>
          <p:spPr>
            <a:xfrm>
              <a:off x="2417188" y="5221148"/>
              <a:ext cx="1905778" cy="861953"/>
            </a:xfrm>
            <a:custGeom>
              <a:avLst/>
              <a:gdLst>
                <a:gd name="connsiteX0" fmla="*/ 0 w 1905778"/>
                <a:gd name="connsiteY0" fmla="*/ 0 h 861953"/>
                <a:gd name="connsiteX1" fmla="*/ 1905778 w 1905778"/>
                <a:gd name="connsiteY1" fmla="*/ 0 h 861953"/>
                <a:gd name="connsiteX2" fmla="*/ 1905778 w 1905778"/>
                <a:gd name="connsiteY2" fmla="*/ 861953 h 861953"/>
                <a:gd name="connsiteX3" fmla="*/ 0 w 1905778"/>
                <a:gd name="connsiteY3" fmla="*/ 861953 h 861953"/>
                <a:gd name="connsiteX4" fmla="*/ 0 w 1905778"/>
                <a:gd name="connsiteY4" fmla="*/ 0 h 8619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05778" h="861953">
                  <a:moveTo>
                    <a:pt x="0" y="0"/>
                  </a:moveTo>
                  <a:lnTo>
                    <a:pt x="1905778" y="0"/>
                  </a:lnTo>
                  <a:lnTo>
                    <a:pt x="1905778" y="861953"/>
                  </a:lnTo>
                  <a:lnTo>
                    <a:pt x="0" y="8619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06680" tIns="106680" rIns="106680" bIns="106680" numCol="1" spcCol="1270" anchor="ctr" anchorCtr="0">
              <a:noAutofit/>
            </a:bodyPr>
            <a:lstStyle/>
            <a:p>
              <a:pPr marL="0" lvl="0" indent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800" kern="1200" dirty="0"/>
                <a:t>Context</a:t>
              </a:r>
            </a:p>
          </p:txBody>
        </p:sp>
        <p:sp>
          <p:nvSpPr>
            <p:cNvPr id="13" name="Rectangle 12" descr="Online meeting with solid fill">
              <a:extLst>
                <a:ext uri="{FF2B5EF4-FFF2-40B4-BE49-F238E27FC236}">
                  <a16:creationId xmlns:a16="http://schemas.microsoft.com/office/drawing/2014/main" id="{458C68F6-9610-47BE-B062-CCE4611D2BAC}"/>
                </a:ext>
              </a:extLst>
            </p:cNvPr>
            <p:cNvSpPr/>
            <p:nvPr/>
          </p:nvSpPr>
          <p:spPr>
            <a:xfrm>
              <a:off x="4408299" y="5221148"/>
              <a:ext cx="853333" cy="861953"/>
            </a:xfrm>
            <a:prstGeom prst="rect">
              <a:avLst/>
            </a:prstGeom>
            <a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rcRect/>
              <a:stretch>
                <a:fillRect l="-1000" r="-1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5064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BA0D1-101D-458A-98A1-5A1508DA4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started with Canva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0EA9A-3861-45A7-AD88-B0DDB0135B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Get signed up to Canva so that you can create your own projects independently. </a:t>
            </a:r>
          </a:p>
          <a:p>
            <a:r>
              <a:rPr lang="en-GB" dirty="0">
                <a:hlinkClick r:id="rId3"/>
              </a:rPr>
              <a:t>Home – Canva</a:t>
            </a:r>
            <a:endParaRPr lang="en-GB" dirty="0"/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https://www.canva.com/</a:t>
            </a:r>
          </a:p>
        </p:txBody>
      </p:sp>
    </p:spTree>
    <p:extLst>
      <p:ext uri="{BB962C8B-B14F-4D97-AF65-F5344CB8AC3E}">
        <p14:creationId xmlns:p14="http://schemas.microsoft.com/office/powerpoint/2010/main" val="5960503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2083F-DF1C-458B-B6BF-53492DB15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Business Cards </a:t>
            </a:r>
          </a:p>
        </p:txBody>
      </p:sp>
      <p:pic>
        <p:nvPicPr>
          <p:cNvPr id="6" name="Online Media 5" title="4. Designing your Business Card in Canva | Skills">
            <a:hlinkClick r:id="" action="ppaction://media"/>
            <a:extLst>
              <a:ext uri="{FF2B5EF4-FFF2-40B4-BE49-F238E27FC236}">
                <a16:creationId xmlns:a16="http://schemas.microsoft.com/office/drawing/2014/main" id="{7B9B4951-FC4E-4D2A-9F0B-AE744B55678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85182" y="1871831"/>
            <a:ext cx="4669481" cy="26382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86AD391-B6E4-4F01-B7C4-496245619253}"/>
              </a:ext>
            </a:extLst>
          </p:cNvPr>
          <p:cNvSpPr txBox="1"/>
          <p:nvPr/>
        </p:nvSpPr>
        <p:spPr>
          <a:xfrm>
            <a:off x="8069180" y="2092158"/>
            <a:ext cx="340092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Working independently.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Create a business card that reflects you or a business that you would like to set up.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Consider your target audience.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will share our efforts and evaluate each others. </a:t>
            </a:r>
          </a:p>
        </p:txBody>
      </p:sp>
    </p:spTree>
    <p:extLst>
      <p:ext uri="{BB962C8B-B14F-4D97-AF65-F5344CB8AC3E}">
        <p14:creationId xmlns:p14="http://schemas.microsoft.com/office/powerpoint/2010/main" val="2832433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D93AF-2E35-45CC-9E07-7D9DECBBA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Independent work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00FA7-8217-6D5D-4624-B7A98B6312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808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olourful pins connected with a thread">
            <a:hlinkClick r:id="rId3"/>
            <a:extLst>
              <a:ext uri="{FF2B5EF4-FFF2-40B4-BE49-F238E27FC236}">
                <a16:creationId xmlns:a16="http://schemas.microsoft.com/office/drawing/2014/main" id="{6A1BFD01-1CC7-7474-3796-E5A179374F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0442" b="29163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41BA04-97B9-437A-AE46-3F3D6563B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dirty="0">
                <a:solidFill>
                  <a:schemeClr val="bg1"/>
                </a:solidFill>
              </a:rPr>
              <a:t>Share – Peer Review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8AF02-DE97-8D93-49CA-18C7ACA6B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1493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D71F9-601E-4547-9AA8-B30A22E1F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Task 2 – Update and focus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29491-B3DF-4FCF-BC52-26960B36DF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Today we have focused on being familiar with Canva.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the remainder of the session to complete your task 2 reflective report.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that you know how to submit your work prior to leaving class today. </a:t>
            </a:r>
          </a:p>
        </p:txBody>
      </p:sp>
    </p:spTree>
    <p:extLst>
      <p:ext uri="{BB962C8B-B14F-4D97-AF65-F5344CB8AC3E}">
        <p14:creationId xmlns:p14="http://schemas.microsoft.com/office/powerpoint/2010/main" val="3442690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EA497-06B4-EA15-CCFB-5967C40D5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7709"/>
            <a:ext cx="11481847" cy="56886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Next Session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A3F3739-0D27-C258-A509-CF134FDB60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3808367"/>
              </p:ext>
            </p:extLst>
          </p:nvPr>
        </p:nvGraphicFramePr>
        <p:xfrm>
          <a:off x="887896" y="766569"/>
          <a:ext cx="10428833" cy="613483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719231">
                  <a:extLst>
                    <a:ext uri="{9D8B030D-6E8A-4147-A177-3AD203B41FA5}">
                      <a16:colId xmlns:a16="http://schemas.microsoft.com/office/drawing/2014/main" val="36258824"/>
                    </a:ext>
                  </a:extLst>
                </a:gridCol>
                <a:gridCol w="8709602">
                  <a:extLst>
                    <a:ext uri="{9D8B030D-6E8A-4147-A177-3AD203B41FA5}">
                      <a16:colId xmlns:a16="http://schemas.microsoft.com/office/drawing/2014/main" val="2069812437"/>
                    </a:ext>
                  </a:extLst>
                </a:gridCol>
              </a:tblGrid>
              <a:tr h="663104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Topics &amp; Activities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0314379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to Digital Skills, Welcome, SMART Goals and Growth Mindset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41048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MS Word and Module Assessment 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8989346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MS PowerPoint and Using JISC Discovery Tool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0782329"/>
                  </a:ext>
                </a:extLst>
              </a:tr>
              <a:tr h="426914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MS Excel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69096"/>
                  </a:ext>
                </a:extLst>
              </a:tr>
              <a:tr h="3616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5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Safety and Critical Awareness &amp; MOCK QUIZ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7201797"/>
                  </a:ext>
                </a:extLst>
              </a:tr>
              <a:tr h="63296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6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1 (Quiz) in-class submission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&amp; Task 2 Workshop Session (Informative Poster Explanation) &amp; Introduction to Canva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43143894"/>
                  </a:ext>
                </a:extLst>
              </a:tr>
              <a:tr h="41232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7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Canva &amp; Poster Practice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2799469"/>
                  </a:ext>
                </a:extLst>
              </a:tr>
              <a:tr h="444900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8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LinkedIn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2 Submission – 2nd March 2026 at 10AM via Turnitin Link.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0950808"/>
                  </a:ext>
                </a:extLst>
              </a:tr>
              <a:tr h="63296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Websites and Social Media to Reach Customers, </a:t>
                      </a:r>
                      <a:endParaRPr lang="en-GB" b="1" dirty="0">
                        <a:highlight>
                          <a:srgbClr val="FFFF00"/>
                        </a:highligh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8223180"/>
                  </a:ext>
                </a:extLst>
              </a:tr>
              <a:tr h="38996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Session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3 (Website Evaluation) Workshop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8758112"/>
                  </a:ext>
                </a:extLst>
              </a:tr>
              <a:tr h="90423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Assignment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following week,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3</a:t>
                      </a:r>
                      <a:r>
                        <a:rPr lang="en-GB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b="1" dirty="0">
                          <a:highlight>
                            <a:srgbClr val="FFFF00"/>
                          </a:highligh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submission – 23rd March 2026 at 10AM via Turnitin Link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09267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210959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77BF7F1F3F93E4997B21D6B9868348F" ma:contentTypeVersion="14" ma:contentTypeDescription="Create a new document." ma:contentTypeScope="" ma:versionID="9cbf52d104ad4ccae82fef9976c9c69f">
  <xsd:schema xmlns:xsd="http://www.w3.org/2001/XMLSchema" xmlns:xs="http://www.w3.org/2001/XMLSchema" xmlns:p="http://schemas.microsoft.com/office/2006/metadata/properties" xmlns:ns3="a7bdb143-267e-438d-bcbf-e88b565c1722" xmlns:ns4="8425509b-c587-4994-9466-01f6efb644d9" targetNamespace="http://schemas.microsoft.com/office/2006/metadata/properties" ma:root="true" ma:fieldsID="66d8ae9c8efc7c10671f797b09de44a6" ns3:_="" ns4:_="">
    <xsd:import namespace="a7bdb143-267e-438d-bcbf-e88b565c1722"/>
    <xsd:import namespace="8425509b-c587-4994-9466-01f6efb644d9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7bdb143-267e-438d-bcbf-e88b565c172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25509b-c587-4994-9466-01f6efb644d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7bdb143-267e-438d-bcbf-e88b565c1722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60C41CE-70C3-4AAF-AF6C-9B4F1D805D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7bdb143-267e-438d-bcbf-e88b565c1722"/>
    <ds:schemaRef ds:uri="8425509b-c587-4994-9466-01f6efb644d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purl.org/dc/dcmitype/"/>
    <ds:schemaRef ds:uri="a7bdb143-267e-438d-bcbf-e88b565c1722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8425509b-c587-4994-9466-01f6efb644d9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128</TotalTime>
  <Words>1147</Words>
  <Application>Microsoft Office PowerPoint</Application>
  <PresentationFormat>Widescreen</PresentationFormat>
  <Paragraphs>182</Paragraphs>
  <Slides>20</Slides>
  <Notes>16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Cambria Math</vt:lpstr>
      <vt:lpstr>Georgia Pro Cond Light</vt:lpstr>
      <vt:lpstr>Segoe UI Symbol</vt:lpstr>
      <vt:lpstr>Speak Pro</vt:lpstr>
      <vt:lpstr>Wingdings</vt:lpstr>
      <vt:lpstr>RetrospectVTI</vt:lpstr>
      <vt:lpstr>PowerPoint Presentation</vt:lpstr>
      <vt:lpstr>PowerPoint Presentation</vt:lpstr>
      <vt:lpstr>Please Spend 10 minutes to complete this survey</vt:lpstr>
      <vt:lpstr>During today’s session..</vt:lpstr>
      <vt:lpstr>What is marketing and advertising? </vt:lpstr>
      <vt:lpstr>Advertising </vt:lpstr>
      <vt:lpstr>Informative vs Persuasive </vt:lpstr>
      <vt:lpstr>Importance of design</vt:lpstr>
      <vt:lpstr>Canva</vt:lpstr>
      <vt:lpstr>Canva Templates</vt:lpstr>
      <vt:lpstr>Canva tools  </vt:lpstr>
      <vt:lpstr>Activity – Canva create a flyer</vt:lpstr>
      <vt:lpstr>Review the design</vt:lpstr>
      <vt:lpstr>Your Target Audience</vt:lpstr>
      <vt:lpstr>Get started with Canva</vt:lpstr>
      <vt:lpstr>Business Cards </vt:lpstr>
      <vt:lpstr>Independent work </vt:lpstr>
      <vt:lpstr>Share – Peer Review </vt:lpstr>
      <vt:lpstr>Task 2 – Update and focus 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Canva</dc:title>
  <dc:creator>Rebecca Stewart</dc:creator>
  <cp:lastModifiedBy>Caroline Walsh</cp:lastModifiedBy>
  <cp:revision>15</cp:revision>
  <dcterms:created xsi:type="dcterms:W3CDTF">2022-11-01T13:58:34Z</dcterms:created>
  <dcterms:modified xsi:type="dcterms:W3CDTF">2026-02-15T21:49:41Z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0x010100B77BF7F1F3F93E4997B21D6B9868348F</vt:lpwstr>
  </property>
</Properties>
</file>