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4300" r:id="rId1"/>
  </p:sldMasterIdLst>
  <p:notesMasterIdLst>
    <p:notesMasterId r:id="rId17"/>
  </p:notesMasterIdLst>
  <p:sldIdLst>
    <p:sldId id="271"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288000" cy="10287000"/>
  <p:notesSz cx="6858000" cy="9144000"/>
  <p:embeddedFontLst>
    <p:embeddedFont>
      <p:font typeface="Franklin Gothic Book" panose="020B0503020102020204" pitchFamily="34" charset="0"/>
      <p:regular r:id="rId18"/>
      <p:italic r:id="rId19"/>
    </p:embeddedFont>
    <p:embeddedFont>
      <p:font typeface="Tomorrow" pitchFamily="2" charset="0"/>
      <p:regular r:id="rId20"/>
      <p:bold r:id="rId21"/>
      <p:italic r:id="rId22"/>
      <p:boldItalic r:id="rId2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4" roundtripDataSignature="AMtx7mijfeC1oYemOJLR1N/0VyK1gqPts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83"/>
    <p:restoredTop sz="94701"/>
  </p:normalViewPr>
  <p:slideViewPr>
    <p:cSldViewPr snapToGrid="0">
      <p:cViewPr varScale="1">
        <p:scale>
          <a:sx n="68" d="100"/>
          <a:sy n="68" d="100"/>
        </p:scale>
        <p:origin x="280" y="62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font" Target="fonts/font4.fntdata"/><Relationship Id="rId34"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0740DE-229E-4E5B-8832-0CE1F99CB0C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D879684-CC68-498A-A9AB-894D049AE368}">
      <dgm:prSet custT="1"/>
      <dgm:spPr/>
      <dgm:t>
        <a:bodyPr/>
        <a:lstStyle/>
        <a:p>
          <a:r>
            <a:rPr lang="en-US" sz="2400" dirty="0">
              <a:latin typeface="Arial" panose="020B0604020202020204" pitchFamily="34" charset="0"/>
              <a:cs typeface="Arial" panose="020B0604020202020204" pitchFamily="34" charset="0"/>
            </a:rPr>
            <a:t>Health is defined as full mental, physical, and social development (not just the lack of disease).</a:t>
          </a:r>
        </a:p>
      </dgm:t>
    </dgm:pt>
    <dgm:pt modelId="{76A8D166-D9CE-4CB1-977A-273B6E8EE7B7}" type="parTrans" cxnId="{D06381B6-3604-4385-9B3A-4642A8BCC4A3}">
      <dgm:prSet/>
      <dgm:spPr/>
      <dgm:t>
        <a:bodyPr/>
        <a:lstStyle/>
        <a:p>
          <a:endParaRPr lang="en-US"/>
        </a:p>
      </dgm:t>
    </dgm:pt>
    <dgm:pt modelId="{4F672BC9-508D-41B3-B195-A9E3925C01CF}" type="sibTrans" cxnId="{D06381B6-3604-4385-9B3A-4642A8BCC4A3}">
      <dgm:prSet/>
      <dgm:spPr/>
      <dgm:t>
        <a:bodyPr/>
        <a:lstStyle/>
        <a:p>
          <a:endParaRPr lang="en-US"/>
        </a:p>
      </dgm:t>
    </dgm:pt>
    <dgm:pt modelId="{2F64B47A-CD2C-4554-8C0B-8F5C9E1C2340}">
      <dgm:prSet custT="1"/>
      <dgm:spPr/>
      <dgm:t>
        <a:bodyPr/>
        <a:lstStyle/>
        <a:p>
          <a:r>
            <a:rPr lang="en-US" sz="2400" dirty="0">
              <a:latin typeface="Arial" panose="020B0604020202020204" pitchFamily="34" charset="0"/>
              <a:cs typeface="Arial" panose="020B0604020202020204" pitchFamily="34" charset="0"/>
            </a:rPr>
            <a:t>Wellbeing is a whole person phenomenon that is physical, mental, emotional and social.</a:t>
          </a:r>
        </a:p>
      </dgm:t>
    </dgm:pt>
    <dgm:pt modelId="{E260ADF6-9A7E-4947-A452-CA047C034D06}" type="parTrans" cxnId="{D0CDD620-43D8-4DE4-90B9-71E12AB4F5F8}">
      <dgm:prSet/>
      <dgm:spPr/>
      <dgm:t>
        <a:bodyPr/>
        <a:lstStyle/>
        <a:p>
          <a:endParaRPr lang="en-US"/>
        </a:p>
      </dgm:t>
    </dgm:pt>
    <dgm:pt modelId="{66514F35-A084-40E9-B92A-055E8FF8988A}" type="sibTrans" cxnId="{D0CDD620-43D8-4DE4-90B9-71E12AB4F5F8}">
      <dgm:prSet/>
      <dgm:spPr/>
      <dgm:t>
        <a:bodyPr/>
        <a:lstStyle/>
        <a:p>
          <a:endParaRPr lang="en-US"/>
        </a:p>
      </dgm:t>
    </dgm:pt>
    <dgm:pt modelId="{6AEDE155-E85A-4FD3-94F4-4EB2D6B8FBDA}">
      <dgm:prSet custT="1"/>
      <dgm:spPr/>
      <dgm:t>
        <a:bodyPr/>
        <a:lstStyle/>
        <a:p>
          <a:r>
            <a:rPr lang="en-US" sz="2400" dirty="0">
              <a:latin typeface="Arial" panose="020B0604020202020204" pitchFamily="34" charset="0"/>
              <a:cs typeface="Arial" panose="020B0604020202020204" pitchFamily="34" charset="0"/>
            </a:rPr>
            <a:t>Research connected with mental wellbeing and workplace resiliency or sustainable performance (</a:t>
          </a:r>
          <a:r>
            <a:rPr lang="en-US" sz="2400" dirty="0" err="1">
              <a:latin typeface="Arial" panose="020B0604020202020204" pitchFamily="34" charset="0"/>
              <a:cs typeface="Arial" panose="020B0604020202020204" pitchFamily="34" charset="0"/>
            </a:rPr>
            <a:t>Cinar</a:t>
          </a:r>
          <a:r>
            <a:rPr lang="en-US" sz="2400" dirty="0">
              <a:latin typeface="Arial" panose="020B0604020202020204" pitchFamily="34" charset="0"/>
              <a:cs typeface="Arial" panose="020B0604020202020204" pitchFamily="34" charset="0"/>
            </a:rPr>
            <a:t> and Bilodeau, 2022).</a:t>
          </a:r>
        </a:p>
      </dgm:t>
    </dgm:pt>
    <dgm:pt modelId="{018B89CC-D86D-4933-AB30-88D0AA7C1BD0}" type="parTrans" cxnId="{2600AEAE-C665-4011-9A45-EDB135502527}">
      <dgm:prSet/>
      <dgm:spPr/>
      <dgm:t>
        <a:bodyPr/>
        <a:lstStyle/>
        <a:p>
          <a:endParaRPr lang="en-US"/>
        </a:p>
      </dgm:t>
    </dgm:pt>
    <dgm:pt modelId="{75301E2D-77DD-4E18-B9CE-2B2FBC1CD303}" type="sibTrans" cxnId="{2600AEAE-C665-4011-9A45-EDB135502527}">
      <dgm:prSet/>
      <dgm:spPr/>
      <dgm:t>
        <a:bodyPr/>
        <a:lstStyle/>
        <a:p>
          <a:endParaRPr lang="en-US"/>
        </a:p>
      </dgm:t>
    </dgm:pt>
    <dgm:pt modelId="{BBEEAEB6-1AB9-4FF9-A5EE-41658AD90051}">
      <dgm:prSet custT="1"/>
      <dgm:spPr/>
      <dgm:t>
        <a:bodyPr/>
        <a:lstStyle/>
        <a:p>
          <a:r>
            <a:rPr lang="en-US" sz="2400" dirty="0">
              <a:latin typeface="Arial" panose="020B0604020202020204" pitchFamily="34" charset="0"/>
              <a:cs typeface="Arial" panose="020B0604020202020204" pitchFamily="34" charset="0"/>
            </a:rPr>
            <a:t>Person </a:t>
          </a:r>
          <a:r>
            <a:rPr lang="en-US" sz="2400" dirty="0" err="1">
              <a:latin typeface="Arial" panose="020B0604020202020204" pitchFamily="34" charset="0"/>
              <a:cs typeface="Arial" panose="020B0604020202020204" pitchFamily="34" charset="0"/>
            </a:rPr>
            <a:t>centred</a:t>
          </a:r>
          <a:r>
            <a:rPr lang="en-US" sz="2400" dirty="0">
              <a:latin typeface="Arial" panose="020B0604020202020204" pitchFamily="34" charset="0"/>
              <a:cs typeface="Arial" panose="020B0604020202020204" pitchFamily="34" charset="0"/>
            </a:rPr>
            <a:t> practice is now firmly established in health and social care based on these two concepts.</a:t>
          </a:r>
        </a:p>
      </dgm:t>
    </dgm:pt>
    <dgm:pt modelId="{5F43E5B7-1970-4EB1-98E0-132A61DFDF7A}" type="parTrans" cxnId="{2CC5C9B4-E1E0-40A7-A639-A94ACE94432D}">
      <dgm:prSet/>
      <dgm:spPr/>
      <dgm:t>
        <a:bodyPr/>
        <a:lstStyle/>
        <a:p>
          <a:endParaRPr lang="en-US"/>
        </a:p>
      </dgm:t>
    </dgm:pt>
    <dgm:pt modelId="{52BED600-4BC2-4F1F-947D-A5FD94EEBF27}" type="sibTrans" cxnId="{2CC5C9B4-E1E0-40A7-A639-A94ACE94432D}">
      <dgm:prSet/>
      <dgm:spPr/>
      <dgm:t>
        <a:bodyPr/>
        <a:lstStyle/>
        <a:p>
          <a:endParaRPr lang="en-US"/>
        </a:p>
      </dgm:t>
    </dgm:pt>
    <dgm:pt modelId="{87C14F40-768B-ED4F-ADBA-CB943A6C6D72}" type="pres">
      <dgm:prSet presAssocID="{E90740DE-229E-4E5B-8832-0CE1F99CB0CF}" presName="linear" presStyleCnt="0">
        <dgm:presLayoutVars>
          <dgm:animLvl val="lvl"/>
          <dgm:resizeHandles val="exact"/>
        </dgm:presLayoutVars>
      </dgm:prSet>
      <dgm:spPr/>
    </dgm:pt>
    <dgm:pt modelId="{FF820C1F-56DE-8145-8B46-29972714395B}" type="pres">
      <dgm:prSet presAssocID="{8D879684-CC68-498A-A9AB-894D049AE368}" presName="parentText" presStyleLbl="node1" presStyleIdx="0" presStyleCnt="4">
        <dgm:presLayoutVars>
          <dgm:chMax val="0"/>
          <dgm:bulletEnabled val="1"/>
        </dgm:presLayoutVars>
      </dgm:prSet>
      <dgm:spPr/>
    </dgm:pt>
    <dgm:pt modelId="{67342AB1-5DB6-0949-8180-D8A4F3F555FE}" type="pres">
      <dgm:prSet presAssocID="{4F672BC9-508D-41B3-B195-A9E3925C01CF}" presName="spacer" presStyleCnt="0"/>
      <dgm:spPr/>
    </dgm:pt>
    <dgm:pt modelId="{C2BB1A1E-CAC5-0B4F-8CB2-3DE950653237}" type="pres">
      <dgm:prSet presAssocID="{2F64B47A-CD2C-4554-8C0B-8F5C9E1C2340}" presName="parentText" presStyleLbl="node1" presStyleIdx="1" presStyleCnt="4">
        <dgm:presLayoutVars>
          <dgm:chMax val="0"/>
          <dgm:bulletEnabled val="1"/>
        </dgm:presLayoutVars>
      </dgm:prSet>
      <dgm:spPr/>
    </dgm:pt>
    <dgm:pt modelId="{70232A92-A0E5-0643-9F74-CDAB494C7E73}" type="pres">
      <dgm:prSet presAssocID="{66514F35-A084-40E9-B92A-055E8FF8988A}" presName="spacer" presStyleCnt="0"/>
      <dgm:spPr/>
    </dgm:pt>
    <dgm:pt modelId="{BCD8CCD5-470C-7E48-BFFE-CC68D0BB0156}" type="pres">
      <dgm:prSet presAssocID="{6AEDE155-E85A-4FD3-94F4-4EB2D6B8FBDA}" presName="parentText" presStyleLbl="node1" presStyleIdx="2" presStyleCnt="4">
        <dgm:presLayoutVars>
          <dgm:chMax val="0"/>
          <dgm:bulletEnabled val="1"/>
        </dgm:presLayoutVars>
      </dgm:prSet>
      <dgm:spPr/>
    </dgm:pt>
    <dgm:pt modelId="{AC7351C0-2C4E-5B42-9AE3-27158AA8537E}" type="pres">
      <dgm:prSet presAssocID="{75301E2D-77DD-4E18-B9CE-2B2FBC1CD303}" presName="spacer" presStyleCnt="0"/>
      <dgm:spPr/>
    </dgm:pt>
    <dgm:pt modelId="{B7BB7865-DD82-F34E-8B16-38BE20F470BF}" type="pres">
      <dgm:prSet presAssocID="{BBEEAEB6-1AB9-4FF9-A5EE-41658AD90051}" presName="parentText" presStyleLbl="node1" presStyleIdx="3" presStyleCnt="4">
        <dgm:presLayoutVars>
          <dgm:chMax val="0"/>
          <dgm:bulletEnabled val="1"/>
        </dgm:presLayoutVars>
      </dgm:prSet>
      <dgm:spPr/>
    </dgm:pt>
  </dgm:ptLst>
  <dgm:cxnLst>
    <dgm:cxn modelId="{FBA9C01C-CA89-BB48-A6E7-7D5B5D8FC47B}" type="presOf" srcId="{8D879684-CC68-498A-A9AB-894D049AE368}" destId="{FF820C1F-56DE-8145-8B46-29972714395B}" srcOrd="0" destOrd="0" presId="urn:microsoft.com/office/officeart/2005/8/layout/vList2"/>
    <dgm:cxn modelId="{D0CDD620-43D8-4DE4-90B9-71E12AB4F5F8}" srcId="{E90740DE-229E-4E5B-8832-0CE1F99CB0CF}" destId="{2F64B47A-CD2C-4554-8C0B-8F5C9E1C2340}" srcOrd="1" destOrd="0" parTransId="{E260ADF6-9A7E-4947-A452-CA047C034D06}" sibTransId="{66514F35-A084-40E9-B92A-055E8FF8988A}"/>
    <dgm:cxn modelId="{D0CE2165-24BC-6F4D-98F9-75E1D84A6106}" type="presOf" srcId="{E90740DE-229E-4E5B-8832-0CE1F99CB0CF}" destId="{87C14F40-768B-ED4F-ADBA-CB943A6C6D72}" srcOrd="0" destOrd="0" presId="urn:microsoft.com/office/officeart/2005/8/layout/vList2"/>
    <dgm:cxn modelId="{753C2B67-4A45-7A40-BD89-3740800A8A52}" type="presOf" srcId="{6AEDE155-E85A-4FD3-94F4-4EB2D6B8FBDA}" destId="{BCD8CCD5-470C-7E48-BFFE-CC68D0BB0156}" srcOrd="0" destOrd="0" presId="urn:microsoft.com/office/officeart/2005/8/layout/vList2"/>
    <dgm:cxn modelId="{97810D95-5580-A240-A263-B8349A0E57D2}" type="presOf" srcId="{2F64B47A-CD2C-4554-8C0B-8F5C9E1C2340}" destId="{C2BB1A1E-CAC5-0B4F-8CB2-3DE950653237}" srcOrd="0" destOrd="0" presId="urn:microsoft.com/office/officeart/2005/8/layout/vList2"/>
    <dgm:cxn modelId="{2600AEAE-C665-4011-9A45-EDB135502527}" srcId="{E90740DE-229E-4E5B-8832-0CE1F99CB0CF}" destId="{6AEDE155-E85A-4FD3-94F4-4EB2D6B8FBDA}" srcOrd="2" destOrd="0" parTransId="{018B89CC-D86D-4933-AB30-88D0AA7C1BD0}" sibTransId="{75301E2D-77DD-4E18-B9CE-2B2FBC1CD303}"/>
    <dgm:cxn modelId="{2CC5C9B4-E1E0-40A7-A639-A94ACE94432D}" srcId="{E90740DE-229E-4E5B-8832-0CE1F99CB0CF}" destId="{BBEEAEB6-1AB9-4FF9-A5EE-41658AD90051}" srcOrd="3" destOrd="0" parTransId="{5F43E5B7-1970-4EB1-98E0-132A61DFDF7A}" sibTransId="{52BED600-4BC2-4F1F-947D-A5FD94EEBF27}"/>
    <dgm:cxn modelId="{D06381B6-3604-4385-9B3A-4642A8BCC4A3}" srcId="{E90740DE-229E-4E5B-8832-0CE1F99CB0CF}" destId="{8D879684-CC68-498A-A9AB-894D049AE368}" srcOrd="0" destOrd="0" parTransId="{76A8D166-D9CE-4CB1-977A-273B6E8EE7B7}" sibTransId="{4F672BC9-508D-41B3-B195-A9E3925C01CF}"/>
    <dgm:cxn modelId="{2254CEBF-EF77-5A49-894F-A9D45E29AA59}" type="presOf" srcId="{BBEEAEB6-1AB9-4FF9-A5EE-41658AD90051}" destId="{B7BB7865-DD82-F34E-8B16-38BE20F470BF}" srcOrd="0" destOrd="0" presId="urn:microsoft.com/office/officeart/2005/8/layout/vList2"/>
    <dgm:cxn modelId="{2603401B-7BF4-5848-996D-8FF637AF4A5E}" type="presParOf" srcId="{87C14F40-768B-ED4F-ADBA-CB943A6C6D72}" destId="{FF820C1F-56DE-8145-8B46-29972714395B}" srcOrd="0" destOrd="0" presId="urn:microsoft.com/office/officeart/2005/8/layout/vList2"/>
    <dgm:cxn modelId="{0AA5D3A1-88B1-AD43-911E-4E963BCC05D3}" type="presParOf" srcId="{87C14F40-768B-ED4F-ADBA-CB943A6C6D72}" destId="{67342AB1-5DB6-0949-8180-D8A4F3F555FE}" srcOrd="1" destOrd="0" presId="urn:microsoft.com/office/officeart/2005/8/layout/vList2"/>
    <dgm:cxn modelId="{A2713241-30B3-1A49-90EB-A4CE51B25A4E}" type="presParOf" srcId="{87C14F40-768B-ED4F-ADBA-CB943A6C6D72}" destId="{C2BB1A1E-CAC5-0B4F-8CB2-3DE950653237}" srcOrd="2" destOrd="0" presId="urn:microsoft.com/office/officeart/2005/8/layout/vList2"/>
    <dgm:cxn modelId="{83BAFDEE-E4D6-814F-ABB2-65B2C5486BB8}" type="presParOf" srcId="{87C14F40-768B-ED4F-ADBA-CB943A6C6D72}" destId="{70232A92-A0E5-0643-9F74-CDAB494C7E73}" srcOrd="3" destOrd="0" presId="urn:microsoft.com/office/officeart/2005/8/layout/vList2"/>
    <dgm:cxn modelId="{E59735FA-9238-5F42-AE79-EEE013BD07F5}" type="presParOf" srcId="{87C14F40-768B-ED4F-ADBA-CB943A6C6D72}" destId="{BCD8CCD5-470C-7E48-BFFE-CC68D0BB0156}" srcOrd="4" destOrd="0" presId="urn:microsoft.com/office/officeart/2005/8/layout/vList2"/>
    <dgm:cxn modelId="{154C2069-B56C-0546-8000-539245D836FF}" type="presParOf" srcId="{87C14F40-768B-ED4F-ADBA-CB943A6C6D72}" destId="{AC7351C0-2C4E-5B42-9AE3-27158AA8537E}" srcOrd="5" destOrd="0" presId="urn:microsoft.com/office/officeart/2005/8/layout/vList2"/>
    <dgm:cxn modelId="{452830A0-B05F-E740-8AB4-F2235D93C24C}" type="presParOf" srcId="{87C14F40-768B-ED4F-ADBA-CB943A6C6D72}" destId="{B7BB7865-DD82-F34E-8B16-38BE20F470BF}"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20C1F-56DE-8145-8B46-29972714395B}">
      <dsp:nvSpPr>
        <dsp:cNvPr id="0" name=""/>
        <dsp:cNvSpPr/>
      </dsp:nvSpPr>
      <dsp:spPr>
        <a:xfrm>
          <a:off x="0" y="908399"/>
          <a:ext cx="7077600" cy="125482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Health is defined as full mental, physical, and social development (not just the lack of disease).</a:t>
          </a:r>
        </a:p>
      </dsp:txBody>
      <dsp:txXfrm>
        <a:off x="61256" y="969655"/>
        <a:ext cx="6955088" cy="1132313"/>
      </dsp:txXfrm>
    </dsp:sp>
    <dsp:sp modelId="{C2BB1A1E-CAC5-0B4F-8CB2-3DE950653237}">
      <dsp:nvSpPr>
        <dsp:cNvPr id="0" name=""/>
        <dsp:cNvSpPr/>
      </dsp:nvSpPr>
      <dsp:spPr>
        <a:xfrm>
          <a:off x="0" y="2350424"/>
          <a:ext cx="7077600" cy="125482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Wellbeing is a whole person phenomenon that is physical, mental, emotional and social.</a:t>
          </a:r>
        </a:p>
      </dsp:txBody>
      <dsp:txXfrm>
        <a:off x="61256" y="2411680"/>
        <a:ext cx="6955088" cy="1132313"/>
      </dsp:txXfrm>
    </dsp:sp>
    <dsp:sp modelId="{BCD8CCD5-470C-7E48-BFFE-CC68D0BB0156}">
      <dsp:nvSpPr>
        <dsp:cNvPr id="0" name=""/>
        <dsp:cNvSpPr/>
      </dsp:nvSpPr>
      <dsp:spPr>
        <a:xfrm>
          <a:off x="0" y="3792450"/>
          <a:ext cx="7077600" cy="125482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Research connected with mental wellbeing and workplace resiliency or sustainable performance (</a:t>
          </a:r>
          <a:r>
            <a:rPr lang="en-US" sz="2400" kern="1200" dirty="0" err="1">
              <a:latin typeface="Arial" panose="020B0604020202020204" pitchFamily="34" charset="0"/>
              <a:cs typeface="Arial" panose="020B0604020202020204" pitchFamily="34" charset="0"/>
            </a:rPr>
            <a:t>Cinar</a:t>
          </a:r>
          <a:r>
            <a:rPr lang="en-US" sz="2400" kern="1200" dirty="0">
              <a:latin typeface="Arial" panose="020B0604020202020204" pitchFamily="34" charset="0"/>
              <a:cs typeface="Arial" panose="020B0604020202020204" pitchFamily="34" charset="0"/>
            </a:rPr>
            <a:t> and Bilodeau, 2022).</a:t>
          </a:r>
        </a:p>
      </dsp:txBody>
      <dsp:txXfrm>
        <a:off x="61256" y="3853706"/>
        <a:ext cx="6955088" cy="1132313"/>
      </dsp:txXfrm>
    </dsp:sp>
    <dsp:sp modelId="{B7BB7865-DD82-F34E-8B16-38BE20F470BF}">
      <dsp:nvSpPr>
        <dsp:cNvPr id="0" name=""/>
        <dsp:cNvSpPr/>
      </dsp:nvSpPr>
      <dsp:spPr>
        <a:xfrm>
          <a:off x="0" y="5234475"/>
          <a:ext cx="7077600" cy="125482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Person </a:t>
          </a:r>
          <a:r>
            <a:rPr lang="en-US" sz="2400" kern="1200" dirty="0" err="1">
              <a:latin typeface="Arial" panose="020B0604020202020204" pitchFamily="34" charset="0"/>
              <a:cs typeface="Arial" panose="020B0604020202020204" pitchFamily="34" charset="0"/>
            </a:rPr>
            <a:t>centred</a:t>
          </a:r>
          <a:r>
            <a:rPr lang="en-US" sz="2400" kern="1200" dirty="0">
              <a:latin typeface="Arial" panose="020B0604020202020204" pitchFamily="34" charset="0"/>
              <a:cs typeface="Arial" panose="020B0604020202020204" pitchFamily="34" charset="0"/>
            </a:rPr>
            <a:t> practice is now firmly established in health and social care based on these two concepts.</a:t>
          </a:r>
        </a:p>
      </dsp:txBody>
      <dsp:txXfrm>
        <a:off x="61256" y="5295731"/>
        <a:ext cx="6955088" cy="11323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93" name="Google Shape;93;p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94" name="Google Shape;94;p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5" name="Google Shape;95;p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96" name="Google Shape;96;p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97" name="Google Shape;97;p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04" name="Google Shape;104;p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05" name="Google Shape;105;p3: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6" name="Google Shape;106;p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07" name="Google Shape;107;p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08" name="Google Shape;108;p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16" name="Google Shape;116;p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17" name="Google Shape;117;p4: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19" name="Google Shape;119;p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20" name="Google Shape;120;p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5: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39" name="Google Shape;139;p5: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40" name="Google Shape;140;p5: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42" name="Google Shape;142;p5: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43" name="Google Shape;143;p5: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3f54bac1f97_0_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50" name="Google Shape;150;g3f54bac1f97_0_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51" name="Google Shape;151;g3f54bac1f97_0_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g3f54bac1f97_0_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53" name="Google Shape;153;g3f54bac1f97_0_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54" name="Google Shape;154;g3f54bac1f97_0_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3f54bac1f97_0_1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61" name="Google Shape;161;g3f54bac1f97_0_1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62" name="Google Shape;162;g3f54bac1f97_0_1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g3f54bac1f97_0_1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64" name="Google Shape;164;g3f54bac1f97_0_1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65" name="Google Shape;165;g3f54bac1f97_0_1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3f54bac1f97_0_2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72" name="Google Shape;172;g3f54bac1f97_0_2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73" name="Google Shape;173;g3f54bac1f97_0_2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g3f54bac1f97_0_2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75" name="Google Shape;175;g3f54bac1f97_0_2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76" name="Google Shape;176;g3f54bac1f97_0_2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3f54bac1f97_0_3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83" name="Google Shape;183;g3f54bac1f97_0_3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84" name="Google Shape;184;g3f54bac1f97_0_3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g3f54bac1f97_0_3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86" name="Google Shape;186;g3f54bac1f97_0_3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87" name="Google Shape;187;g3f54bac1f97_0_3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3f54bac1f97_0_4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94" name="Google Shape;194;g3f54bac1f97_0_4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95" name="Google Shape;195;g3f54bac1f97_0_4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 name="Google Shape;196;g3f54bac1f97_0_4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97" name="Google Shape;197;g3f54bac1f97_0_4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98" name="Google Shape;198;g3f54bac1f97_0_4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3f54bac1f97_0_5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05" name="Google Shape;205;g3f54bac1f97_0_5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06" name="Google Shape;206;g3f54bac1f97_0_5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7" name="Google Shape;207;g3f54bac1f97_0_5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208" name="Google Shape;208;g3f54bac1f97_0_5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09" name="Google Shape;209;g3f54bac1f97_0_5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3f54bac1f97_0_7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16" name="Google Shape;216;g3f54bac1f97_0_7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17" name="Google Shape;217;g3f54bac1f97_0_7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g3f54bac1f97_0_7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219" name="Google Shape;219;g3f54bac1f97_0_7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20" name="Google Shape;220;g3f54bac1f97_0_7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3f54bac1f97_0_8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27" name="Google Shape;227;g3f54bac1f97_0_8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28" name="Google Shape;228;g3f54bac1f97_0_8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9" name="Google Shape;229;g3f54bac1f97_0_8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230" name="Google Shape;230;g3f54bac1f97_0_8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31" name="Google Shape;231;g3f54bac1f97_0_8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6: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38" name="Google Shape;238;p16: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39" name="Google Shape;239;p16: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 name="Google Shape;240;p16: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Speaker notes: This presentation has demonstrated the strong linkages between health, wellbeing and sustainable development. While integration and sound theory and governance support good service delivery, </a:t>
            </a:r>
            <a:r>
              <a:rPr lang="en-US"/>
              <a:t>inequities identified. </a:t>
            </a:r>
            <a:r>
              <a:rPr lang="en-US" dirty="0"/>
              <a:t>To be truly sustainable and person </a:t>
            </a:r>
            <a:r>
              <a:rPr lang="en-US" dirty="0" err="1"/>
              <a:t>centred</a:t>
            </a:r>
            <a:r>
              <a:rPr lang="en-US" dirty="0"/>
              <a:t> requires constant attention to policy, practice and finance.</a:t>
            </a:r>
            <a:endParaRPr dirty="0"/>
          </a:p>
        </p:txBody>
      </p:sp>
      <p:sp>
        <p:nvSpPr>
          <p:cNvPr id="241" name="Google Shape;241;p16: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42" name="Google Shape;242;p16: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7: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50" name="Google Shape;250;p17: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51" name="Google Shape;251;p17: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2" name="Google Shape;252;p17: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3" name="Google Shape;253;p17: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54" name="Google Shape;254;p17: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872693" y="2682681"/>
            <a:ext cx="12541844" cy="3147339"/>
          </a:xfrm>
        </p:spPr>
        <p:txBody>
          <a:bodyPr anchor="b">
            <a:noAutofit/>
          </a:bodyPr>
          <a:lstStyle>
            <a:lvl1pPr algn="ctr">
              <a:defRPr sz="108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4019860" y="5934419"/>
            <a:ext cx="10247510" cy="1629356"/>
          </a:xfrm>
        </p:spPr>
        <p:txBody>
          <a:bodyPr>
            <a:normAutofit/>
          </a:bodyPr>
          <a:lstStyle>
            <a:lvl1pPr marL="0" indent="0" algn="ctr">
              <a:lnSpc>
                <a:spcPct val="112000"/>
              </a:lnSpc>
              <a:spcBef>
                <a:spcPts val="0"/>
              </a:spcBef>
              <a:spcAft>
                <a:spcPts val="0"/>
              </a:spcAft>
              <a:buNone/>
              <a:defRPr sz="345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dirty="0"/>
          </a:p>
        </p:txBody>
      </p:sp>
      <p:sp>
        <p:nvSpPr>
          <p:cNvPr id="4" name="Date Placeholder 3"/>
          <p:cNvSpPr>
            <a:spLocks noGrp="1"/>
          </p:cNvSpPr>
          <p:nvPr>
            <p:ph type="dt" sz="half" idx="10"/>
          </p:nvPr>
        </p:nvSpPr>
        <p:spPr>
          <a:xfrm>
            <a:off x="1129287" y="9680079"/>
            <a:ext cx="2411916" cy="606921"/>
          </a:xfrm>
        </p:spPr>
        <p:txBody>
          <a:bodyPr/>
          <a:lstStyle>
            <a:lvl1pPr>
              <a:defRPr baseline="0">
                <a:solidFill>
                  <a:schemeClr val="tx2"/>
                </a:solidFill>
              </a:defRPr>
            </a:lvl1pPr>
          </a:lstStyle>
          <a:p>
            <a:endParaRPr lang="en-GB"/>
          </a:p>
        </p:txBody>
      </p:sp>
      <p:sp>
        <p:nvSpPr>
          <p:cNvPr id="5" name="Footer Placeholder 4"/>
          <p:cNvSpPr>
            <a:spLocks noGrp="1"/>
          </p:cNvSpPr>
          <p:nvPr>
            <p:ph type="ftr" sz="quarter" idx="11"/>
          </p:nvPr>
        </p:nvSpPr>
        <p:spPr>
          <a:xfrm>
            <a:off x="3876082" y="9680079"/>
            <a:ext cx="10535066" cy="606921"/>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14746025" y="9680079"/>
            <a:ext cx="2394438" cy="606921"/>
          </a:xfrm>
        </p:spPr>
        <p:txBody>
          <a:bodyPr/>
          <a:lstStyle>
            <a:lvl1pPr>
              <a:defRPr baseline="0">
                <a:solidFill>
                  <a:schemeClr val="tx2"/>
                </a:solidFill>
              </a:defRPr>
            </a:lvl1pPr>
          </a:lstStyle>
          <a:p>
            <a:pPr marL="0" lvl="0" indent="0" algn="r" rtl="0">
              <a:spcBef>
                <a:spcPts val="0"/>
              </a:spcBef>
              <a:spcAft>
                <a:spcPts val="0"/>
              </a:spcAft>
              <a:buNone/>
            </a:pPr>
            <a:fld id="{00000000-1234-1234-1234-123412341234}" type="slidenum">
              <a:rPr lang="en-US" smtClean="0"/>
              <a:t>‹#›</a:t>
            </a:fld>
            <a:endParaRPr lang="en-US"/>
          </a:p>
        </p:txBody>
      </p:sp>
      <p:grpSp>
        <p:nvGrpSpPr>
          <p:cNvPr id="7" name="Group 6"/>
          <p:cNvGrpSpPr/>
          <p:nvPr/>
        </p:nvGrpSpPr>
        <p:grpSpPr>
          <a:xfrm>
            <a:off x="1129287" y="1116704"/>
            <a:ext cx="16011176" cy="8024507"/>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60408144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49197288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147538" y="1952041"/>
            <a:ext cx="14419457" cy="4279106"/>
          </a:xfrm>
        </p:spPr>
        <p:txBody>
          <a:bodyPr anchor="b">
            <a:normAutofit/>
          </a:bodyPr>
          <a:lstStyle>
            <a:lvl1pPr algn="r">
              <a:defRPr sz="108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147538" y="6324492"/>
            <a:ext cx="14419457" cy="1714986"/>
          </a:xfrm>
        </p:spPr>
        <p:txBody>
          <a:bodyPr/>
          <a:lstStyle>
            <a:lvl1pPr marL="0" indent="0" algn="r">
              <a:lnSpc>
                <a:spcPct val="112000"/>
              </a:lnSpc>
              <a:spcBef>
                <a:spcPts val="0"/>
              </a:spcBef>
              <a:spcAft>
                <a:spcPts val="0"/>
              </a:spcAft>
              <a:buNone/>
              <a:defRPr sz="3600">
                <a:solidFill>
                  <a:schemeClr val="tx2"/>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1108363" y="9680079"/>
            <a:ext cx="2433614" cy="606921"/>
          </a:xfrm>
        </p:spPr>
        <p:txBody>
          <a:bodyPr/>
          <a:lstStyle>
            <a:lvl1pPr>
              <a:defRPr>
                <a:solidFill>
                  <a:schemeClr val="tx2"/>
                </a:solidFill>
              </a:defRPr>
            </a:lvl1pPr>
          </a:lstStyle>
          <a:p>
            <a:endParaRPr lang="en-GB"/>
          </a:p>
        </p:txBody>
      </p:sp>
      <p:sp>
        <p:nvSpPr>
          <p:cNvPr id="5" name="Footer Placeholder 4"/>
          <p:cNvSpPr>
            <a:spLocks noGrp="1"/>
          </p:cNvSpPr>
          <p:nvPr>
            <p:ph type="ftr" sz="quarter" idx="11"/>
          </p:nvPr>
        </p:nvSpPr>
        <p:spPr>
          <a:xfrm>
            <a:off x="3876468" y="9680079"/>
            <a:ext cx="10535066" cy="606921"/>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14746025" y="9680079"/>
            <a:ext cx="2394438" cy="606921"/>
          </a:xfrm>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7" name="Freeform 6" title="Crop Mark"/>
          <p:cNvSpPr/>
          <p:nvPr/>
        </p:nvSpPr>
        <p:spPr bwMode="auto">
          <a:xfrm>
            <a:off x="12227944" y="2528478"/>
            <a:ext cx="4912520" cy="6612732"/>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22298145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2057400" y="3428999"/>
            <a:ext cx="6671679" cy="5372102"/>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9788105" y="3428999"/>
            <a:ext cx="6671679" cy="5372102"/>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38622401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57400" y="1028700"/>
            <a:ext cx="14401800" cy="222885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2057400" y="3511296"/>
            <a:ext cx="6665976" cy="1235868"/>
          </a:xfrm>
        </p:spPr>
        <p:txBody>
          <a:bodyPr anchor="b">
            <a:noAutofit/>
          </a:bodyPr>
          <a:lstStyle>
            <a:lvl1pPr marL="0" indent="0">
              <a:lnSpc>
                <a:spcPct val="84000"/>
              </a:lnSpc>
              <a:spcBef>
                <a:spcPts val="0"/>
              </a:spcBef>
              <a:spcAft>
                <a:spcPts val="0"/>
              </a:spcAft>
              <a:buNone/>
              <a:defRPr sz="4500" b="0" baseline="0">
                <a:solidFill>
                  <a:schemeClr val="tx2"/>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2057400" y="4957811"/>
            <a:ext cx="6665976" cy="3843290"/>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9787521" y="3511296"/>
            <a:ext cx="6665976" cy="1235868"/>
          </a:xfrm>
        </p:spPr>
        <p:txBody>
          <a:bodyPr anchor="b">
            <a:noAutofit/>
          </a:bodyPr>
          <a:lstStyle>
            <a:lvl1pPr marL="0" indent="0">
              <a:lnSpc>
                <a:spcPct val="84000"/>
              </a:lnSpc>
              <a:spcBef>
                <a:spcPts val="0"/>
              </a:spcBef>
              <a:spcAft>
                <a:spcPts val="0"/>
              </a:spcAft>
              <a:buNone/>
              <a:defRPr sz="4500" b="0" baseline="0">
                <a:solidFill>
                  <a:schemeClr val="tx2"/>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p:cNvSpPr>
            <a:spLocks noGrp="1"/>
          </p:cNvSpPr>
          <p:nvPr>
            <p:ph sz="quarter" idx="4"/>
          </p:nvPr>
        </p:nvSpPr>
        <p:spPr>
          <a:xfrm>
            <a:off x="9787521" y="4957811"/>
            <a:ext cx="6665976" cy="3843290"/>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64522950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926845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37596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564"/>
            <a:ext cx="7955280" cy="10286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85850" y="1028700"/>
            <a:ext cx="5783580" cy="3236826"/>
          </a:xfrm>
        </p:spPr>
        <p:txBody>
          <a:bodyPr anchor="t">
            <a:noAutofit/>
          </a:bodyPr>
          <a:lstStyle>
            <a:lvl1pPr>
              <a:lnSpc>
                <a:spcPct val="84000"/>
              </a:lnSpc>
              <a:defRPr sz="72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9384030" y="1028701"/>
            <a:ext cx="7818120" cy="7762875"/>
          </a:xfrm>
        </p:spPr>
        <p:txBody>
          <a:bodyPr/>
          <a:lstStyle>
            <a:lvl1pPr>
              <a:defRPr sz="3000"/>
            </a:lvl1pPr>
            <a:lvl2pPr>
              <a:defRPr sz="3000"/>
            </a:lvl2pPr>
            <a:lvl3pPr>
              <a:defRPr sz="2700"/>
            </a:lvl3pPr>
            <a:lvl4pPr>
              <a:defRPr sz="27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85850" y="4284516"/>
            <a:ext cx="5783580" cy="4516584"/>
          </a:xfrm>
        </p:spPr>
        <p:txBody>
          <a:bodyPr/>
          <a:lstStyle>
            <a:lvl1pPr marL="0" indent="0">
              <a:lnSpc>
                <a:spcPct val="113000"/>
              </a:lnSpc>
              <a:spcBef>
                <a:spcPts val="0"/>
              </a:spcBef>
              <a:spcAft>
                <a:spcPts val="2250"/>
              </a:spcAft>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a:xfrm>
            <a:off x="1085850" y="9680079"/>
            <a:ext cx="1806858" cy="606921"/>
          </a:xfrm>
        </p:spPr>
        <p:txBody>
          <a:bodyPr/>
          <a:lstStyle>
            <a:lvl1pPr>
              <a:defRPr>
                <a:solidFill>
                  <a:schemeClr val="tx2"/>
                </a:solidFill>
              </a:defRPr>
            </a:lvl1pPr>
          </a:lstStyle>
          <a:p>
            <a:endParaRPr lang="en-GB"/>
          </a:p>
        </p:txBody>
      </p:sp>
      <p:sp>
        <p:nvSpPr>
          <p:cNvPr id="6" name="Footer Placeholder 5"/>
          <p:cNvSpPr>
            <a:spLocks noGrp="1"/>
          </p:cNvSpPr>
          <p:nvPr>
            <p:ph type="ftr" sz="quarter" idx="11"/>
          </p:nvPr>
        </p:nvSpPr>
        <p:spPr>
          <a:xfrm>
            <a:off x="3308918" y="9680079"/>
            <a:ext cx="3560513" cy="606921"/>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14824710" y="9680079"/>
            <a:ext cx="2394438" cy="606921"/>
          </a:xfrm>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9" name="Rectangle 8" title="Divider Bar"/>
          <p:cNvSpPr/>
          <p:nvPr/>
        </p:nvSpPr>
        <p:spPr>
          <a:xfrm>
            <a:off x="7955280"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3713503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564"/>
            <a:ext cx="7955280" cy="10286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85850" y="1028700"/>
            <a:ext cx="5783580" cy="3236826"/>
          </a:xfrm>
        </p:spPr>
        <p:txBody>
          <a:bodyPr anchor="t">
            <a:normAutofit/>
          </a:bodyPr>
          <a:lstStyle>
            <a:lvl1pPr>
              <a:lnSpc>
                <a:spcPct val="84000"/>
              </a:lnSpc>
              <a:defRPr sz="7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8298180" y="1"/>
            <a:ext cx="9989820" cy="10286999"/>
          </a:xfrm>
        </p:spPr>
        <p:txBody>
          <a:bodyPr anchor="t">
            <a:normAutofit/>
          </a:bodyPr>
          <a:lstStyle>
            <a:lvl1pPr marL="0" indent="0">
              <a:buNone/>
              <a:defRPr sz="3000"/>
            </a:lvl1pPr>
            <a:lvl2pPr marL="685800" indent="0">
              <a:buNone/>
              <a:defRPr sz="3000"/>
            </a:lvl2pPr>
            <a:lvl3pPr marL="1371600" indent="0">
              <a:buNone/>
              <a:defRPr sz="30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GB"/>
              <a:t>Click icon to add picture</a:t>
            </a:r>
            <a:endParaRPr lang="en-US" dirty="0"/>
          </a:p>
        </p:txBody>
      </p:sp>
      <p:sp>
        <p:nvSpPr>
          <p:cNvPr id="4" name="Text Placeholder 3"/>
          <p:cNvSpPr>
            <a:spLocks noGrp="1"/>
          </p:cNvSpPr>
          <p:nvPr>
            <p:ph type="body" sz="half" idx="2"/>
          </p:nvPr>
        </p:nvSpPr>
        <p:spPr>
          <a:xfrm>
            <a:off x="1085850" y="4283952"/>
            <a:ext cx="5783580" cy="4517148"/>
          </a:xfrm>
        </p:spPr>
        <p:txBody>
          <a:bodyPr/>
          <a:lstStyle>
            <a:lvl1pPr marL="0" indent="0">
              <a:lnSpc>
                <a:spcPct val="113000"/>
              </a:lnSpc>
              <a:spcBef>
                <a:spcPts val="0"/>
              </a:spcBef>
              <a:spcAft>
                <a:spcPts val="2250"/>
              </a:spcAft>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a:xfrm>
            <a:off x="1085850" y="9680079"/>
            <a:ext cx="1806858" cy="606921"/>
          </a:xfrm>
        </p:spPr>
        <p:txBody>
          <a:bodyPr/>
          <a:lstStyle>
            <a:lvl1pPr>
              <a:defRPr>
                <a:solidFill>
                  <a:schemeClr val="tx2"/>
                </a:solidFill>
              </a:defRPr>
            </a:lvl1pPr>
          </a:lstStyle>
          <a:p>
            <a:endParaRPr lang="en-GB"/>
          </a:p>
        </p:txBody>
      </p:sp>
      <p:sp>
        <p:nvSpPr>
          <p:cNvPr id="6" name="Footer Placeholder 5"/>
          <p:cNvSpPr>
            <a:spLocks noGrp="1"/>
          </p:cNvSpPr>
          <p:nvPr>
            <p:ph type="ftr" sz="quarter" idx="11"/>
          </p:nvPr>
        </p:nvSpPr>
        <p:spPr>
          <a:xfrm>
            <a:off x="3308918" y="9680079"/>
            <a:ext cx="3560513" cy="606921"/>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14824710" y="9680079"/>
            <a:ext cx="2394438" cy="606921"/>
          </a:xfrm>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9" name="Rectangle 8" title="Divider Bar"/>
          <p:cNvSpPr/>
          <p:nvPr/>
        </p:nvSpPr>
        <p:spPr>
          <a:xfrm>
            <a:off x="7955280"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1965607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2057400" y="3443288"/>
            <a:ext cx="14401800" cy="535781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9552013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394842" y="936234"/>
            <a:ext cx="2348649" cy="7864866"/>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57401" y="936234"/>
            <a:ext cx="12269462" cy="786486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06763837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57400" y="1028700"/>
            <a:ext cx="14401800" cy="222885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057400" y="3429000"/>
            <a:ext cx="14401800" cy="53721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5975" y="9680079"/>
            <a:ext cx="1806858" cy="606921"/>
          </a:xfrm>
          <a:prstGeom prst="rect">
            <a:avLst/>
          </a:prstGeom>
        </p:spPr>
        <p:txBody>
          <a:bodyPr vert="horz" lIns="91440" tIns="45720" rIns="91440" bIns="45720" rtlCol="0" anchor="ctr"/>
          <a:lstStyle>
            <a:lvl1pPr algn="l">
              <a:defRPr sz="1800" baseline="0">
                <a:solidFill>
                  <a:schemeClr val="tx2"/>
                </a:solidFill>
              </a:defRPr>
            </a:lvl1pPr>
          </a:lstStyle>
          <a:p>
            <a:endParaRPr lang="en-GB"/>
          </a:p>
        </p:txBody>
      </p:sp>
      <p:sp>
        <p:nvSpPr>
          <p:cNvPr id="5" name="Footer Placeholder 4"/>
          <p:cNvSpPr>
            <a:spLocks noGrp="1"/>
          </p:cNvSpPr>
          <p:nvPr>
            <p:ph type="ftr" sz="quarter" idx="3"/>
          </p:nvPr>
        </p:nvSpPr>
        <p:spPr>
          <a:xfrm>
            <a:off x="4340346" y="9680079"/>
            <a:ext cx="9421245" cy="606921"/>
          </a:xfrm>
          <a:prstGeom prst="rect">
            <a:avLst/>
          </a:prstGeom>
        </p:spPr>
        <p:txBody>
          <a:bodyPr vert="horz" lIns="91440" tIns="45720" rIns="91440" bIns="45720" rtlCol="0" anchor="ctr"/>
          <a:lstStyle>
            <a:lvl1pPr algn="l">
              <a:defRPr sz="1800" baseline="0">
                <a:solidFill>
                  <a:schemeClr val="tx2"/>
                </a:solidFill>
              </a:defRPr>
            </a:lvl1pPr>
          </a:lstStyle>
          <a:p>
            <a:endParaRPr lang="en-GB"/>
          </a:p>
        </p:txBody>
      </p:sp>
      <p:sp>
        <p:nvSpPr>
          <p:cNvPr id="6" name="Slide Number Placeholder 5"/>
          <p:cNvSpPr>
            <a:spLocks noGrp="1"/>
          </p:cNvSpPr>
          <p:nvPr>
            <p:ph type="sldNum" sz="quarter" idx="4"/>
          </p:nvPr>
        </p:nvSpPr>
        <p:spPr>
          <a:xfrm>
            <a:off x="14209104" y="9680079"/>
            <a:ext cx="2394438" cy="606921"/>
          </a:xfrm>
          <a:prstGeom prst="rect">
            <a:avLst/>
          </a:prstGeom>
        </p:spPr>
        <p:txBody>
          <a:bodyPr vert="horz" lIns="91440" tIns="45720" rIns="91440" bIns="45720" rtlCol="0" anchor="ctr"/>
          <a:lstStyle>
            <a:lvl1pPr algn="r">
              <a:defRPr sz="1800" baseline="0">
                <a:solidFill>
                  <a:schemeClr val="tx2"/>
                </a:solidFill>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9" name="Rectangle 8" title="Side bar"/>
          <p:cNvSpPr/>
          <p:nvPr/>
        </p:nvSpPr>
        <p:spPr>
          <a:xfrm>
            <a:off x="717143"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60436932"/>
      </p:ext>
    </p:extLst>
  </p:cSld>
  <p:clrMap bg1="lt1" tx1="dk1" bg2="lt2" tx2="dk2" accent1="accent1" accent2="accent2" accent3="accent3" accent4="accent4" accent5="accent5" accent6="accent6" hlink="hlink" folHlink="folHlink"/>
  <p:sldLayoutIdLst>
    <p:sldLayoutId id="2147484301" r:id="rId1"/>
    <p:sldLayoutId id="2147484302" r:id="rId2"/>
    <p:sldLayoutId id="2147484303" r:id="rId3"/>
    <p:sldLayoutId id="2147484304" r:id="rId4"/>
    <p:sldLayoutId id="2147484305" r:id="rId5"/>
    <p:sldLayoutId id="2147484306" r:id="rId6"/>
    <p:sldLayoutId id="2147484307" r:id="rId7"/>
    <p:sldLayoutId id="2147484308" r:id="rId8"/>
    <p:sldLayoutId id="2147484309" r:id="rId9"/>
    <p:sldLayoutId id="2147484310" r:id="rId10"/>
    <p:sldLayoutId id="2147484311" r:id="rId11"/>
  </p:sldLayoutIdLst>
  <p:hf sldNum="0" hdr="0" ftr="0" dt="0"/>
  <p:txStyles>
    <p:titleStyle>
      <a:lvl1pPr algn="l" defTabSz="1371600" rtl="0" eaLnBrk="1" latinLnBrk="0" hangingPunct="1">
        <a:lnSpc>
          <a:spcPct val="89000"/>
        </a:lnSpc>
        <a:spcBef>
          <a:spcPct val="0"/>
        </a:spcBef>
        <a:buNone/>
        <a:defRPr sz="6600" kern="1200" baseline="0">
          <a:solidFill>
            <a:schemeClr val="tx2"/>
          </a:solidFill>
          <a:latin typeface="+mj-lt"/>
          <a:ea typeface="+mj-ea"/>
          <a:cs typeface="+mj-cs"/>
        </a:defRPr>
      </a:lvl1pPr>
    </p:titleStyle>
    <p:bodyStyle>
      <a:lvl1pPr marL="576072" indent="-576072" algn="l" defTabSz="1371600" rtl="0" eaLnBrk="1" latinLnBrk="0" hangingPunct="1">
        <a:lnSpc>
          <a:spcPct val="94000"/>
        </a:lnSpc>
        <a:spcBef>
          <a:spcPts val="1500"/>
        </a:spcBef>
        <a:spcAft>
          <a:spcPts val="300"/>
        </a:spcAft>
        <a:buFont typeface="Franklin Gothic Book" panose="020B0503020102020204" pitchFamily="34" charset="0"/>
        <a:buChar char="■"/>
        <a:defRPr sz="3000" kern="1200" baseline="0">
          <a:solidFill>
            <a:schemeClr val="tx2"/>
          </a:solidFill>
          <a:latin typeface="+mn-lt"/>
          <a:ea typeface="+mn-ea"/>
          <a:cs typeface="+mn-cs"/>
        </a:defRPr>
      </a:lvl1pPr>
      <a:lvl2pPr marL="13716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3000" i="1" kern="1200" baseline="0">
          <a:solidFill>
            <a:schemeClr val="tx2"/>
          </a:solidFill>
          <a:latin typeface="+mn-lt"/>
          <a:ea typeface="+mn-ea"/>
          <a:cs typeface="+mn-cs"/>
        </a:defRPr>
      </a:lvl2pPr>
      <a:lvl3pPr marL="20574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700" kern="1200" baseline="0">
          <a:solidFill>
            <a:schemeClr val="tx2"/>
          </a:solidFill>
          <a:latin typeface="+mn-lt"/>
          <a:ea typeface="+mn-ea"/>
          <a:cs typeface="+mn-cs"/>
        </a:defRPr>
      </a:lvl3pPr>
      <a:lvl4pPr marL="27432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700" i="1" kern="1200" baseline="0">
          <a:solidFill>
            <a:schemeClr val="tx2"/>
          </a:solidFill>
          <a:latin typeface="+mn-lt"/>
          <a:ea typeface="+mn-ea"/>
          <a:cs typeface="+mn-cs"/>
        </a:defRPr>
      </a:lvl4pPr>
      <a:lvl5pPr marL="34290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400" kern="1200" baseline="0">
          <a:solidFill>
            <a:schemeClr val="tx2"/>
          </a:solidFill>
          <a:latin typeface="+mn-lt"/>
          <a:ea typeface="+mn-ea"/>
          <a:cs typeface="+mn-cs"/>
        </a:defRPr>
      </a:lvl5pPr>
      <a:lvl6pPr marL="41148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400" i="1" kern="1200" baseline="0">
          <a:solidFill>
            <a:schemeClr val="tx2"/>
          </a:solidFill>
          <a:latin typeface="+mn-lt"/>
          <a:ea typeface="+mn-ea"/>
          <a:cs typeface="+mn-cs"/>
        </a:defRPr>
      </a:lvl6pPr>
      <a:lvl7pPr marL="48006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100" kern="1200" baseline="0">
          <a:solidFill>
            <a:schemeClr val="tx2"/>
          </a:solidFill>
          <a:latin typeface="+mn-lt"/>
          <a:ea typeface="+mn-ea"/>
          <a:cs typeface="+mn-cs"/>
        </a:defRPr>
      </a:lvl7pPr>
      <a:lvl8pPr marL="54864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100" i="1" kern="1200" baseline="0">
          <a:solidFill>
            <a:schemeClr val="tx2"/>
          </a:solidFill>
          <a:latin typeface="+mn-lt"/>
          <a:ea typeface="+mn-ea"/>
          <a:cs typeface="+mn-cs"/>
        </a:defRPr>
      </a:lvl8pPr>
      <a:lvl9pPr marL="61722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100" kern="1200" baseline="0">
          <a:solidFill>
            <a:schemeClr val="tx2"/>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3390/ijerph191710909" TargetMode="External"/><Relationship Id="rId3" Type="http://schemas.openxmlformats.org/officeDocument/2006/relationships/image" Target="../media/image2.png"/><Relationship Id="rId7" Type="http://schemas.openxmlformats.org/officeDocument/2006/relationships/hyperlink" Target="https://doi.org/10.3390/su16187921" TargetMode="External"/><Relationship Id="rId12" Type="http://schemas.openxmlformats.org/officeDocument/2006/relationships/hyperlink" Target="https://doi.org/10.3390/ijerph20021634"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doi.org/10.3390/healthcare12050585" TargetMode="External"/><Relationship Id="rId11" Type="http://schemas.openxmlformats.org/officeDocument/2006/relationships/hyperlink" Target="https://doi.org/10.3390/healthcare11020187" TargetMode="External"/><Relationship Id="rId5" Type="http://schemas.openxmlformats.org/officeDocument/2006/relationships/hyperlink" Target="https://doi.org/10.3390/ijerph22111735" TargetMode="External"/><Relationship Id="rId10" Type="http://schemas.openxmlformats.org/officeDocument/2006/relationships/hyperlink" Target="https://doi.org/10.3390/ijerph22111762" TargetMode="External"/><Relationship Id="rId4" Type="http://schemas.openxmlformats.org/officeDocument/2006/relationships/hyperlink" Target="https://doi.org/10.3390/ijerph19138175" TargetMode="External"/><Relationship Id="rId9" Type="http://schemas.openxmlformats.org/officeDocument/2006/relationships/hyperlink" Target="https://doi.org/10.3390/healthcare122020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5C407A-1896-488B-0114-D9E00806AA13}"/>
              </a:ext>
            </a:extLst>
          </p:cNvPr>
          <p:cNvSpPr txBox="1"/>
          <p:nvPr/>
        </p:nvSpPr>
        <p:spPr>
          <a:xfrm>
            <a:off x="6464967" y="3272590"/>
            <a:ext cx="7170822" cy="1846659"/>
          </a:xfrm>
          <a:prstGeom prst="rect">
            <a:avLst/>
          </a:prstGeom>
          <a:noFill/>
        </p:spPr>
        <p:txBody>
          <a:bodyPr wrap="square" rtlCol="0">
            <a:spAutoFit/>
          </a:bodyPr>
          <a:lstStyle/>
          <a:p>
            <a:pPr algn="ctr"/>
            <a:r>
              <a:rPr lang="en-US" sz="3200" b="1" dirty="0">
                <a:latin typeface="Arial" panose="020B0604020202020204" pitchFamily="34" charset="0"/>
                <a:ea typeface="Tomorrow"/>
                <a:cs typeface="Arial" panose="020B0604020202020204" pitchFamily="34" charset="0"/>
                <a:sym typeface="Tomorrow"/>
              </a:rPr>
              <a:t>Integrating Health, Wellbeing and Sustainable Development in Health and Social Care</a:t>
            </a:r>
            <a:endParaRPr lang="en-GB" sz="3200" b="1" i="0" u="none" strike="noStrike" cap="none" dirty="0">
              <a:latin typeface="Arial" panose="020B0604020202020204" pitchFamily="34" charset="0"/>
              <a:ea typeface="Tomorrow"/>
              <a:cs typeface="Arial" panose="020B0604020202020204" pitchFamily="34" charset="0"/>
              <a:sym typeface="Tomorrow"/>
            </a:endParaRPr>
          </a:p>
          <a:p>
            <a:endParaRPr lang="en-US" dirty="0"/>
          </a:p>
        </p:txBody>
      </p:sp>
      <p:sp>
        <p:nvSpPr>
          <p:cNvPr id="4" name="TextBox 3">
            <a:extLst>
              <a:ext uri="{FF2B5EF4-FFF2-40B4-BE49-F238E27FC236}">
                <a16:creationId xmlns:a16="http://schemas.microsoft.com/office/drawing/2014/main" id="{5D761473-2E0B-EC1D-9B95-59DE96BA5CF0}"/>
              </a:ext>
            </a:extLst>
          </p:cNvPr>
          <p:cNvSpPr txBox="1"/>
          <p:nvPr/>
        </p:nvSpPr>
        <p:spPr>
          <a:xfrm>
            <a:off x="2374231" y="6801853"/>
            <a:ext cx="5967663" cy="2394502"/>
          </a:xfrm>
          <a:prstGeom prst="rect">
            <a:avLst/>
          </a:prstGeom>
          <a:noFill/>
        </p:spPr>
        <p:txBody>
          <a:bodyPr wrap="square" rtlCol="0">
            <a:spAutoFit/>
          </a:bodyPr>
          <a:lstStyle/>
          <a:p>
            <a:pPr marR="0" lvl="0">
              <a:lnSpc>
                <a:spcPct val="90000"/>
              </a:lnSpc>
              <a:spcBef>
                <a:spcPts val="0"/>
              </a:spcBef>
              <a:spcAft>
                <a:spcPts val="600"/>
              </a:spcAft>
              <a:buClr>
                <a:schemeClr val="tx1"/>
              </a:buClr>
              <a:buSzPct val="85000"/>
            </a:pPr>
            <a:r>
              <a:rPr lang="en-US" sz="2400" b="1" dirty="0">
                <a:latin typeface="Arial" panose="020B0604020202020204" pitchFamily="34" charset="0"/>
                <a:cs typeface="Arial" panose="020B0604020202020204" pitchFamily="34" charset="0"/>
                <a:sym typeface="Proxima Nova"/>
              </a:rPr>
              <a:t>Student Name:  </a:t>
            </a:r>
            <a:r>
              <a:rPr lang="en-US" sz="2400" dirty="0">
                <a:latin typeface="Arial" panose="020B0604020202020204" pitchFamily="34" charset="0"/>
                <a:cs typeface="Arial" panose="020B0604020202020204" pitchFamily="34" charset="0"/>
                <a:sym typeface="Proxima Nova"/>
              </a:rPr>
              <a:t>Delia Munteanu</a:t>
            </a:r>
          </a:p>
          <a:p>
            <a:pPr marR="0" lvl="0">
              <a:lnSpc>
                <a:spcPct val="90000"/>
              </a:lnSpc>
              <a:spcBef>
                <a:spcPts val="0"/>
              </a:spcBef>
              <a:spcAft>
                <a:spcPts val="600"/>
              </a:spcAft>
              <a:buClr>
                <a:schemeClr val="tx1"/>
              </a:buClr>
              <a:buSzPct val="85000"/>
            </a:pPr>
            <a:r>
              <a:rPr lang="en-US" sz="2400" b="1" dirty="0">
                <a:latin typeface="Arial" panose="020B0604020202020204" pitchFamily="34" charset="0"/>
                <a:cs typeface="Arial" panose="020B0604020202020204" pitchFamily="34" charset="0"/>
                <a:sym typeface="Proxima Nova"/>
              </a:rPr>
              <a:t>Student ID: </a:t>
            </a:r>
            <a:r>
              <a:rPr lang="en-US" sz="2400" dirty="0">
                <a:latin typeface="Arial" panose="020B0604020202020204" pitchFamily="34" charset="0"/>
                <a:cs typeface="Arial" panose="020B0604020202020204" pitchFamily="34" charset="0"/>
                <a:sym typeface="Proxima Nova"/>
              </a:rPr>
              <a:t>2314055</a:t>
            </a:r>
          </a:p>
          <a:p>
            <a:pPr marR="0" lvl="0">
              <a:lnSpc>
                <a:spcPct val="90000"/>
              </a:lnSpc>
              <a:spcBef>
                <a:spcPts val="0"/>
              </a:spcBef>
              <a:spcAft>
                <a:spcPts val="600"/>
              </a:spcAft>
              <a:buClr>
                <a:schemeClr val="accent1">
                  <a:lumMod val="75000"/>
                </a:schemeClr>
              </a:buClr>
              <a:buSzPct val="85000"/>
            </a:pPr>
            <a:r>
              <a:rPr lang="en-US" sz="2400" b="1" dirty="0">
                <a:latin typeface="Arial" panose="020B0604020202020204" pitchFamily="34" charset="0"/>
                <a:cs typeface="Arial" panose="020B0604020202020204" pitchFamily="34" charset="0"/>
                <a:sym typeface="Proxima Nova"/>
              </a:rPr>
              <a:t>Module Name: </a:t>
            </a:r>
            <a:r>
              <a:rPr lang="en-US" sz="2400" dirty="0">
                <a:latin typeface="Arial" panose="020B0604020202020204" pitchFamily="34" charset="0"/>
                <a:cs typeface="Arial" panose="020B0604020202020204" pitchFamily="34" charset="0"/>
                <a:sym typeface="Proxima Nova"/>
              </a:rPr>
              <a:t>Health, Wellbeing and Sustainable Development</a:t>
            </a:r>
          </a:p>
          <a:p>
            <a:pPr marR="0" lvl="0">
              <a:lnSpc>
                <a:spcPct val="90000"/>
              </a:lnSpc>
              <a:spcBef>
                <a:spcPts val="0"/>
              </a:spcBef>
              <a:spcAft>
                <a:spcPts val="600"/>
              </a:spcAft>
              <a:buClr>
                <a:schemeClr val="accent1">
                  <a:lumMod val="75000"/>
                </a:schemeClr>
              </a:buClr>
              <a:buSzPct val="85000"/>
            </a:pPr>
            <a:r>
              <a:rPr lang="en-US" sz="2400" b="1" dirty="0">
                <a:latin typeface="Arial" panose="020B0604020202020204" pitchFamily="34" charset="0"/>
                <a:cs typeface="Arial" panose="020B0604020202020204" pitchFamily="34" charset="0"/>
                <a:sym typeface="Proxima Nova"/>
              </a:rPr>
              <a:t>Module Code: </a:t>
            </a:r>
            <a:r>
              <a:rPr lang="en-US" sz="2400" dirty="0">
                <a:latin typeface="Arial" panose="020B0604020202020204" pitchFamily="34" charset="0"/>
                <a:cs typeface="Arial" panose="020B0604020202020204" pitchFamily="34" charset="0"/>
                <a:sym typeface="Proxima Nova"/>
              </a:rPr>
              <a:t>BMHP6030</a:t>
            </a:r>
          </a:p>
          <a:p>
            <a:pPr marR="0" lvl="0">
              <a:lnSpc>
                <a:spcPct val="90000"/>
              </a:lnSpc>
              <a:spcBef>
                <a:spcPts val="0"/>
              </a:spcBef>
              <a:spcAft>
                <a:spcPts val="600"/>
              </a:spcAft>
              <a:buClr>
                <a:schemeClr val="accent1">
                  <a:lumMod val="75000"/>
                </a:schemeClr>
              </a:buClr>
              <a:buSzPct val="85000"/>
            </a:pPr>
            <a:r>
              <a:rPr lang="en-US" sz="2400" b="1" dirty="0">
                <a:latin typeface="Arial" panose="020B0604020202020204" pitchFamily="34" charset="0"/>
                <a:cs typeface="Arial" panose="020B0604020202020204" pitchFamily="34" charset="0"/>
                <a:sym typeface="Proxima Nova"/>
              </a:rPr>
              <a:t>Lecturer’s Name: </a:t>
            </a:r>
            <a:r>
              <a:rPr lang="en-US" sz="2400" dirty="0">
                <a:latin typeface="Arial" panose="020B0604020202020204" pitchFamily="34" charset="0"/>
                <a:cs typeface="Arial" panose="020B0604020202020204" pitchFamily="34" charset="0"/>
                <a:sym typeface="Proxima Nova"/>
              </a:rPr>
              <a:t>Dr </a:t>
            </a:r>
            <a:r>
              <a:rPr lang="en-US" sz="2400" dirty="0" err="1">
                <a:latin typeface="Arial" panose="020B0604020202020204" pitchFamily="34" charset="0"/>
                <a:cs typeface="Arial" panose="020B0604020202020204" pitchFamily="34" charset="0"/>
                <a:sym typeface="Proxima Nova"/>
              </a:rPr>
              <a:t>Itse</a:t>
            </a:r>
            <a:r>
              <a:rPr lang="en-US" sz="2400" dirty="0">
                <a:latin typeface="Arial" panose="020B0604020202020204" pitchFamily="34" charset="0"/>
                <a:cs typeface="Arial" panose="020B0604020202020204" pitchFamily="34" charset="0"/>
                <a:sym typeface="Proxima Nova"/>
              </a:rPr>
              <a:t> Olaoye </a:t>
            </a:r>
          </a:p>
        </p:txBody>
      </p:sp>
      <p:sp>
        <p:nvSpPr>
          <p:cNvPr id="5" name="TextBox 4">
            <a:extLst>
              <a:ext uri="{FF2B5EF4-FFF2-40B4-BE49-F238E27FC236}">
                <a16:creationId xmlns:a16="http://schemas.microsoft.com/office/drawing/2014/main" id="{D6C02775-E4F7-DF42-092C-1AE354590DF6}"/>
              </a:ext>
            </a:extLst>
          </p:cNvPr>
          <p:cNvSpPr txBox="1"/>
          <p:nvPr/>
        </p:nvSpPr>
        <p:spPr>
          <a:xfrm>
            <a:off x="1989221" y="898358"/>
            <a:ext cx="4828674" cy="1844842"/>
          </a:xfrm>
          <a:prstGeom prst="rect">
            <a:avLst/>
          </a:prstGeom>
          <a:noFill/>
        </p:spPr>
        <p:txBody>
          <a:bodyPr wrap="square" rtlCol="0">
            <a:spAutoFit/>
          </a:bodyPr>
          <a:lstStyle/>
          <a:p>
            <a:endParaRPr lang="en-US" dirty="0"/>
          </a:p>
        </p:txBody>
      </p:sp>
      <p:pic>
        <p:nvPicPr>
          <p:cNvPr id="6" name="Picture 5" descr="A close-up of a sign&#10;&#10;AI-generated content may be incorrect.">
            <a:extLst>
              <a:ext uri="{FF2B5EF4-FFF2-40B4-BE49-F238E27FC236}">
                <a16:creationId xmlns:a16="http://schemas.microsoft.com/office/drawing/2014/main" id="{56227FEB-4B15-0452-B730-01BD914059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259" y="368968"/>
            <a:ext cx="4682619" cy="2090455"/>
          </a:xfrm>
          <a:prstGeom prst="rect">
            <a:avLst/>
          </a:prstGeom>
        </p:spPr>
      </p:pic>
    </p:spTree>
    <p:extLst>
      <p:ext uri="{BB962C8B-B14F-4D97-AF65-F5344CB8AC3E}">
        <p14:creationId xmlns:p14="http://schemas.microsoft.com/office/powerpoint/2010/main" val="254010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2"/>
          <p:cNvSpPr txBox="1"/>
          <p:nvPr/>
        </p:nvSpPr>
        <p:spPr>
          <a:xfrm>
            <a:off x="9579429" y="0"/>
            <a:ext cx="7112944" cy="1781766"/>
          </a:xfrm>
          <a:prstGeom prst="rect">
            <a:avLst/>
          </a:prstGeom>
        </p:spPr>
        <p:txBody>
          <a:bodyPr spcFirstLastPara="1" vert="horz" lIns="91440" tIns="45720" rIns="91440" bIns="45720" rtlCol="0" anchor="ctr" anchorCtr="0">
            <a:normAutofit/>
          </a:bodyPr>
          <a:lstStyle/>
          <a:p>
            <a:pPr marL="0" marR="0" lvl="0" indent="0" algn="ctr">
              <a:lnSpc>
                <a:spcPct val="90000"/>
              </a:lnSpc>
              <a:spcBef>
                <a:spcPct val="0"/>
              </a:spcBef>
              <a:spcAft>
                <a:spcPts val="600"/>
              </a:spcAft>
              <a:buClr>
                <a:srgbClr val="000000"/>
              </a:buClr>
              <a:buSzPts val="6999"/>
            </a:pPr>
            <a:r>
              <a:rPr lang="en-US" sz="3600" b="1" i="0" u="none" strike="noStrike" cap="all" dirty="0">
                <a:blipFill>
                  <a:blip r:embed="rId3">
                    <a:extLst>
                      <a:ext uri="{28A0092B-C50C-407E-A947-70E740481C1C}">
                        <a14:useLocalDpi xmlns:a14="http://schemas.microsoft.com/office/drawing/2010/main" val="0"/>
                      </a:ext>
                    </a:extLst>
                  </a:blip>
                  <a:tile tx="6350" ty="-127000" sx="65000" sy="64000" flip="none" algn="tl"/>
                </a:blipFill>
                <a:latin typeface="Arial" panose="020B0604020202020204" pitchFamily="34" charset="0"/>
                <a:ea typeface="+mj-ea"/>
                <a:cs typeface="Arial" panose="020B0604020202020204" pitchFamily="34" charset="0"/>
                <a:sym typeface="Tomorrow"/>
              </a:rPr>
              <a:t>INTRODUCTION</a:t>
            </a:r>
            <a:endParaRPr lang="en-US" sz="3600" b="0" i="0" u="none" strike="noStrike" cap="all" dirty="0">
              <a:blipFill>
                <a:blip r:embed="rId3">
                  <a:extLst>
                    <a:ext uri="{28A0092B-C50C-407E-A947-70E740481C1C}">
                      <a14:useLocalDpi xmlns:a14="http://schemas.microsoft.com/office/drawing/2010/main" val="0"/>
                    </a:ext>
                  </a:extLst>
                </a:blip>
                <a:tile tx="6350" ty="-127000" sx="65000" sy="64000" flip="none" algn="tl"/>
              </a:blipFill>
              <a:latin typeface="Arial" panose="020B0604020202020204" pitchFamily="34" charset="0"/>
              <a:ea typeface="+mj-ea"/>
              <a:cs typeface="Arial" panose="020B0604020202020204" pitchFamily="34" charset="0"/>
              <a:sym typeface="Arial"/>
            </a:endParaRPr>
          </a:p>
        </p:txBody>
      </p:sp>
      <p:pic>
        <p:nvPicPr>
          <p:cNvPr id="101" name="Google Shape;101;p2"/>
          <p:cNvPicPr preferRelativeResize="0"/>
          <p:nvPr/>
        </p:nvPicPr>
        <p:blipFill>
          <a:blip r:embed="rId4"/>
          <a:srcRect l="14515" r="13489"/>
          <a:stretch>
            <a:fillRect/>
          </a:stretch>
        </p:blipFill>
        <p:spPr>
          <a:xfrm>
            <a:off x="1" y="3"/>
            <a:ext cx="9143543" cy="10286995"/>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p:spPr>
      </p:pic>
      <p:sp>
        <p:nvSpPr>
          <p:cNvPr id="100" name="Google Shape;100;p2"/>
          <p:cNvSpPr txBox="1"/>
          <p:nvPr/>
        </p:nvSpPr>
        <p:spPr>
          <a:xfrm>
            <a:off x="8870828" y="1556083"/>
            <a:ext cx="8550069" cy="8139710"/>
          </a:xfrm>
          <a:prstGeom prst="rect">
            <a:avLst/>
          </a:prstGeom>
        </p:spPr>
        <p:txBody>
          <a:bodyPr spcFirstLastPara="1" vert="horz" lIns="91440" tIns="45720" rIns="91440" bIns="45720" rtlCol="0" anchorCtr="0">
            <a:normAutofit/>
          </a:bodyPr>
          <a:lstStyle/>
          <a:p>
            <a:pPr marL="914400" marR="0" lvl="0" indent="-182880">
              <a:lnSpc>
                <a:spcPct val="90000"/>
              </a:lnSpc>
              <a:spcBef>
                <a:spcPts val="0"/>
              </a:spcBef>
              <a:spcAft>
                <a:spcPts val="600"/>
              </a:spcAft>
              <a:buClr>
                <a:schemeClr val="accent1">
                  <a:lumMod val="75000"/>
                </a:schemeClr>
              </a:buClr>
              <a:buSzPct val="85000"/>
              <a:buFont typeface="Wingdings" pitchFamily="2" charset="2"/>
              <a:buChar char="§"/>
            </a:pPr>
            <a:endParaRPr lang="en-US" cap="all" dirty="0">
              <a:sym typeface="Tomorrow"/>
            </a:endParaRPr>
          </a:p>
        </p:txBody>
      </p:sp>
      <p:sp>
        <p:nvSpPr>
          <p:cNvPr id="3" name="TextBox 2">
            <a:extLst>
              <a:ext uri="{FF2B5EF4-FFF2-40B4-BE49-F238E27FC236}">
                <a16:creationId xmlns:a16="http://schemas.microsoft.com/office/drawing/2014/main" id="{D5E41C99-3908-4892-79AA-291F36592CF4}"/>
              </a:ext>
            </a:extLst>
          </p:cNvPr>
          <p:cNvSpPr txBox="1"/>
          <p:nvPr/>
        </p:nvSpPr>
        <p:spPr>
          <a:xfrm>
            <a:off x="10197594" y="2255784"/>
            <a:ext cx="7112944" cy="6740307"/>
          </a:xfrm>
          <a:prstGeom prst="rect">
            <a:avLst/>
          </a:prstGeom>
          <a:noFill/>
        </p:spPr>
        <p:txBody>
          <a:bodyPr wrap="square" rtlCol="0">
            <a:spAutoFit/>
          </a:bodyPr>
          <a:lstStyle/>
          <a:p>
            <a:pPr fontAlgn="t">
              <a:lnSpc>
                <a:spcPct val="150000"/>
              </a:lnSpc>
            </a:pPr>
            <a:r>
              <a:rPr lang="en-GB" sz="2400" b="0" i="0" dirty="0">
                <a:effectLst/>
                <a:latin typeface="Arial" panose="020B0604020202020204" pitchFamily="34" charset="0"/>
                <a:cs typeface="Arial" panose="020B0604020202020204" pitchFamily="34" charset="0"/>
              </a:rPr>
              <a:t>The presentation will examine key concepts of health and wellbeing, the relevance of sustainable development in healthcare, and the importance of integrated and person-centred approaches to care. It will also discuss the biopsychosocial model, relevant policies and governance frameworks, service delivery innovations, public health initiatives, and the challenges of achieving equity and access. Finally, it will highlight how these elements work together to support healthier individuals, stronger communities, and more sustainable healthcare systems.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1" name="Google Shape;111;p3"/>
          <p:cNvSpPr txBox="1"/>
          <p:nvPr/>
        </p:nvSpPr>
        <p:spPr>
          <a:xfrm>
            <a:off x="1579119" y="626810"/>
            <a:ext cx="15953700" cy="775597"/>
          </a:xfrm>
          <a:prstGeom prst="rect">
            <a:avLst/>
          </a:prstGeom>
          <a:noFill/>
          <a:ln>
            <a:noFill/>
          </a:ln>
        </p:spPr>
        <p:txBody>
          <a:bodyPr spcFirstLastPara="1" wrap="square" lIns="0" tIns="0" rIns="0" bIns="0" anchor="t" anchorCtr="0">
            <a:spAutoFit/>
          </a:bodyPr>
          <a:lstStyle/>
          <a:p>
            <a:pPr marL="0" marR="0" lvl="0" indent="0" algn="ctr" rtl="0">
              <a:lnSpc>
                <a:spcPct val="140005"/>
              </a:lnSpc>
              <a:spcBef>
                <a:spcPts val="0"/>
              </a:spcBef>
              <a:spcAft>
                <a:spcPts val="0"/>
              </a:spcAft>
              <a:buClr>
                <a:srgbClr val="000000"/>
              </a:buClr>
              <a:buSzPts val="6999"/>
              <a:buFont typeface="Arial"/>
              <a:buNone/>
            </a:pPr>
            <a:r>
              <a:rPr lang="en-US" sz="3600" b="1" dirty="0">
                <a:latin typeface="Arial" panose="020B0604020202020204" pitchFamily="34" charset="0"/>
                <a:ea typeface="Tomorrow"/>
                <a:cs typeface="Arial" panose="020B0604020202020204" pitchFamily="34" charset="0"/>
                <a:sym typeface="Tomorrow"/>
              </a:rPr>
              <a:t>Key Concepts: Health and Wellbeing</a:t>
            </a:r>
            <a:endParaRPr sz="3600" b="1" i="0" u="none" strike="noStrike" cap="none" dirty="0">
              <a:latin typeface="Arial" panose="020B0604020202020204" pitchFamily="34" charset="0"/>
              <a:ea typeface="Tomorrow"/>
              <a:cs typeface="Arial" panose="020B0604020202020204" pitchFamily="34" charset="0"/>
              <a:sym typeface="Tomorrow"/>
            </a:endParaRPr>
          </a:p>
        </p:txBody>
      </p:sp>
      <p:pic>
        <p:nvPicPr>
          <p:cNvPr id="113" name="Google Shape;113;p3"/>
          <p:cNvPicPr preferRelativeResize="0"/>
          <p:nvPr/>
        </p:nvPicPr>
        <p:blipFill>
          <a:blip r:embed="rId3">
            <a:alphaModFix/>
          </a:blip>
          <a:stretch>
            <a:fillRect/>
          </a:stretch>
        </p:blipFill>
        <p:spPr>
          <a:xfrm>
            <a:off x="2611354" y="2780935"/>
            <a:ext cx="4723200" cy="4786725"/>
          </a:xfrm>
          <a:prstGeom prst="rect">
            <a:avLst/>
          </a:prstGeom>
          <a:noFill/>
          <a:ln>
            <a:noFill/>
          </a:ln>
        </p:spPr>
      </p:pic>
      <p:graphicFrame>
        <p:nvGraphicFramePr>
          <p:cNvPr id="115" name="Google Shape;112;p3">
            <a:extLst>
              <a:ext uri="{FF2B5EF4-FFF2-40B4-BE49-F238E27FC236}">
                <a16:creationId xmlns:a16="http://schemas.microsoft.com/office/drawing/2014/main" id="{BC376ACC-DFE0-9195-9558-C58CD19E845C}"/>
              </a:ext>
            </a:extLst>
          </p:cNvPr>
          <p:cNvGraphicFramePr/>
          <p:nvPr>
            <p:extLst>
              <p:ext uri="{D42A27DB-BD31-4B8C-83A1-F6EECF244321}">
                <p14:modId xmlns:p14="http://schemas.microsoft.com/office/powerpoint/2010/main" val="662687712"/>
              </p:ext>
            </p:extLst>
          </p:nvPr>
        </p:nvGraphicFramePr>
        <p:xfrm>
          <a:off x="9365469" y="1600027"/>
          <a:ext cx="7077600" cy="7397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376470D8-9833-4AAB-4234-77E31E0407EB}"/>
              </a:ext>
            </a:extLst>
          </p:cNvPr>
          <p:cNvSpPr txBox="1"/>
          <p:nvPr/>
        </p:nvSpPr>
        <p:spPr>
          <a:xfrm>
            <a:off x="3880347" y="7679121"/>
            <a:ext cx="2185214"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HERO Health, </a:t>
            </a:r>
            <a:r>
              <a:rPr lang="en-GB" dirty="0" err="1">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32" name="Google Shape;132;p4"/>
          <p:cNvSpPr txBox="1"/>
          <p:nvPr/>
        </p:nvSpPr>
        <p:spPr>
          <a:xfrm>
            <a:off x="1355600" y="792275"/>
            <a:ext cx="16773000" cy="775597"/>
          </a:xfrm>
          <a:prstGeom prst="rect">
            <a:avLst/>
          </a:prstGeom>
          <a:noFill/>
          <a:ln>
            <a:noFill/>
          </a:ln>
        </p:spPr>
        <p:txBody>
          <a:bodyPr spcFirstLastPara="1" wrap="square" lIns="0" tIns="0" rIns="0" bIns="0" anchor="t" anchorCtr="0">
            <a:spAutoFit/>
          </a:bodyPr>
          <a:lstStyle/>
          <a:p>
            <a:pPr marL="0" marR="0" lvl="0" indent="0" algn="ctr" rtl="0">
              <a:lnSpc>
                <a:spcPct val="140005"/>
              </a:lnSpc>
              <a:spcBef>
                <a:spcPts val="0"/>
              </a:spcBef>
              <a:spcAft>
                <a:spcPts val="0"/>
              </a:spcAft>
              <a:buClr>
                <a:srgbClr val="000000"/>
              </a:buClr>
              <a:buSzPts val="6999"/>
              <a:buFont typeface="Arial"/>
              <a:buNone/>
            </a:pPr>
            <a:r>
              <a:rPr lang="en-US" sz="3600" b="1" dirty="0">
                <a:latin typeface="Arial" panose="020B0604020202020204" pitchFamily="34" charset="0"/>
                <a:ea typeface="Tomorrow"/>
                <a:cs typeface="Arial" panose="020B0604020202020204" pitchFamily="34" charset="0"/>
                <a:sym typeface="Tomorrow"/>
              </a:rPr>
              <a:t>Sustainable Development and Relevance</a:t>
            </a:r>
            <a:endParaRPr sz="3600" b="0" i="0" u="none" strike="noStrike" cap="none" dirty="0">
              <a:latin typeface="Arial" panose="020B0604020202020204" pitchFamily="34" charset="0"/>
              <a:ea typeface="Arial"/>
              <a:cs typeface="Arial" panose="020B0604020202020204" pitchFamily="34" charset="0"/>
              <a:sym typeface="Arial"/>
            </a:endParaRPr>
          </a:p>
        </p:txBody>
      </p:sp>
      <p:sp>
        <p:nvSpPr>
          <p:cNvPr id="133" name="Google Shape;133;p4"/>
          <p:cNvSpPr txBox="1"/>
          <p:nvPr/>
        </p:nvSpPr>
        <p:spPr>
          <a:xfrm>
            <a:off x="2188700" y="3830575"/>
            <a:ext cx="10672800" cy="738664"/>
          </a:xfrm>
          <a:prstGeom prst="rect">
            <a:avLst/>
          </a:prstGeom>
          <a:noFill/>
          <a:ln>
            <a:noFill/>
          </a:ln>
        </p:spPr>
        <p:txBody>
          <a:bodyPr spcFirstLastPara="1" wrap="square" lIns="0" tIns="0" rIns="0" bIns="0" anchor="t" anchorCtr="0">
            <a:spAutoFit/>
          </a:bodyPr>
          <a:lstStyle/>
          <a:p>
            <a:pPr marL="342900" marR="0" lvl="1" indent="-342900" algn="just" rtl="0">
              <a:lnSpc>
                <a:spcPct val="100000"/>
              </a:lnSpc>
              <a:spcBef>
                <a:spcPts val="0"/>
              </a:spcBef>
              <a:spcAft>
                <a:spcPts val="0"/>
              </a:spcAft>
              <a:buClr>
                <a:srgbClr val="000000"/>
              </a:buClr>
              <a:buSzPts val="1700"/>
              <a:buFont typeface="Arial" panose="020B0604020202020204" pitchFamily="34" charset="0"/>
              <a:buChar char="•"/>
            </a:pPr>
            <a:r>
              <a:rPr lang="en-US" sz="2400" dirty="0">
                <a:latin typeface="Arial" panose="020B0604020202020204" pitchFamily="34" charset="0"/>
                <a:ea typeface="Tomorrow"/>
                <a:cs typeface="Arial" panose="020B0604020202020204" pitchFamily="34" charset="0"/>
                <a:sym typeface="Tomorrow"/>
              </a:rPr>
              <a:t>Sustainable development must be developmental projects that will not negatively impact future generations.</a:t>
            </a:r>
            <a:endParaRPr sz="2400" dirty="0">
              <a:latin typeface="Arial" panose="020B0604020202020204" pitchFamily="34" charset="0"/>
              <a:ea typeface="Tomorrow"/>
              <a:cs typeface="Arial" panose="020B0604020202020204" pitchFamily="34" charset="0"/>
              <a:sym typeface="Tomorrow"/>
            </a:endParaRPr>
          </a:p>
        </p:txBody>
      </p:sp>
      <p:sp>
        <p:nvSpPr>
          <p:cNvPr id="134" name="Google Shape;134;p4"/>
          <p:cNvSpPr txBox="1"/>
          <p:nvPr/>
        </p:nvSpPr>
        <p:spPr>
          <a:xfrm>
            <a:off x="2059650" y="5149700"/>
            <a:ext cx="10672800" cy="1892826"/>
          </a:xfrm>
          <a:prstGeom prst="rect">
            <a:avLst/>
          </a:prstGeom>
          <a:noFill/>
          <a:ln>
            <a:noFill/>
          </a:ln>
        </p:spPr>
        <p:txBody>
          <a:bodyPr spcFirstLastPara="1" wrap="square" lIns="0" tIns="0" rIns="0" bIns="0" anchor="t" anchorCtr="0">
            <a:spAutoFit/>
          </a:bodyPr>
          <a:lstStyle/>
          <a:p>
            <a:pPr marL="342900" marR="0" lvl="0" indent="-342900" algn="just" rtl="0">
              <a:lnSpc>
                <a:spcPct val="100000"/>
              </a:lnSpc>
              <a:spcBef>
                <a:spcPts val="0"/>
              </a:spcBef>
              <a:spcAft>
                <a:spcPts val="0"/>
              </a:spcAft>
              <a:buClr>
                <a:srgbClr val="000000"/>
              </a:buClr>
              <a:buSzPts val="1700"/>
              <a:buFont typeface="Arial" panose="020B0604020202020204" pitchFamily="34" charset="0"/>
              <a:buChar char="•"/>
            </a:pPr>
            <a:r>
              <a:rPr lang="en-US" sz="2400" dirty="0">
                <a:latin typeface="Arial" panose="020B0604020202020204" pitchFamily="34" charset="0"/>
                <a:ea typeface="Tomorrow"/>
                <a:cs typeface="Arial" panose="020B0604020202020204" pitchFamily="34" charset="0"/>
                <a:sym typeface="Tomorrow"/>
              </a:rPr>
              <a:t>WHO </a:t>
            </a:r>
            <a:r>
              <a:rPr lang="en-GB" sz="2400" dirty="0"/>
              <a:t>Sustainable Development Goal (</a:t>
            </a:r>
            <a:r>
              <a:rPr lang="en-US" sz="2400" dirty="0">
                <a:latin typeface="Arial" panose="020B0604020202020204" pitchFamily="34" charset="0"/>
                <a:ea typeface="Tomorrow"/>
                <a:cs typeface="Arial" panose="020B0604020202020204" pitchFamily="34" charset="0"/>
                <a:sym typeface="Tomorrow"/>
              </a:rPr>
              <a:t>SDG 3) is a promise to countries to achieve healthy lives and well-being. In terms of SDG 3 progress data across the EU, there was a large variation during COVID-19 (</a:t>
            </a:r>
            <a:r>
              <a:rPr lang="en-US" sz="2400" dirty="0" err="1">
                <a:latin typeface="Arial" panose="020B0604020202020204" pitchFamily="34" charset="0"/>
                <a:ea typeface="Tomorrow"/>
                <a:cs typeface="Arial" panose="020B0604020202020204" pitchFamily="34" charset="0"/>
                <a:sym typeface="Tomorrow"/>
              </a:rPr>
              <a:t>Mikuła</a:t>
            </a:r>
            <a:r>
              <a:rPr lang="en-US" sz="2400" dirty="0">
                <a:latin typeface="Arial" panose="020B0604020202020204" pitchFamily="34" charset="0"/>
                <a:ea typeface="Tomorrow"/>
                <a:cs typeface="Arial" panose="020B0604020202020204" pitchFamily="34" charset="0"/>
                <a:sym typeface="Tomorrow"/>
              </a:rPr>
              <a:t> et al., 2024).</a:t>
            </a:r>
            <a:endParaRPr sz="2400" dirty="0">
              <a:latin typeface="Arial" panose="020B0604020202020204" pitchFamily="34" charset="0"/>
              <a:ea typeface="Tomorrow"/>
              <a:cs typeface="Arial" panose="020B0604020202020204" pitchFamily="34" charset="0"/>
              <a:sym typeface="Tomorrow"/>
            </a:endParaRPr>
          </a:p>
          <a:p>
            <a:pPr marL="0" marR="0" lvl="0" indent="0" algn="just" rtl="0">
              <a:lnSpc>
                <a:spcPct val="100000"/>
              </a:lnSpc>
              <a:spcBef>
                <a:spcPts val="0"/>
              </a:spcBef>
              <a:spcAft>
                <a:spcPts val="0"/>
              </a:spcAft>
              <a:buClr>
                <a:srgbClr val="000000"/>
              </a:buClr>
              <a:buSzPts val="1700"/>
              <a:buFont typeface="Arial"/>
              <a:buNone/>
            </a:pPr>
            <a:endParaRPr sz="2700" dirty="0">
              <a:solidFill>
                <a:srgbClr val="FFFFFF"/>
              </a:solidFill>
              <a:latin typeface="Tomorrow"/>
              <a:ea typeface="Tomorrow"/>
              <a:cs typeface="Tomorrow"/>
              <a:sym typeface="Tomorrow"/>
            </a:endParaRPr>
          </a:p>
        </p:txBody>
      </p:sp>
      <p:sp>
        <p:nvSpPr>
          <p:cNvPr id="135" name="Google Shape;135;p4"/>
          <p:cNvSpPr txBox="1"/>
          <p:nvPr/>
        </p:nvSpPr>
        <p:spPr>
          <a:xfrm>
            <a:off x="2059650" y="7201725"/>
            <a:ext cx="10779300" cy="738664"/>
          </a:xfrm>
          <a:prstGeom prst="rect">
            <a:avLst/>
          </a:prstGeom>
          <a:noFill/>
          <a:ln>
            <a:noFill/>
          </a:ln>
        </p:spPr>
        <p:txBody>
          <a:bodyPr spcFirstLastPara="1" wrap="square" lIns="0" tIns="0" rIns="0" bIns="0" anchor="t" anchorCtr="0">
            <a:spAutoFit/>
          </a:bodyPr>
          <a:lstStyle/>
          <a:p>
            <a:pPr marL="342900" marR="0" lvl="0" indent="-342900" algn="just" rtl="0">
              <a:lnSpc>
                <a:spcPct val="100000"/>
              </a:lnSpc>
              <a:spcBef>
                <a:spcPts val="0"/>
              </a:spcBef>
              <a:spcAft>
                <a:spcPts val="0"/>
              </a:spcAft>
              <a:buClr>
                <a:srgbClr val="000000"/>
              </a:buClr>
              <a:buSzPts val="1700"/>
              <a:buFont typeface="Arial" panose="020B0604020202020204" pitchFamily="34" charset="0"/>
              <a:buChar char="•"/>
            </a:pPr>
            <a:r>
              <a:rPr lang="en-US" sz="2400" dirty="0">
                <a:latin typeface="Arial" panose="020B0604020202020204" pitchFamily="34" charset="0"/>
                <a:ea typeface="Tomorrow"/>
                <a:cs typeface="Arial" panose="020B0604020202020204" pitchFamily="34" charset="0"/>
                <a:sym typeface="Tomorrow"/>
              </a:rPr>
              <a:t>Wellbeing, health and sustainability have become a central issue of the healthcare policy framework.</a:t>
            </a:r>
            <a:endParaRPr sz="2400" dirty="0">
              <a:latin typeface="Arial" panose="020B0604020202020204" pitchFamily="34" charset="0"/>
              <a:ea typeface="Tomorrow"/>
              <a:cs typeface="Arial" panose="020B0604020202020204" pitchFamily="34" charset="0"/>
              <a:sym typeface="Tomorrow"/>
            </a:endParaRPr>
          </a:p>
        </p:txBody>
      </p:sp>
      <p:pic>
        <p:nvPicPr>
          <p:cNvPr id="136" name="Google Shape;136;p4"/>
          <p:cNvPicPr preferRelativeResize="0"/>
          <p:nvPr/>
        </p:nvPicPr>
        <p:blipFill>
          <a:blip r:embed="rId3">
            <a:alphaModFix/>
          </a:blip>
          <a:stretch>
            <a:fillRect/>
          </a:stretch>
        </p:blipFill>
        <p:spPr>
          <a:xfrm>
            <a:off x="13238609" y="3643161"/>
            <a:ext cx="4653375" cy="46533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44"/>
        <p:cNvGrpSpPr/>
        <p:nvPr/>
      </p:nvGrpSpPr>
      <p:grpSpPr>
        <a:xfrm>
          <a:off x="0" y="0"/>
          <a:ext cx="0" cy="0"/>
          <a:chOff x="0" y="0"/>
          <a:chExt cx="0" cy="0"/>
        </a:xfrm>
      </p:grpSpPr>
      <p:sp>
        <p:nvSpPr>
          <p:cNvPr id="145" name="Google Shape;145;p5"/>
          <p:cNvSpPr txBox="1"/>
          <p:nvPr/>
        </p:nvSpPr>
        <p:spPr>
          <a:xfrm>
            <a:off x="2314074" y="563479"/>
            <a:ext cx="4924042"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Integration of Health and Wellbeing Approaches</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146" name="Google Shape;146;p5"/>
          <p:cNvSpPr txBox="1"/>
          <p:nvPr/>
        </p:nvSpPr>
        <p:spPr>
          <a:xfrm>
            <a:off x="1363579" y="2792329"/>
            <a:ext cx="7780421" cy="7555831"/>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concept of integrated care brings together, into a single pathway, physical, psychosocial, and psychiatric support.</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Health in All Policies approach from the WHO incorporates health into all government policies.</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UK ICSs are aligned around common population outcomes with the NHS, councils, and charities.</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integration can limit the duplication of care and help to strengthen the sustainability of health systems (Aparicio-Martínez et al., 2022).</a:t>
            </a:r>
          </a:p>
          <a:p>
            <a:pPr marL="384048" marR="0" lvl="0" indent="-384048" defTabSz="914400">
              <a:lnSpc>
                <a:spcPct val="94000"/>
              </a:lnSpc>
              <a:spcBef>
                <a:spcPts val="0"/>
              </a:spcBef>
              <a:spcAft>
                <a:spcPts val="200"/>
              </a:spcAft>
              <a:buClr>
                <a:schemeClr val="accent1">
                  <a:lumMod val="75000"/>
                </a:schemeClr>
              </a:buClr>
              <a:buSzPct val="85000"/>
              <a:buFont typeface="Franklin Gothic Book" panose="020B0503020102020204" pitchFamily="34" charset="0"/>
              <a:buChar char="§"/>
            </a:pPr>
            <a:endParaRPr lang="en-US" dirty="0">
              <a:solidFill>
                <a:schemeClr val="tx2"/>
              </a:solidFill>
              <a:sym typeface="Tomorrow"/>
            </a:endParaRPr>
          </a:p>
        </p:txBody>
      </p:sp>
      <p:pic>
        <p:nvPicPr>
          <p:cNvPr id="147" name="Google Shape;147;p5"/>
          <p:cNvPicPr preferRelativeResize="0"/>
          <p:nvPr/>
        </p:nvPicPr>
        <p:blipFill>
          <a:blip r:embed="rId3"/>
          <a:stretch>
            <a:fillRect/>
          </a:stretch>
        </p:blipFill>
        <p:spPr>
          <a:xfrm>
            <a:off x="9320462" y="1518670"/>
            <a:ext cx="8309812" cy="676959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55"/>
        <p:cNvGrpSpPr/>
        <p:nvPr/>
      </p:nvGrpSpPr>
      <p:grpSpPr>
        <a:xfrm>
          <a:off x="0" y="0"/>
          <a:ext cx="0" cy="0"/>
          <a:chOff x="0" y="0"/>
          <a:chExt cx="0" cy="0"/>
        </a:xfrm>
      </p:grpSpPr>
      <p:sp>
        <p:nvSpPr>
          <p:cNvPr id="156" name="Google Shape;156;g3f54bac1f97_0_0"/>
          <p:cNvSpPr txBox="1"/>
          <p:nvPr/>
        </p:nvSpPr>
        <p:spPr>
          <a:xfrm>
            <a:off x="1535343" y="1028700"/>
            <a:ext cx="15740286"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Theoretical Perspectives: Biopsychosocial Model</a:t>
            </a:r>
          </a:p>
        </p:txBody>
      </p:sp>
      <p:sp>
        <p:nvSpPr>
          <p:cNvPr id="157" name="Google Shape;157;g3f54bac1f97_0_0"/>
          <p:cNvSpPr txBox="1"/>
          <p:nvPr/>
        </p:nvSpPr>
        <p:spPr>
          <a:xfrm>
            <a:off x="1535343" y="3429000"/>
            <a:ext cx="7608655" cy="5372100"/>
          </a:xfrm>
          <a:prstGeom prst="rect">
            <a:avLst/>
          </a:prstGeom>
        </p:spPr>
        <p:txBody>
          <a:bodyPr spcFirstLastPara="1" vert="horz" lIns="91440" tIns="45720" rIns="91440" bIns="45720" rtlCol="0" anchorCtr="0">
            <a:normAutofit lnSpcReduction="10000"/>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A biopsychosocial approach to health considers the biological, psychological and social aspects.</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Replaces the narrow biomedical approach with a whole-person, whole-life view.</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Evidence has shown that older adults' mental health has transverse relations directly with the biological, psychological and social predictors (</a:t>
            </a:r>
            <a:r>
              <a:rPr lang="en-US" sz="2400" dirty="0" err="1">
                <a:solidFill>
                  <a:schemeClr val="tx2"/>
                </a:solidFill>
                <a:latin typeface="Arial" panose="020B0604020202020204" pitchFamily="34" charset="0"/>
                <a:cs typeface="Arial" panose="020B0604020202020204" pitchFamily="34" charset="0"/>
                <a:sym typeface="Tomorrow"/>
              </a:rPr>
              <a:t>Murniati</a:t>
            </a:r>
            <a:r>
              <a:rPr lang="en-US" sz="2400" dirty="0">
                <a:solidFill>
                  <a:schemeClr val="tx2"/>
                </a:solidFill>
                <a:latin typeface="Arial" panose="020B0604020202020204" pitchFamily="34" charset="0"/>
                <a:cs typeface="Arial" panose="020B0604020202020204" pitchFamily="34" charset="0"/>
                <a:sym typeface="Tomorrow"/>
              </a:rPr>
              <a:t> et al., 2022).</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This model influences all of assessment, care and planning of care across services.</a:t>
            </a:r>
          </a:p>
        </p:txBody>
      </p:sp>
      <p:pic>
        <p:nvPicPr>
          <p:cNvPr id="1026" name="Picture 2">
            <a:extLst>
              <a:ext uri="{FF2B5EF4-FFF2-40B4-BE49-F238E27FC236}">
                <a16:creationId xmlns:a16="http://schemas.microsoft.com/office/drawing/2014/main" id="{B59597E2-516F-D031-2571-C41984D338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19200" y="3270250"/>
            <a:ext cx="7365550" cy="5689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66"/>
        <p:cNvGrpSpPr/>
        <p:nvPr/>
      </p:nvGrpSpPr>
      <p:grpSpPr>
        <a:xfrm>
          <a:off x="0" y="0"/>
          <a:ext cx="0" cy="0"/>
          <a:chOff x="0" y="0"/>
          <a:chExt cx="0" cy="0"/>
        </a:xfrm>
      </p:grpSpPr>
      <p:sp>
        <p:nvSpPr>
          <p:cNvPr id="174" name="Rectangle 173">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7" name="Google Shape;167;g3f54bac1f97_0_10"/>
          <p:cNvSpPr txBox="1"/>
          <p:nvPr/>
        </p:nvSpPr>
        <p:spPr>
          <a:xfrm>
            <a:off x="2085975" y="1028700"/>
            <a:ext cx="14830425"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Policy and Governance: Supporting Holistic Health</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168" name="Google Shape;168;g3f54bac1f97_0_10"/>
          <p:cNvSpPr txBox="1"/>
          <p:nvPr/>
        </p:nvSpPr>
        <p:spPr>
          <a:xfrm>
            <a:off x="8934450" y="3429000"/>
            <a:ext cx="7981950" cy="5372100"/>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Preventive care policies help to change systems from medical care to maintaining health.</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There is now funding for mental health initiatives and parity with physical care.</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goal of universal coverage policies is to ensure equal care for all regardless of income (Durrani et al., 2025).</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Effective governance systems turn the vision for holistic health into action.</a:t>
            </a:r>
          </a:p>
        </p:txBody>
      </p:sp>
      <p:pic>
        <p:nvPicPr>
          <p:cNvPr id="1028" name="Picture 4">
            <a:extLst>
              <a:ext uri="{FF2B5EF4-FFF2-40B4-BE49-F238E27FC236}">
                <a16:creationId xmlns:a16="http://schemas.microsoft.com/office/drawing/2014/main" id="{6DCA24C8-1C1B-50F7-6A51-E4993C42B0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5974" y="3429000"/>
            <a:ext cx="6388329" cy="53721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187BD3D-C59C-A02B-EAA8-71CC70F6FA0E}"/>
              </a:ext>
            </a:extLst>
          </p:cNvPr>
          <p:cNvSpPr txBox="1"/>
          <p:nvPr/>
        </p:nvSpPr>
        <p:spPr>
          <a:xfrm>
            <a:off x="3641833" y="8801100"/>
            <a:ext cx="225446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(Vocal Media, n.d.)</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77"/>
        <p:cNvGrpSpPr/>
        <p:nvPr/>
      </p:nvGrpSpPr>
      <p:grpSpPr>
        <a:xfrm>
          <a:off x="0" y="0"/>
          <a:ext cx="0" cy="0"/>
          <a:chOff x="0" y="0"/>
          <a:chExt cx="0" cy="0"/>
        </a:xfrm>
      </p:grpSpPr>
      <p:sp>
        <p:nvSpPr>
          <p:cNvPr id="185" name="Rectangle 184">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8" name="Google Shape;178;g3f54bac1f97_0_20"/>
          <p:cNvSpPr txBox="1"/>
          <p:nvPr/>
        </p:nvSpPr>
        <p:spPr>
          <a:xfrm>
            <a:off x="2085975" y="1028700"/>
            <a:ext cx="14830425"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Policy and Governance: Challenges</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pic>
        <p:nvPicPr>
          <p:cNvPr id="180" name="Google Shape;180;g3f54bac1f97_0_20"/>
          <p:cNvPicPr preferRelativeResize="0"/>
          <p:nvPr/>
        </p:nvPicPr>
        <p:blipFill rotWithShape="1">
          <a:blip r:embed="rId3"/>
          <a:srcRect l="16731" r="17728" b="2"/>
          <a:stretch>
            <a:fillRect/>
          </a:stretch>
        </p:blipFill>
        <p:spPr>
          <a:xfrm>
            <a:off x="2085973" y="3602334"/>
            <a:ext cx="4817243" cy="5200021"/>
          </a:xfrm>
          <a:prstGeom prst="rect">
            <a:avLst/>
          </a:prstGeom>
          <a:noFill/>
        </p:spPr>
      </p:pic>
      <p:sp>
        <p:nvSpPr>
          <p:cNvPr id="179" name="Google Shape;179;g3f54bac1f97_0_20"/>
          <p:cNvSpPr txBox="1"/>
          <p:nvPr/>
        </p:nvSpPr>
        <p:spPr>
          <a:xfrm>
            <a:off x="7651236" y="3429000"/>
            <a:ext cx="9265164" cy="5372100"/>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Integrated, whole-person care models are not widely adopted as they become constrained by regulatory fragmentation within agencies.</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Physical, mental and social resources are disjoined in budgeting processes and make coordinated investment difficult.</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Biopsychosocial approaches are found to face real barriers for implementation in primary care (van Dijk et al., 2023).</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This requires aligned incentives, training and shared responsibility to overcome the barriers.</a:t>
            </a:r>
          </a:p>
          <a:p>
            <a:pPr marL="384048" marR="0" lvl="0" indent="-384048" defTabSz="914400">
              <a:lnSpc>
                <a:spcPct val="94000"/>
              </a:lnSpc>
              <a:spcBef>
                <a:spcPts val="0"/>
              </a:spcBef>
              <a:spcAft>
                <a:spcPts val="200"/>
              </a:spcAft>
              <a:buClr>
                <a:schemeClr val="accent1">
                  <a:lumMod val="75000"/>
                </a:schemeClr>
              </a:buClr>
              <a:buSzPct val="85000"/>
              <a:buFont typeface="Franklin Gothic Book" panose="020B0503020102020204" pitchFamily="34" charset="0"/>
              <a:buChar char="§"/>
            </a:pPr>
            <a:endParaRPr lang="en-US" dirty="0">
              <a:solidFill>
                <a:schemeClr val="tx2"/>
              </a:solidFill>
              <a:sym typeface="Tomorrow"/>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88"/>
        <p:cNvGrpSpPr/>
        <p:nvPr/>
      </p:nvGrpSpPr>
      <p:grpSpPr>
        <a:xfrm>
          <a:off x="0" y="0"/>
          <a:ext cx="0" cy="0"/>
          <a:chOff x="0" y="0"/>
          <a:chExt cx="0" cy="0"/>
        </a:xfrm>
      </p:grpSpPr>
      <p:sp>
        <p:nvSpPr>
          <p:cNvPr id="196" name="Rectangle 195">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9" name="Google Shape;189;g3f54bac1f97_0_30"/>
          <p:cNvSpPr txBox="1"/>
          <p:nvPr/>
        </p:nvSpPr>
        <p:spPr>
          <a:xfrm>
            <a:off x="2085975" y="1028700"/>
            <a:ext cx="14830425"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Service Delivery: Wellness, Telehealth and Community Care</a:t>
            </a:r>
          </a:p>
        </p:txBody>
      </p:sp>
      <p:pic>
        <p:nvPicPr>
          <p:cNvPr id="191" name="Google Shape;191;g3f54bac1f97_0_30"/>
          <p:cNvPicPr preferRelativeResize="0"/>
          <p:nvPr/>
        </p:nvPicPr>
        <p:blipFill>
          <a:blip r:embed="rId3"/>
          <a:srcRect l="7502" r="7502"/>
          <a:stretch>
            <a:fillRect/>
          </a:stretch>
        </p:blipFill>
        <p:spPr>
          <a:xfrm>
            <a:off x="1546816" y="2880309"/>
            <a:ext cx="5531616" cy="5978944"/>
          </a:xfrm>
          <a:prstGeom prst="rect">
            <a:avLst/>
          </a:prstGeom>
          <a:noFill/>
        </p:spPr>
      </p:pic>
      <p:sp>
        <p:nvSpPr>
          <p:cNvPr id="190" name="Google Shape;190;g3f54bac1f97_0_30"/>
          <p:cNvSpPr txBox="1"/>
          <p:nvPr/>
        </p:nvSpPr>
        <p:spPr>
          <a:xfrm>
            <a:off x="7651236" y="3429000"/>
            <a:ext cx="9265164" cy="5372100"/>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Wellness </a:t>
            </a:r>
            <a:r>
              <a:rPr lang="en-US" sz="2400" dirty="0" err="1">
                <a:solidFill>
                  <a:schemeClr val="tx2"/>
                </a:solidFill>
                <a:latin typeface="Arial" panose="020B0604020202020204" pitchFamily="34" charset="0"/>
                <a:cs typeface="Arial" panose="020B0604020202020204" pitchFamily="34" charset="0"/>
                <a:sym typeface="Tomorrow"/>
              </a:rPr>
              <a:t>programmes</a:t>
            </a:r>
            <a:r>
              <a:rPr lang="en-US" sz="2400" dirty="0">
                <a:solidFill>
                  <a:schemeClr val="tx2"/>
                </a:solidFill>
                <a:latin typeface="Arial" panose="020B0604020202020204" pitchFamily="34" charset="0"/>
                <a:cs typeface="Arial" panose="020B0604020202020204" pitchFamily="34" charset="0"/>
                <a:sym typeface="Tomorrow"/>
              </a:rPr>
              <a:t> integrate prevention and lifestyle interventions into regular health care.</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Telehealth increases access to consultations, chronic-disease monitoring and specialist advice if required, while far from home.</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Adoption of digital healthcare has gained the rapid pace it did due to pandemic-related demand and innovation (</a:t>
            </a:r>
            <a:r>
              <a:rPr lang="en-US" sz="2400" dirty="0" err="1">
                <a:solidFill>
                  <a:schemeClr val="tx2"/>
                </a:solidFill>
                <a:latin typeface="Arial" panose="020B0604020202020204" pitchFamily="34" charset="0"/>
                <a:cs typeface="Arial" panose="020B0604020202020204" pitchFamily="34" charset="0"/>
                <a:sym typeface="Tomorrow"/>
              </a:rPr>
              <a:t>Giansanti</a:t>
            </a:r>
            <a:r>
              <a:rPr lang="en-US" sz="2400" dirty="0">
                <a:solidFill>
                  <a:schemeClr val="tx2"/>
                </a:solidFill>
                <a:latin typeface="Arial" panose="020B0604020202020204" pitchFamily="34" charset="0"/>
                <a:cs typeface="Arial" panose="020B0604020202020204" pitchFamily="34" charset="0"/>
                <a:sym typeface="Tomorrow"/>
              </a:rPr>
              <a:t>, 2024).</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Coordinated care is extended in the home and to unserved </a:t>
            </a:r>
            <a:r>
              <a:rPr lang="en-US" sz="2400" dirty="0" err="1">
                <a:solidFill>
                  <a:schemeClr val="tx2"/>
                </a:solidFill>
                <a:latin typeface="Arial" panose="020B0604020202020204" pitchFamily="34" charset="0"/>
                <a:cs typeface="Arial" panose="020B0604020202020204" pitchFamily="34" charset="0"/>
                <a:sym typeface="Tomorrow"/>
              </a:rPr>
              <a:t>neighbourhoods</a:t>
            </a:r>
            <a:r>
              <a:rPr lang="en-US" sz="2400" dirty="0">
                <a:solidFill>
                  <a:schemeClr val="tx2"/>
                </a:solidFill>
                <a:latin typeface="Arial" panose="020B0604020202020204" pitchFamily="34" charset="0"/>
                <a:cs typeface="Arial" panose="020B0604020202020204" pitchFamily="34" charset="0"/>
                <a:sym typeface="Tomorrow"/>
              </a:rPr>
              <a:t> through community health initiatives.</a:t>
            </a:r>
          </a:p>
          <a:p>
            <a:pPr marL="384048" marR="0" lvl="0" indent="-384048" defTabSz="914400">
              <a:lnSpc>
                <a:spcPct val="94000"/>
              </a:lnSpc>
              <a:spcBef>
                <a:spcPts val="0"/>
              </a:spcBef>
              <a:spcAft>
                <a:spcPts val="200"/>
              </a:spcAft>
              <a:buClr>
                <a:schemeClr val="accent1">
                  <a:lumMod val="75000"/>
                </a:schemeClr>
              </a:buClr>
              <a:buSzPct val="85000"/>
              <a:buFont typeface="Franklin Gothic Book" panose="020B0503020102020204" pitchFamily="34" charset="0"/>
              <a:buChar char="§"/>
            </a:pPr>
            <a:endParaRPr lang="en-US" dirty="0">
              <a:solidFill>
                <a:schemeClr val="tx2"/>
              </a:solidFill>
              <a:sym typeface="Tomorrow"/>
            </a:endParaRPr>
          </a:p>
        </p:txBody>
      </p:sp>
      <p:sp>
        <p:nvSpPr>
          <p:cNvPr id="2" name="TextBox 1">
            <a:extLst>
              <a:ext uri="{FF2B5EF4-FFF2-40B4-BE49-F238E27FC236}">
                <a16:creationId xmlns:a16="http://schemas.microsoft.com/office/drawing/2014/main" id="{28ADF415-9253-0C39-B13C-53993028F61B}"/>
              </a:ext>
            </a:extLst>
          </p:cNvPr>
          <p:cNvSpPr txBox="1"/>
          <p:nvPr/>
        </p:nvSpPr>
        <p:spPr>
          <a:xfrm>
            <a:off x="1844841" y="8935134"/>
            <a:ext cx="4655185" cy="646331"/>
          </a:xfrm>
          <a:prstGeom prst="rect">
            <a:avLst/>
          </a:prstGeom>
          <a:noFill/>
        </p:spPr>
        <p:txBody>
          <a:bodyPr wrap="none" rtlCol="0">
            <a:spAutoFit/>
          </a:bodyPr>
          <a:lstStyle/>
          <a:p>
            <a:r>
              <a:rPr lang="en-GB" b="1" dirty="0"/>
              <a:t>CPHC</a:t>
            </a:r>
            <a:r>
              <a:rPr lang="en-GB" dirty="0"/>
              <a:t> = </a:t>
            </a:r>
            <a:r>
              <a:rPr lang="en-GB" b="1" dirty="0"/>
              <a:t>Comprehensive Primary Health Care</a:t>
            </a:r>
          </a:p>
          <a:p>
            <a:r>
              <a:rPr lang="en-GB" b="1" dirty="0"/>
              <a:t>HWC</a:t>
            </a:r>
            <a:r>
              <a:rPr lang="en-GB" dirty="0"/>
              <a:t> = </a:t>
            </a:r>
            <a:r>
              <a:rPr lang="en-GB" b="1" dirty="0"/>
              <a:t>Health and Wellness Centre</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99"/>
        <p:cNvGrpSpPr/>
        <p:nvPr/>
      </p:nvGrpSpPr>
      <p:grpSpPr>
        <a:xfrm>
          <a:off x="0" y="0"/>
          <a:ext cx="0" cy="0"/>
          <a:chOff x="0" y="0"/>
          <a:chExt cx="0" cy="0"/>
        </a:xfrm>
      </p:grpSpPr>
      <p:sp>
        <p:nvSpPr>
          <p:cNvPr id="207" name="Rectangle 206">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0" name="Google Shape;200;g3f54bac1f97_0_40"/>
          <p:cNvSpPr txBox="1"/>
          <p:nvPr/>
        </p:nvSpPr>
        <p:spPr>
          <a:xfrm>
            <a:off x="2747214" y="697624"/>
            <a:ext cx="4924042"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Service Delivery: Case Examples</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201" name="Google Shape;201;g3f54bac1f97_0_40"/>
          <p:cNvSpPr txBox="1"/>
          <p:nvPr/>
        </p:nvSpPr>
        <p:spPr>
          <a:xfrm>
            <a:off x="1491916" y="3257550"/>
            <a:ext cx="8309810" cy="5543550"/>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Physiotherapy, psychology and social work are combined in shared teams within hospitals more and more.</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There is a potential for equal recovery rates for Telerehabilitation case reviews compared to recovery </a:t>
            </a:r>
            <a:r>
              <a:rPr lang="en-US" sz="2400" dirty="0" err="1">
                <a:solidFill>
                  <a:schemeClr val="tx2"/>
                </a:solidFill>
                <a:latin typeface="Arial" panose="020B0604020202020204" pitchFamily="34" charset="0"/>
                <a:cs typeface="Arial" panose="020B0604020202020204" pitchFamily="34" charset="0"/>
                <a:sym typeface="Tomorrow"/>
              </a:rPr>
              <a:t>programmes</a:t>
            </a:r>
            <a:r>
              <a:rPr lang="en-US" sz="2400" dirty="0">
                <a:solidFill>
                  <a:schemeClr val="tx2"/>
                </a:solidFill>
                <a:latin typeface="Arial" panose="020B0604020202020204" pitchFamily="34" charset="0"/>
                <a:cs typeface="Arial" panose="020B0604020202020204" pitchFamily="34" charset="0"/>
                <a:sym typeface="Tomorrow"/>
              </a:rPr>
              <a:t> (Valverde-Martínez et al., 2023).</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Multidisciplinary clinics involve coordination of discharge planning with the community service and social services.</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These models provide examples of how it is possible to provide a holistic approach and achieve good results.</a:t>
            </a:r>
          </a:p>
          <a:p>
            <a:pPr marL="384048" marR="0" lvl="0" indent="-384048" defTabSz="914400">
              <a:lnSpc>
                <a:spcPct val="150000"/>
              </a:lnSpc>
              <a:spcBef>
                <a:spcPts val="0"/>
              </a:spcBef>
              <a:spcAft>
                <a:spcPts val="200"/>
              </a:spcAft>
              <a:buClr>
                <a:schemeClr val="accent1">
                  <a:lumMod val="75000"/>
                </a:schemeClr>
              </a:buClr>
              <a:buSzPct val="85000"/>
              <a:buFont typeface="Franklin Gothic Book" panose="020B0503020102020204" pitchFamily="34" charset="0"/>
              <a:buChar char="§"/>
            </a:pPr>
            <a:endParaRPr lang="en-US" dirty="0">
              <a:solidFill>
                <a:schemeClr val="tx2"/>
              </a:solidFill>
              <a:sym typeface="Tomorrow"/>
            </a:endParaRPr>
          </a:p>
        </p:txBody>
      </p:sp>
      <p:pic>
        <p:nvPicPr>
          <p:cNvPr id="1028" name="Picture 4" descr="image">
            <a:extLst>
              <a:ext uri="{FF2B5EF4-FFF2-40B4-BE49-F238E27FC236}">
                <a16:creationId xmlns:a16="http://schemas.microsoft.com/office/drawing/2014/main" id="{5869D782-82C0-160A-6371-47E0F4B164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10900" y="2686050"/>
            <a:ext cx="6000750" cy="60007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E44CA01-5F19-BE87-2CEA-EA50BE8C78A5}"/>
              </a:ext>
            </a:extLst>
          </p:cNvPr>
          <p:cNvSpPr txBox="1"/>
          <p:nvPr/>
        </p:nvSpPr>
        <p:spPr>
          <a:xfrm>
            <a:off x="11525250" y="8686800"/>
            <a:ext cx="5486400" cy="923330"/>
          </a:xfrm>
          <a:prstGeom prst="rect">
            <a:avLst/>
          </a:prstGeom>
          <a:noFill/>
        </p:spPr>
        <p:txBody>
          <a:bodyPr wrap="square" rtlCol="0">
            <a:spAutoFit/>
          </a:bodyPr>
          <a:lstStyle/>
          <a:p>
            <a:r>
              <a:rPr lang="en-GB" i="0" dirty="0">
                <a:effectLst/>
                <a:latin typeface="Arial" panose="020B0604020202020204" pitchFamily="34" charset="0"/>
                <a:cs typeface="Arial" panose="020B0604020202020204" pitchFamily="34" charset="0"/>
              </a:rPr>
              <a:t>(Enhanced Communication and Collaboration Among Healthcare Professionals, n.d.)</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210"/>
        <p:cNvGrpSpPr/>
        <p:nvPr/>
      </p:nvGrpSpPr>
      <p:grpSpPr>
        <a:xfrm>
          <a:off x="0" y="0"/>
          <a:ext cx="0" cy="0"/>
          <a:chOff x="0" y="0"/>
          <a:chExt cx="0" cy="0"/>
        </a:xfrm>
      </p:grpSpPr>
      <p:sp>
        <p:nvSpPr>
          <p:cNvPr id="218" name="Rectangle 217">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1" name="Google Shape;211;g3f54bac1f97_0_50"/>
          <p:cNvSpPr txBox="1"/>
          <p:nvPr/>
        </p:nvSpPr>
        <p:spPr>
          <a:xfrm>
            <a:off x="1535343" y="1028700"/>
            <a:ext cx="15740286"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Public Health Initiatives</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220" name="Rectangle 219">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2" name="Google Shape;212;g3f54bac1f97_0_50"/>
          <p:cNvSpPr txBox="1"/>
          <p:nvPr/>
        </p:nvSpPr>
        <p:spPr>
          <a:xfrm>
            <a:off x="1700784" y="2999232"/>
            <a:ext cx="8193024" cy="7781544"/>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Healthy lifestyles campaigns involve eating, healthy exercise and substance-use educational </a:t>
            </a:r>
            <a:r>
              <a:rPr lang="en-US" sz="2400" dirty="0" err="1">
                <a:solidFill>
                  <a:schemeClr val="tx2"/>
                </a:solidFill>
                <a:latin typeface="Arial" panose="020B0604020202020204" pitchFamily="34" charset="0"/>
                <a:cs typeface="Arial" panose="020B0604020202020204" pitchFamily="34" charset="0"/>
                <a:sym typeface="Tomorrow"/>
              </a:rPr>
              <a:t>programmes</a:t>
            </a:r>
            <a:r>
              <a:rPr lang="en-US" sz="2400" dirty="0">
                <a:solidFill>
                  <a:schemeClr val="tx2"/>
                </a:solidFill>
                <a:latin typeface="Arial" panose="020B0604020202020204" pitchFamily="34" charset="0"/>
                <a:cs typeface="Arial" panose="020B0604020202020204" pitchFamily="34" charset="0"/>
                <a:sym typeface="Tomorrow"/>
              </a:rPr>
              <a:t>.</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Healthy environments </a:t>
            </a:r>
            <a:r>
              <a:rPr lang="en-US" sz="2400" dirty="0" err="1">
                <a:solidFill>
                  <a:schemeClr val="tx2"/>
                </a:solidFill>
                <a:latin typeface="Arial" panose="020B0604020202020204" pitchFamily="34" charset="0"/>
                <a:cs typeface="Arial" panose="020B0604020202020204" pitchFamily="34" charset="0"/>
                <a:sym typeface="Tomorrow"/>
              </a:rPr>
              <a:t>minimise</a:t>
            </a:r>
            <a:r>
              <a:rPr lang="en-US" sz="2400" dirty="0">
                <a:solidFill>
                  <a:schemeClr val="tx2"/>
                </a:solidFill>
                <a:latin typeface="Arial" panose="020B0604020202020204" pitchFamily="34" charset="0"/>
                <a:cs typeface="Arial" panose="020B0604020202020204" pitchFamily="34" charset="0"/>
                <a:sym typeface="Tomorrow"/>
              </a:rPr>
              <a:t> pollution, insecurity and unhealthy homes.</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Health literacy in general is an outcome that is proven to be improved in youth </a:t>
            </a:r>
            <a:r>
              <a:rPr lang="en-US" sz="2400" dirty="0" err="1">
                <a:solidFill>
                  <a:schemeClr val="tx2"/>
                </a:solidFill>
                <a:latin typeface="Arial" panose="020B0604020202020204" pitchFamily="34" charset="0"/>
                <a:cs typeface="Arial" panose="020B0604020202020204" pitchFamily="34" charset="0"/>
                <a:sym typeface="Tomorrow"/>
              </a:rPr>
              <a:t>programmes</a:t>
            </a:r>
            <a:r>
              <a:rPr lang="en-US" sz="2400" dirty="0">
                <a:solidFill>
                  <a:schemeClr val="tx2"/>
                </a:solidFill>
                <a:latin typeface="Arial" panose="020B0604020202020204" pitchFamily="34" charset="0"/>
                <a:cs typeface="Arial" panose="020B0604020202020204" pitchFamily="34" charset="0"/>
                <a:sym typeface="Tomorrow"/>
              </a:rPr>
              <a:t> around the world (Raimundo et al., 2024).</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prevention of long-term disease burden by public health campaigns is achieved through influencing society's norms.</a:t>
            </a:r>
          </a:p>
          <a:p>
            <a:pPr marL="384048" marR="0" lvl="0" indent="-384048" defTabSz="914400">
              <a:lnSpc>
                <a:spcPct val="94000"/>
              </a:lnSpc>
              <a:spcBef>
                <a:spcPts val="0"/>
              </a:spcBef>
              <a:spcAft>
                <a:spcPts val="200"/>
              </a:spcAft>
              <a:buClr>
                <a:schemeClr val="accent1">
                  <a:lumMod val="75000"/>
                </a:schemeClr>
              </a:buClr>
              <a:buSzPct val="85000"/>
              <a:buFont typeface="Franklin Gothic Book" panose="020B0503020102020204" pitchFamily="34" charset="0"/>
              <a:buChar char="§"/>
            </a:pPr>
            <a:endParaRPr lang="en-US" sz="2700" dirty="0">
              <a:solidFill>
                <a:schemeClr val="tx2"/>
              </a:solidFill>
              <a:sym typeface="Tomorrow"/>
            </a:endParaRPr>
          </a:p>
        </p:txBody>
      </p:sp>
      <p:pic>
        <p:nvPicPr>
          <p:cNvPr id="213" name="Google Shape;213;g3f54bac1f97_0_50"/>
          <p:cNvPicPr preferRelativeResize="0"/>
          <p:nvPr/>
        </p:nvPicPr>
        <p:blipFill>
          <a:blip r:embed="rId3"/>
          <a:stretch>
            <a:fillRect/>
          </a:stretch>
        </p:blipFill>
        <p:spPr>
          <a:xfrm>
            <a:off x="10839450" y="3257550"/>
            <a:ext cx="6436179" cy="4256963"/>
          </a:xfrm>
          <a:prstGeom prst="rect">
            <a:avLst/>
          </a:prstGeom>
          <a:noFill/>
        </p:spPr>
      </p:pic>
      <p:sp>
        <p:nvSpPr>
          <p:cNvPr id="2" name="TextBox 1">
            <a:extLst>
              <a:ext uri="{FF2B5EF4-FFF2-40B4-BE49-F238E27FC236}">
                <a16:creationId xmlns:a16="http://schemas.microsoft.com/office/drawing/2014/main" id="{F550376D-5E95-6127-CFB7-68F4ED42716A}"/>
              </a:ext>
            </a:extLst>
          </p:cNvPr>
          <p:cNvSpPr txBox="1"/>
          <p:nvPr/>
        </p:nvSpPr>
        <p:spPr>
          <a:xfrm>
            <a:off x="13321862" y="7514513"/>
            <a:ext cx="3553217"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(World Health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n.d.)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221"/>
        <p:cNvGrpSpPr/>
        <p:nvPr/>
      </p:nvGrpSpPr>
      <p:grpSpPr>
        <a:xfrm>
          <a:off x="0" y="0"/>
          <a:ext cx="0" cy="0"/>
          <a:chOff x="0" y="0"/>
          <a:chExt cx="0" cy="0"/>
        </a:xfrm>
      </p:grpSpPr>
      <p:sp>
        <p:nvSpPr>
          <p:cNvPr id="229" name="Rectangle 228">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2" name="Google Shape;222;g3f54bac1f97_0_70"/>
          <p:cNvSpPr txBox="1"/>
          <p:nvPr/>
        </p:nvSpPr>
        <p:spPr>
          <a:xfrm>
            <a:off x="1535343" y="1028700"/>
            <a:ext cx="15740286"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Equity and Access: Disparities</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231" name="Rectangle 230">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3" name="Google Shape;223;g3f54bac1f97_0_70"/>
          <p:cNvSpPr txBox="1"/>
          <p:nvPr/>
        </p:nvSpPr>
        <p:spPr>
          <a:xfrm>
            <a:off x="1535343" y="2724912"/>
            <a:ext cx="7608657" cy="7114032"/>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In rural and remote areas, there continues to be a lack of facilities and health care personnel.</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There is a strong correlation between access to timely treatment and income and geography.</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It was found that there is a significant difference in the distribution of health care resources in the region as a result of Gini analysis of the distribution level of health care resources (</a:t>
            </a:r>
            <a:r>
              <a:rPr lang="en-US" sz="2400" dirty="0" err="1">
                <a:solidFill>
                  <a:schemeClr val="tx2"/>
                </a:solidFill>
                <a:latin typeface="Arial" panose="020B0604020202020204" pitchFamily="34" charset="0"/>
                <a:cs typeface="Arial" panose="020B0604020202020204" pitchFamily="34" charset="0"/>
                <a:sym typeface="Tomorrow"/>
              </a:rPr>
              <a:t>Shaltynov</a:t>
            </a:r>
            <a:r>
              <a:rPr lang="en-US" sz="2400" dirty="0">
                <a:solidFill>
                  <a:schemeClr val="tx2"/>
                </a:solidFill>
                <a:latin typeface="Arial" panose="020B0604020202020204" pitchFamily="34" charset="0"/>
                <a:cs typeface="Arial" panose="020B0604020202020204" pitchFamily="34" charset="0"/>
                <a:sym typeface="Tomorrow"/>
              </a:rPr>
              <a:t> et al., 2025).</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Such inequities not only diminish universal health coverage but also the Sustainable Development Goals.</a:t>
            </a:r>
          </a:p>
          <a:p>
            <a:pPr marL="384048" marR="0" lvl="0" indent="-384048" defTabSz="914400">
              <a:lnSpc>
                <a:spcPct val="94000"/>
              </a:lnSpc>
              <a:spcBef>
                <a:spcPts val="0"/>
              </a:spcBef>
              <a:spcAft>
                <a:spcPts val="200"/>
              </a:spcAft>
              <a:buClr>
                <a:schemeClr val="accent1">
                  <a:lumMod val="75000"/>
                </a:schemeClr>
              </a:buClr>
              <a:buSzPct val="85000"/>
              <a:buFont typeface="Franklin Gothic Book" panose="020B0503020102020204" pitchFamily="34" charset="0"/>
              <a:buChar char="§"/>
            </a:pPr>
            <a:endParaRPr lang="en-US" sz="2700" dirty="0">
              <a:solidFill>
                <a:schemeClr val="tx2"/>
              </a:solidFill>
              <a:sym typeface="Tomorrow"/>
            </a:endParaRPr>
          </a:p>
        </p:txBody>
      </p:sp>
      <p:pic>
        <p:nvPicPr>
          <p:cNvPr id="3" name="Picture 2" descr="A split image of a building and a road&#10;&#10;AI-generated content may be incorrect.">
            <a:extLst>
              <a:ext uri="{FF2B5EF4-FFF2-40B4-BE49-F238E27FC236}">
                <a16:creationId xmlns:a16="http://schemas.microsoft.com/office/drawing/2014/main" id="{FCF68018-0B07-D2B0-B15D-30DD2C473CD5}"/>
              </a:ext>
            </a:extLst>
          </p:cNvPr>
          <p:cNvPicPr>
            <a:picLocks noChangeAspect="1"/>
          </p:cNvPicPr>
          <p:nvPr/>
        </p:nvPicPr>
        <p:blipFill>
          <a:blip r:embed="rId3"/>
          <a:stretch>
            <a:fillRect/>
          </a:stretch>
        </p:blipFill>
        <p:spPr>
          <a:xfrm>
            <a:off x="10287000" y="3257550"/>
            <a:ext cx="7620000" cy="4356100"/>
          </a:xfrm>
          <a:prstGeom prst="rect">
            <a:avLst/>
          </a:prstGeom>
        </p:spPr>
      </p:pic>
      <p:sp>
        <p:nvSpPr>
          <p:cNvPr id="4" name="TextBox 3">
            <a:extLst>
              <a:ext uri="{FF2B5EF4-FFF2-40B4-BE49-F238E27FC236}">
                <a16:creationId xmlns:a16="http://schemas.microsoft.com/office/drawing/2014/main" id="{1D4F3FAA-C9AC-E21D-F2C4-0CAADF6BC538}"/>
              </a:ext>
            </a:extLst>
          </p:cNvPr>
          <p:cNvSpPr txBox="1"/>
          <p:nvPr/>
        </p:nvSpPr>
        <p:spPr>
          <a:xfrm>
            <a:off x="12592050" y="7772400"/>
            <a:ext cx="3352200"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(Federalism in </a:t>
            </a:r>
            <a:r>
              <a:rPr lang="en-US" dirty="0" err="1">
                <a:latin typeface="Arial" panose="020B0604020202020204" pitchFamily="34" charset="0"/>
                <a:cs typeface="Arial" panose="020B0604020202020204" pitchFamily="34" charset="0"/>
              </a:rPr>
              <a:t>Healthcare,n.d</a:t>
            </a:r>
            <a:r>
              <a:rPr lang="en-US" dirty="0">
                <a:latin typeface="Arial" panose="020B0604020202020204" pitchFamily="34" charset="0"/>
                <a:cs typeface="Arial" panose="020B0604020202020204" pitchFamily="34" charset="0"/>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232"/>
        <p:cNvGrpSpPr/>
        <p:nvPr/>
      </p:nvGrpSpPr>
      <p:grpSpPr>
        <a:xfrm>
          <a:off x="0" y="0"/>
          <a:ext cx="0" cy="0"/>
          <a:chOff x="0" y="0"/>
          <a:chExt cx="0" cy="0"/>
        </a:xfrm>
      </p:grpSpPr>
      <p:sp>
        <p:nvSpPr>
          <p:cNvPr id="240" name="Rectangle 239">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33" name="Google Shape;233;g3f54bac1f97_0_80"/>
          <p:cNvSpPr txBox="1"/>
          <p:nvPr/>
        </p:nvSpPr>
        <p:spPr>
          <a:xfrm>
            <a:off x="1535343" y="1028700"/>
            <a:ext cx="15740286"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Equity and Access: Reducing Inequalities</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242" name="Rectangle 241">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34" name="Google Shape;234;g3f54bac1f97_0_80"/>
          <p:cNvSpPr txBox="1"/>
          <p:nvPr/>
        </p:nvSpPr>
        <p:spPr>
          <a:xfrm>
            <a:off x="1535343" y="3429000"/>
            <a:ext cx="7608655" cy="5372100"/>
          </a:xfrm>
          <a:prstGeom prst="rect">
            <a:avLst/>
          </a:prstGeom>
        </p:spPr>
        <p:txBody>
          <a:bodyPr spcFirstLastPara="1" vert="horz" lIns="91440" tIns="45720" rIns="91440" bIns="45720" rtlCol="0" anchorCtr="0">
            <a:normAutofit lnSpcReduction="10000"/>
          </a:bodyPr>
          <a:lstStyle/>
          <a:p>
            <a:pPr marL="457200" marR="0" lvl="0" indent="-4572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Universal Health care systems eliminate financial barriers that prevent people from accessing care.</a:t>
            </a:r>
          </a:p>
          <a:p>
            <a:pPr marL="457200" marR="0" lvl="0" indent="-4572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specific needs of </a:t>
            </a:r>
            <a:r>
              <a:rPr lang="en-US" sz="2400" dirty="0" err="1">
                <a:solidFill>
                  <a:schemeClr val="tx2"/>
                </a:solidFill>
                <a:latin typeface="Arial" panose="020B0604020202020204" pitchFamily="34" charset="0"/>
                <a:cs typeface="Arial" panose="020B0604020202020204" pitchFamily="34" charset="0"/>
                <a:sym typeface="Tomorrow"/>
              </a:rPr>
              <a:t>marginalised</a:t>
            </a:r>
            <a:r>
              <a:rPr lang="en-US" sz="2400" dirty="0">
                <a:solidFill>
                  <a:schemeClr val="tx2"/>
                </a:solidFill>
                <a:latin typeface="Arial" panose="020B0604020202020204" pitchFamily="34" charset="0"/>
                <a:cs typeface="Arial" panose="020B0604020202020204" pitchFamily="34" charset="0"/>
                <a:sym typeface="Tomorrow"/>
              </a:rPr>
              <a:t> and vulnerable groups are identified, and interventions are targeted.</a:t>
            </a:r>
          </a:p>
          <a:p>
            <a:pPr marL="457200" marR="0" lvl="0" indent="-4572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Comparative policy learning between countries enhances supportive measures for equity‐focused reforms (Durrani et al., 2025).</a:t>
            </a:r>
          </a:p>
          <a:p>
            <a:pPr marL="457200" marR="0" lvl="0" indent="-4572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Reducing poverty is essential to improving health equity outcomes sustainably.</a:t>
            </a:r>
          </a:p>
        </p:txBody>
      </p:sp>
      <p:pic>
        <p:nvPicPr>
          <p:cNvPr id="235" name="Google Shape;235;g3f54bac1f97_0_80"/>
          <p:cNvPicPr preferRelativeResize="0"/>
          <p:nvPr/>
        </p:nvPicPr>
        <p:blipFill>
          <a:blip r:embed="rId3"/>
          <a:stretch>
            <a:fillRect/>
          </a:stretch>
        </p:blipFill>
        <p:spPr>
          <a:xfrm>
            <a:off x="9973390" y="3525352"/>
            <a:ext cx="6946310" cy="5313927"/>
          </a:xfrm>
          <a:prstGeom prst="rect">
            <a:avLst/>
          </a:prstGeom>
          <a:noFill/>
        </p:spPr>
      </p:pic>
      <p:sp>
        <p:nvSpPr>
          <p:cNvPr id="2" name="TextBox 1">
            <a:extLst>
              <a:ext uri="{FF2B5EF4-FFF2-40B4-BE49-F238E27FC236}">
                <a16:creationId xmlns:a16="http://schemas.microsoft.com/office/drawing/2014/main" id="{435C3A78-B3BD-5303-0884-B5687BDACE4D}"/>
              </a:ext>
            </a:extLst>
          </p:cNvPr>
          <p:cNvSpPr txBox="1"/>
          <p:nvPr/>
        </p:nvSpPr>
        <p:spPr>
          <a:xfrm>
            <a:off x="11887200" y="8997043"/>
            <a:ext cx="3386504"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(World Economic Forum, 2026)</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243"/>
        <p:cNvGrpSpPr/>
        <p:nvPr/>
      </p:nvGrpSpPr>
      <p:grpSpPr>
        <a:xfrm>
          <a:off x="0" y="0"/>
          <a:ext cx="0" cy="0"/>
          <a:chOff x="0" y="0"/>
          <a:chExt cx="0" cy="0"/>
        </a:xfrm>
      </p:grpSpPr>
      <p:sp>
        <p:nvSpPr>
          <p:cNvPr id="257" name="Rectangle 256">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47" name="Google Shape;247;p16"/>
          <p:cNvPicPr preferRelativeResize="0"/>
          <p:nvPr/>
        </p:nvPicPr>
        <p:blipFill>
          <a:blip r:embed="rId3"/>
          <a:srcRect t="6593" r="-1" b="8796"/>
          <a:stretch>
            <a:fillRect/>
          </a:stretch>
        </p:blipFill>
        <p:spPr>
          <a:xfrm>
            <a:off x="-1" y="10"/>
            <a:ext cx="18282977" cy="10286990"/>
          </a:xfrm>
          <a:prstGeom prst="rect">
            <a:avLst/>
          </a:prstGeom>
          <a:noFill/>
        </p:spPr>
      </p:pic>
      <p:sp>
        <p:nvSpPr>
          <p:cNvPr id="258" name="Rectangle 257">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 y="0"/>
            <a:ext cx="18288000" cy="10287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 name="Google Shape;245;p16"/>
          <p:cNvSpPr txBox="1"/>
          <p:nvPr/>
        </p:nvSpPr>
        <p:spPr>
          <a:xfrm>
            <a:off x="2057400" y="1028700"/>
            <a:ext cx="14401800"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i="0" u="none" strike="noStrike" dirty="0">
                <a:solidFill>
                  <a:schemeClr val="tx2"/>
                </a:solidFill>
                <a:latin typeface="Arial" panose="020B0604020202020204" pitchFamily="34" charset="0"/>
                <a:ea typeface="+mj-ea"/>
                <a:cs typeface="Arial" panose="020B0604020202020204" pitchFamily="34" charset="0"/>
                <a:sym typeface="Tomorrow"/>
              </a:rPr>
              <a:t>CONCLUSION</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256" name="Rectangle 255">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6" name="Google Shape;246;p16"/>
          <p:cNvSpPr txBox="1"/>
          <p:nvPr/>
        </p:nvSpPr>
        <p:spPr>
          <a:xfrm>
            <a:off x="2057400" y="3429000"/>
            <a:ext cx="14401800" cy="5372100"/>
          </a:xfrm>
          <a:prstGeom prst="rect">
            <a:avLst/>
          </a:prstGeom>
        </p:spPr>
        <p:txBody>
          <a:bodyPr spcFirstLastPara="1" vert="horz" lIns="91440" tIns="45720" rIns="91440" bIns="45720" rtlCol="0" anchorCtr="0">
            <a:normAutofit/>
          </a:bodyPr>
          <a:lstStyle/>
          <a:p>
            <a:pPr marL="384048" marR="0" lvl="0" indent="-384048" defTabSz="914400">
              <a:lnSpc>
                <a:spcPct val="94000"/>
              </a:lnSpc>
              <a:spcBef>
                <a:spcPts val="0"/>
              </a:spcBef>
              <a:spcAft>
                <a:spcPts val="200"/>
              </a:spcAft>
              <a:buClr>
                <a:schemeClr val="accent1">
                  <a:lumMod val="75000"/>
                </a:schemeClr>
              </a:buClr>
              <a:buSzPct val="85000"/>
              <a:buFont typeface="Franklin Gothic Book" panose="020B0503020102020204" pitchFamily="34" charset="0"/>
              <a:buChar char="§"/>
            </a:pPr>
            <a:endParaRPr lang="en-US" dirty="0">
              <a:solidFill>
                <a:schemeClr val="tx2"/>
              </a:solidFill>
              <a:sym typeface="Tomorrow"/>
            </a:endParaRPr>
          </a:p>
        </p:txBody>
      </p:sp>
      <p:sp>
        <p:nvSpPr>
          <p:cNvPr id="2" name="TextBox 1">
            <a:extLst>
              <a:ext uri="{FF2B5EF4-FFF2-40B4-BE49-F238E27FC236}">
                <a16:creationId xmlns:a16="http://schemas.microsoft.com/office/drawing/2014/main" id="{CCE58F6D-488C-A39D-05AD-0312EFA874E9}"/>
              </a:ext>
            </a:extLst>
          </p:cNvPr>
          <p:cNvSpPr txBox="1"/>
          <p:nvPr/>
        </p:nvSpPr>
        <p:spPr>
          <a:xfrm>
            <a:off x="3294993" y="3257550"/>
            <a:ext cx="11508828" cy="4524315"/>
          </a:xfrm>
          <a:prstGeom prst="rect">
            <a:avLst/>
          </a:prstGeom>
          <a:noFill/>
        </p:spPr>
        <p:txBody>
          <a:bodyPr wrap="square" rtlCol="0">
            <a:spAutoFit/>
          </a:bodyPr>
          <a:lstStyle/>
          <a:p>
            <a:pPr marL="342900" indent="-342900" fontAlgn="t">
              <a:lnSpc>
                <a:spcPct val="150000"/>
              </a:lnSpc>
              <a:buFont typeface="Arial" panose="020B0604020202020204" pitchFamily="34" charset="0"/>
              <a:buChar char="•"/>
            </a:pPr>
            <a:r>
              <a:rPr lang="en-GB" sz="2400" i="0" dirty="0">
                <a:effectLst/>
                <a:latin typeface="Arial" panose="020B0604020202020204" pitchFamily="34" charset="0"/>
                <a:cs typeface="Arial" panose="020B0604020202020204" pitchFamily="34" charset="0"/>
              </a:rPr>
              <a:t>The sectors of health and wellbeing, as well as sustainable development, are now closely linked to the delivery of care. </a:t>
            </a:r>
          </a:p>
          <a:p>
            <a:pPr marL="342900" indent="-342900" fontAlgn="t">
              <a:lnSpc>
                <a:spcPct val="150000"/>
              </a:lnSpc>
              <a:buFont typeface="Arial" panose="020B0604020202020204" pitchFamily="34" charset="0"/>
              <a:buChar char="•"/>
            </a:pPr>
            <a:r>
              <a:rPr lang="en-GB" sz="2400" i="0" dirty="0">
                <a:effectLst/>
                <a:latin typeface="Arial" panose="020B0604020202020204" pitchFamily="34" charset="0"/>
                <a:cs typeface="Arial" panose="020B0604020202020204" pitchFamily="34" charset="0"/>
              </a:rPr>
              <a:t>Holistic practice is provided through integration, biopsychosocial thinking and good management structures. </a:t>
            </a:r>
          </a:p>
          <a:p>
            <a:pPr marL="342900" indent="-342900" fontAlgn="t">
              <a:lnSpc>
                <a:spcPct val="150000"/>
              </a:lnSpc>
              <a:buFont typeface="Arial" panose="020B0604020202020204" pitchFamily="34" charset="0"/>
              <a:buChar char="•"/>
            </a:pPr>
            <a:r>
              <a:rPr lang="en-GB" sz="2400" i="0" dirty="0">
                <a:effectLst/>
                <a:latin typeface="Arial" panose="020B0604020202020204" pitchFamily="34" charset="0"/>
                <a:cs typeface="Arial" panose="020B0604020202020204" pitchFamily="34" charset="0"/>
              </a:rPr>
              <a:t>There are continuing inequities that require ongoing action in policy and funding. </a:t>
            </a:r>
          </a:p>
          <a:p>
            <a:pPr marL="342900" indent="-342900" fontAlgn="t">
              <a:lnSpc>
                <a:spcPct val="150000"/>
              </a:lnSpc>
              <a:buFont typeface="Arial" panose="020B0604020202020204" pitchFamily="34" charset="0"/>
              <a:buChar char="•"/>
            </a:pPr>
            <a:r>
              <a:rPr lang="en-GB" sz="2400" i="0" dirty="0">
                <a:effectLst/>
                <a:latin typeface="Arial" panose="020B0604020202020204" pitchFamily="34" charset="0"/>
                <a:cs typeface="Arial" panose="020B0604020202020204" pitchFamily="34" charset="0"/>
              </a:rPr>
              <a:t>Health and social care services need to be designed sustainably and equitably at all levels of care.</a:t>
            </a:r>
          </a:p>
          <a:p>
            <a:pPr fontAlgn="t">
              <a:lnSpc>
                <a:spcPct val="150000"/>
              </a:lnSpc>
            </a:pPr>
            <a:endParaRPr lang="en-GB" sz="2400" b="0" i="0" dirty="0">
              <a:effectLst/>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alpha val="89000"/>
          </a:schemeClr>
        </a:solidFill>
        <a:effectLst/>
      </p:bgPr>
    </p:bg>
    <p:spTree>
      <p:nvGrpSpPr>
        <p:cNvPr id="1" name="Shape 255"/>
        <p:cNvGrpSpPr/>
        <p:nvPr/>
      </p:nvGrpSpPr>
      <p:grpSpPr>
        <a:xfrm>
          <a:off x="0" y="0"/>
          <a:ext cx="0" cy="0"/>
          <a:chOff x="0" y="0"/>
          <a:chExt cx="0" cy="0"/>
        </a:xfrm>
      </p:grpSpPr>
      <p:sp>
        <p:nvSpPr>
          <p:cNvPr id="256" name="Google Shape;256;p17"/>
          <p:cNvSpPr txBox="1"/>
          <p:nvPr/>
        </p:nvSpPr>
        <p:spPr>
          <a:xfrm>
            <a:off x="1604772" y="726948"/>
            <a:ext cx="15087600" cy="2414016"/>
          </a:xfrm>
          <a:prstGeom prst="rect">
            <a:avLst/>
          </a:prstGeom>
        </p:spPr>
        <p:txBody>
          <a:bodyPr spcFirstLastPara="1" vert="horz" lIns="91440" tIns="45720" rIns="91440" bIns="45720" rtlCol="0" anchor="ctr" anchorCtr="0">
            <a:normAutofit/>
          </a:bodyPr>
          <a:lstStyle/>
          <a:p>
            <a:pPr marL="0" marR="0" lvl="0" indent="0">
              <a:lnSpc>
                <a:spcPct val="90000"/>
              </a:lnSpc>
              <a:spcBef>
                <a:spcPct val="0"/>
              </a:spcBef>
              <a:spcAft>
                <a:spcPts val="600"/>
              </a:spcAft>
              <a:buClr>
                <a:srgbClr val="000000"/>
              </a:buClr>
              <a:buSzPts val="6999"/>
            </a:pPr>
            <a:r>
              <a:rPr lang="en-US" sz="5400" b="1" i="0" u="none" strike="noStrike" cap="all">
                <a:blipFill>
                  <a:blip r:embed="rId3">
                    <a:extLst>
                      <a:ext uri="{28A0092B-C50C-407E-A947-70E740481C1C}">
                        <a14:useLocalDpi xmlns:a14="http://schemas.microsoft.com/office/drawing/2010/main" val="0"/>
                      </a:ext>
                    </a:extLst>
                  </a:blip>
                  <a:tile tx="6350" ty="-127000" sx="65000" sy="64000" flip="none" algn="tl"/>
                </a:blipFill>
                <a:latin typeface="+mj-lt"/>
                <a:ea typeface="+mj-ea"/>
                <a:cs typeface="+mj-cs"/>
                <a:sym typeface="Tomorrow"/>
              </a:rPr>
              <a:t>REFERENCES</a:t>
            </a:r>
            <a:endParaRPr lang="en-US" sz="5400" b="0" i="0" u="none" strike="noStrike" cap="all">
              <a:blipFill>
                <a:blip r:embed="rId3">
                  <a:extLst>
                    <a:ext uri="{28A0092B-C50C-407E-A947-70E740481C1C}">
                      <a14:useLocalDpi xmlns:a14="http://schemas.microsoft.com/office/drawing/2010/main" val="0"/>
                    </a:ext>
                  </a:extLst>
                </a:blip>
                <a:tile tx="6350" ty="-127000" sx="65000" sy="64000" flip="none" algn="tl"/>
              </a:blipFill>
              <a:latin typeface="+mj-lt"/>
              <a:ea typeface="+mj-ea"/>
              <a:cs typeface="+mj-cs"/>
              <a:sym typeface="Arial"/>
            </a:endParaRPr>
          </a:p>
        </p:txBody>
      </p:sp>
      <p:sp>
        <p:nvSpPr>
          <p:cNvPr id="257" name="Google Shape;257;p17"/>
          <p:cNvSpPr txBox="1"/>
          <p:nvPr/>
        </p:nvSpPr>
        <p:spPr>
          <a:xfrm>
            <a:off x="1136469" y="3480618"/>
            <a:ext cx="15555903" cy="6643096"/>
          </a:xfrm>
          <a:prstGeom prst="rect">
            <a:avLst/>
          </a:prstGeom>
        </p:spPr>
        <p:txBody>
          <a:bodyPr spcFirstLastPara="1" vert="horz" lIns="91440" tIns="45720" rIns="91440" bIns="45720" rtlCol="0" anchorCtr="0">
            <a:normAutofit fontScale="92500" lnSpcReduction="10000"/>
          </a:bodyPr>
          <a:lstStyle/>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a:latin typeface="Arial" panose="020B0604020202020204" pitchFamily="34" charset="0"/>
                <a:cs typeface="Arial" panose="020B0604020202020204" pitchFamily="34" charset="0"/>
                <a:sym typeface="Times New Roman"/>
              </a:rPr>
              <a:t>Aparicio-Martínez, P., Martinez-Jimenez, M.P. and Perea-Moreno, A.-J. (2022) 'Health environment and sustainable development', </a:t>
            </a:r>
            <a:r>
              <a:rPr lang="en-US" sz="2000" i="1" dirty="0">
                <a:latin typeface="Arial" panose="020B0604020202020204" pitchFamily="34" charset="0"/>
                <a:cs typeface="Arial" panose="020B0604020202020204" pitchFamily="34" charset="0"/>
                <a:sym typeface="Times New Roman"/>
              </a:rPr>
              <a:t>International Journal of Environmental Research and Public Health</a:t>
            </a:r>
            <a:r>
              <a:rPr lang="en-US" sz="2000" dirty="0">
                <a:latin typeface="Arial" panose="020B0604020202020204" pitchFamily="34" charset="0"/>
                <a:cs typeface="Arial" panose="020B0604020202020204" pitchFamily="34" charset="0"/>
                <a:sym typeface="Times New Roman"/>
              </a:rPr>
              <a:t>, 19(13), 8175.</a:t>
            </a:r>
            <a:r>
              <a:rPr lang="en-US" sz="2000" dirty="0">
                <a:uFill>
                  <a:noFill/>
                </a:uFill>
                <a:latin typeface="Arial" panose="020B0604020202020204" pitchFamily="34" charset="0"/>
                <a:cs typeface="Arial" panose="020B0604020202020204" pitchFamily="34" charset="0"/>
                <a:sym typeface="Times New Roman"/>
                <a:hlinkClick r:id="rId4">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err="1">
                <a:latin typeface="Arial" panose="020B0604020202020204" pitchFamily="34" charset="0"/>
                <a:cs typeface="Arial" panose="020B0604020202020204" pitchFamily="34" charset="0"/>
                <a:sym typeface="Times New Roman"/>
              </a:rPr>
              <a:t>Cinar</a:t>
            </a:r>
            <a:r>
              <a:rPr lang="en-US" sz="2000" dirty="0">
                <a:latin typeface="Arial" panose="020B0604020202020204" pitchFamily="34" charset="0"/>
                <a:cs typeface="Arial" panose="020B0604020202020204" pitchFamily="34" charset="0"/>
                <a:sym typeface="Times New Roman"/>
              </a:rPr>
              <a:t>, A.B. and Bilodeau, S. (2022) 'Sustainable workplace mental well being for sustainable SMEs: how?', </a:t>
            </a:r>
            <a:r>
              <a:rPr lang="en-US" sz="2000" i="1" dirty="0">
                <a:latin typeface="Arial" panose="020B0604020202020204" pitchFamily="34" charset="0"/>
                <a:cs typeface="Arial" panose="020B0604020202020204" pitchFamily="34" charset="0"/>
                <a:sym typeface="Times New Roman"/>
              </a:rPr>
              <a:t>Sustainability</a:t>
            </a:r>
            <a:r>
              <a:rPr lang="en-US" sz="2000" dirty="0">
                <a:latin typeface="Arial" panose="020B0604020202020204" pitchFamily="34" charset="0"/>
                <a:cs typeface="Arial" panose="020B0604020202020204" pitchFamily="34" charset="0"/>
                <a:sym typeface="Times New Roman"/>
              </a:rPr>
              <a:t>, 14(9), 529</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a:latin typeface="Arial" panose="020B0604020202020204" pitchFamily="34" charset="0"/>
                <a:cs typeface="Arial" panose="020B0604020202020204" pitchFamily="34" charset="0"/>
                <a:sym typeface="Times New Roman"/>
              </a:rPr>
              <a:t>Durrani, F., </a:t>
            </a:r>
            <a:r>
              <a:rPr lang="en-US" sz="2000" dirty="0" err="1">
                <a:latin typeface="Arial" panose="020B0604020202020204" pitchFamily="34" charset="0"/>
                <a:cs typeface="Arial" panose="020B0604020202020204" pitchFamily="34" charset="0"/>
                <a:sym typeface="Times New Roman"/>
              </a:rPr>
              <a:t>Maidah</a:t>
            </a:r>
            <a:r>
              <a:rPr lang="en-US" sz="2000" dirty="0">
                <a:latin typeface="Arial" panose="020B0604020202020204" pitchFamily="34" charset="0"/>
                <a:cs typeface="Arial" panose="020B0604020202020204" pitchFamily="34" charset="0"/>
                <a:sym typeface="Times New Roman"/>
              </a:rPr>
              <a:t>, Shaikh, F. and </a:t>
            </a:r>
            <a:r>
              <a:rPr lang="en-US" sz="2000" dirty="0" err="1">
                <a:latin typeface="Arial" panose="020B0604020202020204" pitchFamily="34" charset="0"/>
                <a:cs typeface="Arial" panose="020B0604020202020204" pitchFamily="34" charset="0"/>
                <a:sym typeface="Times New Roman"/>
              </a:rPr>
              <a:t>Alkhaldi</a:t>
            </a:r>
            <a:r>
              <a:rPr lang="en-US" sz="2000" dirty="0">
                <a:latin typeface="Arial" panose="020B0604020202020204" pitchFamily="34" charset="0"/>
                <a:cs typeface="Arial" panose="020B0604020202020204" pitchFamily="34" charset="0"/>
                <a:sym typeface="Times New Roman"/>
              </a:rPr>
              <a:t>, M. (2025) 'A comparative policy analysis of health inequities in access to healthcare across low- and high-income contexts: the cases of Pakistan and Canada', </a:t>
            </a:r>
            <a:r>
              <a:rPr lang="en-US" sz="2000" i="1" dirty="0">
                <a:latin typeface="Arial" panose="020B0604020202020204" pitchFamily="34" charset="0"/>
                <a:cs typeface="Arial" panose="020B0604020202020204" pitchFamily="34" charset="0"/>
                <a:sym typeface="Times New Roman"/>
              </a:rPr>
              <a:t>International Journal of Environmental Research and Public Health</a:t>
            </a:r>
            <a:r>
              <a:rPr lang="en-US" sz="2000" dirty="0">
                <a:latin typeface="Arial" panose="020B0604020202020204" pitchFamily="34" charset="0"/>
                <a:cs typeface="Arial" panose="020B0604020202020204" pitchFamily="34" charset="0"/>
                <a:sym typeface="Times New Roman"/>
              </a:rPr>
              <a:t>, 22(11), 1735.</a:t>
            </a:r>
            <a:r>
              <a:rPr lang="en-US" sz="2000" dirty="0">
                <a:uFill>
                  <a:noFill/>
                </a:uFill>
                <a:latin typeface="Arial" panose="020B0604020202020204" pitchFamily="34" charset="0"/>
                <a:cs typeface="Arial" panose="020B0604020202020204" pitchFamily="34" charset="0"/>
                <a:sym typeface="Times New Roman"/>
                <a:hlinkClick r:id="rId5">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err="1">
                <a:latin typeface="Arial" panose="020B0604020202020204" pitchFamily="34" charset="0"/>
                <a:cs typeface="Arial" panose="020B0604020202020204" pitchFamily="34" charset="0"/>
                <a:sym typeface="Times New Roman"/>
              </a:rPr>
              <a:t>Giansanti</a:t>
            </a:r>
            <a:r>
              <a:rPr lang="en-US" sz="2000" dirty="0">
                <a:latin typeface="Arial" panose="020B0604020202020204" pitchFamily="34" charset="0"/>
                <a:cs typeface="Arial" panose="020B0604020202020204" pitchFamily="34" charset="0"/>
                <a:sym typeface="Times New Roman"/>
              </a:rPr>
              <a:t>, D. (2024) 'Joint expedition: exploring telehealth and the digital healthcare landscape as a team integration', </a:t>
            </a:r>
            <a:r>
              <a:rPr lang="en-US" sz="2000" i="1" dirty="0">
                <a:latin typeface="Arial" panose="020B0604020202020204" pitchFamily="34" charset="0"/>
                <a:cs typeface="Arial" panose="020B0604020202020204" pitchFamily="34" charset="0"/>
                <a:sym typeface="Times New Roman"/>
              </a:rPr>
              <a:t>Healthcare</a:t>
            </a:r>
            <a:r>
              <a:rPr lang="en-US" sz="2000" dirty="0">
                <a:latin typeface="Arial" panose="020B0604020202020204" pitchFamily="34" charset="0"/>
                <a:cs typeface="Arial" panose="020B0604020202020204" pitchFamily="34" charset="0"/>
                <a:sym typeface="Times New Roman"/>
              </a:rPr>
              <a:t>, 12(5), 585.</a:t>
            </a:r>
            <a:r>
              <a:rPr lang="en-US" sz="2000" dirty="0">
                <a:uFill>
                  <a:noFill/>
                </a:uFill>
                <a:latin typeface="Arial" panose="020B0604020202020204" pitchFamily="34" charset="0"/>
                <a:cs typeface="Arial" panose="020B0604020202020204" pitchFamily="34" charset="0"/>
                <a:sym typeface="Times New Roman"/>
                <a:hlinkClick r:id="rId6">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err="1">
                <a:latin typeface="Arial" panose="020B0604020202020204" pitchFamily="34" charset="0"/>
                <a:cs typeface="Arial" panose="020B0604020202020204" pitchFamily="34" charset="0"/>
                <a:sym typeface="Times New Roman"/>
              </a:rPr>
              <a:t>Mikuła</a:t>
            </a:r>
            <a:r>
              <a:rPr lang="en-US" sz="2000" dirty="0">
                <a:latin typeface="Arial" panose="020B0604020202020204" pitchFamily="34" charset="0"/>
                <a:cs typeface="Arial" panose="020B0604020202020204" pitchFamily="34" charset="0"/>
                <a:sym typeface="Times New Roman"/>
              </a:rPr>
              <a:t>, A., </a:t>
            </a:r>
            <a:r>
              <a:rPr lang="en-US" sz="2000" dirty="0" err="1">
                <a:latin typeface="Arial" panose="020B0604020202020204" pitchFamily="34" charset="0"/>
                <a:cs typeface="Arial" panose="020B0604020202020204" pitchFamily="34" charset="0"/>
                <a:sym typeface="Times New Roman"/>
              </a:rPr>
              <a:t>Raczkowska</a:t>
            </a:r>
            <a:r>
              <a:rPr lang="en-US" sz="2000" dirty="0">
                <a:latin typeface="Arial" panose="020B0604020202020204" pitchFamily="34" charset="0"/>
                <a:cs typeface="Arial" panose="020B0604020202020204" pitchFamily="34" charset="0"/>
                <a:sym typeface="Times New Roman"/>
              </a:rPr>
              <a:t>, M. and </a:t>
            </a:r>
            <a:r>
              <a:rPr lang="en-US" sz="2000" dirty="0" err="1">
                <a:latin typeface="Arial" panose="020B0604020202020204" pitchFamily="34" charset="0"/>
                <a:cs typeface="Arial" panose="020B0604020202020204" pitchFamily="34" charset="0"/>
                <a:sym typeface="Times New Roman"/>
              </a:rPr>
              <a:t>Utzig</a:t>
            </a:r>
            <a:r>
              <a:rPr lang="en-US" sz="2000" dirty="0">
                <a:latin typeface="Arial" panose="020B0604020202020204" pitchFamily="34" charset="0"/>
                <a:cs typeface="Arial" panose="020B0604020202020204" pitchFamily="34" charset="0"/>
                <a:sym typeface="Times New Roman"/>
              </a:rPr>
              <a:t>, M. (2024) 'Implementation of Sustainable Development Goal 3: good health and well-being in European Union countries in the context of the COVID-19 pandemic', </a:t>
            </a:r>
            <a:r>
              <a:rPr lang="en-US" sz="2000" i="1" dirty="0">
                <a:latin typeface="Arial" panose="020B0604020202020204" pitchFamily="34" charset="0"/>
                <a:cs typeface="Arial" panose="020B0604020202020204" pitchFamily="34" charset="0"/>
                <a:sym typeface="Times New Roman"/>
              </a:rPr>
              <a:t>Sustainability</a:t>
            </a:r>
            <a:r>
              <a:rPr lang="en-US" sz="2000" dirty="0">
                <a:latin typeface="Arial" panose="020B0604020202020204" pitchFamily="34" charset="0"/>
                <a:cs typeface="Arial" panose="020B0604020202020204" pitchFamily="34" charset="0"/>
                <a:sym typeface="Times New Roman"/>
              </a:rPr>
              <a:t>, 16(18), 7921.</a:t>
            </a:r>
            <a:r>
              <a:rPr lang="en-US" sz="2000" dirty="0">
                <a:uFill>
                  <a:noFill/>
                </a:uFill>
                <a:latin typeface="Arial" panose="020B0604020202020204" pitchFamily="34" charset="0"/>
                <a:cs typeface="Arial" panose="020B0604020202020204" pitchFamily="34" charset="0"/>
                <a:sym typeface="Times New Roman"/>
                <a:hlinkClick r:id="rId7">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err="1">
                <a:latin typeface="Arial" panose="020B0604020202020204" pitchFamily="34" charset="0"/>
                <a:cs typeface="Arial" panose="020B0604020202020204" pitchFamily="34" charset="0"/>
                <a:sym typeface="Times New Roman"/>
              </a:rPr>
              <a:t>Murniati</a:t>
            </a:r>
            <a:r>
              <a:rPr lang="en-US" sz="2000" dirty="0">
                <a:latin typeface="Arial" panose="020B0604020202020204" pitchFamily="34" charset="0"/>
                <a:cs typeface="Arial" panose="020B0604020202020204" pitchFamily="34" charset="0"/>
                <a:sym typeface="Times New Roman"/>
              </a:rPr>
              <a:t>, N., Al </a:t>
            </a:r>
            <a:r>
              <a:rPr lang="en-US" sz="2000" dirty="0" err="1">
                <a:latin typeface="Arial" panose="020B0604020202020204" pitchFamily="34" charset="0"/>
                <a:cs typeface="Arial" panose="020B0604020202020204" pitchFamily="34" charset="0"/>
                <a:sym typeface="Times New Roman"/>
              </a:rPr>
              <a:t>Aufa</a:t>
            </a:r>
            <a:r>
              <a:rPr lang="en-US" sz="2000" dirty="0">
                <a:latin typeface="Arial" panose="020B0604020202020204" pitchFamily="34" charset="0"/>
                <a:cs typeface="Arial" panose="020B0604020202020204" pitchFamily="34" charset="0"/>
                <a:sym typeface="Times New Roman"/>
              </a:rPr>
              <a:t>, B., Kusuma, D. and </a:t>
            </a:r>
            <a:r>
              <a:rPr lang="en-US" sz="2000" dirty="0" err="1">
                <a:latin typeface="Arial" panose="020B0604020202020204" pitchFamily="34" charset="0"/>
                <a:cs typeface="Arial" panose="020B0604020202020204" pitchFamily="34" charset="0"/>
                <a:sym typeface="Times New Roman"/>
              </a:rPr>
              <a:t>Kamso</a:t>
            </a:r>
            <a:r>
              <a:rPr lang="en-US" sz="2000" dirty="0">
                <a:latin typeface="Arial" panose="020B0604020202020204" pitchFamily="34" charset="0"/>
                <a:cs typeface="Arial" panose="020B0604020202020204" pitchFamily="34" charset="0"/>
                <a:sym typeface="Times New Roman"/>
              </a:rPr>
              <a:t>, S. (2022) 'A scoping review on biopsychosocial predictors of mental health among older adults', </a:t>
            </a:r>
            <a:r>
              <a:rPr lang="en-US" sz="2000" i="1" dirty="0">
                <a:latin typeface="Arial" panose="020B0604020202020204" pitchFamily="34" charset="0"/>
                <a:cs typeface="Arial" panose="020B0604020202020204" pitchFamily="34" charset="0"/>
                <a:sym typeface="Times New Roman"/>
              </a:rPr>
              <a:t>International Journal of Environmental Research and Public Health</a:t>
            </a:r>
            <a:r>
              <a:rPr lang="en-US" sz="2000" dirty="0">
                <a:latin typeface="Arial" panose="020B0604020202020204" pitchFamily="34" charset="0"/>
                <a:cs typeface="Arial" panose="020B0604020202020204" pitchFamily="34" charset="0"/>
                <a:sym typeface="Times New Roman"/>
              </a:rPr>
              <a:t>, 19(17), 10909.</a:t>
            </a:r>
            <a:r>
              <a:rPr lang="en-US" sz="2000" dirty="0">
                <a:uFill>
                  <a:noFill/>
                </a:uFill>
                <a:latin typeface="Arial" panose="020B0604020202020204" pitchFamily="34" charset="0"/>
                <a:cs typeface="Arial" panose="020B0604020202020204" pitchFamily="34" charset="0"/>
                <a:sym typeface="Times New Roman"/>
                <a:hlinkClick r:id="rId8">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a:latin typeface="Arial" panose="020B0604020202020204" pitchFamily="34" charset="0"/>
                <a:cs typeface="Arial" panose="020B0604020202020204" pitchFamily="34" charset="0"/>
                <a:sym typeface="Times New Roman"/>
              </a:rPr>
              <a:t>Raimundo, M., Cerqueira, A., Gaspar, T. and Gaspar de Matos, M. (2024) 'An overview of health-promoting programs and healthy lifestyles for adolescents and young people: a scoping review', </a:t>
            </a:r>
            <a:r>
              <a:rPr lang="en-US" sz="2000" i="1" dirty="0">
                <a:latin typeface="Arial" panose="020B0604020202020204" pitchFamily="34" charset="0"/>
                <a:cs typeface="Arial" panose="020B0604020202020204" pitchFamily="34" charset="0"/>
                <a:sym typeface="Times New Roman"/>
              </a:rPr>
              <a:t>Healthcare</a:t>
            </a:r>
            <a:r>
              <a:rPr lang="en-US" sz="2000" dirty="0">
                <a:latin typeface="Arial" panose="020B0604020202020204" pitchFamily="34" charset="0"/>
                <a:cs typeface="Arial" panose="020B0604020202020204" pitchFamily="34" charset="0"/>
                <a:sym typeface="Times New Roman"/>
              </a:rPr>
              <a:t>, 12(20), 2094.</a:t>
            </a:r>
            <a:r>
              <a:rPr lang="en-US" sz="2000" dirty="0">
                <a:uFill>
                  <a:noFill/>
                </a:uFill>
                <a:latin typeface="Arial" panose="020B0604020202020204" pitchFamily="34" charset="0"/>
                <a:cs typeface="Arial" panose="020B0604020202020204" pitchFamily="34" charset="0"/>
                <a:sym typeface="Times New Roman"/>
                <a:hlinkClick r:id="rId9">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err="1">
                <a:latin typeface="Arial" panose="020B0604020202020204" pitchFamily="34" charset="0"/>
                <a:cs typeface="Arial" panose="020B0604020202020204" pitchFamily="34" charset="0"/>
                <a:sym typeface="Times New Roman"/>
              </a:rPr>
              <a:t>Shaltynov</a:t>
            </a:r>
            <a:r>
              <a:rPr lang="en-US" sz="2000" dirty="0">
                <a:latin typeface="Arial" panose="020B0604020202020204" pitchFamily="34" charset="0"/>
                <a:cs typeface="Arial" panose="020B0604020202020204" pitchFamily="34" charset="0"/>
                <a:sym typeface="Times New Roman"/>
              </a:rPr>
              <a:t>, A., </a:t>
            </a:r>
            <a:r>
              <a:rPr lang="en-US" sz="2000" dirty="0" err="1">
                <a:latin typeface="Arial" panose="020B0604020202020204" pitchFamily="34" charset="0"/>
                <a:cs typeface="Arial" panose="020B0604020202020204" pitchFamily="34" charset="0"/>
                <a:sym typeface="Times New Roman"/>
              </a:rPr>
              <a:t>Abenova</a:t>
            </a:r>
            <a:r>
              <a:rPr lang="en-US" sz="2000" dirty="0">
                <a:latin typeface="Arial" panose="020B0604020202020204" pitchFamily="34" charset="0"/>
                <a:cs typeface="Arial" panose="020B0604020202020204" pitchFamily="34" charset="0"/>
                <a:sym typeface="Times New Roman"/>
              </a:rPr>
              <a:t>, M., </a:t>
            </a:r>
            <a:r>
              <a:rPr lang="en-US" sz="2000" dirty="0" err="1">
                <a:latin typeface="Arial" panose="020B0604020202020204" pitchFamily="34" charset="0"/>
                <a:cs typeface="Arial" panose="020B0604020202020204" pitchFamily="34" charset="0"/>
                <a:sym typeface="Times New Roman"/>
              </a:rPr>
              <a:t>Baibussinova</a:t>
            </a:r>
            <a:r>
              <a:rPr lang="en-US" sz="2000" dirty="0">
                <a:latin typeface="Arial" panose="020B0604020202020204" pitchFamily="34" charset="0"/>
                <a:cs typeface="Arial" panose="020B0604020202020204" pitchFamily="34" charset="0"/>
                <a:sym typeface="Times New Roman"/>
              </a:rPr>
              <a:t>, A., </a:t>
            </a:r>
            <a:r>
              <a:rPr lang="en-US" sz="2000" dirty="0" err="1">
                <a:latin typeface="Arial" panose="020B0604020202020204" pitchFamily="34" charset="0"/>
                <a:cs typeface="Arial" panose="020B0604020202020204" pitchFamily="34" charset="0"/>
                <a:sym typeface="Times New Roman"/>
              </a:rPr>
              <a:t>Semenova</a:t>
            </a:r>
            <a:r>
              <a:rPr lang="en-US" sz="2000" dirty="0">
                <a:latin typeface="Arial" panose="020B0604020202020204" pitchFamily="34" charset="0"/>
                <a:cs typeface="Arial" panose="020B0604020202020204" pitchFamily="34" charset="0"/>
                <a:sym typeface="Times New Roman"/>
              </a:rPr>
              <a:t>, Y., </a:t>
            </a:r>
            <a:r>
              <a:rPr lang="en-US" sz="2000" dirty="0" err="1">
                <a:latin typeface="Arial" panose="020B0604020202020204" pitchFamily="34" charset="0"/>
                <a:cs typeface="Arial" panose="020B0604020202020204" pitchFamily="34" charset="0"/>
                <a:sym typeface="Times New Roman"/>
              </a:rPr>
              <a:t>Omarov</a:t>
            </a:r>
            <a:r>
              <a:rPr lang="en-US" sz="2000" dirty="0">
                <a:latin typeface="Arial" panose="020B0604020202020204" pitchFamily="34" charset="0"/>
                <a:cs typeface="Arial" panose="020B0604020202020204" pitchFamily="34" charset="0"/>
                <a:sym typeface="Times New Roman"/>
              </a:rPr>
              <a:t>, N., </a:t>
            </a:r>
            <a:r>
              <a:rPr lang="en-US" sz="2000" dirty="0" err="1">
                <a:latin typeface="Arial" panose="020B0604020202020204" pitchFamily="34" charset="0"/>
                <a:cs typeface="Arial" panose="020B0604020202020204" pitchFamily="34" charset="0"/>
                <a:sym typeface="Times New Roman"/>
              </a:rPr>
              <a:t>Tanatarova</a:t>
            </a:r>
            <a:r>
              <a:rPr lang="en-US" sz="2000" dirty="0">
                <a:latin typeface="Arial" panose="020B0604020202020204" pitchFamily="34" charset="0"/>
                <a:cs typeface="Arial" panose="020B0604020202020204" pitchFamily="34" charset="0"/>
                <a:sym typeface="Times New Roman"/>
              </a:rPr>
              <a:t>, G., </a:t>
            </a:r>
            <a:r>
              <a:rPr lang="en-US" sz="2000" dirty="0" err="1">
                <a:latin typeface="Arial" panose="020B0604020202020204" pitchFamily="34" charset="0"/>
                <a:cs typeface="Arial" panose="020B0604020202020204" pitchFamily="34" charset="0"/>
                <a:sym typeface="Times New Roman"/>
              </a:rPr>
              <a:t>Sepbossynova</a:t>
            </a:r>
            <a:r>
              <a:rPr lang="en-US" sz="2000" dirty="0">
                <a:latin typeface="Arial" panose="020B0604020202020204" pitchFamily="34" charset="0"/>
                <a:cs typeface="Arial" panose="020B0604020202020204" pitchFamily="34" charset="0"/>
                <a:sym typeface="Times New Roman"/>
              </a:rPr>
              <a:t>, A. and Rocha, J. (2025) 'Inequality in the distribution and utilization of healthcare resources in Kazakhstan (2002–2023): a spatiotemporal analysis', </a:t>
            </a:r>
            <a:r>
              <a:rPr lang="en-US" sz="2000" i="1" dirty="0">
                <a:latin typeface="Arial" panose="020B0604020202020204" pitchFamily="34" charset="0"/>
                <a:cs typeface="Arial" panose="020B0604020202020204" pitchFamily="34" charset="0"/>
                <a:sym typeface="Times New Roman"/>
              </a:rPr>
              <a:t>International Journal of Environmental Research and Public Health</a:t>
            </a:r>
            <a:r>
              <a:rPr lang="en-US" sz="2000" dirty="0">
                <a:latin typeface="Arial" panose="020B0604020202020204" pitchFamily="34" charset="0"/>
                <a:cs typeface="Arial" panose="020B0604020202020204" pitchFamily="34" charset="0"/>
                <a:sym typeface="Times New Roman"/>
              </a:rPr>
              <a:t>, 22(11), 1762.</a:t>
            </a:r>
            <a:r>
              <a:rPr lang="en-US" sz="2000" dirty="0">
                <a:uFill>
                  <a:noFill/>
                </a:uFill>
                <a:latin typeface="Arial" panose="020B0604020202020204" pitchFamily="34" charset="0"/>
                <a:cs typeface="Arial" panose="020B0604020202020204" pitchFamily="34" charset="0"/>
                <a:sym typeface="Times New Roman"/>
                <a:hlinkClick r:id="rId10">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a:latin typeface="Arial" panose="020B0604020202020204" pitchFamily="34" charset="0"/>
                <a:cs typeface="Arial" panose="020B0604020202020204" pitchFamily="34" charset="0"/>
                <a:sym typeface="Times New Roman"/>
              </a:rPr>
              <a:t>Valverde-Martínez, M.Á., López-</a:t>
            </a:r>
            <a:r>
              <a:rPr lang="en-US" sz="2000" dirty="0" err="1">
                <a:latin typeface="Arial" panose="020B0604020202020204" pitchFamily="34" charset="0"/>
                <a:cs typeface="Arial" panose="020B0604020202020204" pitchFamily="34" charset="0"/>
                <a:sym typeface="Times New Roman"/>
              </a:rPr>
              <a:t>Liria</a:t>
            </a:r>
            <a:r>
              <a:rPr lang="en-US" sz="2000" dirty="0">
                <a:latin typeface="Arial" panose="020B0604020202020204" pitchFamily="34" charset="0"/>
                <a:cs typeface="Arial" panose="020B0604020202020204" pitchFamily="34" charset="0"/>
                <a:sym typeface="Times New Roman"/>
              </a:rPr>
              <a:t>, R., Martínez-Cal, J., Benzo-Iglesias, M.J., Torres-</a:t>
            </a:r>
            <a:r>
              <a:rPr lang="en-US" sz="2000" dirty="0" err="1">
                <a:latin typeface="Arial" panose="020B0604020202020204" pitchFamily="34" charset="0"/>
                <a:cs typeface="Arial" panose="020B0604020202020204" pitchFamily="34" charset="0"/>
                <a:sym typeface="Times New Roman"/>
              </a:rPr>
              <a:t>Álamo</a:t>
            </a:r>
            <a:r>
              <a:rPr lang="en-US" sz="2000" dirty="0">
                <a:latin typeface="Arial" panose="020B0604020202020204" pitchFamily="34" charset="0"/>
                <a:cs typeface="Arial" panose="020B0604020202020204" pitchFamily="34" charset="0"/>
                <a:sym typeface="Times New Roman"/>
              </a:rPr>
              <a:t>, L. and </a:t>
            </a:r>
            <a:r>
              <a:rPr lang="en-US" sz="2000" dirty="0" err="1">
                <a:latin typeface="Arial" panose="020B0604020202020204" pitchFamily="34" charset="0"/>
                <a:cs typeface="Arial" panose="020B0604020202020204" pitchFamily="34" charset="0"/>
                <a:sym typeface="Times New Roman"/>
              </a:rPr>
              <a:t>Rocamora</a:t>
            </a:r>
            <a:r>
              <a:rPr lang="en-US" sz="2000" dirty="0">
                <a:latin typeface="Arial" panose="020B0604020202020204" pitchFamily="34" charset="0"/>
                <a:cs typeface="Arial" panose="020B0604020202020204" pitchFamily="34" charset="0"/>
                <a:sym typeface="Times New Roman"/>
              </a:rPr>
              <a:t>-Pérez, P. (2023) 'Telerehabilitation, a viable option in patients with persistent post-COVID syndrome: a systematic review', </a:t>
            </a:r>
            <a:r>
              <a:rPr lang="en-US" sz="2000" i="1" dirty="0">
                <a:latin typeface="Arial" panose="020B0604020202020204" pitchFamily="34" charset="0"/>
                <a:cs typeface="Arial" panose="020B0604020202020204" pitchFamily="34" charset="0"/>
                <a:sym typeface="Times New Roman"/>
              </a:rPr>
              <a:t>Healthcare</a:t>
            </a:r>
            <a:r>
              <a:rPr lang="en-US" sz="2000" dirty="0">
                <a:latin typeface="Arial" panose="020B0604020202020204" pitchFamily="34" charset="0"/>
                <a:cs typeface="Arial" panose="020B0604020202020204" pitchFamily="34" charset="0"/>
                <a:sym typeface="Times New Roman"/>
              </a:rPr>
              <a:t>, 11(2), 187.</a:t>
            </a:r>
            <a:r>
              <a:rPr lang="en-US" sz="2000" dirty="0">
                <a:uFill>
                  <a:noFill/>
                </a:uFill>
                <a:latin typeface="Arial" panose="020B0604020202020204" pitchFamily="34" charset="0"/>
                <a:cs typeface="Arial" panose="020B0604020202020204" pitchFamily="34" charset="0"/>
                <a:sym typeface="Times New Roman"/>
                <a:hlinkClick r:id="rId11">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a:latin typeface="Arial" panose="020B0604020202020204" pitchFamily="34" charset="0"/>
                <a:cs typeface="Arial" panose="020B0604020202020204" pitchFamily="34" charset="0"/>
                <a:sym typeface="Times New Roman"/>
              </a:rPr>
              <a:t>van Dijk, H., </a:t>
            </a:r>
            <a:r>
              <a:rPr lang="en-US" sz="2000" dirty="0" err="1">
                <a:latin typeface="Arial" panose="020B0604020202020204" pitchFamily="34" charset="0"/>
                <a:cs typeface="Arial" panose="020B0604020202020204" pitchFamily="34" charset="0"/>
                <a:sym typeface="Times New Roman"/>
              </a:rPr>
              <a:t>Köke</a:t>
            </a:r>
            <a:r>
              <a:rPr lang="en-US" sz="2000" dirty="0">
                <a:latin typeface="Arial" panose="020B0604020202020204" pitchFamily="34" charset="0"/>
                <a:cs typeface="Arial" panose="020B0604020202020204" pitchFamily="34" charset="0"/>
                <a:sym typeface="Times New Roman"/>
              </a:rPr>
              <a:t>, A.J.A., </a:t>
            </a:r>
            <a:r>
              <a:rPr lang="en-US" sz="2000" dirty="0" err="1">
                <a:latin typeface="Arial" panose="020B0604020202020204" pitchFamily="34" charset="0"/>
                <a:cs typeface="Arial" panose="020B0604020202020204" pitchFamily="34" charset="0"/>
                <a:sym typeface="Times New Roman"/>
              </a:rPr>
              <a:t>Elbers</a:t>
            </a:r>
            <a:r>
              <a:rPr lang="en-US" sz="2000" dirty="0">
                <a:latin typeface="Arial" panose="020B0604020202020204" pitchFamily="34" charset="0"/>
                <a:cs typeface="Arial" panose="020B0604020202020204" pitchFamily="34" charset="0"/>
                <a:sym typeface="Times New Roman"/>
              </a:rPr>
              <a:t>, S., </a:t>
            </a:r>
            <a:r>
              <a:rPr lang="en-US" sz="2000" dirty="0" err="1">
                <a:latin typeface="Arial" panose="020B0604020202020204" pitchFamily="34" charset="0"/>
                <a:cs typeface="Arial" panose="020B0604020202020204" pitchFamily="34" charset="0"/>
                <a:sym typeface="Times New Roman"/>
              </a:rPr>
              <a:t>Mollema</a:t>
            </a:r>
            <a:r>
              <a:rPr lang="en-US" sz="2000" dirty="0">
                <a:latin typeface="Arial" panose="020B0604020202020204" pitchFamily="34" charset="0"/>
                <a:cs typeface="Arial" panose="020B0604020202020204" pitchFamily="34" charset="0"/>
                <a:sym typeface="Times New Roman"/>
              </a:rPr>
              <a:t>, J., </a:t>
            </a:r>
            <a:r>
              <a:rPr lang="en-US" sz="2000" dirty="0" err="1">
                <a:latin typeface="Arial" panose="020B0604020202020204" pitchFamily="34" charset="0"/>
                <a:cs typeface="Arial" panose="020B0604020202020204" pitchFamily="34" charset="0"/>
                <a:sym typeface="Times New Roman"/>
              </a:rPr>
              <a:t>Smeets</a:t>
            </a:r>
            <a:r>
              <a:rPr lang="en-US" sz="2000" dirty="0">
                <a:latin typeface="Arial" panose="020B0604020202020204" pitchFamily="34" charset="0"/>
                <a:cs typeface="Arial" panose="020B0604020202020204" pitchFamily="34" charset="0"/>
                <a:sym typeface="Times New Roman"/>
              </a:rPr>
              <a:t>, R.J.E.M. and </a:t>
            </a:r>
            <a:r>
              <a:rPr lang="en-US" sz="2000" dirty="0" err="1">
                <a:latin typeface="Arial" panose="020B0604020202020204" pitchFamily="34" charset="0"/>
                <a:cs typeface="Arial" panose="020B0604020202020204" pitchFamily="34" charset="0"/>
                <a:sym typeface="Times New Roman"/>
              </a:rPr>
              <a:t>Wittink</a:t>
            </a:r>
            <a:r>
              <a:rPr lang="en-US" sz="2000" dirty="0">
                <a:latin typeface="Arial" panose="020B0604020202020204" pitchFamily="34" charset="0"/>
                <a:cs typeface="Arial" panose="020B0604020202020204" pitchFamily="34" charset="0"/>
                <a:sym typeface="Times New Roman"/>
              </a:rPr>
              <a:t>, H. (2023) 'Physiotherapists using the biopsychosocial model for chronic pain: barriers and facilitators — a scoping review', </a:t>
            </a:r>
            <a:r>
              <a:rPr lang="en-US" sz="2000" i="1" dirty="0">
                <a:latin typeface="Arial" panose="020B0604020202020204" pitchFamily="34" charset="0"/>
                <a:cs typeface="Arial" panose="020B0604020202020204" pitchFamily="34" charset="0"/>
                <a:sym typeface="Times New Roman"/>
              </a:rPr>
              <a:t>International Journal of Environmental Research and Public Health</a:t>
            </a:r>
            <a:r>
              <a:rPr lang="en-US" sz="2000" dirty="0">
                <a:latin typeface="Arial" panose="020B0604020202020204" pitchFamily="34" charset="0"/>
                <a:cs typeface="Arial" panose="020B0604020202020204" pitchFamily="34" charset="0"/>
                <a:sym typeface="Times New Roman"/>
              </a:rPr>
              <a:t>, 20(2), 1634.</a:t>
            </a:r>
            <a:r>
              <a:rPr lang="en-US" sz="2000" dirty="0">
                <a:uFill>
                  <a:noFill/>
                </a:uFill>
                <a:latin typeface="Arial" panose="020B0604020202020204" pitchFamily="34" charset="0"/>
                <a:cs typeface="Arial" panose="020B0604020202020204" pitchFamily="34" charset="0"/>
                <a:sym typeface="Times New Roman"/>
                <a:hlinkClick r:id="rId12">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endParaRPr lang="en-US" sz="1500" dirty="0">
              <a:sym typeface="Times New Roman"/>
            </a:endParaRPr>
          </a:p>
          <a:p>
            <a:pPr marL="0" marR="0" lvl="0" indent="-182880">
              <a:lnSpc>
                <a:spcPct val="90000"/>
              </a:lnSpc>
              <a:spcBef>
                <a:spcPts val="1200"/>
              </a:spcBef>
              <a:spcAft>
                <a:spcPts val="0"/>
              </a:spcAft>
              <a:buClr>
                <a:schemeClr val="accent1">
                  <a:lumMod val="75000"/>
                </a:schemeClr>
              </a:buClr>
              <a:buSzPct val="85000"/>
              <a:buFont typeface="Wingdings" pitchFamily="2" charset="2"/>
              <a:buChar char="§"/>
            </a:pPr>
            <a:endParaRPr lang="en-US" sz="1500" dirty="0">
              <a:sym typeface="Calibri"/>
            </a:endParaRPr>
          </a:p>
        </p:txBody>
      </p:sp>
    </p:spTree>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Crop</Template>
  <TotalTime>687</TotalTime>
  <Words>1669</Words>
  <Application>Microsoft Macintosh PowerPoint</Application>
  <PresentationFormat>Custom</PresentationFormat>
  <Paragraphs>115</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Tomorrow</vt:lpstr>
      <vt:lpstr>Times New Roman</vt:lpstr>
      <vt:lpstr>Calibri</vt:lpstr>
      <vt:lpstr>Wingdings</vt:lpstr>
      <vt:lpstr>Franklin Gothic Book</vt:lpstr>
      <vt:lpstr>Crop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ADMIN</dc:creator>
  <cp:lastModifiedBy>Delia Munteanu (2314055)</cp:lastModifiedBy>
  <cp:revision>16</cp:revision>
  <dcterms:created xsi:type="dcterms:W3CDTF">2006-08-16T00:00:00Z</dcterms:created>
  <dcterms:modified xsi:type="dcterms:W3CDTF">2026-07-23T18:58:39Z</dcterms:modified>
</cp:coreProperties>
</file>