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21"/>
  </p:notesMasterIdLst>
  <p:sldIdLst>
    <p:sldId id="256" r:id="rId2"/>
    <p:sldId id="257" r:id="rId3"/>
    <p:sldId id="343" r:id="rId4"/>
    <p:sldId id="329" r:id="rId5"/>
    <p:sldId id="348" r:id="rId6"/>
    <p:sldId id="346" r:id="rId7"/>
    <p:sldId id="334" r:id="rId8"/>
    <p:sldId id="330" r:id="rId9"/>
    <p:sldId id="259" r:id="rId10"/>
    <p:sldId id="339" r:id="rId11"/>
    <p:sldId id="258" r:id="rId12"/>
    <p:sldId id="342" r:id="rId13"/>
    <p:sldId id="331" r:id="rId14"/>
    <p:sldId id="340" r:id="rId15"/>
    <p:sldId id="335" r:id="rId16"/>
    <p:sldId id="260" r:id="rId17"/>
    <p:sldId id="341" r:id="rId18"/>
    <p:sldId id="337" r:id="rId19"/>
    <p:sldId id="30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37"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EE35DD8-3F8D-493F-B042-5E797CDF7C78}" v="48" dt="2025-10-05T19:25:56.8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980" autoAdjust="0"/>
    <p:restoredTop sz="65048" autoAdjust="0"/>
  </p:normalViewPr>
  <p:slideViewPr>
    <p:cSldViewPr snapToGrid="0" showGuides="1">
      <p:cViewPr varScale="1">
        <p:scale>
          <a:sx n="74" d="100"/>
          <a:sy n="74" d="100"/>
        </p:scale>
        <p:origin x="78" y="117"/>
      </p:cViewPr>
      <p:guideLst>
        <p:guide orient="horz" pos="2137"/>
        <p:guide pos="3840"/>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wa Kazimierska" userId="8edb7084-dccb-4d8f-9cfb-38098ea1d667" providerId="ADAL" clId="{BEE35DD8-3F8D-493F-B042-5E797CDF7C78}"/>
    <pc:docChg chg="custSel addSld delSld modSld sldOrd">
      <pc:chgData name="Ewa Kazimierska" userId="8edb7084-dccb-4d8f-9cfb-38098ea1d667" providerId="ADAL" clId="{BEE35DD8-3F8D-493F-B042-5E797CDF7C78}" dt="2025-10-05T20:29:27.080" v="54" actId="14100"/>
      <pc:docMkLst>
        <pc:docMk/>
      </pc:docMkLst>
      <pc:sldChg chg="addSp delSp modSp mod">
        <pc:chgData name="Ewa Kazimierska" userId="8edb7084-dccb-4d8f-9cfb-38098ea1d667" providerId="ADAL" clId="{BEE35DD8-3F8D-493F-B042-5E797CDF7C78}" dt="2025-10-05T19:19:29.031" v="18"/>
        <pc:sldMkLst>
          <pc:docMk/>
          <pc:sldMk cId="3946544397" sldId="259"/>
        </pc:sldMkLst>
        <pc:graphicFrameChg chg="add del mod">
          <ac:chgData name="Ewa Kazimierska" userId="8edb7084-dccb-4d8f-9cfb-38098ea1d667" providerId="ADAL" clId="{BEE35DD8-3F8D-493F-B042-5E797CDF7C78}" dt="2025-10-05T19:18:24.480" v="7"/>
          <ac:graphicFrameMkLst>
            <pc:docMk/>
            <pc:sldMk cId="3946544397" sldId="259"/>
            <ac:graphicFrameMk id="3" creationId="{44758EB6-18FB-4DB5-A395-DE76DD24F656}"/>
          </ac:graphicFrameMkLst>
        </pc:graphicFrameChg>
        <pc:graphicFrameChg chg="add mod">
          <ac:chgData name="Ewa Kazimierska" userId="8edb7084-dccb-4d8f-9cfb-38098ea1d667" providerId="ADAL" clId="{BEE35DD8-3F8D-493F-B042-5E797CDF7C78}" dt="2025-10-05T19:19:29.031" v="18"/>
          <ac:graphicFrameMkLst>
            <pc:docMk/>
            <pc:sldMk cId="3946544397" sldId="259"/>
            <ac:graphicFrameMk id="4" creationId="{CB5C2173-221A-4D4E-A268-8AFD48325BAE}"/>
          </ac:graphicFrameMkLst>
        </pc:graphicFrameChg>
      </pc:sldChg>
      <pc:sldChg chg="addSp delSp modSp mod">
        <pc:chgData name="Ewa Kazimierska" userId="8edb7084-dccb-4d8f-9cfb-38098ea1d667" providerId="ADAL" clId="{BEE35DD8-3F8D-493F-B042-5E797CDF7C78}" dt="2025-10-05T20:29:27.080" v="54" actId="14100"/>
        <pc:sldMkLst>
          <pc:docMk/>
          <pc:sldMk cId="4088802822" sldId="301"/>
        </pc:sldMkLst>
        <pc:spChg chg="mod">
          <ac:chgData name="Ewa Kazimierska" userId="8edb7084-dccb-4d8f-9cfb-38098ea1d667" providerId="ADAL" clId="{BEE35DD8-3F8D-493F-B042-5E797CDF7C78}" dt="2025-10-05T20:29:20.129" v="53" actId="1076"/>
          <ac:spMkLst>
            <pc:docMk/>
            <pc:sldMk cId="4088802822" sldId="301"/>
            <ac:spMk id="2" creationId="{51F00D56-AEED-410D-9999-20A764969890}"/>
          </ac:spMkLst>
        </pc:spChg>
        <pc:picChg chg="add mod modCrop">
          <ac:chgData name="Ewa Kazimierska" userId="8edb7084-dccb-4d8f-9cfb-38098ea1d667" providerId="ADAL" clId="{BEE35DD8-3F8D-493F-B042-5E797CDF7C78}" dt="2025-10-05T20:29:27.080" v="54" actId="14100"/>
          <ac:picMkLst>
            <pc:docMk/>
            <pc:sldMk cId="4088802822" sldId="301"/>
            <ac:picMk id="4" creationId="{C0C8C84E-775E-4A08-86D4-24640420EFE1}"/>
          </ac:picMkLst>
        </pc:picChg>
        <pc:picChg chg="del">
          <ac:chgData name="Ewa Kazimierska" userId="8edb7084-dccb-4d8f-9cfb-38098ea1d667" providerId="ADAL" clId="{BEE35DD8-3F8D-493F-B042-5E797CDF7C78}" dt="2025-10-05T20:28:31.841" v="42" actId="478"/>
          <ac:picMkLst>
            <pc:docMk/>
            <pc:sldMk cId="4088802822" sldId="301"/>
            <ac:picMk id="5" creationId="{1A8111D1-72FA-4AA2-A297-E92CEA947F1B}"/>
          </ac:picMkLst>
        </pc:picChg>
      </pc:sldChg>
      <pc:sldChg chg="del">
        <pc:chgData name="Ewa Kazimierska" userId="8edb7084-dccb-4d8f-9cfb-38098ea1d667" providerId="ADAL" clId="{BEE35DD8-3F8D-493F-B042-5E797CDF7C78}" dt="2025-10-05T19:17:41.930" v="3" actId="47"/>
        <pc:sldMkLst>
          <pc:docMk/>
          <pc:sldMk cId="4149724960" sldId="328"/>
        </pc:sldMkLst>
      </pc:sldChg>
      <pc:sldChg chg="modSp mod">
        <pc:chgData name="Ewa Kazimierska" userId="8edb7084-dccb-4d8f-9cfb-38098ea1d667" providerId="ADAL" clId="{BEE35DD8-3F8D-493F-B042-5E797CDF7C78}" dt="2025-10-05T19:27:28.250" v="41" actId="14100"/>
        <pc:sldMkLst>
          <pc:docMk/>
          <pc:sldMk cId="2780180296" sldId="339"/>
        </pc:sldMkLst>
        <pc:spChg chg="mod">
          <ac:chgData name="Ewa Kazimierska" userId="8edb7084-dccb-4d8f-9cfb-38098ea1d667" providerId="ADAL" clId="{BEE35DD8-3F8D-493F-B042-5E797CDF7C78}" dt="2025-10-05T19:26:53.118" v="30" actId="1076"/>
          <ac:spMkLst>
            <pc:docMk/>
            <pc:sldMk cId="2780180296" sldId="339"/>
            <ac:spMk id="2" creationId="{8E4B0FB1-C28E-49C6-8F81-C3414329FD75}"/>
          </ac:spMkLst>
        </pc:spChg>
        <pc:spChg chg="mod">
          <ac:chgData name="Ewa Kazimierska" userId="8edb7084-dccb-4d8f-9cfb-38098ea1d667" providerId="ADAL" clId="{BEE35DD8-3F8D-493F-B042-5E797CDF7C78}" dt="2025-10-05T19:26:33.054" v="19" actId="1076"/>
          <ac:spMkLst>
            <pc:docMk/>
            <pc:sldMk cId="2780180296" sldId="339"/>
            <ac:spMk id="14" creationId="{86044AE1-5BC6-47E9-A06F-1E820C706139}"/>
          </ac:spMkLst>
        </pc:spChg>
        <pc:spChg chg="mod">
          <ac:chgData name="Ewa Kazimierska" userId="8edb7084-dccb-4d8f-9cfb-38098ea1d667" providerId="ADAL" clId="{BEE35DD8-3F8D-493F-B042-5E797CDF7C78}" dt="2025-10-05T19:26:44.203" v="29" actId="1036"/>
          <ac:spMkLst>
            <pc:docMk/>
            <pc:sldMk cId="2780180296" sldId="339"/>
            <ac:spMk id="17" creationId="{1DEC1823-27FA-4467-9A95-CED40C1D1953}"/>
          </ac:spMkLst>
        </pc:spChg>
        <pc:spChg chg="mod">
          <ac:chgData name="Ewa Kazimierska" userId="8edb7084-dccb-4d8f-9cfb-38098ea1d667" providerId="ADAL" clId="{BEE35DD8-3F8D-493F-B042-5E797CDF7C78}" dt="2025-10-05T19:27:28.250" v="41" actId="14100"/>
          <ac:spMkLst>
            <pc:docMk/>
            <pc:sldMk cId="2780180296" sldId="339"/>
            <ac:spMk id="21" creationId="{1F547B46-D199-450A-B2ED-09841DD8ABCA}"/>
          </ac:spMkLst>
        </pc:spChg>
      </pc:sldChg>
      <pc:sldChg chg="modSp add mod ord">
        <pc:chgData name="Ewa Kazimierska" userId="8edb7084-dccb-4d8f-9cfb-38098ea1d667" providerId="ADAL" clId="{BEE35DD8-3F8D-493F-B042-5E797CDF7C78}" dt="2025-10-05T19:17:53.860" v="5" actId="20577"/>
        <pc:sldMkLst>
          <pc:docMk/>
          <pc:sldMk cId="1413117902" sldId="343"/>
        </pc:sldMkLst>
        <pc:spChg chg="mod">
          <ac:chgData name="Ewa Kazimierska" userId="8edb7084-dccb-4d8f-9cfb-38098ea1d667" providerId="ADAL" clId="{BEE35DD8-3F8D-493F-B042-5E797CDF7C78}" dt="2025-10-05T19:17:53.860" v="5" actId="20577"/>
          <ac:spMkLst>
            <pc:docMk/>
            <pc:sldMk cId="1413117902" sldId="343"/>
            <ac:spMk id="18" creationId="{E8198440-50B1-4DE8-B592-4A6C8A181CFB}"/>
          </ac:spMkLst>
        </pc:spChg>
      </pc:sldChg>
      <pc:sldChg chg="add">
        <pc:chgData name="Ewa Kazimierska" userId="8edb7084-dccb-4d8f-9cfb-38098ea1d667" providerId="ADAL" clId="{BEE35DD8-3F8D-493F-B042-5E797CDF7C78}" dt="2025-10-05T19:17:27.189" v="0"/>
        <pc:sldMkLst>
          <pc:docMk/>
          <pc:sldMk cId="0" sldId="346"/>
        </pc:sldMkLst>
      </pc:sldChg>
      <pc:sldChg chg="add">
        <pc:chgData name="Ewa Kazimierska" userId="8edb7084-dccb-4d8f-9cfb-38098ea1d667" providerId="ADAL" clId="{BEE35DD8-3F8D-493F-B042-5E797CDF7C78}" dt="2025-10-05T19:17:27.189" v="0"/>
        <pc:sldMkLst>
          <pc:docMk/>
          <pc:sldMk cId="1238233387" sldId="348"/>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828ABD3-10CB-423D-9D44-9A6D87D6DD00}" type="datetimeFigureOut">
              <a:rPr lang="en-GB" smtClean="0"/>
              <a:t>05/10/2025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927722-C8EA-4C05-BF97-B18FBEB4ABC9}" type="slidenum">
              <a:rPr lang="en-GB" smtClean="0"/>
              <a:t>‹#›</a:t>
            </a:fld>
            <a:endParaRPr lang="en-GB"/>
          </a:p>
        </p:txBody>
      </p:sp>
    </p:spTree>
    <p:extLst>
      <p:ext uri="{BB962C8B-B14F-4D97-AF65-F5344CB8AC3E}">
        <p14:creationId xmlns:p14="http://schemas.microsoft.com/office/powerpoint/2010/main" val="16260634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a:t>
            </a:fld>
            <a:endParaRPr lang="en-GB"/>
          </a:p>
        </p:txBody>
      </p:sp>
    </p:spTree>
    <p:extLst>
      <p:ext uri="{BB962C8B-B14F-4D97-AF65-F5344CB8AC3E}">
        <p14:creationId xmlns:p14="http://schemas.microsoft.com/office/powerpoint/2010/main" val="37601143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2</a:t>
            </a:fld>
            <a:endParaRPr lang="en-GB"/>
          </a:p>
        </p:txBody>
      </p:sp>
    </p:spTree>
    <p:extLst>
      <p:ext uri="{BB962C8B-B14F-4D97-AF65-F5344CB8AC3E}">
        <p14:creationId xmlns:p14="http://schemas.microsoft.com/office/powerpoint/2010/main" val="2682518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900" dirty="0"/>
              <a:t>Lifecycle stages and key chemistry focus:</a:t>
            </a:r>
          </a:p>
          <a:p>
            <a:endParaRPr lang="en-GB" sz="900" dirty="0"/>
          </a:p>
          <a:p>
            <a:r>
              <a:rPr lang="en-GB" sz="900" dirty="0"/>
              <a:t>Manufacture → Reaction pathways, yield, purity</a:t>
            </a:r>
          </a:p>
          <a:p>
            <a:r>
              <a:rPr lang="en-GB" sz="900" dirty="0"/>
              <a:t>Storage → Compatibility, stabiliser chemistry</a:t>
            </a:r>
          </a:p>
          <a:p>
            <a:r>
              <a:rPr lang="en-GB" sz="900" dirty="0"/>
              <a:t>Use → Thermodynamics and energy balance</a:t>
            </a:r>
          </a:p>
          <a:p>
            <a:r>
              <a:rPr lang="en-GB" sz="900" dirty="0"/>
              <a:t>Disposal → Hydrolysis, oxidation, green energetics</a:t>
            </a:r>
          </a:p>
          <a:p>
            <a:endParaRPr lang="en-GB" sz="900" dirty="0"/>
          </a:p>
          <a:p>
            <a:r>
              <a:rPr lang="en-GB" sz="900" dirty="0"/>
              <a:t>These will guide both lectures and labs throughout the module.</a:t>
            </a:r>
          </a:p>
        </p:txBody>
      </p:sp>
      <p:sp>
        <p:nvSpPr>
          <p:cNvPr id="4" name="Slide Number Placeholder 3"/>
          <p:cNvSpPr>
            <a:spLocks noGrp="1"/>
          </p:cNvSpPr>
          <p:nvPr>
            <p:ph type="sldNum" sz="quarter" idx="5"/>
          </p:nvPr>
        </p:nvSpPr>
        <p:spPr/>
        <p:txBody>
          <a:bodyPr/>
          <a:lstStyle/>
          <a:p>
            <a:fld id="{F0927722-C8EA-4C05-BF97-B18FBEB4ABC9}" type="slidenum">
              <a:rPr lang="en-GB" smtClean="0"/>
              <a:t>3</a:t>
            </a:fld>
            <a:endParaRPr lang="en-GB"/>
          </a:p>
        </p:txBody>
      </p:sp>
    </p:spTree>
    <p:extLst>
      <p:ext uri="{BB962C8B-B14F-4D97-AF65-F5344CB8AC3E}">
        <p14:creationId xmlns:p14="http://schemas.microsoft.com/office/powerpoint/2010/main" val="323442918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4</a:t>
            </a:fld>
            <a:endParaRPr lang="en-GB"/>
          </a:p>
        </p:txBody>
      </p:sp>
    </p:spTree>
    <p:extLst>
      <p:ext uri="{BB962C8B-B14F-4D97-AF65-F5344CB8AC3E}">
        <p14:creationId xmlns:p14="http://schemas.microsoft.com/office/powerpoint/2010/main" val="321817923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5</a:t>
            </a:fld>
            <a:endParaRPr lang="en-GB"/>
          </a:p>
        </p:txBody>
      </p:sp>
    </p:spTree>
    <p:extLst>
      <p:ext uri="{BB962C8B-B14F-4D97-AF65-F5344CB8AC3E}">
        <p14:creationId xmlns:p14="http://schemas.microsoft.com/office/powerpoint/2010/main" val="18736250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F0927722-C8EA-4C05-BF97-B18FBEB4ABC9}" type="slidenum">
              <a:rPr lang="en-GB" smtClean="0"/>
              <a:t>7</a:t>
            </a:fld>
            <a:endParaRPr lang="en-GB"/>
          </a:p>
        </p:txBody>
      </p:sp>
    </p:spTree>
    <p:extLst>
      <p:ext uri="{BB962C8B-B14F-4D97-AF65-F5344CB8AC3E}">
        <p14:creationId xmlns:p14="http://schemas.microsoft.com/office/powerpoint/2010/main" val="489534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8</a:t>
            </a:fld>
            <a:endParaRPr lang="en-GB"/>
          </a:p>
        </p:txBody>
      </p:sp>
    </p:spTree>
    <p:extLst>
      <p:ext uri="{BB962C8B-B14F-4D97-AF65-F5344CB8AC3E}">
        <p14:creationId xmlns:p14="http://schemas.microsoft.com/office/powerpoint/2010/main" val="42395068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9</a:t>
            </a:fld>
            <a:endParaRPr lang="en-GB"/>
          </a:p>
        </p:txBody>
      </p:sp>
    </p:spTree>
    <p:extLst>
      <p:ext uri="{BB962C8B-B14F-4D97-AF65-F5344CB8AC3E}">
        <p14:creationId xmlns:p14="http://schemas.microsoft.com/office/powerpoint/2010/main" val="14913988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10</a:t>
            </a:fld>
            <a:endParaRPr lang="en-GB"/>
          </a:p>
        </p:txBody>
      </p:sp>
    </p:spTree>
    <p:extLst>
      <p:ext uri="{BB962C8B-B14F-4D97-AF65-F5344CB8AC3E}">
        <p14:creationId xmlns:p14="http://schemas.microsoft.com/office/powerpoint/2010/main" val="38912314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11</a:t>
            </a:fld>
            <a:endParaRPr lang="en-GB"/>
          </a:p>
        </p:txBody>
      </p:sp>
    </p:spTree>
    <p:extLst>
      <p:ext uri="{BB962C8B-B14F-4D97-AF65-F5344CB8AC3E}">
        <p14:creationId xmlns:p14="http://schemas.microsoft.com/office/powerpoint/2010/main" val="39152230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12</a:t>
            </a:fld>
            <a:endParaRPr lang="en-GB"/>
          </a:p>
        </p:txBody>
      </p:sp>
    </p:spTree>
    <p:extLst>
      <p:ext uri="{BB962C8B-B14F-4D97-AF65-F5344CB8AC3E}">
        <p14:creationId xmlns:p14="http://schemas.microsoft.com/office/powerpoint/2010/main" val="177296402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13</a:t>
            </a:fld>
            <a:endParaRPr lang="en-GB"/>
          </a:p>
        </p:txBody>
      </p:sp>
    </p:spTree>
    <p:extLst>
      <p:ext uri="{BB962C8B-B14F-4D97-AF65-F5344CB8AC3E}">
        <p14:creationId xmlns:p14="http://schemas.microsoft.com/office/powerpoint/2010/main" val="87641196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14</a:t>
            </a:fld>
            <a:endParaRPr lang="en-GB"/>
          </a:p>
        </p:txBody>
      </p:sp>
    </p:spTree>
    <p:extLst>
      <p:ext uri="{BB962C8B-B14F-4D97-AF65-F5344CB8AC3E}">
        <p14:creationId xmlns:p14="http://schemas.microsoft.com/office/powerpoint/2010/main" val="266188847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15</a:t>
            </a:fld>
            <a:endParaRPr lang="en-GB"/>
          </a:p>
        </p:txBody>
      </p:sp>
    </p:spTree>
    <p:extLst>
      <p:ext uri="{BB962C8B-B14F-4D97-AF65-F5344CB8AC3E}">
        <p14:creationId xmlns:p14="http://schemas.microsoft.com/office/powerpoint/2010/main" val="16257965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16</a:t>
            </a:fld>
            <a:endParaRPr lang="en-GB"/>
          </a:p>
        </p:txBody>
      </p:sp>
    </p:spTree>
    <p:extLst>
      <p:ext uri="{BB962C8B-B14F-4D97-AF65-F5344CB8AC3E}">
        <p14:creationId xmlns:p14="http://schemas.microsoft.com/office/powerpoint/2010/main" val="30906331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17</a:t>
            </a:fld>
            <a:endParaRPr lang="en-GB"/>
          </a:p>
        </p:txBody>
      </p:sp>
    </p:spTree>
    <p:extLst>
      <p:ext uri="{BB962C8B-B14F-4D97-AF65-F5344CB8AC3E}">
        <p14:creationId xmlns:p14="http://schemas.microsoft.com/office/powerpoint/2010/main" val="1652696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18</a:t>
            </a:fld>
            <a:endParaRPr lang="en-GB"/>
          </a:p>
        </p:txBody>
      </p:sp>
    </p:spTree>
    <p:extLst>
      <p:ext uri="{BB962C8B-B14F-4D97-AF65-F5344CB8AC3E}">
        <p14:creationId xmlns:p14="http://schemas.microsoft.com/office/powerpoint/2010/main" val="270861102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0927722-C8EA-4C05-BF97-B18FBEB4ABC9}" type="slidenum">
              <a:rPr lang="en-GB" smtClean="0"/>
              <a:t>19</a:t>
            </a:fld>
            <a:endParaRPr lang="en-GB"/>
          </a:p>
        </p:txBody>
      </p:sp>
    </p:spTree>
    <p:extLst>
      <p:ext uri="{BB962C8B-B14F-4D97-AF65-F5344CB8AC3E}">
        <p14:creationId xmlns:p14="http://schemas.microsoft.com/office/powerpoint/2010/main" val="277835714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098971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2433820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5288830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3297645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ACDB4011                                                                                      23/01/2023</a:t>
            </a:r>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964312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8598381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r>
              <a:rPr lang="en-US"/>
              <a:t>ACDB4011                                                                                      23/01/2023</a:t>
            </a:r>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9010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9859703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26061427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41317010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0473803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8233575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ACDB4011                                                                                      23/01/2023</a:t>
            </a:r>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11062148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5697924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r>
              <a:rPr lang="en-US"/>
              <a:t>ACDB4011                                                                                      23/01/2023</a:t>
            </a:r>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36408482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7543139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ACDB4011                                                                                      23/01/2023</a:t>
            </a:r>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5976B92-93F6-453A-8093-A4C9FCB99B76}" type="slidenum">
              <a:rPr lang="en-GB" smtClean="0"/>
              <a:t>‹#›</a:t>
            </a:fld>
            <a:endParaRPr lang="en-GB"/>
          </a:p>
        </p:txBody>
      </p:sp>
    </p:spTree>
    <p:extLst>
      <p:ext uri="{BB962C8B-B14F-4D97-AF65-F5344CB8AC3E}">
        <p14:creationId xmlns:p14="http://schemas.microsoft.com/office/powerpoint/2010/main" val="864633229"/>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9940368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20">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r>
              <a:rPr lang="en-US"/>
              <a:t>ACDB4011                                                                                      23/01/2023</a:t>
            </a:r>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95976B92-93F6-453A-8093-A4C9FCB99B76}" type="slidenum">
              <a:rPr lang="en-GB" smtClean="0"/>
              <a:t>‹#›</a:t>
            </a:fld>
            <a:endParaRPr lang="en-GB"/>
          </a:p>
        </p:txBody>
      </p:sp>
    </p:spTree>
    <p:extLst>
      <p:ext uri="{BB962C8B-B14F-4D97-AF65-F5344CB8AC3E}">
        <p14:creationId xmlns:p14="http://schemas.microsoft.com/office/powerpoint/2010/main" val="32571870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Lst>
  <p:hf sldNum="0" hdr="0" ftr="0"/>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moodle.uwtsd.ac.uk/course/view.php?id=8021"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8" Type="http://schemas.openxmlformats.org/officeDocument/2006/relationships/image" Target="../media/image7.emf"/><Relationship Id="rId13" Type="http://schemas.openxmlformats.org/officeDocument/2006/relationships/image" Target="../media/image9.emf"/><Relationship Id="rId3" Type="http://schemas.openxmlformats.org/officeDocument/2006/relationships/package" Target="../embeddings/Microsoft_Excel_Worksheet.xlsx"/><Relationship Id="rId7" Type="http://schemas.openxmlformats.org/officeDocument/2006/relationships/package" Target="../embeddings/Microsoft_Excel_Worksheet2.xlsx"/><Relationship Id="rId12" Type="http://schemas.openxmlformats.org/officeDocument/2006/relationships/package" Target="../embeddings/Microsoft_Excel_Worksheet5.xlsx"/><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6.emf"/><Relationship Id="rId11" Type="http://schemas.openxmlformats.org/officeDocument/2006/relationships/package" Target="../embeddings/Microsoft_Excel_Worksheet4.xlsx"/><Relationship Id="rId5" Type="http://schemas.openxmlformats.org/officeDocument/2006/relationships/package" Target="../embeddings/Microsoft_Excel_Worksheet1.xlsx"/><Relationship Id="rId10" Type="http://schemas.openxmlformats.org/officeDocument/2006/relationships/image" Target="../media/image8.emf"/><Relationship Id="rId4" Type="http://schemas.openxmlformats.org/officeDocument/2006/relationships/image" Target="../media/image5.emf"/><Relationship Id="rId9" Type="http://schemas.openxmlformats.org/officeDocument/2006/relationships/package" Target="../embeddings/Microsoft_Excel_Worksheet3.xlsx"/></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package" Target="../embeddings/Microsoft_Excel_Worksheet6.xlsx"/><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0.emf"/></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6.xml"/><Relationship Id="rId5" Type="http://schemas.openxmlformats.org/officeDocument/2006/relationships/image" Target="../media/image13.png"/><Relationship Id="rId4" Type="http://schemas.openxmlformats.org/officeDocument/2006/relationships/image" Target="../media/image12.pn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5.png"/></Relationships>
</file>

<file path=ppt/slides/_rels/slide12.xml.rels><?xml version="1.0" encoding="UTF-8" standalone="yes"?>
<Relationships xmlns="http://schemas.openxmlformats.org/package/2006/relationships"><Relationship Id="rId3" Type="http://schemas.openxmlformats.org/officeDocument/2006/relationships/hyperlink" Target="mailto:e.kazimierska@uwtsd.ac.uk"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mailto:Gaynor.Thomas@uwtsd.ac.uk"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uwtsd.ac.uk/sites/default/files/2024-01/PREVENT-Duty-Policy.pdf"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hyperlink" Target="https://forms.uwtsd.ac.uk/view.php?id=85603" TargetMode="External"/></Relationships>
</file>

<file path=ppt/slides/_rels/slide1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B6F6F-B5C2-42FD-B77A-2DB09A2FFA71}"/>
              </a:ext>
            </a:extLst>
          </p:cNvPr>
          <p:cNvSpPr>
            <a:spLocks noGrp="1"/>
          </p:cNvSpPr>
          <p:nvPr>
            <p:ph type="ctrTitle"/>
          </p:nvPr>
        </p:nvSpPr>
        <p:spPr>
          <a:xfrm>
            <a:off x="1815748" y="0"/>
            <a:ext cx="8689976" cy="2509213"/>
          </a:xfrm>
        </p:spPr>
        <p:txBody>
          <a:bodyPr/>
          <a:lstStyle/>
          <a:p>
            <a:r>
              <a:rPr lang="en-GB" dirty="0"/>
              <a:t>Introduction to                   advanced </a:t>
            </a:r>
            <a:r>
              <a:rPr lang="en-GB" dirty="0" err="1"/>
              <a:t>Ome</a:t>
            </a:r>
            <a:r>
              <a:rPr lang="en-GB" dirty="0"/>
              <a:t> Chemistry</a:t>
            </a:r>
          </a:p>
        </p:txBody>
      </p:sp>
      <p:sp>
        <p:nvSpPr>
          <p:cNvPr id="3" name="Subtitle 2">
            <a:extLst>
              <a:ext uri="{FF2B5EF4-FFF2-40B4-BE49-F238E27FC236}">
                <a16:creationId xmlns:a16="http://schemas.microsoft.com/office/drawing/2014/main" id="{C7244C33-ACA3-4542-A7B8-232CF882D75E}"/>
              </a:ext>
            </a:extLst>
          </p:cNvPr>
          <p:cNvSpPr>
            <a:spLocks noGrp="1"/>
          </p:cNvSpPr>
          <p:nvPr>
            <p:ph type="subTitle" idx="1"/>
          </p:nvPr>
        </p:nvSpPr>
        <p:spPr>
          <a:xfrm>
            <a:off x="1751012" y="3429000"/>
            <a:ext cx="8689976" cy="2692625"/>
          </a:xfrm>
        </p:spPr>
        <p:txBody>
          <a:bodyPr>
            <a:normAutofit lnSpcReduction="10000"/>
          </a:bodyPr>
          <a:lstStyle/>
          <a:p>
            <a:r>
              <a:rPr lang="en-GB" sz="2800" dirty="0">
                <a:solidFill>
                  <a:schemeClr val="tx1"/>
                </a:solidFill>
              </a:rPr>
              <a:t>Lecture 1</a:t>
            </a:r>
          </a:p>
          <a:p>
            <a:r>
              <a:rPr lang="en-GB" sz="2800" dirty="0">
                <a:solidFill>
                  <a:schemeClr val="tx1"/>
                </a:solidFill>
              </a:rPr>
              <a:t>Dr Ewa Kazimierska</a:t>
            </a:r>
          </a:p>
          <a:p>
            <a:endParaRPr lang="en-GB" dirty="0"/>
          </a:p>
          <a:p>
            <a:endParaRPr lang="en-GB" dirty="0"/>
          </a:p>
          <a:p>
            <a:r>
              <a:rPr lang="en-GB" altLang="en-US" cap="none" dirty="0">
                <a:solidFill>
                  <a:srgbClr val="000000"/>
                </a:solidFill>
              </a:rPr>
              <a:t>e.kazimierska@uwtsd.ac.uk</a:t>
            </a:r>
          </a:p>
          <a:p>
            <a:endParaRPr lang="en-GB" dirty="0"/>
          </a:p>
        </p:txBody>
      </p:sp>
    </p:spTree>
    <p:extLst>
      <p:ext uri="{BB962C8B-B14F-4D97-AF65-F5344CB8AC3E}">
        <p14:creationId xmlns:p14="http://schemas.microsoft.com/office/powerpoint/2010/main" val="10071894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967E3-E9F6-441F-AA3B-23A2681FDA69}"/>
              </a:ext>
            </a:extLst>
          </p:cNvPr>
          <p:cNvSpPr>
            <a:spLocks noGrp="1"/>
          </p:cNvSpPr>
          <p:nvPr>
            <p:ph type="title"/>
          </p:nvPr>
        </p:nvSpPr>
        <p:spPr>
          <a:xfrm>
            <a:off x="913774" y="0"/>
            <a:ext cx="10364451" cy="857756"/>
          </a:xfrm>
        </p:spPr>
        <p:txBody>
          <a:bodyPr/>
          <a:lstStyle/>
          <a:p>
            <a:r>
              <a:rPr lang="en-GB" dirty="0">
                <a:effectLst>
                  <a:outerShdw blurRad="38100" dist="38100" dir="2700000" algn="tl">
                    <a:srgbClr val="000000">
                      <a:alpha val="43137"/>
                    </a:srgbClr>
                  </a:outerShdw>
                </a:effectLst>
              </a:rPr>
              <a:t>ACDA6020 Module description</a:t>
            </a:r>
          </a:p>
        </p:txBody>
      </p:sp>
      <p:sp>
        <p:nvSpPr>
          <p:cNvPr id="3" name="Content Placeholder 2">
            <a:extLst>
              <a:ext uri="{FF2B5EF4-FFF2-40B4-BE49-F238E27FC236}">
                <a16:creationId xmlns:a16="http://schemas.microsoft.com/office/drawing/2014/main" id="{F82A2509-F7D1-4175-9070-A8C3EC7FBFEE}"/>
              </a:ext>
            </a:extLst>
          </p:cNvPr>
          <p:cNvSpPr>
            <a:spLocks noGrp="1"/>
          </p:cNvSpPr>
          <p:nvPr>
            <p:ph sz="quarter" idx="13"/>
          </p:nvPr>
        </p:nvSpPr>
        <p:spPr>
          <a:xfrm>
            <a:off x="914400" y="1019595"/>
            <a:ext cx="8662220" cy="5634124"/>
          </a:xfrm>
        </p:spPr>
        <p:txBody>
          <a:bodyPr>
            <a:normAutofit fontScale="92500" lnSpcReduction="20000"/>
          </a:bodyPr>
          <a:lstStyle/>
          <a:p>
            <a:r>
              <a:rPr lang="en-GB" sz="2800" dirty="0"/>
              <a:t>From </a:t>
            </a:r>
            <a:r>
              <a:rPr lang="en-GB" sz="2800" dirty="0" err="1"/>
              <a:t>moodle</a:t>
            </a:r>
            <a:endParaRPr lang="en-GB" sz="2800" dirty="0"/>
          </a:p>
          <a:p>
            <a:pPr lvl="1"/>
            <a:r>
              <a:rPr lang="en-GB" sz="2600" cap="none" dirty="0"/>
              <a:t>OME Degree Apprenticeship General Info</a:t>
            </a:r>
          </a:p>
          <a:p>
            <a:pPr lvl="2"/>
            <a:r>
              <a:rPr lang="en-GB" sz="2400" cap="none" dirty="0"/>
              <a:t>Student Handbooks 2025/26</a:t>
            </a:r>
          </a:p>
          <a:p>
            <a:pPr lvl="3"/>
            <a:r>
              <a:rPr lang="en-GB" sz="2200" cap="none" dirty="0"/>
              <a:t>UG OME Modules L6</a:t>
            </a:r>
          </a:p>
          <a:p>
            <a:pPr marL="1371600" lvl="3" indent="0">
              <a:buNone/>
            </a:pPr>
            <a:endParaRPr lang="en-GB" sz="2200" cap="none" dirty="0"/>
          </a:p>
          <a:p>
            <a:pPr marL="1166813" lvl="3" indent="-271463"/>
            <a:r>
              <a:rPr lang="en-GB" sz="2400" dirty="0"/>
              <a:t>PV2b </a:t>
            </a:r>
            <a:r>
              <a:rPr lang="en-GB" sz="2400" cap="none" dirty="0" err="1"/>
              <a:t>Beng</a:t>
            </a:r>
            <a:r>
              <a:rPr lang="en-GB" sz="2400" cap="none" dirty="0"/>
              <a:t> HNC ordnance munitions explosives Aug 2022 updated Feb 2025 </a:t>
            </a:r>
            <a:endParaRPr lang="en-GB" sz="2400" dirty="0"/>
          </a:p>
          <a:p>
            <a:pPr lvl="3"/>
            <a:endParaRPr lang="en-GB" sz="2200" cap="none" dirty="0"/>
          </a:p>
          <a:p>
            <a:pPr lvl="1"/>
            <a:endParaRPr lang="en-GB" sz="2600" cap="none" dirty="0"/>
          </a:p>
          <a:p>
            <a:pPr lvl="1"/>
            <a:r>
              <a:rPr lang="en-GB" sz="2600" cap="none" dirty="0">
                <a:solidFill>
                  <a:srgbClr val="0000FF"/>
                </a:solidFill>
              </a:rPr>
              <a:t>Aim of the module</a:t>
            </a:r>
          </a:p>
          <a:p>
            <a:pPr lvl="1"/>
            <a:r>
              <a:rPr lang="en-GB" sz="2600" cap="none" dirty="0">
                <a:solidFill>
                  <a:srgbClr val="0000FF"/>
                </a:solidFill>
              </a:rPr>
              <a:t>Learning outcomes and Indicative Content</a:t>
            </a:r>
          </a:p>
          <a:p>
            <a:pPr marL="457200" lvl="1" indent="0">
              <a:buNone/>
            </a:pPr>
            <a:endParaRPr lang="en-GB" sz="2600" cap="none" dirty="0">
              <a:solidFill>
                <a:srgbClr val="97C5E3"/>
              </a:solidFill>
              <a:hlinkClick r:id="rId3">
                <a:extLst>
                  <a:ext uri="{A12FA001-AC4F-418D-AE19-62706E023703}">
                    <ahyp:hlinkClr xmlns:ahyp="http://schemas.microsoft.com/office/drawing/2018/hyperlinkcolor" val="tx"/>
                  </a:ext>
                </a:extLst>
              </a:hlinkClick>
            </a:endParaRPr>
          </a:p>
          <a:p>
            <a:pPr marL="457200" lvl="1" indent="0">
              <a:buNone/>
            </a:pPr>
            <a:endParaRPr lang="en-GB" sz="1500" cap="none" dirty="0">
              <a:solidFill>
                <a:srgbClr val="97C5E3"/>
              </a:solidFill>
              <a:hlinkClick r:id="rId3">
                <a:extLst>
                  <a:ext uri="{A12FA001-AC4F-418D-AE19-62706E023703}">
                    <ahyp:hlinkClr xmlns:ahyp="http://schemas.microsoft.com/office/drawing/2018/hyperlinkcolor" val="tx"/>
                  </a:ext>
                </a:extLst>
              </a:hlinkClick>
            </a:endParaRPr>
          </a:p>
          <a:p>
            <a:pPr marL="457200" lvl="1" indent="0">
              <a:buNone/>
            </a:pPr>
            <a:r>
              <a:rPr lang="en-GB" sz="2400" cap="none" dirty="0">
                <a:solidFill>
                  <a:srgbClr val="00B050"/>
                </a:solidFill>
                <a:hlinkClick r:id="rId3">
                  <a:extLst>
                    <a:ext uri="{A12FA001-AC4F-418D-AE19-62706E023703}">
                      <ahyp:hlinkClr xmlns:ahyp="http://schemas.microsoft.com/office/drawing/2018/hyperlinkcolor" val="tx"/>
                    </a:ext>
                  </a:extLst>
                </a:hlinkClick>
              </a:rPr>
              <a:t>course: </a:t>
            </a:r>
            <a:r>
              <a:rPr lang="en-GB" sz="2400" cap="none" dirty="0" err="1">
                <a:solidFill>
                  <a:srgbClr val="00B050"/>
                </a:solidFill>
                <a:hlinkClick r:id="rId3">
                  <a:extLst>
                    <a:ext uri="{A12FA001-AC4F-418D-AE19-62706E023703}">
                      <ahyp:hlinkClr xmlns:ahyp="http://schemas.microsoft.com/office/drawing/2018/hyperlinkcolor" val="tx"/>
                    </a:ext>
                  </a:extLst>
                </a:hlinkClick>
              </a:rPr>
              <a:t>ome</a:t>
            </a:r>
            <a:r>
              <a:rPr lang="en-GB" sz="2400" cap="none" dirty="0">
                <a:solidFill>
                  <a:srgbClr val="00B050"/>
                </a:solidFill>
                <a:hlinkClick r:id="rId3">
                  <a:extLst>
                    <a:ext uri="{A12FA001-AC4F-418D-AE19-62706E023703}">
                      <ahyp:hlinkClr xmlns:ahyp="http://schemas.microsoft.com/office/drawing/2018/hyperlinkcolor" val="tx"/>
                    </a:ext>
                  </a:extLst>
                </a:hlinkClick>
              </a:rPr>
              <a:t> degree apprenticeships general info (uwtsd.ac.uk)</a:t>
            </a:r>
            <a:r>
              <a:rPr lang="en-GB" sz="2400" cap="none" dirty="0">
                <a:solidFill>
                  <a:srgbClr val="00B050"/>
                </a:solidFill>
              </a:rPr>
              <a:t> </a:t>
            </a:r>
          </a:p>
        </p:txBody>
      </p:sp>
    </p:spTree>
    <p:extLst>
      <p:ext uri="{BB962C8B-B14F-4D97-AF65-F5344CB8AC3E}">
        <p14:creationId xmlns:p14="http://schemas.microsoft.com/office/powerpoint/2010/main" val="30888023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FD34E5-3267-4F6C-BF49-01D3566C8030}"/>
              </a:ext>
            </a:extLst>
          </p:cNvPr>
          <p:cNvSpPr>
            <a:spLocks noGrp="1"/>
          </p:cNvSpPr>
          <p:nvPr>
            <p:ph type="title"/>
          </p:nvPr>
        </p:nvSpPr>
        <p:spPr>
          <a:xfrm>
            <a:off x="913149" y="31531"/>
            <a:ext cx="10364451" cy="809297"/>
          </a:xfrm>
        </p:spPr>
        <p:txBody>
          <a:bodyPr/>
          <a:lstStyle/>
          <a:p>
            <a:r>
              <a:rPr lang="en-GB" dirty="0"/>
              <a:t>Aim of the module</a:t>
            </a:r>
          </a:p>
        </p:txBody>
      </p:sp>
      <p:sp>
        <p:nvSpPr>
          <p:cNvPr id="3" name="Content Placeholder 2">
            <a:extLst>
              <a:ext uri="{FF2B5EF4-FFF2-40B4-BE49-F238E27FC236}">
                <a16:creationId xmlns:a16="http://schemas.microsoft.com/office/drawing/2014/main" id="{1C12B9B8-4F38-4A52-9FCB-97E6D153DC9A}"/>
              </a:ext>
            </a:extLst>
          </p:cNvPr>
          <p:cNvSpPr>
            <a:spLocks noGrp="1"/>
          </p:cNvSpPr>
          <p:nvPr>
            <p:ph sz="quarter" idx="13"/>
          </p:nvPr>
        </p:nvSpPr>
        <p:spPr>
          <a:xfrm>
            <a:off x="1150744" y="840828"/>
            <a:ext cx="9243066" cy="3604951"/>
          </a:xfrm>
        </p:spPr>
        <p:txBody>
          <a:bodyPr>
            <a:normAutofit/>
          </a:bodyPr>
          <a:lstStyle/>
          <a:p>
            <a:r>
              <a:rPr lang="en-GB" sz="2400" cap="none" dirty="0">
                <a:effectLst/>
                <a:latin typeface="Arial" panose="020B0604020202020204" pitchFamily="34" charset="0"/>
                <a:ea typeface="Times New Roman" panose="02020603050405020304" pitchFamily="18" charset="0"/>
              </a:rPr>
              <a:t>to build on the concepts introduced in the level 4 chemistry (OME) module</a:t>
            </a:r>
          </a:p>
          <a:p>
            <a:pPr marL="174625" indent="-174625"/>
            <a:r>
              <a:rPr lang="en-GB" sz="2400" cap="none" dirty="0">
                <a:effectLst/>
                <a:latin typeface="Arial" panose="020B0604020202020204" pitchFamily="34" charset="0"/>
                <a:ea typeface="Times New Roman" panose="02020603050405020304" pitchFamily="18" charset="0"/>
              </a:rPr>
              <a:t>to expand and extend ideas developed, introducing more detailed explanation of the chemical principles associated with the functioning of OME devices </a:t>
            </a:r>
          </a:p>
          <a:p>
            <a:r>
              <a:rPr lang="en-GB" sz="2400" cap="none" dirty="0">
                <a:latin typeface="Arial" panose="020B0604020202020204" pitchFamily="34" charset="0"/>
                <a:ea typeface="Times New Roman" panose="02020603050405020304" pitchFamily="18" charset="0"/>
              </a:rPr>
              <a:t>to </a:t>
            </a:r>
            <a:r>
              <a:rPr lang="en-GB" sz="2400" cap="none" dirty="0">
                <a:effectLst/>
                <a:latin typeface="Arial" panose="020B0604020202020204" pitchFamily="34" charset="0"/>
                <a:ea typeface="Times New Roman" panose="02020603050405020304" pitchFamily="18" charset="0"/>
              </a:rPr>
              <a:t>introduce the concepts of materials chemistry and effects</a:t>
            </a:r>
            <a:endParaRPr lang="en-GB" sz="2400" cap="none" dirty="0">
              <a:effectLst/>
              <a:latin typeface="Times New Roman" panose="02020603050405020304" pitchFamily="18" charset="0"/>
              <a:ea typeface="Times New Roman" panose="02020603050405020304" pitchFamily="18" charset="0"/>
            </a:endParaRPr>
          </a:p>
          <a:p>
            <a:endParaRPr lang="en-GB" dirty="0"/>
          </a:p>
        </p:txBody>
      </p:sp>
      <p:sp>
        <p:nvSpPr>
          <p:cNvPr id="11" name="TextBox 10">
            <a:extLst>
              <a:ext uri="{FF2B5EF4-FFF2-40B4-BE49-F238E27FC236}">
                <a16:creationId xmlns:a16="http://schemas.microsoft.com/office/drawing/2014/main" id="{14FA3250-9C3D-4DFB-AA08-57087EA0FC0A}"/>
              </a:ext>
            </a:extLst>
          </p:cNvPr>
          <p:cNvSpPr txBox="1"/>
          <p:nvPr/>
        </p:nvSpPr>
        <p:spPr>
          <a:xfrm>
            <a:off x="1150744" y="4269089"/>
            <a:ext cx="3544560" cy="400110"/>
          </a:xfrm>
          <a:prstGeom prst="rect">
            <a:avLst/>
          </a:prstGeom>
          <a:noFill/>
        </p:spPr>
        <p:txBody>
          <a:bodyPr wrap="none" rtlCol="0">
            <a:spAutoFit/>
          </a:bodyPr>
          <a:lstStyle/>
          <a:p>
            <a:r>
              <a:rPr lang="en-GB" sz="2000" b="1" dirty="0"/>
              <a:t>From fundamentals to lifecycle:</a:t>
            </a:r>
          </a:p>
        </p:txBody>
      </p:sp>
      <p:grpSp>
        <p:nvGrpSpPr>
          <p:cNvPr id="15" name="Group 14">
            <a:extLst>
              <a:ext uri="{FF2B5EF4-FFF2-40B4-BE49-F238E27FC236}">
                <a16:creationId xmlns:a16="http://schemas.microsoft.com/office/drawing/2014/main" id="{6A188930-AB65-4AA1-8FCF-4DA880B04198}"/>
              </a:ext>
            </a:extLst>
          </p:cNvPr>
          <p:cNvGrpSpPr/>
          <p:nvPr/>
        </p:nvGrpSpPr>
        <p:grpSpPr>
          <a:xfrm>
            <a:off x="1150744" y="4910521"/>
            <a:ext cx="9707632" cy="1106651"/>
            <a:chOff x="327784" y="4935985"/>
            <a:chExt cx="9707632" cy="1106651"/>
          </a:xfrm>
        </p:grpSpPr>
        <p:sp>
          <p:nvSpPr>
            <p:cNvPr id="4" name="Rectangle 3">
              <a:extLst>
                <a:ext uri="{FF2B5EF4-FFF2-40B4-BE49-F238E27FC236}">
                  <a16:creationId xmlns:a16="http://schemas.microsoft.com/office/drawing/2014/main" id="{1DDA039C-EC11-4FE1-B581-8ACD36EAC780}"/>
                </a:ext>
              </a:extLst>
            </p:cNvPr>
            <p:cNvSpPr/>
            <p:nvPr/>
          </p:nvSpPr>
          <p:spPr>
            <a:xfrm>
              <a:off x="327784" y="4935985"/>
              <a:ext cx="2011680" cy="1097280"/>
            </a:xfrm>
            <a:prstGeom prst="rect">
              <a:avLst/>
            </a:prstGeom>
            <a:solidFill>
              <a:srgbClr val="0066CC"/>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spcAft>
                  <a:spcPts val="0"/>
                </a:spcAft>
                <a:defRPr sz="1400">
                  <a:solidFill>
                    <a:srgbClr val="FFFFFF"/>
                  </a:solidFill>
                </a:defRPr>
              </a:pPr>
              <a:r>
                <a:rPr sz="2000" dirty="0"/>
                <a:t>Manufacture</a:t>
              </a:r>
              <a:r>
                <a:rPr lang="en-GB" sz="2000" dirty="0"/>
                <a:t>:</a:t>
              </a:r>
              <a:endParaRPr sz="2000" dirty="0"/>
            </a:p>
            <a:p>
              <a:pPr>
                <a:spcAft>
                  <a:spcPts val="0"/>
                </a:spcAft>
                <a:defRPr sz="1400">
                  <a:solidFill>
                    <a:srgbClr val="FFFFFF"/>
                  </a:solidFill>
                </a:defRPr>
              </a:pPr>
              <a:r>
                <a:rPr dirty="0"/>
                <a:t>reaction design, yield, purity</a:t>
              </a:r>
            </a:p>
          </p:txBody>
        </p:sp>
        <p:sp>
          <p:nvSpPr>
            <p:cNvPr id="5" name="Rectangle 4">
              <a:extLst>
                <a:ext uri="{FF2B5EF4-FFF2-40B4-BE49-F238E27FC236}">
                  <a16:creationId xmlns:a16="http://schemas.microsoft.com/office/drawing/2014/main" id="{32F5A93C-E271-40E6-939F-082808A64E1F}"/>
                </a:ext>
              </a:extLst>
            </p:cNvPr>
            <p:cNvSpPr/>
            <p:nvPr/>
          </p:nvSpPr>
          <p:spPr>
            <a:xfrm>
              <a:off x="2888104" y="4935985"/>
              <a:ext cx="2011680" cy="1097280"/>
            </a:xfrm>
            <a:prstGeom prst="rect">
              <a:avLst/>
            </a:prstGeom>
            <a:solidFill>
              <a:srgbClr val="FF9933"/>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spcAft>
                  <a:spcPts val="0"/>
                </a:spcAft>
                <a:defRPr sz="1400">
                  <a:solidFill>
                    <a:srgbClr val="FFFFFF"/>
                  </a:solidFill>
                </a:defRPr>
              </a:pPr>
              <a:r>
                <a:rPr sz="2000" dirty="0"/>
                <a:t>Storage</a:t>
              </a:r>
              <a:r>
                <a:rPr lang="en-GB" sz="2000" dirty="0"/>
                <a:t>:</a:t>
              </a:r>
              <a:endParaRPr sz="2000" dirty="0"/>
            </a:p>
            <a:p>
              <a:pPr>
                <a:spcAft>
                  <a:spcPts val="0"/>
                </a:spcAft>
                <a:defRPr sz="1400">
                  <a:solidFill>
                    <a:srgbClr val="FFFFFF"/>
                  </a:solidFill>
                </a:defRPr>
              </a:pPr>
              <a:r>
                <a:rPr lang="en-GB" dirty="0"/>
                <a:t>c</a:t>
              </a:r>
              <a:r>
                <a:rPr dirty="0" err="1"/>
                <a:t>ompatibility</a:t>
              </a:r>
              <a:r>
                <a:rPr dirty="0"/>
                <a:t>, </a:t>
              </a:r>
              <a:r>
                <a:rPr dirty="0" err="1"/>
                <a:t>stabiliser</a:t>
              </a:r>
              <a:r>
                <a:rPr dirty="0"/>
                <a:t> depletion</a:t>
              </a:r>
            </a:p>
          </p:txBody>
        </p:sp>
        <p:sp>
          <p:nvSpPr>
            <p:cNvPr id="6" name="Rectangle 5">
              <a:extLst>
                <a:ext uri="{FF2B5EF4-FFF2-40B4-BE49-F238E27FC236}">
                  <a16:creationId xmlns:a16="http://schemas.microsoft.com/office/drawing/2014/main" id="{9C227D2F-52C3-46D8-85F1-C741990B9FDA}"/>
                </a:ext>
              </a:extLst>
            </p:cNvPr>
            <p:cNvSpPr/>
            <p:nvPr/>
          </p:nvSpPr>
          <p:spPr>
            <a:xfrm>
              <a:off x="5455920" y="4945356"/>
              <a:ext cx="2011680" cy="1097280"/>
            </a:xfrm>
            <a:prstGeom prst="rect">
              <a:avLst/>
            </a:prstGeom>
            <a:solidFill>
              <a:srgbClr val="CC0000"/>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spcAft>
                  <a:spcPts val="0"/>
                </a:spcAft>
                <a:defRPr sz="1400">
                  <a:solidFill>
                    <a:srgbClr val="FFFFFF"/>
                  </a:solidFill>
                </a:defRPr>
              </a:pPr>
              <a:r>
                <a:rPr sz="2000" dirty="0"/>
                <a:t>Use</a:t>
              </a:r>
              <a:r>
                <a:rPr lang="en-GB" sz="2000" dirty="0"/>
                <a:t>:</a:t>
              </a:r>
              <a:endParaRPr sz="2000" dirty="0"/>
            </a:p>
            <a:p>
              <a:pPr>
                <a:spcAft>
                  <a:spcPts val="0"/>
                </a:spcAft>
                <a:defRPr sz="1400">
                  <a:solidFill>
                    <a:srgbClr val="FFFFFF"/>
                  </a:solidFill>
                </a:defRPr>
              </a:pPr>
              <a:r>
                <a:rPr lang="en-GB" dirty="0"/>
                <a:t>c</a:t>
              </a:r>
              <a:r>
                <a:rPr dirty="0"/>
                <a:t>combustion, detonation, energy release</a:t>
              </a:r>
            </a:p>
          </p:txBody>
        </p:sp>
        <p:sp>
          <p:nvSpPr>
            <p:cNvPr id="7" name="Rectangle 6">
              <a:extLst>
                <a:ext uri="{FF2B5EF4-FFF2-40B4-BE49-F238E27FC236}">
                  <a16:creationId xmlns:a16="http://schemas.microsoft.com/office/drawing/2014/main" id="{0C497F9D-818A-4895-B238-AEDB068D5683}"/>
                </a:ext>
              </a:extLst>
            </p:cNvPr>
            <p:cNvSpPr/>
            <p:nvPr/>
          </p:nvSpPr>
          <p:spPr>
            <a:xfrm>
              <a:off x="8023736" y="4945356"/>
              <a:ext cx="2011680" cy="1097280"/>
            </a:xfrm>
            <a:prstGeom prst="rect">
              <a:avLst/>
            </a:prstGeom>
            <a:solidFill>
              <a:srgbClr val="009900"/>
            </a:solidFill>
            <a:ln>
              <a:solidFill>
                <a:srgbClr val="FFFFFF"/>
              </a:solidFill>
            </a:ln>
          </p:spPr>
          <p:style>
            <a:lnRef idx="1">
              <a:schemeClr val="accent1"/>
            </a:lnRef>
            <a:fillRef idx="3">
              <a:schemeClr val="accent1"/>
            </a:fillRef>
            <a:effectRef idx="2">
              <a:schemeClr val="accent1"/>
            </a:effectRef>
            <a:fontRef idx="minor">
              <a:schemeClr val="lt1"/>
            </a:fontRef>
          </p:style>
          <p:txBody>
            <a:bodyPr wrap="square"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spcAft>
                  <a:spcPts val="0"/>
                </a:spcAft>
                <a:defRPr sz="1400">
                  <a:solidFill>
                    <a:srgbClr val="FFFFFF"/>
                  </a:solidFill>
                </a:defRPr>
              </a:pPr>
              <a:r>
                <a:rPr sz="2000" dirty="0"/>
                <a:t>Disposal</a:t>
              </a:r>
              <a:r>
                <a:rPr lang="en-GB" sz="2000" dirty="0"/>
                <a:t>:</a:t>
              </a:r>
              <a:endParaRPr sz="2000" dirty="0"/>
            </a:p>
            <a:p>
              <a:pPr>
                <a:spcAft>
                  <a:spcPts val="0"/>
                </a:spcAft>
                <a:defRPr sz="1400">
                  <a:solidFill>
                    <a:srgbClr val="FFFFFF"/>
                  </a:solidFill>
                </a:defRPr>
              </a:pPr>
              <a:r>
                <a:rPr lang="en-GB" dirty="0"/>
                <a:t>d</a:t>
              </a:r>
              <a:r>
                <a:rPr dirty="0"/>
                <a:t>degradation, recycling, environmental control</a:t>
              </a:r>
            </a:p>
          </p:txBody>
        </p:sp>
        <p:sp>
          <p:nvSpPr>
            <p:cNvPr id="12" name="Arrow: Right 11">
              <a:extLst>
                <a:ext uri="{FF2B5EF4-FFF2-40B4-BE49-F238E27FC236}">
                  <a16:creationId xmlns:a16="http://schemas.microsoft.com/office/drawing/2014/main" id="{4ECD7C42-FDB7-412D-8ED2-0FAF0D078923}"/>
                </a:ext>
              </a:extLst>
            </p:cNvPr>
            <p:cNvSpPr/>
            <p:nvPr/>
          </p:nvSpPr>
          <p:spPr>
            <a:xfrm>
              <a:off x="2351656" y="5331963"/>
              <a:ext cx="516760" cy="305323"/>
            </a:xfrm>
            <a:prstGeom prst="rightArrow">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88CEBD9C-3BBA-4B47-B4F3-FE28601859CA}"/>
                </a:ext>
              </a:extLst>
            </p:cNvPr>
            <p:cNvSpPr/>
            <p:nvPr/>
          </p:nvSpPr>
          <p:spPr>
            <a:xfrm>
              <a:off x="4919472" y="5331963"/>
              <a:ext cx="516760" cy="305323"/>
            </a:xfrm>
            <a:prstGeom prst="rightArrow">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Arrow: Right 13">
              <a:extLst>
                <a:ext uri="{FF2B5EF4-FFF2-40B4-BE49-F238E27FC236}">
                  <a16:creationId xmlns:a16="http://schemas.microsoft.com/office/drawing/2014/main" id="{BD12D45F-8488-4231-9FBB-1EE36CC3C994}"/>
                </a:ext>
              </a:extLst>
            </p:cNvPr>
            <p:cNvSpPr/>
            <p:nvPr/>
          </p:nvSpPr>
          <p:spPr>
            <a:xfrm>
              <a:off x="7487288" y="5341334"/>
              <a:ext cx="516760" cy="305323"/>
            </a:xfrm>
            <a:prstGeom prst="rightArrow">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pSp>
      <p:sp>
        <p:nvSpPr>
          <p:cNvPr id="16" name="Content Placeholder 2">
            <a:extLst>
              <a:ext uri="{FF2B5EF4-FFF2-40B4-BE49-F238E27FC236}">
                <a16:creationId xmlns:a16="http://schemas.microsoft.com/office/drawing/2014/main" id="{1C154401-F931-4E95-81AA-F659B5475B54}"/>
              </a:ext>
            </a:extLst>
          </p:cNvPr>
          <p:cNvSpPr txBox="1">
            <a:spLocks/>
          </p:cNvSpPr>
          <p:nvPr/>
        </p:nvSpPr>
        <p:spPr>
          <a:xfrm>
            <a:off x="-1334874" y="2440245"/>
            <a:ext cx="10364452" cy="3424107"/>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dirty="0"/>
          </a:p>
        </p:txBody>
      </p:sp>
      <p:sp>
        <p:nvSpPr>
          <p:cNvPr id="17" name="TextBox 16">
            <a:extLst>
              <a:ext uri="{FF2B5EF4-FFF2-40B4-BE49-F238E27FC236}">
                <a16:creationId xmlns:a16="http://schemas.microsoft.com/office/drawing/2014/main" id="{6B301C5E-DFA9-4ED9-A0DD-F139CE35EEE8}"/>
              </a:ext>
            </a:extLst>
          </p:cNvPr>
          <p:cNvSpPr txBox="1"/>
          <p:nvPr/>
        </p:nvSpPr>
        <p:spPr>
          <a:xfrm>
            <a:off x="6242304" y="6078741"/>
            <a:ext cx="2067944" cy="523220"/>
          </a:xfrm>
          <a:prstGeom prst="rect">
            <a:avLst/>
          </a:prstGeom>
          <a:noFill/>
        </p:spPr>
        <p:txBody>
          <a:bodyPr wrap="square" rtlCol="0">
            <a:spAutoFit/>
          </a:bodyPr>
          <a:lstStyle/>
          <a:p>
            <a:r>
              <a:rPr lang="en-GB" sz="1400" dirty="0"/>
              <a:t>thermodynamics and energy balance</a:t>
            </a:r>
          </a:p>
        </p:txBody>
      </p:sp>
      <p:sp>
        <p:nvSpPr>
          <p:cNvPr id="18" name="TextBox 17">
            <a:extLst>
              <a:ext uri="{FF2B5EF4-FFF2-40B4-BE49-F238E27FC236}">
                <a16:creationId xmlns:a16="http://schemas.microsoft.com/office/drawing/2014/main" id="{E8198440-50B1-4DE8-B592-4A6C8A181CFB}"/>
              </a:ext>
            </a:extLst>
          </p:cNvPr>
          <p:cNvSpPr txBox="1"/>
          <p:nvPr/>
        </p:nvSpPr>
        <p:spPr>
          <a:xfrm>
            <a:off x="8827008" y="6103118"/>
            <a:ext cx="2067944" cy="523220"/>
          </a:xfrm>
          <a:prstGeom prst="rect">
            <a:avLst/>
          </a:prstGeom>
          <a:noFill/>
        </p:spPr>
        <p:txBody>
          <a:bodyPr wrap="square" rtlCol="0">
            <a:spAutoFit/>
          </a:bodyPr>
          <a:lstStyle/>
          <a:p>
            <a:r>
              <a:rPr lang="en-GB" sz="1400" dirty="0"/>
              <a:t>hydrolysis, oxidation, green energetics</a:t>
            </a:r>
          </a:p>
        </p:txBody>
      </p:sp>
    </p:spTree>
    <p:extLst>
      <p:ext uri="{BB962C8B-B14F-4D97-AF65-F5344CB8AC3E}">
        <p14:creationId xmlns:p14="http://schemas.microsoft.com/office/powerpoint/2010/main" val="1413117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0B4B17-A8B4-4F49-BD1D-4F8035C9C33B}"/>
              </a:ext>
            </a:extLst>
          </p:cNvPr>
          <p:cNvSpPr>
            <a:spLocks noGrp="1"/>
          </p:cNvSpPr>
          <p:nvPr>
            <p:ph type="title"/>
          </p:nvPr>
        </p:nvSpPr>
        <p:spPr>
          <a:xfrm>
            <a:off x="913774" y="1"/>
            <a:ext cx="10364451" cy="903890"/>
          </a:xfrm>
        </p:spPr>
        <p:txBody>
          <a:bodyPr/>
          <a:lstStyle/>
          <a:p>
            <a:r>
              <a:rPr lang="en-GB" dirty="0"/>
              <a:t>Learning outcomes</a:t>
            </a:r>
          </a:p>
        </p:txBody>
      </p:sp>
      <p:sp>
        <p:nvSpPr>
          <p:cNvPr id="3" name="Content Placeholder 2">
            <a:extLst>
              <a:ext uri="{FF2B5EF4-FFF2-40B4-BE49-F238E27FC236}">
                <a16:creationId xmlns:a16="http://schemas.microsoft.com/office/drawing/2014/main" id="{7E452423-F012-45B4-8409-C6DBDD4684C0}"/>
              </a:ext>
            </a:extLst>
          </p:cNvPr>
          <p:cNvSpPr>
            <a:spLocks noGrp="1"/>
          </p:cNvSpPr>
          <p:nvPr>
            <p:ph sz="quarter" idx="13"/>
          </p:nvPr>
        </p:nvSpPr>
        <p:spPr>
          <a:xfrm>
            <a:off x="755493" y="894163"/>
            <a:ext cx="9011077" cy="5954108"/>
          </a:xfrm>
        </p:spPr>
        <p:txBody>
          <a:bodyPr>
            <a:normAutofit/>
          </a:bodyPr>
          <a:lstStyle/>
          <a:p>
            <a:pPr marL="0" indent="0" algn="just" fontAlgn="base" hangingPunct="0">
              <a:buNone/>
            </a:pPr>
            <a:r>
              <a:rPr lang="en-GB" sz="2400" dirty="0">
                <a:effectLst/>
                <a:ea typeface="Times New Roman" panose="02020603050405020304" pitchFamily="18" charset="0"/>
              </a:rPr>
              <a:t>Upon the successful completion of this module, you should be able to:</a:t>
            </a:r>
          </a:p>
          <a:p>
            <a:pPr marL="800100" lvl="1" indent="-342900" algn="just">
              <a:spcBef>
                <a:spcPts val="1200"/>
              </a:spcBef>
              <a:buFont typeface="Symbol" panose="05050102010706020507" pitchFamily="18" charset="2"/>
              <a:buChar char=""/>
            </a:pPr>
            <a:r>
              <a:rPr lang="en-GB" sz="2200" cap="none" dirty="0">
                <a:effectLst/>
                <a:ea typeface="Times New Roman" panose="02020603050405020304" pitchFamily="18" charset="0"/>
              </a:rPr>
              <a:t>Critically analyse concepts of heat and thermodynamics, to explain the chemistry of solid phases and their interaction with other phases</a:t>
            </a:r>
          </a:p>
          <a:p>
            <a:pPr marL="800100" lvl="1" indent="-342900" algn="just">
              <a:spcBef>
                <a:spcPts val="1200"/>
              </a:spcBef>
              <a:buFont typeface="Symbol" panose="05050102010706020507" pitchFamily="18" charset="2"/>
              <a:buChar char=""/>
            </a:pPr>
            <a:r>
              <a:rPr lang="en-GB" sz="2200" cap="none" dirty="0">
                <a:effectLst/>
                <a:ea typeface="Times New Roman" panose="02020603050405020304" pitchFamily="18" charset="0"/>
              </a:rPr>
              <a:t>Demonstrate a detailed understanding of reaction chemistry, ranging from complex chemical reactions to chemical compatibility of OME components </a:t>
            </a:r>
          </a:p>
          <a:p>
            <a:pPr marL="800100" lvl="1" indent="-342900" algn="just">
              <a:spcBef>
                <a:spcPts val="1200"/>
              </a:spcBef>
              <a:buFont typeface="Symbol" panose="05050102010706020507" pitchFamily="18" charset="2"/>
              <a:buChar char=""/>
            </a:pPr>
            <a:r>
              <a:rPr lang="en-GB" sz="2200" cap="none" dirty="0">
                <a:effectLst/>
                <a:ea typeface="Times New Roman" panose="02020603050405020304" pitchFamily="18" charset="0"/>
              </a:rPr>
              <a:t>Analyse critically the design of chemical components for the lifetime of an OME system or device, from manufacture, through storage, use and/or disposal</a:t>
            </a:r>
          </a:p>
          <a:p>
            <a:pPr marL="0" indent="0">
              <a:buNone/>
            </a:pPr>
            <a:endParaRPr lang="en-GB" dirty="0">
              <a:solidFill>
                <a:srgbClr val="0000FF"/>
              </a:solidFill>
            </a:endParaRPr>
          </a:p>
          <a:p>
            <a:pPr marL="0" indent="0">
              <a:buNone/>
            </a:pPr>
            <a:r>
              <a:rPr lang="en-GB" dirty="0">
                <a:solidFill>
                  <a:srgbClr val="0000FF"/>
                </a:solidFill>
              </a:rPr>
              <a:t>To meet KSBS</a:t>
            </a:r>
          </a:p>
        </p:txBody>
      </p:sp>
    </p:spTree>
    <p:extLst>
      <p:ext uri="{BB962C8B-B14F-4D97-AF65-F5344CB8AC3E}">
        <p14:creationId xmlns:p14="http://schemas.microsoft.com/office/powerpoint/2010/main" val="3616678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D55FA5-0D69-4552-8366-51801DAB6354}"/>
              </a:ext>
            </a:extLst>
          </p:cNvPr>
          <p:cNvSpPr>
            <a:spLocks noGrp="1"/>
          </p:cNvSpPr>
          <p:nvPr>
            <p:ph type="title"/>
          </p:nvPr>
        </p:nvSpPr>
        <p:spPr>
          <a:xfrm>
            <a:off x="994457" y="-13799"/>
            <a:ext cx="10364451" cy="847489"/>
          </a:xfrm>
        </p:spPr>
        <p:txBody>
          <a:bodyPr/>
          <a:lstStyle/>
          <a:p>
            <a:r>
              <a:rPr lang="en-GB" dirty="0"/>
              <a:t>TNT Through Its Life cycle</a:t>
            </a:r>
          </a:p>
        </p:txBody>
      </p:sp>
      <p:grpSp>
        <p:nvGrpSpPr>
          <p:cNvPr id="21" name="Group 20">
            <a:extLst>
              <a:ext uri="{FF2B5EF4-FFF2-40B4-BE49-F238E27FC236}">
                <a16:creationId xmlns:a16="http://schemas.microsoft.com/office/drawing/2014/main" id="{60704AE0-A346-47ED-857F-BE2C75790C19}"/>
              </a:ext>
            </a:extLst>
          </p:cNvPr>
          <p:cNvGrpSpPr/>
          <p:nvPr/>
        </p:nvGrpSpPr>
        <p:grpSpPr>
          <a:xfrm>
            <a:off x="3139183" y="685298"/>
            <a:ext cx="5913633" cy="6405767"/>
            <a:chOff x="3031606" y="389463"/>
            <a:chExt cx="5913633" cy="6405767"/>
          </a:xfrm>
        </p:grpSpPr>
        <p:pic>
          <p:nvPicPr>
            <p:cNvPr id="11" name="Picture 10">
              <a:extLst>
                <a:ext uri="{FF2B5EF4-FFF2-40B4-BE49-F238E27FC236}">
                  <a16:creationId xmlns:a16="http://schemas.microsoft.com/office/drawing/2014/main" id="{F1100D04-7C0F-4224-BE28-5A608A0EA7E4}"/>
                </a:ext>
              </a:extLst>
            </p:cNvPr>
            <p:cNvPicPr>
              <a:picLocks noChangeAspect="1"/>
            </p:cNvPicPr>
            <p:nvPr/>
          </p:nvPicPr>
          <p:blipFill>
            <a:blip r:embed="rId3"/>
            <a:stretch>
              <a:fillRect/>
            </a:stretch>
          </p:blipFill>
          <p:spPr>
            <a:xfrm>
              <a:off x="3031606" y="484377"/>
              <a:ext cx="5913633" cy="5889246"/>
            </a:xfrm>
            <a:prstGeom prst="rect">
              <a:avLst/>
            </a:prstGeom>
          </p:spPr>
        </p:pic>
        <p:sp>
          <p:nvSpPr>
            <p:cNvPr id="13" name="TextBox 12">
              <a:extLst>
                <a:ext uri="{FF2B5EF4-FFF2-40B4-BE49-F238E27FC236}">
                  <a16:creationId xmlns:a16="http://schemas.microsoft.com/office/drawing/2014/main" id="{D771F50B-3877-4A0D-BBD9-23657BA4EA2B}"/>
                </a:ext>
              </a:extLst>
            </p:cNvPr>
            <p:cNvSpPr txBox="1"/>
            <p:nvPr/>
          </p:nvSpPr>
          <p:spPr>
            <a:xfrm>
              <a:off x="5316070" y="2967335"/>
              <a:ext cx="1559859" cy="923330"/>
            </a:xfrm>
            <a:prstGeom prst="rect">
              <a:avLst/>
            </a:prstGeom>
            <a:noFill/>
          </p:spPr>
          <p:txBody>
            <a:bodyPr wrap="square" rtlCol="0">
              <a:spAutoFit/>
            </a:bodyPr>
            <a:lstStyle/>
            <a:p>
              <a:r>
                <a:rPr lang="en-GB" sz="5400" dirty="0"/>
                <a:t>TNT</a:t>
              </a:r>
            </a:p>
          </p:txBody>
        </p:sp>
        <p:sp>
          <p:nvSpPr>
            <p:cNvPr id="15" name="TextBox 14">
              <a:extLst>
                <a:ext uri="{FF2B5EF4-FFF2-40B4-BE49-F238E27FC236}">
                  <a16:creationId xmlns:a16="http://schemas.microsoft.com/office/drawing/2014/main" id="{7FAB573E-83CE-40DC-8DFC-5B6D9E5C4E68}"/>
                </a:ext>
              </a:extLst>
            </p:cNvPr>
            <p:cNvSpPr txBox="1"/>
            <p:nvPr/>
          </p:nvSpPr>
          <p:spPr>
            <a:xfrm rot="2997721">
              <a:off x="6231662" y="1651129"/>
              <a:ext cx="2567094" cy="923330"/>
            </a:xfrm>
            <a:prstGeom prst="rect">
              <a:avLst/>
            </a:prstGeom>
            <a:noFill/>
          </p:spPr>
          <p:txBody>
            <a:bodyPr wrap="square" rtlCol="0">
              <a:spAutoFit/>
            </a:bodyPr>
            <a:lstStyle/>
            <a:p>
              <a:r>
                <a:rPr lang="en-GB" b="1" dirty="0"/>
                <a:t>Synthesis</a:t>
              </a:r>
              <a:r>
                <a:rPr lang="en-GB" dirty="0"/>
                <a:t> – nitration and exothermic control</a:t>
              </a:r>
            </a:p>
            <a:p>
              <a:endParaRPr lang="en-GB" dirty="0"/>
            </a:p>
          </p:txBody>
        </p:sp>
        <p:sp>
          <p:nvSpPr>
            <p:cNvPr id="18" name="TextBox 17">
              <a:extLst>
                <a:ext uri="{FF2B5EF4-FFF2-40B4-BE49-F238E27FC236}">
                  <a16:creationId xmlns:a16="http://schemas.microsoft.com/office/drawing/2014/main" id="{7D07EC47-EAF5-418B-B6FB-77C3786FBBC5}"/>
                </a:ext>
              </a:extLst>
            </p:cNvPr>
            <p:cNvSpPr txBox="1"/>
            <p:nvPr/>
          </p:nvSpPr>
          <p:spPr>
            <a:xfrm rot="7837353">
              <a:off x="5690754" y="4817944"/>
              <a:ext cx="3308240" cy="646331"/>
            </a:xfrm>
            <a:prstGeom prst="rect">
              <a:avLst/>
            </a:prstGeom>
            <a:noFill/>
          </p:spPr>
          <p:txBody>
            <a:bodyPr wrap="square">
              <a:spAutoFit/>
            </a:bodyPr>
            <a:lstStyle/>
            <a:p>
              <a:r>
                <a:rPr lang="en-GB" b="1" dirty="0"/>
                <a:t>Storage</a:t>
              </a:r>
              <a:r>
                <a:rPr lang="en-GB" dirty="0"/>
                <a:t> – autocatalytic decomposition and stabilisers</a:t>
              </a:r>
            </a:p>
          </p:txBody>
        </p:sp>
        <p:sp>
          <p:nvSpPr>
            <p:cNvPr id="19" name="TextBox 18">
              <a:extLst>
                <a:ext uri="{FF2B5EF4-FFF2-40B4-BE49-F238E27FC236}">
                  <a16:creationId xmlns:a16="http://schemas.microsoft.com/office/drawing/2014/main" id="{021DDC20-1B41-4314-B72E-8D746F8F071F}"/>
                </a:ext>
              </a:extLst>
            </p:cNvPr>
            <p:cNvSpPr txBox="1"/>
            <p:nvPr/>
          </p:nvSpPr>
          <p:spPr>
            <a:xfrm rot="13371631">
              <a:off x="3086902" y="4578146"/>
              <a:ext cx="2499196" cy="646331"/>
            </a:xfrm>
            <a:prstGeom prst="rect">
              <a:avLst/>
            </a:prstGeom>
            <a:noFill/>
          </p:spPr>
          <p:txBody>
            <a:bodyPr wrap="square" rtlCol="0">
              <a:spAutoFit/>
            </a:bodyPr>
            <a:lstStyle/>
            <a:p>
              <a:r>
                <a:rPr lang="en-GB" b="1" dirty="0"/>
                <a:t>Use</a:t>
              </a:r>
              <a:r>
                <a:rPr lang="en-GB" dirty="0"/>
                <a:t> – detonation chemistry and products</a:t>
              </a:r>
            </a:p>
          </p:txBody>
        </p:sp>
        <p:sp>
          <p:nvSpPr>
            <p:cNvPr id="20" name="TextBox 19">
              <a:extLst>
                <a:ext uri="{FF2B5EF4-FFF2-40B4-BE49-F238E27FC236}">
                  <a16:creationId xmlns:a16="http://schemas.microsoft.com/office/drawing/2014/main" id="{F155F35B-DF05-4988-88FB-3A155AFB757F}"/>
                </a:ext>
              </a:extLst>
            </p:cNvPr>
            <p:cNvSpPr txBox="1"/>
            <p:nvPr/>
          </p:nvSpPr>
          <p:spPr>
            <a:xfrm rot="18492744">
              <a:off x="3046376" y="1468901"/>
              <a:ext cx="2805207" cy="646331"/>
            </a:xfrm>
            <a:prstGeom prst="rect">
              <a:avLst/>
            </a:prstGeom>
            <a:noFill/>
          </p:spPr>
          <p:txBody>
            <a:bodyPr wrap="square" rtlCol="0">
              <a:spAutoFit/>
            </a:bodyPr>
            <a:lstStyle/>
            <a:p>
              <a:r>
                <a:rPr lang="en-GB" b="1" dirty="0"/>
                <a:t>Disposal</a:t>
              </a:r>
              <a:r>
                <a:rPr lang="en-GB" dirty="0"/>
                <a:t> – alkaline hydrolysis and remediation</a:t>
              </a:r>
            </a:p>
          </p:txBody>
        </p:sp>
      </p:grpSp>
    </p:spTree>
    <p:extLst>
      <p:ext uri="{BB962C8B-B14F-4D97-AF65-F5344CB8AC3E}">
        <p14:creationId xmlns:p14="http://schemas.microsoft.com/office/powerpoint/2010/main" val="123823338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774" y="0"/>
            <a:ext cx="10364451" cy="824753"/>
          </a:xfrm>
        </p:spPr>
        <p:txBody>
          <a:bodyPr/>
          <a:lstStyle/>
          <a:p>
            <a:r>
              <a:rPr lang="en-GB" dirty="0"/>
              <a:t>SAFETY, SUSTAINABILITY AND </a:t>
            </a:r>
            <a:r>
              <a:rPr lang="en-GB" dirty="0" err="1"/>
              <a:t>pOLICY</a:t>
            </a:r>
            <a:endParaRPr dirty="0"/>
          </a:p>
        </p:txBody>
      </p:sp>
      <p:sp>
        <p:nvSpPr>
          <p:cNvPr id="3" name="Content Placeholder 2"/>
          <p:cNvSpPr>
            <a:spLocks noGrp="1"/>
          </p:cNvSpPr>
          <p:nvPr>
            <p:ph idx="1"/>
          </p:nvPr>
        </p:nvSpPr>
        <p:spPr>
          <a:xfrm>
            <a:off x="304800" y="1286640"/>
            <a:ext cx="5693213" cy="3424107"/>
          </a:xfrm>
        </p:spPr>
        <p:txBody>
          <a:bodyPr>
            <a:normAutofit/>
          </a:bodyPr>
          <a:lstStyle/>
          <a:p>
            <a:pPr marL="0" indent="0">
              <a:buNone/>
            </a:pPr>
            <a:r>
              <a:rPr lang="en-GB" b="1" cap="none" dirty="0"/>
              <a:t>How can sustainability be improved?</a:t>
            </a:r>
            <a:endParaRPr lang="en-GB" b="1" dirty="0"/>
          </a:p>
          <a:p>
            <a:pPr marL="0" indent="0">
              <a:buNone/>
            </a:pPr>
            <a:r>
              <a:rPr lang="en-GB" cap="none" dirty="0"/>
              <a:t>• 'Safe-by-design' philosophy</a:t>
            </a:r>
          </a:p>
          <a:p>
            <a:pPr marL="0" indent="0">
              <a:buNone/>
            </a:pPr>
            <a:r>
              <a:rPr lang="en-GB" cap="none" dirty="0"/>
              <a:t>• Green energetics and REACH regulations</a:t>
            </a:r>
          </a:p>
          <a:p>
            <a:pPr marL="0" indent="0">
              <a:buNone/>
            </a:pPr>
            <a:r>
              <a:rPr lang="en-GB" cap="none" dirty="0"/>
              <a:t>• Substitution examples (lead-free primaries)</a:t>
            </a:r>
          </a:p>
          <a:p>
            <a:pPr marL="0" indent="0">
              <a:buNone/>
            </a:pPr>
            <a:r>
              <a:rPr lang="en-GB" cap="none" dirty="0"/>
              <a:t>• Closed-loop propellant recycling</a:t>
            </a:r>
          </a:p>
          <a:p>
            <a:endParaRPr lang="en-GB" cap="none" dirty="0"/>
          </a:p>
        </p:txBody>
      </p:sp>
      <p:sp>
        <p:nvSpPr>
          <p:cNvPr id="4" name="Content Placeholder 2">
            <a:extLst>
              <a:ext uri="{FF2B5EF4-FFF2-40B4-BE49-F238E27FC236}">
                <a16:creationId xmlns:a16="http://schemas.microsoft.com/office/drawing/2014/main" id="{AF96001E-CE50-4CF0-B278-A563B2478116}"/>
              </a:ext>
            </a:extLst>
          </p:cNvPr>
          <p:cNvSpPr txBox="1">
            <a:spLocks/>
          </p:cNvSpPr>
          <p:nvPr/>
        </p:nvSpPr>
        <p:spPr>
          <a:xfrm>
            <a:off x="6193989" y="1286640"/>
            <a:ext cx="5612533" cy="3424107"/>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pPr>
            <a:r>
              <a:rPr lang="en-GB" b="1" cap="none" dirty="0"/>
              <a:t>Where chemistry meets policy?</a:t>
            </a:r>
          </a:p>
          <a:p>
            <a:r>
              <a:rPr lang="en-GB" cap="none" dirty="0"/>
              <a:t>Professional frameworks:</a:t>
            </a:r>
          </a:p>
          <a:p>
            <a:pPr marL="0" indent="0">
              <a:buNone/>
            </a:pPr>
            <a:r>
              <a:rPr lang="en-GB" cap="none" dirty="0"/>
              <a:t>	MOD safety policy and NATO STANAG 	standards</a:t>
            </a:r>
          </a:p>
          <a:p>
            <a:pPr marL="0" indent="0">
              <a:buNone/>
            </a:pPr>
            <a:r>
              <a:rPr lang="en-GB" cap="none" dirty="0"/>
              <a:t>	REACH and environmental compliance</a:t>
            </a:r>
          </a:p>
          <a:p>
            <a:pPr marL="0" indent="0">
              <a:buNone/>
            </a:pPr>
            <a:r>
              <a:rPr lang="en-GB" cap="none" dirty="0"/>
              <a:t>	Balancing performance, safety, and 	sustainability</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Object 5">
            <a:extLst>
              <a:ext uri="{FF2B5EF4-FFF2-40B4-BE49-F238E27FC236}">
                <a16:creationId xmlns:a16="http://schemas.microsoft.com/office/drawing/2014/main" id="{2228CA79-0867-4E08-B304-9B9CAC4019E5}"/>
              </a:ext>
            </a:extLst>
          </p:cNvPr>
          <p:cNvGraphicFramePr>
            <a:graphicFrameLocks noChangeAspect="1"/>
          </p:cNvGraphicFramePr>
          <p:nvPr>
            <p:extLst>
              <p:ext uri="{D42A27DB-BD31-4B8C-83A1-F6EECF244321}">
                <p14:modId xmlns:p14="http://schemas.microsoft.com/office/powerpoint/2010/main" val="3294387320"/>
              </p:ext>
            </p:extLst>
          </p:nvPr>
        </p:nvGraphicFramePr>
        <p:xfrm>
          <a:off x="2510114" y="1253736"/>
          <a:ext cx="2846231" cy="2065072"/>
        </p:xfrm>
        <a:graphic>
          <a:graphicData uri="http://schemas.openxmlformats.org/presentationml/2006/ole">
            <mc:AlternateContent xmlns:mc="http://schemas.openxmlformats.org/markup-compatibility/2006">
              <mc:Choice xmlns:v="urn:schemas-microsoft-com:vml" Requires="v">
                <p:oleObj name="Worksheet" r:id="rId3" imgW="8720388" imgH="6324600" progId="Excel.Sheet.12">
                  <p:embed/>
                </p:oleObj>
              </mc:Choice>
              <mc:Fallback>
                <p:oleObj name="Worksheet" r:id="rId3" imgW="8720388" imgH="6324600" progId="Excel.Sheet.12">
                  <p:embed/>
                  <p:pic>
                    <p:nvPicPr>
                      <p:cNvPr id="6" name="Object 5">
                        <a:extLst>
                          <a:ext uri="{FF2B5EF4-FFF2-40B4-BE49-F238E27FC236}">
                            <a16:creationId xmlns:a16="http://schemas.microsoft.com/office/drawing/2014/main" id="{2228CA79-0867-4E08-B304-9B9CAC4019E5}"/>
                          </a:ext>
                        </a:extLst>
                      </p:cNvPr>
                      <p:cNvPicPr/>
                      <p:nvPr/>
                    </p:nvPicPr>
                    <p:blipFill>
                      <a:blip r:embed="rId4"/>
                      <a:stretch>
                        <a:fillRect/>
                      </a:stretch>
                    </p:blipFill>
                    <p:spPr>
                      <a:xfrm>
                        <a:off x="2510114" y="1253736"/>
                        <a:ext cx="2846231" cy="2065072"/>
                      </a:xfrm>
                      <a:prstGeom prst="rect">
                        <a:avLst/>
                      </a:prstGeom>
                      <a:solidFill>
                        <a:schemeClr val="accent1"/>
                      </a:solidFill>
                    </p:spPr>
                  </p:pic>
                </p:oleObj>
              </mc:Fallback>
            </mc:AlternateContent>
          </a:graphicData>
        </a:graphic>
      </p:graphicFrame>
      <p:sp>
        <p:nvSpPr>
          <p:cNvPr id="2" name="Title 1">
            <a:extLst>
              <a:ext uri="{FF2B5EF4-FFF2-40B4-BE49-F238E27FC236}">
                <a16:creationId xmlns:a16="http://schemas.microsoft.com/office/drawing/2014/main" id="{B82419D0-515F-4F31-8AAF-3B8D9576ADC9}"/>
              </a:ext>
            </a:extLst>
          </p:cNvPr>
          <p:cNvSpPr>
            <a:spLocks noGrp="1"/>
          </p:cNvSpPr>
          <p:nvPr>
            <p:ph type="title"/>
          </p:nvPr>
        </p:nvSpPr>
        <p:spPr>
          <a:xfrm>
            <a:off x="913149" y="0"/>
            <a:ext cx="10364451" cy="857839"/>
          </a:xfrm>
        </p:spPr>
        <p:txBody>
          <a:bodyPr/>
          <a:lstStyle/>
          <a:p>
            <a:r>
              <a:rPr lang="en-GB" dirty="0"/>
              <a:t>Mapped </a:t>
            </a:r>
            <a:r>
              <a:rPr lang="en-GB" dirty="0" err="1"/>
              <a:t>ksb’</a:t>
            </a:r>
            <a:r>
              <a:rPr lang="en-GB" cap="none" dirty="0" err="1"/>
              <a:t>s</a:t>
            </a:r>
            <a:endParaRPr lang="en-GB" dirty="0"/>
          </a:p>
        </p:txBody>
      </p:sp>
      <p:graphicFrame>
        <p:nvGraphicFramePr>
          <p:cNvPr id="10" name="Object 9">
            <a:extLst>
              <a:ext uri="{FF2B5EF4-FFF2-40B4-BE49-F238E27FC236}">
                <a16:creationId xmlns:a16="http://schemas.microsoft.com/office/drawing/2014/main" id="{48FC1F17-06CA-4C70-9577-3C9CDE577897}"/>
              </a:ext>
            </a:extLst>
          </p:cNvPr>
          <p:cNvGraphicFramePr>
            <a:graphicFrameLocks noChangeAspect="1"/>
          </p:cNvGraphicFramePr>
          <p:nvPr>
            <p:extLst>
              <p:ext uri="{D42A27DB-BD31-4B8C-83A1-F6EECF244321}">
                <p14:modId xmlns:p14="http://schemas.microsoft.com/office/powerpoint/2010/main" val="1267898987"/>
              </p:ext>
            </p:extLst>
          </p:nvPr>
        </p:nvGraphicFramePr>
        <p:xfrm>
          <a:off x="2510114" y="3506220"/>
          <a:ext cx="2855026" cy="1671664"/>
        </p:xfrm>
        <a:graphic>
          <a:graphicData uri="http://schemas.openxmlformats.org/presentationml/2006/ole">
            <mc:AlternateContent xmlns:mc="http://schemas.openxmlformats.org/markup-compatibility/2006">
              <mc:Choice xmlns:v="urn:schemas-microsoft-com:vml" Requires="v">
                <p:oleObj name="Worksheet" r:id="rId5" imgW="8720388" imgH="5105400" progId="Excel.Sheet.12">
                  <p:embed/>
                </p:oleObj>
              </mc:Choice>
              <mc:Fallback>
                <p:oleObj name="Worksheet" r:id="rId5" imgW="8720388" imgH="5105400" progId="Excel.Sheet.12">
                  <p:embed/>
                  <p:pic>
                    <p:nvPicPr>
                      <p:cNvPr id="10" name="Object 9">
                        <a:extLst>
                          <a:ext uri="{FF2B5EF4-FFF2-40B4-BE49-F238E27FC236}">
                            <a16:creationId xmlns:a16="http://schemas.microsoft.com/office/drawing/2014/main" id="{48FC1F17-06CA-4C70-9577-3C9CDE577897}"/>
                          </a:ext>
                        </a:extLst>
                      </p:cNvPr>
                      <p:cNvPicPr/>
                      <p:nvPr/>
                    </p:nvPicPr>
                    <p:blipFill>
                      <a:blip r:embed="rId6"/>
                      <a:stretch>
                        <a:fillRect/>
                      </a:stretch>
                    </p:blipFill>
                    <p:spPr>
                      <a:xfrm>
                        <a:off x="2510114" y="3506220"/>
                        <a:ext cx="2855026" cy="1671664"/>
                      </a:xfrm>
                      <a:prstGeom prst="rect">
                        <a:avLst/>
                      </a:prstGeom>
                    </p:spPr>
                  </p:pic>
                </p:oleObj>
              </mc:Fallback>
            </mc:AlternateContent>
          </a:graphicData>
        </a:graphic>
      </p:graphicFrame>
      <p:graphicFrame>
        <p:nvGraphicFramePr>
          <p:cNvPr id="11" name="Object 10">
            <a:extLst>
              <a:ext uri="{FF2B5EF4-FFF2-40B4-BE49-F238E27FC236}">
                <a16:creationId xmlns:a16="http://schemas.microsoft.com/office/drawing/2014/main" id="{DD890308-6E9E-4BDC-8916-06A02D31EDB5}"/>
              </a:ext>
            </a:extLst>
          </p:cNvPr>
          <p:cNvGraphicFramePr>
            <a:graphicFrameLocks noChangeAspect="1"/>
          </p:cNvGraphicFramePr>
          <p:nvPr>
            <p:extLst>
              <p:ext uri="{D42A27DB-BD31-4B8C-83A1-F6EECF244321}">
                <p14:modId xmlns:p14="http://schemas.microsoft.com/office/powerpoint/2010/main" val="1168173956"/>
              </p:ext>
            </p:extLst>
          </p:nvPr>
        </p:nvGraphicFramePr>
        <p:xfrm>
          <a:off x="5666174" y="1272126"/>
          <a:ext cx="3551467" cy="2160749"/>
        </p:xfrm>
        <a:graphic>
          <a:graphicData uri="http://schemas.openxmlformats.org/presentationml/2006/ole">
            <mc:AlternateContent xmlns:mc="http://schemas.openxmlformats.org/markup-compatibility/2006">
              <mc:Choice xmlns:v="urn:schemas-microsoft-com:vml" Requires="v">
                <p:oleObj name="Worksheet" r:id="rId7" imgW="8720388" imgH="5305425" progId="Excel.Sheet.12">
                  <p:embed/>
                </p:oleObj>
              </mc:Choice>
              <mc:Fallback>
                <p:oleObj name="Worksheet" r:id="rId7" imgW="8720388" imgH="5305425" progId="Excel.Sheet.12">
                  <p:embed/>
                  <p:pic>
                    <p:nvPicPr>
                      <p:cNvPr id="11" name="Object 10">
                        <a:extLst>
                          <a:ext uri="{FF2B5EF4-FFF2-40B4-BE49-F238E27FC236}">
                            <a16:creationId xmlns:a16="http://schemas.microsoft.com/office/drawing/2014/main" id="{DD890308-6E9E-4BDC-8916-06A02D31EDB5}"/>
                          </a:ext>
                        </a:extLst>
                      </p:cNvPr>
                      <p:cNvPicPr/>
                      <p:nvPr/>
                    </p:nvPicPr>
                    <p:blipFill>
                      <a:blip r:embed="rId8"/>
                      <a:stretch>
                        <a:fillRect/>
                      </a:stretch>
                    </p:blipFill>
                    <p:spPr>
                      <a:xfrm>
                        <a:off x="5666174" y="1272126"/>
                        <a:ext cx="3551467" cy="2160749"/>
                      </a:xfrm>
                      <a:prstGeom prst="rect">
                        <a:avLst/>
                      </a:prstGeom>
                    </p:spPr>
                  </p:pic>
                </p:oleObj>
              </mc:Fallback>
            </mc:AlternateContent>
          </a:graphicData>
        </a:graphic>
      </p:graphicFrame>
      <p:graphicFrame>
        <p:nvGraphicFramePr>
          <p:cNvPr id="9" name="Object 8">
            <a:extLst>
              <a:ext uri="{FF2B5EF4-FFF2-40B4-BE49-F238E27FC236}">
                <a16:creationId xmlns:a16="http://schemas.microsoft.com/office/drawing/2014/main" id="{4983160F-0876-4606-A67E-FA9E569CCF65}"/>
              </a:ext>
            </a:extLst>
          </p:cNvPr>
          <p:cNvGraphicFramePr>
            <a:graphicFrameLocks noChangeAspect="1"/>
          </p:cNvGraphicFramePr>
          <p:nvPr>
            <p:extLst>
              <p:ext uri="{D42A27DB-BD31-4B8C-83A1-F6EECF244321}">
                <p14:modId xmlns:p14="http://schemas.microsoft.com/office/powerpoint/2010/main" val="3284654635"/>
              </p:ext>
            </p:extLst>
          </p:nvPr>
        </p:nvGraphicFramePr>
        <p:xfrm>
          <a:off x="1742854" y="1064345"/>
          <a:ext cx="8121650" cy="5726112"/>
        </p:xfrm>
        <a:graphic>
          <a:graphicData uri="http://schemas.openxmlformats.org/presentationml/2006/ole">
            <mc:AlternateContent xmlns:mc="http://schemas.openxmlformats.org/markup-compatibility/2006">
              <mc:Choice xmlns:v="urn:schemas-microsoft-com:vml" Requires="v">
                <p:oleObj name="Worksheet" r:id="rId9" imgW="8720388" imgH="6143625" progId="Excel.Sheet.12">
                  <p:embed/>
                </p:oleObj>
              </mc:Choice>
              <mc:Fallback>
                <p:oleObj name="Worksheet" r:id="rId9" imgW="8720388" imgH="6143625" progId="Excel.Sheet.12">
                  <p:embed/>
                  <p:pic>
                    <p:nvPicPr>
                      <p:cNvPr id="9" name="Object 8">
                        <a:extLst>
                          <a:ext uri="{FF2B5EF4-FFF2-40B4-BE49-F238E27FC236}">
                            <a16:creationId xmlns:a16="http://schemas.microsoft.com/office/drawing/2014/main" id="{4983160F-0876-4606-A67E-FA9E569CCF65}"/>
                          </a:ext>
                        </a:extLst>
                      </p:cNvPr>
                      <p:cNvPicPr/>
                      <p:nvPr/>
                    </p:nvPicPr>
                    <p:blipFill>
                      <a:blip r:embed="rId10"/>
                      <a:stretch>
                        <a:fillRect/>
                      </a:stretch>
                    </p:blipFill>
                    <p:spPr>
                      <a:xfrm>
                        <a:off x="1742854" y="1064345"/>
                        <a:ext cx="8121650" cy="5726112"/>
                      </a:xfrm>
                      <a:prstGeom prst="rect">
                        <a:avLst/>
                      </a:prstGeom>
                      <a:solidFill>
                        <a:schemeClr val="accent1"/>
                      </a:solidFill>
                    </p:spPr>
                  </p:pic>
                </p:oleObj>
              </mc:Fallback>
            </mc:AlternateContent>
          </a:graphicData>
        </a:graphic>
      </p:graphicFrame>
      <p:graphicFrame>
        <p:nvGraphicFramePr>
          <p:cNvPr id="7" name="Object 6">
            <a:extLst>
              <a:ext uri="{FF2B5EF4-FFF2-40B4-BE49-F238E27FC236}">
                <a16:creationId xmlns:a16="http://schemas.microsoft.com/office/drawing/2014/main" id="{81A1A29A-E81E-4881-86C3-10646B26597A}"/>
              </a:ext>
            </a:extLst>
          </p:cNvPr>
          <p:cNvGraphicFramePr>
            <a:graphicFrameLocks noChangeAspect="1"/>
          </p:cNvGraphicFramePr>
          <p:nvPr>
            <p:extLst>
              <p:ext uri="{D42A27DB-BD31-4B8C-83A1-F6EECF244321}">
                <p14:modId xmlns:p14="http://schemas.microsoft.com/office/powerpoint/2010/main" val="2697757322"/>
              </p:ext>
            </p:extLst>
          </p:nvPr>
        </p:nvGraphicFramePr>
        <p:xfrm>
          <a:off x="1742854" y="1051332"/>
          <a:ext cx="8099389" cy="4742323"/>
        </p:xfrm>
        <a:graphic>
          <a:graphicData uri="http://schemas.openxmlformats.org/presentationml/2006/ole">
            <mc:AlternateContent xmlns:mc="http://schemas.openxmlformats.org/markup-compatibility/2006">
              <mc:Choice xmlns:v="urn:schemas-microsoft-com:vml" Requires="v">
                <p:oleObj name="Worksheet" r:id="rId11" imgW="8720388" imgH="5105400" progId="Excel.Sheet.12">
                  <p:embed/>
                </p:oleObj>
              </mc:Choice>
              <mc:Fallback>
                <p:oleObj name="Worksheet" r:id="rId11" imgW="8720388" imgH="5105400" progId="Excel.Sheet.12">
                  <p:embed/>
                  <p:pic>
                    <p:nvPicPr>
                      <p:cNvPr id="7" name="Object 6">
                        <a:extLst>
                          <a:ext uri="{FF2B5EF4-FFF2-40B4-BE49-F238E27FC236}">
                            <a16:creationId xmlns:a16="http://schemas.microsoft.com/office/drawing/2014/main" id="{81A1A29A-E81E-4881-86C3-10646B26597A}"/>
                          </a:ext>
                        </a:extLst>
                      </p:cNvPr>
                      <p:cNvPicPr/>
                      <p:nvPr/>
                    </p:nvPicPr>
                    <p:blipFill>
                      <a:blip r:embed="rId6"/>
                      <a:stretch>
                        <a:fillRect/>
                      </a:stretch>
                    </p:blipFill>
                    <p:spPr>
                      <a:xfrm>
                        <a:off x="1742854" y="1051332"/>
                        <a:ext cx="8099389" cy="4742323"/>
                      </a:xfrm>
                      <a:prstGeom prst="rect">
                        <a:avLst/>
                      </a:prstGeom>
                    </p:spPr>
                  </p:pic>
                </p:oleObj>
              </mc:Fallback>
            </mc:AlternateContent>
          </a:graphicData>
        </a:graphic>
      </p:graphicFrame>
      <p:graphicFrame>
        <p:nvGraphicFramePr>
          <p:cNvPr id="8" name="Object 7">
            <a:extLst>
              <a:ext uri="{FF2B5EF4-FFF2-40B4-BE49-F238E27FC236}">
                <a16:creationId xmlns:a16="http://schemas.microsoft.com/office/drawing/2014/main" id="{1CA7ABDB-40EB-4D44-8396-16D36ED97FEB}"/>
              </a:ext>
            </a:extLst>
          </p:cNvPr>
          <p:cNvGraphicFramePr>
            <a:graphicFrameLocks noChangeAspect="1"/>
          </p:cNvGraphicFramePr>
          <p:nvPr>
            <p:extLst>
              <p:ext uri="{D42A27DB-BD31-4B8C-83A1-F6EECF244321}">
                <p14:modId xmlns:p14="http://schemas.microsoft.com/office/powerpoint/2010/main" val="4096582787"/>
              </p:ext>
            </p:extLst>
          </p:nvPr>
        </p:nvGraphicFramePr>
        <p:xfrm>
          <a:off x="1724218" y="1051332"/>
          <a:ext cx="8136660" cy="4950428"/>
        </p:xfrm>
        <a:graphic>
          <a:graphicData uri="http://schemas.openxmlformats.org/presentationml/2006/ole">
            <mc:AlternateContent xmlns:mc="http://schemas.openxmlformats.org/markup-compatibility/2006">
              <mc:Choice xmlns:v="urn:schemas-microsoft-com:vml" Requires="v">
                <p:oleObj name="Worksheet" r:id="rId12" imgW="8720388" imgH="5305425" progId="Excel.Sheet.12">
                  <p:embed/>
                </p:oleObj>
              </mc:Choice>
              <mc:Fallback>
                <p:oleObj name="Worksheet" r:id="rId12" imgW="8720388" imgH="5305425" progId="Excel.Sheet.12">
                  <p:embed/>
                  <p:pic>
                    <p:nvPicPr>
                      <p:cNvPr id="8" name="Object 7">
                        <a:extLst>
                          <a:ext uri="{FF2B5EF4-FFF2-40B4-BE49-F238E27FC236}">
                            <a16:creationId xmlns:a16="http://schemas.microsoft.com/office/drawing/2014/main" id="{1CA7ABDB-40EB-4D44-8396-16D36ED97FEB}"/>
                          </a:ext>
                        </a:extLst>
                      </p:cNvPr>
                      <p:cNvPicPr/>
                      <p:nvPr/>
                    </p:nvPicPr>
                    <p:blipFill>
                      <a:blip r:embed="rId13"/>
                      <a:stretch>
                        <a:fillRect/>
                      </a:stretch>
                    </p:blipFill>
                    <p:spPr>
                      <a:xfrm>
                        <a:off x="1724218" y="1051332"/>
                        <a:ext cx="8136660" cy="4950428"/>
                      </a:xfrm>
                      <a:prstGeom prst="rect">
                        <a:avLst/>
                      </a:prstGeom>
                    </p:spPr>
                  </p:pic>
                </p:oleObj>
              </mc:Fallback>
            </mc:AlternateContent>
          </a:graphicData>
        </a:graphic>
      </p:graphicFrame>
    </p:spTree>
    <p:extLst>
      <p:ext uri="{BB962C8B-B14F-4D97-AF65-F5344CB8AC3E}">
        <p14:creationId xmlns:p14="http://schemas.microsoft.com/office/powerpoint/2010/main" val="26280024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xit" presetSubtype="0" fill="hold" nodeType="clickEffect">
                                  <p:stCondLst>
                                    <p:cond delay="0"/>
                                  </p:stCondLst>
                                  <p:childTnLst>
                                    <p:set>
                                      <p:cBhvr>
                                        <p:cTn id="6" dur="1" fill="hold">
                                          <p:stCondLst>
                                            <p:cond delay="0"/>
                                          </p:stCondLst>
                                        </p:cTn>
                                        <p:tgtEl>
                                          <p:spTgt spid="6"/>
                                        </p:tgtEl>
                                        <p:attrNameLst>
                                          <p:attrName>style.visibility</p:attrName>
                                        </p:attrNameLst>
                                      </p:cBhvr>
                                      <p:to>
                                        <p:strVal val="hidden"/>
                                      </p:to>
                                    </p:set>
                                  </p:childTnLst>
                                </p:cTn>
                              </p:par>
                              <p:par>
                                <p:cTn id="7" presetID="1" presetClass="exit" presetSubtype="0" fill="hold" nodeType="withEffect">
                                  <p:stCondLst>
                                    <p:cond delay="0"/>
                                  </p:stCondLst>
                                  <p:childTnLst>
                                    <p:set>
                                      <p:cBhvr>
                                        <p:cTn id="8" dur="1" fill="hold">
                                          <p:stCondLst>
                                            <p:cond delay="0"/>
                                          </p:stCondLst>
                                        </p:cTn>
                                        <p:tgtEl>
                                          <p:spTgt spid="11"/>
                                        </p:tgtEl>
                                        <p:attrNameLst>
                                          <p:attrName>style.visibility</p:attrName>
                                        </p:attrNameLst>
                                      </p:cBhvr>
                                      <p:to>
                                        <p:strVal val="hidden"/>
                                      </p:to>
                                    </p:set>
                                  </p:childTnLst>
                                </p:cTn>
                              </p:par>
                              <p:par>
                                <p:cTn id="9" presetID="1" presetClass="exit" presetSubtype="0" fill="hold" nodeType="withEffect">
                                  <p:stCondLst>
                                    <p:cond delay="0"/>
                                  </p:stCondLst>
                                  <p:childTnLst>
                                    <p:set>
                                      <p:cBhvr>
                                        <p:cTn id="10" dur="1" fill="hold">
                                          <p:stCondLst>
                                            <p:cond delay="0"/>
                                          </p:stCondLst>
                                        </p:cTn>
                                        <p:tgtEl>
                                          <p:spTgt spid="10"/>
                                        </p:tgtEl>
                                        <p:attrNameLst>
                                          <p:attrName>style.visibility</p:attrName>
                                        </p:attrNameLst>
                                      </p:cBhvr>
                                      <p:to>
                                        <p:strVal val="hidden"/>
                                      </p:to>
                                    </p:set>
                                  </p:childTnLst>
                                </p:cTn>
                              </p:par>
                              <p:par>
                                <p:cTn id="11" presetID="6" presetClass="entr" presetSubtype="32" fill="hold" nodeType="withEffect">
                                  <p:stCondLst>
                                    <p:cond delay="0"/>
                                  </p:stCondLst>
                                  <p:childTnLst>
                                    <p:set>
                                      <p:cBhvr>
                                        <p:cTn id="12" dur="1" fill="hold">
                                          <p:stCondLst>
                                            <p:cond delay="0"/>
                                          </p:stCondLst>
                                        </p:cTn>
                                        <p:tgtEl>
                                          <p:spTgt spid="9"/>
                                        </p:tgtEl>
                                        <p:attrNameLst>
                                          <p:attrName>style.visibility</p:attrName>
                                        </p:attrNameLst>
                                      </p:cBhvr>
                                      <p:to>
                                        <p:strVal val="visible"/>
                                      </p:to>
                                    </p:set>
                                    <p:animEffect transition="in" filter="circle(out)">
                                      <p:cBhvr>
                                        <p:cTn id="13" dur="1000"/>
                                        <p:tgtEl>
                                          <p:spTgt spid="9"/>
                                        </p:tgtEl>
                                      </p:cBhvr>
                                    </p:animEffect>
                                  </p:childTnLst>
                                  <p:subTnLst>
                                    <p:set>
                                      <p:cBhvr override="childStyle">
                                        <p:cTn dur="1" fill="hold" display="0" masterRel="nextClick" afterEffect="1"/>
                                        <p:tgtEl>
                                          <p:spTgt spid="9"/>
                                        </p:tgtEl>
                                        <p:attrNameLst>
                                          <p:attrName>style.visibility</p:attrName>
                                        </p:attrNameLst>
                                      </p:cBhvr>
                                      <p:to>
                                        <p:strVal val="hidden"/>
                                      </p:to>
                                    </p:set>
                                  </p:subTnLst>
                                </p:cTn>
                              </p:par>
                            </p:childTnLst>
                          </p:cTn>
                        </p:par>
                      </p:childTnLst>
                    </p:cTn>
                  </p:par>
                  <p:par>
                    <p:cTn id="14" fill="hold">
                      <p:stCondLst>
                        <p:cond delay="indefinite"/>
                      </p:stCondLst>
                      <p:childTnLst>
                        <p:par>
                          <p:cTn id="15" fill="hold">
                            <p:stCondLst>
                              <p:cond delay="0"/>
                            </p:stCondLst>
                            <p:childTnLst>
                              <p:par>
                                <p:cTn id="16" presetID="6" presetClass="entr" presetSubtype="32" fill="hold" nodeType="click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circle(out)">
                                      <p:cBhvr>
                                        <p:cTn id="18" dur="1000"/>
                                        <p:tgtEl>
                                          <p:spTgt spid="7"/>
                                        </p:tgtEl>
                                      </p:cBhvr>
                                    </p:animEffect>
                                  </p:childTnLst>
                                  <p:subTnLst>
                                    <p:set>
                                      <p:cBhvr override="childStyle">
                                        <p:cTn dur="1" fill="hold" display="0" masterRel="nextClick" afterEffect="1"/>
                                        <p:tgtEl>
                                          <p:spTgt spid="7"/>
                                        </p:tgtEl>
                                        <p:attrNameLst>
                                          <p:attrName>style.visibility</p:attrName>
                                        </p:attrNameLst>
                                      </p:cBhvr>
                                      <p:to>
                                        <p:strVal val="hidden"/>
                                      </p:to>
                                    </p:set>
                                  </p:subTnLst>
                                </p:cTn>
                              </p:par>
                            </p:childTnLst>
                          </p:cTn>
                        </p:par>
                      </p:childTnLst>
                    </p:cTn>
                  </p:par>
                  <p:par>
                    <p:cTn id="19" fill="hold">
                      <p:stCondLst>
                        <p:cond delay="indefinite"/>
                      </p:stCondLst>
                      <p:childTnLst>
                        <p:par>
                          <p:cTn id="20" fill="hold">
                            <p:stCondLst>
                              <p:cond delay="0"/>
                            </p:stCondLst>
                            <p:childTnLst>
                              <p:par>
                                <p:cTn id="21" presetID="6" presetClass="entr" presetSubtype="32" fill="hold" nodeType="clickEffect">
                                  <p:stCondLst>
                                    <p:cond delay="0"/>
                                  </p:stCondLst>
                                  <p:childTnLst>
                                    <p:set>
                                      <p:cBhvr>
                                        <p:cTn id="22" dur="1" fill="hold">
                                          <p:stCondLst>
                                            <p:cond delay="0"/>
                                          </p:stCondLst>
                                        </p:cTn>
                                        <p:tgtEl>
                                          <p:spTgt spid="8"/>
                                        </p:tgtEl>
                                        <p:attrNameLst>
                                          <p:attrName>style.visibility</p:attrName>
                                        </p:attrNameLst>
                                      </p:cBhvr>
                                      <p:to>
                                        <p:strVal val="visible"/>
                                      </p:to>
                                    </p:set>
                                    <p:animEffect transition="in" filter="circle(out)">
                                      <p:cBhvr>
                                        <p:cTn id="23" dur="10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76A8E6-48F3-41AD-8AB3-DA23409FB786}"/>
              </a:ext>
            </a:extLst>
          </p:cNvPr>
          <p:cNvSpPr>
            <a:spLocks noGrp="1"/>
          </p:cNvSpPr>
          <p:nvPr>
            <p:ph type="title"/>
          </p:nvPr>
        </p:nvSpPr>
        <p:spPr>
          <a:xfrm>
            <a:off x="913774" y="0"/>
            <a:ext cx="10364451" cy="819807"/>
          </a:xfrm>
        </p:spPr>
        <p:txBody>
          <a:bodyPr/>
          <a:lstStyle/>
          <a:p>
            <a:r>
              <a:rPr lang="en-GB" dirty="0"/>
              <a:t>INDICATIVE CONTENT</a:t>
            </a:r>
          </a:p>
        </p:txBody>
      </p:sp>
      <p:sp>
        <p:nvSpPr>
          <p:cNvPr id="3" name="Content Placeholder 2">
            <a:extLst>
              <a:ext uri="{FF2B5EF4-FFF2-40B4-BE49-F238E27FC236}">
                <a16:creationId xmlns:a16="http://schemas.microsoft.com/office/drawing/2014/main" id="{54DE2B28-92BB-466E-BCFE-45CCF11D0C9F}"/>
              </a:ext>
            </a:extLst>
          </p:cNvPr>
          <p:cNvSpPr>
            <a:spLocks noGrp="1"/>
          </p:cNvSpPr>
          <p:nvPr>
            <p:ph sz="quarter" idx="13"/>
          </p:nvPr>
        </p:nvSpPr>
        <p:spPr>
          <a:xfrm>
            <a:off x="745608" y="1231974"/>
            <a:ext cx="10363826" cy="3424107"/>
          </a:xfrm>
        </p:spPr>
        <p:txBody>
          <a:bodyPr/>
          <a:lstStyle/>
          <a:p>
            <a:pPr marL="342900" lvl="0" indent="-342900" rtl="0">
              <a:spcBef>
                <a:spcPts val="1200"/>
              </a:spcBef>
              <a:spcAft>
                <a:spcPts val="0"/>
              </a:spcAft>
              <a:buFont typeface="Symbol" panose="05050102010706020507" pitchFamily="18" charset="2"/>
              <a:buChar char=""/>
            </a:pPr>
            <a:r>
              <a:rPr lang="en-GB" sz="2200" cap="none" dirty="0">
                <a:effectLst/>
                <a:latin typeface="Arial" panose="020B0604020202020204" pitchFamily="34" charset="0"/>
                <a:ea typeface="Times New Roman" panose="02020603050405020304" pitchFamily="18" charset="0"/>
              </a:rPr>
              <a:t>Advanced chemical reactions and chemical kinetics.</a:t>
            </a:r>
            <a:endParaRPr lang="en-GB" sz="2200" cap="none" dirty="0">
              <a:effectLst/>
              <a:latin typeface="Times New Roman" panose="02020603050405020304" pitchFamily="18" charset="0"/>
              <a:ea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2200" cap="none" dirty="0">
                <a:effectLst/>
                <a:latin typeface="Arial" panose="020B0604020202020204" pitchFamily="34" charset="0"/>
                <a:ea typeface="Times New Roman" panose="02020603050405020304" pitchFamily="18" charset="0"/>
              </a:rPr>
              <a:t>Advanced system thermodynamics and energy release.</a:t>
            </a:r>
            <a:endParaRPr lang="en-GB" sz="2200" cap="none" dirty="0">
              <a:effectLst/>
              <a:latin typeface="Times New Roman" panose="02020603050405020304" pitchFamily="18" charset="0"/>
              <a:ea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2200" cap="none" dirty="0">
                <a:effectLst/>
                <a:latin typeface="Arial" panose="020B0604020202020204" pitchFamily="34" charset="0"/>
                <a:ea typeface="Times New Roman" panose="02020603050405020304" pitchFamily="18" charset="0"/>
              </a:rPr>
              <a:t>Materials chemistry – states of matter, phase transformations, polymers, crystals, glasses.</a:t>
            </a:r>
            <a:endParaRPr lang="en-GB" sz="2200" cap="none" dirty="0">
              <a:effectLst/>
              <a:latin typeface="Times New Roman" panose="02020603050405020304" pitchFamily="18" charset="0"/>
              <a:ea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2200" cap="none" dirty="0">
                <a:effectLst/>
                <a:latin typeface="Arial" panose="020B0604020202020204" pitchFamily="34" charset="0"/>
                <a:ea typeface="Times New Roman" panose="02020603050405020304" pitchFamily="18" charset="0"/>
              </a:rPr>
              <a:t>Mechanical properties of the solid state.</a:t>
            </a:r>
            <a:endParaRPr lang="en-GB" sz="2200" cap="none" dirty="0">
              <a:effectLst/>
              <a:latin typeface="Times New Roman" panose="02020603050405020304" pitchFamily="18" charset="0"/>
              <a:ea typeface="Times New Roman" panose="02020603050405020304" pitchFamily="18" charset="0"/>
            </a:endParaRPr>
          </a:p>
          <a:p>
            <a:pPr marL="342900" lvl="0" indent="-342900">
              <a:spcBef>
                <a:spcPts val="1200"/>
              </a:spcBef>
              <a:spcAft>
                <a:spcPts val="0"/>
              </a:spcAft>
              <a:buFont typeface="Symbol" panose="05050102010706020507" pitchFamily="18" charset="2"/>
              <a:buChar char=""/>
            </a:pPr>
            <a:r>
              <a:rPr lang="en-GB" sz="2200" cap="none" dirty="0">
                <a:effectLst/>
                <a:latin typeface="Arial" panose="020B0604020202020204" pitchFamily="34" charset="0"/>
                <a:ea typeface="Times New Roman" panose="02020603050405020304" pitchFamily="18" charset="0"/>
              </a:rPr>
              <a:t>Chemical compatibility and testing methods.</a:t>
            </a:r>
            <a:endParaRPr lang="en-GB" sz="2200" cap="none" dirty="0">
              <a:effectLst/>
              <a:latin typeface="Times New Roman" panose="02020603050405020304" pitchFamily="18" charset="0"/>
              <a:ea typeface="Times New Roman" panose="02020603050405020304" pitchFamily="18" charset="0"/>
            </a:endParaRPr>
          </a:p>
          <a:p>
            <a:pPr marL="0" indent="0" algn="just" fontAlgn="base" hangingPunc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764983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2B2550-8701-410D-B0AD-E2A92B94313C}"/>
              </a:ext>
            </a:extLst>
          </p:cNvPr>
          <p:cNvSpPr>
            <a:spLocks noGrp="1"/>
          </p:cNvSpPr>
          <p:nvPr>
            <p:ph type="title"/>
          </p:nvPr>
        </p:nvSpPr>
        <p:spPr>
          <a:xfrm>
            <a:off x="913774" y="-22170"/>
            <a:ext cx="10364451" cy="916692"/>
          </a:xfrm>
        </p:spPr>
        <p:txBody>
          <a:bodyPr/>
          <a:lstStyle/>
          <a:p>
            <a:r>
              <a:rPr lang="en-GB" dirty="0">
                <a:effectLst>
                  <a:outerShdw blurRad="38100" dist="38100" dir="2700000" algn="tl">
                    <a:srgbClr val="000000">
                      <a:alpha val="43137"/>
                    </a:srgbClr>
                  </a:outerShdw>
                </a:effectLst>
              </a:rPr>
              <a:t>TIMETABLE </a:t>
            </a:r>
          </a:p>
        </p:txBody>
      </p:sp>
      <p:graphicFrame>
        <p:nvGraphicFramePr>
          <p:cNvPr id="4" name="Object 3">
            <a:extLst>
              <a:ext uri="{FF2B5EF4-FFF2-40B4-BE49-F238E27FC236}">
                <a16:creationId xmlns:a16="http://schemas.microsoft.com/office/drawing/2014/main" id="{CB5C2173-221A-4D4E-A268-8AFD48325BAE}"/>
              </a:ext>
            </a:extLst>
          </p:cNvPr>
          <p:cNvGraphicFramePr>
            <a:graphicFrameLocks noChangeAspect="1"/>
          </p:cNvGraphicFramePr>
          <p:nvPr>
            <p:extLst>
              <p:ext uri="{D42A27DB-BD31-4B8C-83A1-F6EECF244321}">
                <p14:modId xmlns:p14="http://schemas.microsoft.com/office/powerpoint/2010/main" val="3547224821"/>
              </p:ext>
            </p:extLst>
          </p:nvPr>
        </p:nvGraphicFramePr>
        <p:xfrm>
          <a:off x="468313" y="893763"/>
          <a:ext cx="11087100" cy="5783262"/>
        </p:xfrm>
        <a:graphic>
          <a:graphicData uri="http://schemas.openxmlformats.org/presentationml/2006/ole">
            <mc:AlternateContent xmlns:mc="http://schemas.openxmlformats.org/markup-compatibility/2006">
              <mc:Choice xmlns:v="urn:schemas-microsoft-com:vml" Requires="v">
                <p:oleObj name="Worksheet" r:id="rId3" imgW="8153400" imgH="4253163" progId="Excel.Sheet.12">
                  <p:embed/>
                </p:oleObj>
              </mc:Choice>
              <mc:Fallback>
                <p:oleObj name="Worksheet" r:id="rId3" imgW="8153400" imgH="4253163" progId="Excel.Sheet.12">
                  <p:embed/>
                  <p:pic>
                    <p:nvPicPr>
                      <p:cNvPr id="4" name="Object 3">
                        <a:extLst>
                          <a:ext uri="{FF2B5EF4-FFF2-40B4-BE49-F238E27FC236}">
                            <a16:creationId xmlns:a16="http://schemas.microsoft.com/office/drawing/2014/main" id="{CB5C2173-221A-4D4E-A268-8AFD48325BAE}"/>
                          </a:ext>
                        </a:extLst>
                      </p:cNvPr>
                      <p:cNvPicPr/>
                      <p:nvPr/>
                    </p:nvPicPr>
                    <p:blipFill>
                      <a:blip r:embed="rId4"/>
                      <a:stretch>
                        <a:fillRect/>
                      </a:stretch>
                    </p:blipFill>
                    <p:spPr>
                      <a:xfrm>
                        <a:off x="468313" y="893763"/>
                        <a:ext cx="11087100" cy="5783262"/>
                      </a:xfrm>
                      <a:prstGeom prst="rect">
                        <a:avLst/>
                      </a:prstGeom>
                    </p:spPr>
                  </p:pic>
                </p:oleObj>
              </mc:Fallback>
            </mc:AlternateContent>
          </a:graphicData>
        </a:graphic>
      </p:graphicFrame>
    </p:spTree>
    <p:extLst>
      <p:ext uri="{BB962C8B-B14F-4D97-AF65-F5344CB8AC3E}">
        <p14:creationId xmlns:p14="http://schemas.microsoft.com/office/powerpoint/2010/main" val="39465443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49DC1E5-B3A3-49A9-98E2-F9D77FA8E69B}"/>
              </a:ext>
            </a:extLst>
          </p:cNvPr>
          <p:cNvPicPr>
            <a:picLocks noChangeAspect="1"/>
          </p:cNvPicPr>
          <p:nvPr/>
        </p:nvPicPr>
        <p:blipFill>
          <a:blip r:embed="rId3"/>
          <a:stretch>
            <a:fillRect/>
          </a:stretch>
        </p:blipFill>
        <p:spPr>
          <a:xfrm>
            <a:off x="147264" y="591717"/>
            <a:ext cx="5365252" cy="3064231"/>
          </a:xfrm>
          <a:prstGeom prst="rect">
            <a:avLst/>
          </a:prstGeom>
          <a:ln w="25400">
            <a:solidFill>
              <a:srgbClr val="0070C0"/>
            </a:solidFill>
          </a:ln>
        </p:spPr>
      </p:pic>
      <p:pic>
        <p:nvPicPr>
          <p:cNvPr id="13" name="Picture 12">
            <a:extLst>
              <a:ext uri="{FF2B5EF4-FFF2-40B4-BE49-F238E27FC236}">
                <a16:creationId xmlns:a16="http://schemas.microsoft.com/office/drawing/2014/main" id="{0AEBDD4A-191D-42B3-9122-277CE76C00A0}"/>
              </a:ext>
            </a:extLst>
          </p:cNvPr>
          <p:cNvPicPr>
            <a:picLocks noChangeAspect="1"/>
          </p:cNvPicPr>
          <p:nvPr/>
        </p:nvPicPr>
        <p:blipFill>
          <a:blip r:embed="rId4"/>
          <a:stretch>
            <a:fillRect/>
          </a:stretch>
        </p:blipFill>
        <p:spPr>
          <a:xfrm>
            <a:off x="6091837" y="587991"/>
            <a:ext cx="5890132" cy="3064231"/>
          </a:xfrm>
          <a:prstGeom prst="rect">
            <a:avLst/>
          </a:prstGeom>
          <a:ln w="22225">
            <a:solidFill>
              <a:srgbClr val="0070C0"/>
            </a:solidFill>
          </a:ln>
        </p:spPr>
      </p:pic>
      <p:sp>
        <p:nvSpPr>
          <p:cNvPr id="12" name="TextBox 11">
            <a:extLst>
              <a:ext uri="{FF2B5EF4-FFF2-40B4-BE49-F238E27FC236}">
                <a16:creationId xmlns:a16="http://schemas.microsoft.com/office/drawing/2014/main" id="{73D80675-2CEF-435D-A08D-7DF73AA7E8DD}"/>
              </a:ext>
            </a:extLst>
          </p:cNvPr>
          <p:cNvSpPr txBox="1"/>
          <p:nvPr/>
        </p:nvSpPr>
        <p:spPr>
          <a:xfrm>
            <a:off x="7920972" y="3282890"/>
            <a:ext cx="1136850" cy="369332"/>
          </a:xfrm>
          <a:prstGeom prst="rect">
            <a:avLst/>
          </a:prstGeom>
          <a:noFill/>
        </p:spPr>
        <p:txBody>
          <a:bodyPr wrap="none" rtlCol="0">
            <a:spAutoFit/>
          </a:bodyPr>
          <a:lstStyle/>
          <a:p>
            <a:r>
              <a:rPr lang="en-GB" dirty="0"/>
              <a:t>IF NEEDED</a:t>
            </a:r>
          </a:p>
        </p:txBody>
      </p:sp>
      <p:sp>
        <p:nvSpPr>
          <p:cNvPr id="5" name="Title 4">
            <a:extLst>
              <a:ext uri="{FF2B5EF4-FFF2-40B4-BE49-F238E27FC236}">
                <a16:creationId xmlns:a16="http://schemas.microsoft.com/office/drawing/2014/main" id="{329768D5-CF31-4AAE-9859-2911D0E5AFF2}"/>
              </a:ext>
            </a:extLst>
          </p:cNvPr>
          <p:cNvSpPr>
            <a:spLocks noGrp="1"/>
          </p:cNvSpPr>
          <p:nvPr>
            <p:ph type="title"/>
          </p:nvPr>
        </p:nvSpPr>
        <p:spPr>
          <a:xfrm>
            <a:off x="913774" y="0"/>
            <a:ext cx="10364451" cy="847725"/>
          </a:xfrm>
        </p:spPr>
        <p:txBody>
          <a:bodyPr/>
          <a:lstStyle/>
          <a:p>
            <a:r>
              <a:rPr lang="en-GB" dirty="0"/>
              <a:t>Timetable – </a:t>
            </a:r>
            <a:r>
              <a:rPr lang="en-GB" dirty="0" err="1"/>
              <a:t>blockS</a:t>
            </a:r>
            <a:r>
              <a:rPr lang="en-GB" dirty="0"/>
              <a:t> 1 &amp; 2</a:t>
            </a:r>
          </a:p>
        </p:txBody>
      </p:sp>
      <p:sp>
        <p:nvSpPr>
          <p:cNvPr id="2" name="TextBox 1">
            <a:extLst>
              <a:ext uri="{FF2B5EF4-FFF2-40B4-BE49-F238E27FC236}">
                <a16:creationId xmlns:a16="http://schemas.microsoft.com/office/drawing/2014/main" id="{8E4B0FB1-C28E-49C6-8F81-C3414329FD75}"/>
              </a:ext>
            </a:extLst>
          </p:cNvPr>
          <p:cNvSpPr txBox="1"/>
          <p:nvPr/>
        </p:nvSpPr>
        <p:spPr>
          <a:xfrm>
            <a:off x="303291" y="587989"/>
            <a:ext cx="780288" cy="646331"/>
          </a:xfrm>
          <a:prstGeom prst="rect">
            <a:avLst/>
          </a:prstGeom>
          <a:noFill/>
        </p:spPr>
        <p:txBody>
          <a:bodyPr wrap="square" rtlCol="0">
            <a:spAutoFit/>
          </a:bodyPr>
          <a:lstStyle/>
          <a:p>
            <a:r>
              <a:rPr lang="en-GB" dirty="0"/>
              <a:t>weeks 8,9</a:t>
            </a:r>
          </a:p>
        </p:txBody>
      </p:sp>
      <p:sp>
        <p:nvSpPr>
          <p:cNvPr id="14" name="TextBox 13">
            <a:extLst>
              <a:ext uri="{FF2B5EF4-FFF2-40B4-BE49-F238E27FC236}">
                <a16:creationId xmlns:a16="http://schemas.microsoft.com/office/drawing/2014/main" id="{86044AE1-5BC6-47E9-A06F-1E820C706139}"/>
              </a:ext>
            </a:extLst>
          </p:cNvPr>
          <p:cNvSpPr txBox="1"/>
          <p:nvPr/>
        </p:nvSpPr>
        <p:spPr>
          <a:xfrm>
            <a:off x="6259339" y="587990"/>
            <a:ext cx="780288" cy="646331"/>
          </a:xfrm>
          <a:prstGeom prst="rect">
            <a:avLst/>
          </a:prstGeom>
          <a:noFill/>
        </p:spPr>
        <p:txBody>
          <a:bodyPr wrap="square" rtlCol="0">
            <a:spAutoFit/>
          </a:bodyPr>
          <a:lstStyle/>
          <a:p>
            <a:r>
              <a:rPr lang="en-GB" dirty="0"/>
              <a:t>week 14</a:t>
            </a:r>
          </a:p>
        </p:txBody>
      </p:sp>
      <p:pic>
        <p:nvPicPr>
          <p:cNvPr id="16" name="Picture 15">
            <a:extLst>
              <a:ext uri="{FF2B5EF4-FFF2-40B4-BE49-F238E27FC236}">
                <a16:creationId xmlns:a16="http://schemas.microsoft.com/office/drawing/2014/main" id="{4CC5EE1F-9E38-4C36-802A-3437855ECADB}"/>
              </a:ext>
            </a:extLst>
          </p:cNvPr>
          <p:cNvPicPr>
            <a:picLocks noChangeAspect="1"/>
          </p:cNvPicPr>
          <p:nvPr/>
        </p:nvPicPr>
        <p:blipFill>
          <a:blip r:embed="rId5"/>
          <a:stretch>
            <a:fillRect/>
          </a:stretch>
        </p:blipFill>
        <p:spPr>
          <a:xfrm>
            <a:off x="6096000" y="3793769"/>
            <a:ext cx="4786794" cy="3064231"/>
          </a:xfrm>
          <a:prstGeom prst="rect">
            <a:avLst/>
          </a:prstGeom>
          <a:ln w="22225">
            <a:solidFill>
              <a:srgbClr val="0070C0"/>
            </a:solidFill>
          </a:ln>
        </p:spPr>
      </p:pic>
      <p:sp>
        <p:nvSpPr>
          <p:cNvPr id="17" name="TextBox 16">
            <a:extLst>
              <a:ext uri="{FF2B5EF4-FFF2-40B4-BE49-F238E27FC236}">
                <a16:creationId xmlns:a16="http://schemas.microsoft.com/office/drawing/2014/main" id="{1DEC1823-27FA-4467-9A95-CED40C1D1953}"/>
              </a:ext>
            </a:extLst>
          </p:cNvPr>
          <p:cNvSpPr txBox="1"/>
          <p:nvPr/>
        </p:nvSpPr>
        <p:spPr>
          <a:xfrm>
            <a:off x="6272217" y="3838841"/>
            <a:ext cx="780288" cy="646331"/>
          </a:xfrm>
          <a:prstGeom prst="rect">
            <a:avLst/>
          </a:prstGeom>
          <a:noFill/>
        </p:spPr>
        <p:txBody>
          <a:bodyPr wrap="square" rtlCol="0">
            <a:spAutoFit/>
          </a:bodyPr>
          <a:lstStyle/>
          <a:p>
            <a:r>
              <a:rPr lang="en-GB" dirty="0"/>
              <a:t>week 15</a:t>
            </a:r>
          </a:p>
        </p:txBody>
      </p:sp>
      <p:sp>
        <p:nvSpPr>
          <p:cNvPr id="18" name="Rectangle 17">
            <a:extLst>
              <a:ext uri="{FF2B5EF4-FFF2-40B4-BE49-F238E27FC236}">
                <a16:creationId xmlns:a16="http://schemas.microsoft.com/office/drawing/2014/main" id="{82FF0B86-A447-4B1E-A3D0-3D04097B862A}"/>
              </a:ext>
            </a:extLst>
          </p:cNvPr>
          <p:cNvSpPr/>
          <p:nvPr/>
        </p:nvSpPr>
        <p:spPr>
          <a:xfrm>
            <a:off x="6880217" y="6270008"/>
            <a:ext cx="3141608" cy="587991"/>
          </a:xfrm>
          <a:prstGeom prst="rect">
            <a:avLst/>
          </a:prstGeom>
          <a:solidFill>
            <a:srgbClr val="FF0000">
              <a:alpha val="35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11C49A6C-4A9A-4F3E-8EE3-33638C04669C}"/>
              </a:ext>
            </a:extLst>
          </p:cNvPr>
          <p:cNvSpPr txBox="1"/>
          <p:nvPr/>
        </p:nvSpPr>
        <p:spPr>
          <a:xfrm>
            <a:off x="7626019" y="6564003"/>
            <a:ext cx="1726755" cy="369332"/>
          </a:xfrm>
          <a:prstGeom prst="rect">
            <a:avLst/>
          </a:prstGeom>
          <a:noFill/>
        </p:spPr>
        <p:txBody>
          <a:bodyPr wrap="none" rtlCol="0">
            <a:spAutoFit/>
          </a:bodyPr>
          <a:lstStyle/>
          <a:p>
            <a:r>
              <a:rPr lang="en-GB" dirty="0"/>
              <a:t>PRESENTATIONS</a:t>
            </a:r>
          </a:p>
        </p:txBody>
      </p:sp>
      <p:sp>
        <p:nvSpPr>
          <p:cNvPr id="20" name="TextBox 19">
            <a:extLst>
              <a:ext uri="{FF2B5EF4-FFF2-40B4-BE49-F238E27FC236}">
                <a16:creationId xmlns:a16="http://schemas.microsoft.com/office/drawing/2014/main" id="{4029498F-8868-40A9-AC16-31E44C13D1EB}"/>
              </a:ext>
            </a:extLst>
          </p:cNvPr>
          <p:cNvSpPr txBox="1"/>
          <p:nvPr/>
        </p:nvSpPr>
        <p:spPr>
          <a:xfrm>
            <a:off x="1940796" y="3284947"/>
            <a:ext cx="1136850" cy="369332"/>
          </a:xfrm>
          <a:prstGeom prst="rect">
            <a:avLst/>
          </a:prstGeom>
          <a:noFill/>
        </p:spPr>
        <p:txBody>
          <a:bodyPr wrap="none" rtlCol="0">
            <a:spAutoFit/>
          </a:bodyPr>
          <a:lstStyle/>
          <a:p>
            <a:r>
              <a:rPr lang="en-GB" dirty="0"/>
              <a:t>IF NEEDED</a:t>
            </a:r>
          </a:p>
        </p:txBody>
      </p:sp>
      <p:sp>
        <p:nvSpPr>
          <p:cNvPr id="21" name="TextBox 20">
            <a:extLst>
              <a:ext uri="{FF2B5EF4-FFF2-40B4-BE49-F238E27FC236}">
                <a16:creationId xmlns:a16="http://schemas.microsoft.com/office/drawing/2014/main" id="{1F547B46-D199-450A-B2ED-09841DD8ABCA}"/>
              </a:ext>
            </a:extLst>
          </p:cNvPr>
          <p:cNvSpPr txBox="1"/>
          <p:nvPr/>
        </p:nvSpPr>
        <p:spPr>
          <a:xfrm>
            <a:off x="8524099" y="5093528"/>
            <a:ext cx="1064222" cy="646331"/>
          </a:xfrm>
          <a:prstGeom prst="rect">
            <a:avLst/>
          </a:prstGeom>
          <a:noFill/>
        </p:spPr>
        <p:txBody>
          <a:bodyPr wrap="square" rtlCol="0">
            <a:spAutoFit/>
          </a:bodyPr>
          <a:lstStyle/>
          <a:p>
            <a:r>
              <a:rPr lang="en-GB" dirty="0">
                <a:solidFill>
                  <a:srgbClr val="FF0000"/>
                </a:solidFill>
              </a:rPr>
              <a:t>SEND the DRAFT</a:t>
            </a:r>
          </a:p>
        </p:txBody>
      </p:sp>
    </p:spTree>
    <p:extLst>
      <p:ext uri="{BB962C8B-B14F-4D97-AF65-F5344CB8AC3E}">
        <p14:creationId xmlns:p14="http://schemas.microsoft.com/office/powerpoint/2010/main" val="27801802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7407-8727-43F9-AE5D-4A48574CD534}"/>
              </a:ext>
            </a:extLst>
          </p:cNvPr>
          <p:cNvSpPr>
            <a:spLocks noGrp="1"/>
          </p:cNvSpPr>
          <p:nvPr>
            <p:ph type="title"/>
          </p:nvPr>
        </p:nvSpPr>
        <p:spPr>
          <a:xfrm>
            <a:off x="1035156" y="-13487"/>
            <a:ext cx="10364451" cy="863151"/>
          </a:xfrm>
        </p:spPr>
        <p:txBody>
          <a:bodyPr/>
          <a:lstStyle/>
          <a:p>
            <a:r>
              <a:rPr lang="en-GB" dirty="0">
                <a:effectLst>
                  <a:outerShdw blurRad="38100" dist="38100" dir="2700000" algn="tl">
                    <a:srgbClr val="000000">
                      <a:alpha val="43137"/>
                    </a:srgbClr>
                  </a:outerShdw>
                </a:effectLst>
              </a:rPr>
              <a:t>ACDa6020 assessment</a:t>
            </a:r>
            <a:endParaRPr lang="en-GB" dirty="0"/>
          </a:p>
        </p:txBody>
      </p:sp>
      <p:sp>
        <p:nvSpPr>
          <p:cNvPr id="11" name="TextBox 10">
            <a:extLst>
              <a:ext uri="{FF2B5EF4-FFF2-40B4-BE49-F238E27FC236}">
                <a16:creationId xmlns:a16="http://schemas.microsoft.com/office/drawing/2014/main" id="{993D39FC-09C4-4270-A8BD-4C523AD9AE86}"/>
              </a:ext>
            </a:extLst>
          </p:cNvPr>
          <p:cNvSpPr txBox="1"/>
          <p:nvPr/>
        </p:nvSpPr>
        <p:spPr>
          <a:xfrm>
            <a:off x="2584897" y="5295403"/>
            <a:ext cx="6808274" cy="1200329"/>
          </a:xfrm>
          <a:prstGeom prst="rect">
            <a:avLst/>
          </a:prstGeom>
          <a:noFill/>
        </p:spPr>
        <p:txBody>
          <a:bodyPr wrap="none" rtlCol="0">
            <a:spAutoFit/>
          </a:bodyPr>
          <a:lstStyle/>
          <a:p>
            <a:r>
              <a:rPr lang="en-GB" sz="2400" b="1" dirty="0">
                <a:solidFill>
                  <a:srgbClr val="0000FF"/>
                </a:solidFill>
              </a:rPr>
              <a:t>Portfolio: 	group presentation + reflection		50%</a:t>
            </a:r>
          </a:p>
          <a:p>
            <a:r>
              <a:rPr lang="en-GB" sz="2400" b="1" dirty="0">
                <a:solidFill>
                  <a:srgbClr val="0000FF"/>
                </a:solidFill>
              </a:rPr>
              <a:t>		    	</a:t>
            </a:r>
          </a:p>
          <a:p>
            <a:r>
              <a:rPr lang="en-GB" sz="2400" b="1" dirty="0">
                <a:solidFill>
                  <a:srgbClr val="0000FF"/>
                </a:solidFill>
              </a:rPr>
              <a:t>			4 x lab + lab reports		 			50%</a:t>
            </a:r>
          </a:p>
        </p:txBody>
      </p:sp>
      <p:pic>
        <p:nvPicPr>
          <p:cNvPr id="13" name="Picture 12">
            <a:extLst>
              <a:ext uri="{FF2B5EF4-FFF2-40B4-BE49-F238E27FC236}">
                <a16:creationId xmlns:a16="http://schemas.microsoft.com/office/drawing/2014/main" id="{B143C7D3-EF78-4AD9-B37D-E28F4CDEA515}"/>
              </a:ext>
            </a:extLst>
          </p:cNvPr>
          <p:cNvPicPr>
            <a:picLocks noChangeAspect="1"/>
          </p:cNvPicPr>
          <p:nvPr/>
        </p:nvPicPr>
        <p:blipFill>
          <a:blip r:embed="rId3"/>
          <a:stretch>
            <a:fillRect/>
          </a:stretch>
        </p:blipFill>
        <p:spPr>
          <a:xfrm>
            <a:off x="347242" y="3224886"/>
            <a:ext cx="8668939" cy="1832028"/>
          </a:xfrm>
          <a:prstGeom prst="rect">
            <a:avLst/>
          </a:prstGeom>
        </p:spPr>
      </p:pic>
      <p:pic>
        <p:nvPicPr>
          <p:cNvPr id="4" name="Picture 3">
            <a:extLst>
              <a:ext uri="{FF2B5EF4-FFF2-40B4-BE49-F238E27FC236}">
                <a16:creationId xmlns:a16="http://schemas.microsoft.com/office/drawing/2014/main" id="{B4878CD8-70E8-4BC8-BABF-640A043E0061}"/>
              </a:ext>
            </a:extLst>
          </p:cNvPr>
          <p:cNvPicPr>
            <a:picLocks noChangeAspect="1"/>
          </p:cNvPicPr>
          <p:nvPr/>
        </p:nvPicPr>
        <p:blipFill>
          <a:blip r:embed="rId4"/>
          <a:stretch>
            <a:fillRect/>
          </a:stretch>
        </p:blipFill>
        <p:spPr>
          <a:xfrm>
            <a:off x="217066" y="641088"/>
            <a:ext cx="7392808" cy="2279093"/>
          </a:xfrm>
          <a:prstGeom prst="rect">
            <a:avLst/>
          </a:prstGeom>
        </p:spPr>
      </p:pic>
    </p:spTree>
    <p:extLst>
      <p:ext uri="{BB962C8B-B14F-4D97-AF65-F5344CB8AC3E}">
        <p14:creationId xmlns:p14="http://schemas.microsoft.com/office/powerpoint/2010/main" val="3269455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205F7-300E-4552-A8DD-F773C5AAD82F}"/>
              </a:ext>
            </a:extLst>
          </p:cNvPr>
          <p:cNvSpPr>
            <a:spLocks noGrp="1"/>
          </p:cNvSpPr>
          <p:nvPr>
            <p:ph type="title"/>
          </p:nvPr>
        </p:nvSpPr>
        <p:spPr>
          <a:xfrm>
            <a:off x="913149" y="10511"/>
            <a:ext cx="10364451" cy="777766"/>
          </a:xfrm>
        </p:spPr>
        <p:txBody>
          <a:bodyPr/>
          <a:lstStyle/>
          <a:p>
            <a:r>
              <a:rPr lang="en-GB" dirty="0"/>
              <a:t>Group presentation</a:t>
            </a:r>
          </a:p>
        </p:txBody>
      </p:sp>
      <p:sp>
        <p:nvSpPr>
          <p:cNvPr id="3" name="Content Placeholder 2">
            <a:extLst>
              <a:ext uri="{FF2B5EF4-FFF2-40B4-BE49-F238E27FC236}">
                <a16:creationId xmlns:a16="http://schemas.microsoft.com/office/drawing/2014/main" id="{C1D35F82-1952-484D-9F3A-D26EF37DFF4F}"/>
              </a:ext>
            </a:extLst>
          </p:cNvPr>
          <p:cNvSpPr>
            <a:spLocks noGrp="1"/>
          </p:cNvSpPr>
          <p:nvPr>
            <p:ph sz="quarter" idx="13"/>
          </p:nvPr>
        </p:nvSpPr>
        <p:spPr>
          <a:xfrm>
            <a:off x="251202" y="665032"/>
            <a:ext cx="11688344" cy="5527935"/>
          </a:xfrm>
        </p:spPr>
        <p:txBody>
          <a:bodyPr>
            <a:noAutofit/>
          </a:bodyPr>
          <a:lstStyle/>
          <a:p>
            <a:pPr indent="0">
              <a:buNone/>
            </a:pPr>
            <a:r>
              <a:rPr lang="en-GB" sz="2400" b="1" cap="none" dirty="0">
                <a:effectLst/>
                <a:ea typeface="Times New Roman" panose="02020603050405020304" pitchFamily="18" charset="0"/>
              </a:rPr>
              <a:t>In group of 3 or 4 students you will be expected to deliver a 30-60-min PPT presentation.</a:t>
            </a:r>
          </a:p>
          <a:p>
            <a:pPr marL="457200"/>
            <a:r>
              <a:rPr lang="en-GB" sz="2400" cap="none" dirty="0">
                <a:ea typeface="Times New Roman" panose="02020603050405020304" pitchFamily="18" charset="0"/>
              </a:rPr>
              <a:t>DRAFT of PPT slides submitted on Wednesday, 26/11 by email to </a:t>
            </a:r>
            <a:r>
              <a:rPr lang="en-GB" sz="2400" cap="none" dirty="0">
                <a:ea typeface="Times New Roman" panose="02020603050405020304" pitchFamily="18" charset="0"/>
                <a:hlinkClick r:id="rId3"/>
              </a:rPr>
              <a:t>e.kazimierska@uwtsd.ac.uk</a:t>
            </a:r>
            <a:r>
              <a:rPr lang="en-GB" sz="2400" cap="none" dirty="0">
                <a:ea typeface="Times New Roman" panose="02020603050405020304" pitchFamily="18" charset="0"/>
              </a:rPr>
              <a:t>  and oral </a:t>
            </a:r>
            <a:r>
              <a:rPr lang="en-GB" sz="2400" cap="none" dirty="0">
                <a:effectLst/>
                <a:ea typeface="Times New Roman" panose="02020603050405020304" pitchFamily="18" charset="0"/>
              </a:rPr>
              <a:t>presentations on 28/11.</a:t>
            </a:r>
          </a:p>
          <a:p>
            <a:pPr marL="457200"/>
            <a:r>
              <a:rPr lang="en-GB" sz="2400" cap="none" dirty="0">
                <a:effectLst/>
                <a:ea typeface="Times New Roman" panose="02020603050405020304" pitchFamily="18" charset="0"/>
              </a:rPr>
              <a:t>Each member of the team must equally contribute to the presentation.</a:t>
            </a:r>
          </a:p>
          <a:p>
            <a:pPr marL="457200"/>
            <a:r>
              <a:rPr lang="en-US" sz="2400" cap="none" dirty="0">
                <a:ea typeface="Times New Roman" panose="02020603050405020304" pitchFamily="18" charset="0"/>
              </a:rPr>
              <a:t>Each participant will receive an individual mark based on their contribution to the project </a:t>
            </a:r>
            <a:endParaRPr lang="en-GB" sz="2400" cap="none" dirty="0">
              <a:ea typeface="Times New Roman" panose="02020603050405020304" pitchFamily="18" charset="0"/>
            </a:endParaRPr>
          </a:p>
          <a:p>
            <a:pPr marL="450215"/>
            <a:r>
              <a:rPr lang="en-GB" sz="2400" cap="none" dirty="0">
                <a:effectLst/>
                <a:ea typeface="Times New Roman" panose="02020603050405020304" pitchFamily="18" charset="0"/>
              </a:rPr>
              <a:t>The presentation will be assessed by a judging panel (EK and MB). Marks and feedback will be awarded based on peer evaluation and the panel’s decision.</a:t>
            </a:r>
          </a:p>
          <a:p>
            <a:pPr marL="450215"/>
            <a:r>
              <a:rPr lang="en-GB" sz="2400" cap="none" dirty="0">
                <a:ea typeface="Times New Roman" panose="02020603050405020304" pitchFamily="18" charset="0"/>
              </a:rPr>
              <a:t>Final presentation (ppt) and reflection (max 1000 words) submitted on</a:t>
            </a:r>
          </a:p>
          <a:p>
            <a:pPr marL="907415" lvl="1"/>
            <a:r>
              <a:rPr lang="en-GB" sz="2000" cap="none" dirty="0">
                <a:effectLst/>
                <a:ea typeface="Times New Roman" panose="02020603050405020304" pitchFamily="18" charset="0"/>
              </a:rPr>
              <a:t>Key concepts and technical explanations</a:t>
            </a:r>
          </a:p>
          <a:p>
            <a:pPr marL="907415" lvl="1"/>
            <a:r>
              <a:rPr lang="en-GB" sz="2000" cap="none" dirty="0">
                <a:effectLst/>
                <a:ea typeface="Times New Roman" panose="02020603050405020304" pitchFamily="18" charset="0"/>
              </a:rPr>
              <a:t>Relevance to </a:t>
            </a:r>
            <a:r>
              <a:rPr lang="en-GB" sz="2000" cap="none" dirty="0">
                <a:ea typeface="Times New Roman" panose="02020603050405020304" pitchFamily="18" charset="0"/>
              </a:rPr>
              <a:t>lifecycle chemistry</a:t>
            </a:r>
          </a:p>
          <a:p>
            <a:pPr marL="907415" lvl="1"/>
            <a:r>
              <a:rPr lang="en-GB" sz="2000" cap="none" dirty="0">
                <a:ea typeface="Times New Roman" panose="02020603050405020304" pitchFamily="18" charset="0"/>
              </a:rPr>
              <a:t>Academic/industrial references (IEEE format)</a:t>
            </a:r>
          </a:p>
          <a:p>
            <a:pPr marL="907415" lvl="1"/>
            <a:endParaRPr lang="en-GB" cap="none" dirty="0">
              <a:effectLst/>
              <a:ea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5575660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3205F7-300E-4552-A8DD-F773C5AAD82F}"/>
              </a:ext>
            </a:extLst>
          </p:cNvPr>
          <p:cNvSpPr>
            <a:spLocks noGrp="1"/>
          </p:cNvSpPr>
          <p:nvPr>
            <p:ph type="title"/>
          </p:nvPr>
        </p:nvSpPr>
        <p:spPr>
          <a:xfrm>
            <a:off x="913149" y="10511"/>
            <a:ext cx="10364451" cy="777766"/>
          </a:xfrm>
        </p:spPr>
        <p:txBody>
          <a:bodyPr/>
          <a:lstStyle/>
          <a:p>
            <a:r>
              <a:rPr lang="en-GB" dirty="0"/>
              <a:t>Group presentation</a:t>
            </a:r>
          </a:p>
        </p:txBody>
      </p:sp>
      <p:sp>
        <p:nvSpPr>
          <p:cNvPr id="3" name="Content Placeholder 2">
            <a:extLst>
              <a:ext uri="{FF2B5EF4-FFF2-40B4-BE49-F238E27FC236}">
                <a16:creationId xmlns:a16="http://schemas.microsoft.com/office/drawing/2014/main" id="{C1D35F82-1952-484D-9F3A-D26EF37DFF4F}"/>
              </a:ext>
            </a:extLst>
          </p:cNvPr>
          <p:cNvSpPr>
            <a:spLocks noGrp="1"/>
          </p:cNvSpPr>
          <p:nvPr>
            <p:ph sz="quarter" idx="13"/>
          </p:nvPr>
        </p:nvSpPr>
        <p:spPr>
          <a:xfrm>
            <a:off x="365760" y="665032"/>
            <a:ext cx="10619232" cy="5527935"/>
          </a:xfrm>
        </p:spPr>
        <p:txBody>
          <a:bodyPr>
            <a:noAutofit/>
          </a:bodyPr>
          <a:lstStyle/>
          <a:p>
            <a:pPr marL="457200" lvl="0" indent="-457200">
              <a:lnSpc>
                <a:spcPct val="150000"/>
              </a:lnSpc>
              <a:spcBef>
                <a:spcPts val="0"/>
              </a:spcBef>
              <a:buAutoNum type="arabicPeriod"/>
            </a:pPr>
            <a:r>
              <a:rPr lang="en-GB" b="1" cap="none" dirty="0">
                <a:solidFill>
                  <a:srgbClr val="0000FF"/>
                </a:solidFill>
                <a:effectLst/>
                <a:ea typeface="Times New Roman" panose="02020603050405020304" pitchFamily="18" charset="0"/>
              </a:rPr>
              <a:t>Energetic Material Lifecycle Chemistry – From Synthesis to Demilitarisation (4 people)</a:t>
            </a:r>
          </a:p>
          <a:p>
            <a:pPr marL="0" lvl="0" indent="0">
              <a:lnSpc>
                <a:spcPct val="100000"/>
              </a:lnSpc>
              <a:spcBef>
                <a:spcPts val="0"/>
              </a:spcBef>
              <a:spcAft>
                <a:spcPts val="1200"/>
              </a:spcAft>
              <a:buNone/>
            </a:pPr>
            <a:r>
              <a:rPr lang="en-GB" cap="none" dirty="0">
                <a:effectLst/>
                <a:ea typeface="Times New Roman" panose="02020603050405020304" pitchFamily="18" charset="0"/>
              </a:rPr>
              <a:t>	</a:t>
            </a:r>
            <a:r>
              <a:rPr lang="en-GB" sz="1800" cap="none" dirty="0">
                <a:effectLst/>
                <a:ea typeface="Times New Roman" panose="02020603050405020304" pitchFamily="18" charset="0"/>
              </a:rPr>
              <a:t>Critically evaluate how chemical principles govern the entire lifecycle of key energetic materials, from 	synthesis and energy release to degradation and environmentally compliant disposal.</a:t>
            </a:r>
          </a:p>
          <a:p>
            <a:pPr marL="457200" indent="-457200">
              <a:lnSpc>
                <a:spcPct val="150000"/>
              </a:lnSpc>
              <a:spcBef>
                <a:spcPts val="0"/>
              </a:spcBef>
              <a:buFont typeface="Arial" panose="020B0604020202020204" pitchFamily="34" charset="0"/>
              <a:buAutoNum type="arabicPeriod" startAt="2"/>
            </a:pPr>
            <a:r>
              <a:rPr lang="en-GB" b="1" cap="none" dirty="0">
                <a:solidFill>
                  <a:srgbClr val="0000FF"/>
                </a:solidFill>
                <a:effectLst/>
                <a:ea typeface="Times New Roman" panose="02020603050405020304" pitchFamily="18" charset="0"/>
              </a:rPr>
              <a:t>Advanced Combustion and Thermodynamics of Composite Propellants (4 people)</a:t>
            </a:r>
          </a:p>
          <a:p>
            <a:pPr marL="0" lvl="0" indent="0">
              <a:lnSpc>
                <a:spcPct val="100000"/>
              </a:lnSpc>
              <a:spcBef>
                <a:spcPts val="0"/>
              </a:spcBef>
              <a:spcAft>
                <a:spcPts val="1200"/>
              </a:spcAft>
              <a:buNone/>
            </a:pPr>
            <a:r>
              <a:rPr lang="en-GB" cap="none" dirty="0">
                <a:effectLst/>
                <a:ea typeface="Times New Roman" panose="02020603050405020304" pitchFamily="18" charset="0"/>
              </a:rPr>
              <a:t>	</a:t>
            </a:r>
            <a:r>
              <a:rPr lang="en-GB" sz="1800" cap="none" dirty="0">
                <a:effectLst/>
                <a:ea typeface="Times New Roman" panose="02020603050405020304" pitchFamily="18" charset="0"/>
              </a:rPr>
              <a:t>Analyse how thermodynamics and combustion kinetics determine the performance, sensitivity, and 	environmental impact of modern composite propellants.</a:t>
            </a:r>
          </a:p>
          <a:p>
            <a:pPr marL="457200" indent="-457200">
              <a:lnSpc>
                <a:spcPct val="150000"/>
              </a:lnSpc>
              <a:spcBef>
                <a:spcPts val="0"/>
              </a:spcBef>
              <a:buFont typeface="Arial" panose="020B0604020202020204" pitchFamily="34" charset="0"/>
              <a:buAutoNum type="arabicPeriod" startAt="3"/>
            </a:pPr>
            <a:r>
              <a:rPr lang="en-GB" b="1" cap="none" dirty="0">
                <a:solidFill>
                  <a:srgbClr val="0000FF"/>
                </a:solidFill>
                <a:effectLst/>
                <a:ea typeface="Times New Roman" panose="02020603050405020304" pitchFamily="18" charset="0"/>
              </a:rPr>
              <a:t>Materials Chemistry and Ageing of Polymer-Bonded Explosives (PBXs) (3 people)</a:t>
            </a:r>
          </a:p>
          <a:p>
            <a:pPr marL="0" lvl="0" indent="0">
              <a:lnSpc>
                <a:spcPct val="100000"/>
              </a:lnSpc>
              <a:spcBef>
                <a:spcPts val="0"/>
              </a:spcBef>
              <a:spcAft>
                <a:spcPts val="1200"/>
              </a:spcAft>
              <a:buNone/>
            </a:pPr>
            <a:r>
              <a:rPr lang="en-GB" cap="none" dirty="0">
                <a:effectLst/>
                <a:ea typeface="Times New Roman" panose="02020603050405020304" pitchFamily="18" charset="0"/>
              </a:rPr>
              <a:t>	</a:t>
            </a:r>
            <a:r>
              <a:rPr lang="en-GB" sz="1800" cap="none" dirty="0">
                <a:effectLst/>
                <a:ea typeface="Times New Roman" panose="02020603050405020304" pitchFamily="18" charset="0"/>
              </a:rPr>
              <a:t>Investigate the interplay between polymer binders and crystalline energetic fillers, and how these 	govern stability, performance and safe lifecycle of PBXs.</a:t>
            </a:r>
          </a:p>
          <a:p>
            <a:pPr marL="457200" indent="-457200">
              <a:lnSpc>
                <a:spcPct val="150000"/>
              </a:lnSpc>
              <a:spcBef>
                <a:spcPts val="0"/>
              </a:spcBef>
              <a:buFont typeface="Arial" panose="020B0604020202020204" pitchFamily="34" charset="0"/>
              <a:buAutoNum type="arabicPeriod" startAt="4"/>
            </a:pPr>
            <a:r>
              <a:rPr lang="en-GB" b="1" cap="none" dirty="0">
                <a:solidFill>
                  <a:srgbClr val="0000FF"/>
                </a:solidFill>
                <a:effectLst/>
                <a:ea typeface="Times New Roman" panose="02020603050405020304" pitchFamily="18" charset="0"/>
              </a:rPr>
              <a:t>Chemical Compatibility and Decomposition Pathways in Energetic Materials (3 people)</a:t>
            </a:r>
          </a:p>
          <a:p>
            <a:pPr marL="0" lvl="0" indent="0">
              <a:lnSpc>
                <a:spcPct val="100000"/>
              </a:lnSpc>
              <a:spcBef>
                <a:spcPts val="0"/>
              </a:spcBef>
              <a:spcAft>
                <a:spcPts val="1200"/>
              </a:spcAft>
              <a:buNone/>
            </a:pPr>
            <a:r>
              <a:rPr lang="en-GB" cap="none" dirty="0">
                <a:ea typeface="Times New Roman" panose="02020603050405020304" pitchFamily="18" charset="0"/>
              </a:rPr>
              <a:t>	</a:t>
            </a:r>
            <a:r>
              <a:rPr lang="en-GB" sz="1800" cap="none" dirty="0">
                <a:ea typeface="Times New Roman" panose="02020603050405020304" pitchFamily="18" charset="0"/>
              </a:rPr>
              <a:t>Critically examine degradation mechanisms, stabiliser chemistry, and compatibility testing methods that 	ensure long-term safety of energetic materials.</a:t>
            </a:r>
          </a:p>
          <a:p>
            <a:pPr marL="0" indent="0">
              <a:lnSpc>
                <a:spcPct val="150000"/>
              </a:lnSpc>
              <a:spcBef>
                <a:spcPts val="0"/>
              </a:spcBef>
              <a:buNone/>
            </a:pPr>
            <a:r>
              <a:rPr lang="en-GB" b="1" cap="none" dirty="0">
                <a:ea typeface="Times New Roman" panose="02020603050405020304" pitchFamily="18" charset="0"/>
              </a:rPr>
              <a:t>5.   </a:t>
            </a:r>
            <a:r>
              <a:rPr lang="en-GB" b="1" cap="none" dirty="0">
                <a:solidFill>
                  <a:srgbClr val="0000FF"/>
                </a:solidFill>
                <a:ea typeface="Times New Roman" panose="02020603050405020304" pitchFamily="18" charset="0"/>
              </a:rPr>
              <a:t> Green Energetics and Sustainable Chemistry for the OME Lifecycle </a:t>
            </a:r>
            <a:r>
              <a:rPr lang="en-GB" b="1" cap="none" dirty="0">
                <a:solidFill>
                  <a:srgbClr val="0000FF"/>
                </a:solidFill>
                <a:effectLst/>
                <a:ea typeface="Times New Roman" panose="02020603050405020304" pitchFamily="18" charset="0"/>
              </a:rPr>
              <a:t>(3 people) </a:t>
            </a:r>
            <a:endParaRPr lang="en-GB" b="1" cap="none" dirty="0">
              <a:solidFill>
                <a:srgbClr val="0000FF"/>
              </a:solidFill>
              <a:ea typeface="Times New Roman" panose="02020603050405020304" pitchFamily="18" charset="0"/>
            </a:endParaRPr>
          </a:p>
          <a:p>
            <a:pPr marL="0" lvl="0" indent="0">
              <a:lnSpc>
                <a:spcPct val="100000"/>
              </a:lnSpc>
              <a:spcBef>
                <a:spcPts val="0"/>
              </a:spcBef>
              <a:spcAft>
                <a:spcPts val="1200"/>
              </a:spcAft>
              <a:buNone/>
            </a:pPr>
            <a:r>
              <a:rPr lang="en-GB" cap="none" dirty="0">
                <a:ea typeface="Times New Roman" panose="02020603050405020304" pitchFamily="18" charset="0"/>
              </a:rPr>
              <a:t>	</a:t>
            </a:r>
            <a:r>
              <a:rPr lang="en-GB" sz="1800" cap="none" dirty="0">
                <a:ea typeface="Times New Roman" panose="02020603050405020304" pitchFamily="18" charset="0"/>
              </a:rPr>
              <a:t>Evaluate emerging “green” energetic materials and sustainable manufacturing/disposal routes that 	minimise environmental impact across the OME lifecycle.</a:t>
            </a:r>
          </a:p>
          <a:p>
            <a:pPr marL="0" lvl="0" indent="0">
              <a:lnSpc>
                <a:spcPct val="150000"/>
              </a:lnSpc>
              <a:spcBef>
                <a:spcPts val="0"/>
              </a:spcBef>
              <a:buNone/>
            </a:pPr>
            <a:endParaRPr lang="en-GB" b="1" cap="none" dirty="0">
              <a:solidFill>
                <a:srgbClr val="0000FF"/>
              </a:solidFill>
              <a:ea typeface="Times New Roman" panose="02020603050405020304" pitchFamily="18" charset="0"/>
            </a:endParaRPr>
          </a:p>
          <a:p>
            <a:pPr marL="457200" lvl="0" indent="-457200">
              <a:lnSpc>
                <a:spcPct val="150000"/>
              </a:lnSpc>
              <a:spcBef>
                <a:spcPts val="0"/>
              </a:spcBef>
              <a:buAutoNum type="arabicPeriod" startAt="4"/>
            </a:pPr>
            <a:endParaRPr lang="en-GB" b="1" cap="none" dirty="0">
              <a:solidFill>
                <a:srgbClr val="0000FF"/>
              </a:solidFill>
              <a:effectLst/>
              <a:ea typeface="Times New Roman" panose="02020603050405020304" pitchFamily="18" charset="0"/>
            </a:endParaRPr>
          </a:p>
          <a:p>
            <a:pPr marL="457200" lvl="0" indent="-457200">
              <a:lnSpc>
                <a:spcPct val="150000"/>
              </a:lnSpc>
              <a:spcBef>
                <a:spcPts val="0"/>
              </a:spcBef>
              <a:buAutoNum type="arabicPeriod" startAt="4"/>
            </a:pPr>
            <a:endParaRPr lang="en-GB" dirty="0"/>
          </a:p>
        </p:txBody>
      </p:sp>
    </p:spTree>
    <p:extLst>
      <p:ext uri="{BB962C8B-B14F-4D97-AF65-F5344CB8AC3E}">
        <p14:creationId xmlns:p14="http://schemas.microsoft.com/office/powerpoint/2010/main" val="96325505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C4581C7F-0EC1-4018-818E-6226653D2D3F}"/>
              </a:ext>
            </a:extLst>
          </p:cNvPr>
          <p:cNvPicPr>
            <a:picLocks noChangeAspect="1"/>
          </p:cNvPicPr>
          <p:nvPr/>
        </p:nvPicPr>
        <p:blipFill>
          <a:blip r:embed="rId3"/>
          <a:stretch>
            <a:fillRect/>
          </a:stretch>
        </p:blipFill>
        <p:spPr>
          <a:xfrm>
            <a:off x="6541757" y="109653"/>
            <a:ext cx="5201751" cy="6651665"/>
          </a:xfrm>
          <a:prstGeom prst="rect">
            <a:avLst/>
          </a:prstGeom>
        </p:spPr>
      </p:pic>
      <p:sp>
        <p:nvSpPr>
          <p:cNvPr id="9" name="Rectangle 8">
            <a:extLst>
              <a:ext uri="{FF2B5EF4-FFF2-40B4-BE49-F238E27FC236}">
                <a16:creationId xmlns:a16="http://schemas.microsoft.com/office/drawing/2014/main" id="{C234C9D6-F727-44EE-9F94-1E71E315C942}"/>
              </a:ext>
            </a:extLst>
          </p:cNvPr>
          <p:cNvSpPr/>
          <p:nvPr/>
        </p:nvSpPr>
        <p:spPr>
          <a:xfrm>
            <a:off x="6648994" y="2560320"/>
            <a:ext cx="4966620" cy="4188027"/>
          </a:xfrm>
          <a:prstGeom prst="rect">
            <a:avLst/>
          </a:prstGeom>
          <a:noFill/>
          <a:ln w="381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7" name="Picture 6">
            <a:extLst>
              <a:ext uri="{FF2B5EF4-FFF2-40B4-BE49-F238E27FC236}">
                <a16:creationId xmlns:a16="http://schemas.microsoft.com/office/drawing/2014/main" id="{A976D4B5-4313-4CFC-BFBD-21B9E5B640BC}"/>
              </a:ext>
            </a:extLst>
          </p:cNvPr>
          <p:cNvPicPr>
            <a:picLocks noChangeAspect="1"/>
          </p:cNvPicPr>
          <p:nvPr/>
        </p:nvPicPr>
        <p:blipFill>
          <a:blip r:embed="rId4"/>
          <a:stretch>
            <a:fillRect/>
          </a:stretch>
        </p:blipFill>
        <p:spPr>
          <a:xfrm>
            <a:off x="338764" y="11338"/>
            <a:ext cx="5201751" cy="6889486"/>
          </a:xfrm>
          <a:prstGeom prst="rect">
            <a:avLst/>
          </a:prstGeom>
        </p:spPr>
      </p:pic>
      <p:sp>
        <p:nvSpPr>
          <p:cNvPr id="2" name="TextBox 1">
            <a:extLst>
              <a:ext uri="{FF2B5EF4-FFF2-40B4-BE49-F238E27FC236}">
                <a16:creationId xmlns:a16="http://schemas.microsoft.com/office/drawing/2014/main" id="{F86A64A5-F9D1-43CA-B4BF-8E7BC0C86A5A}"/>
              </a:ext>
            </a:extLst>
          </p:cNvPr>
          <p:cNvSpPr txBox="1"/>
          <p:nvPr/>
        </p:nvSpPr>
        <p:spPr>
          <a:xfrm>
            <a:off x="1911950" y="96682"/>
            <a:ext cx="4629807" cy="646331"/>
          </a:xfrm>
          <a:prstGeom prst="rect">
            <a:avLst/>
          </a:prstGeom>
          <a:noFill/>
        </p:spPr>
        <p:txBody>
          <a:bodyPr wrap="square" rtlCol="0">
            <a:spAutoFit/>
          </a:bodyPr>
          <a:lstStyle/>
          <a:p>
            <a:r>
              <a:rPr lang="en-GB" b="1" dirty="0">
                <a:solidFill>
                  <a:srgbClr val="0000FF"/>
                </a:solidFill>
              </a:rPr>
              <a:t>Please, let me know if there is anything unclear in the brief !!!</a:t>
            </a:r>
          </a:p>
        </p:txBody>
      </p:sp>
    </p:spTree>
    <p:extLst>
      <p:ext uri="{BB962C8B-B14F-4D97-AF65-F5344CB8AC3E}">
        <p14:creationId xmlns:p14="http://schemas.microsoft.com/office/powerpoint/2010/main" val="17971185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D98265-8516-4628-93C0-95C63D3B401E}"/>
              </a:ext>
            </a:extLst>
          </p:cNvPr>
          <p:cNvSpPr>
            <a:spLocks noGrp="1"/>
          </p:cNvSpPr>
          <p:nvPr>
            <p:ph type="title"/>
          </p:nvPr>
        </p:nvSpPr>
        <p:spPr>
          <a:xfrm>
            <a:off x="205277" y="0"/>
            <a:ext cx="4959531" cy="869430"/>
          </a:xfrm>
        </p:spPr>
        <p:txBody>
          <a:bodyPr/>
          <a:lstStyle/>
          <a:p>
            <a:r>
              <a:rPr lang="en-GB" dirty="0"/>
              <a:t>Lab reports</a:t>
            </a:r>
          </a:p>
        </p:txBody>
      </p:sp>
      <p:sp>
        <p:nvSpPr>
          <p:cNvPr id="3" name="Content Placeholder 2">
            <a:extLst>
              <a:ext uri="{FF2B5EF4-FFF2-40B4-BE49-F238E27FC236}">
                <a16:creationId xmlns:a16="http://schemas.microsoft.com/office/drawing/2014/main" id="{4EEF0EFA-7959-4A9C-958F-FE2EAE2CA591}"/>
              </a:ext>
            </a:extLst>
          </p:cNvPr>
          <p:cNvSpPr>
            <a:spLocks noGrp="1"/>
          </p:cNvSpPr>
          <p:nvPr>
            <p:ph sz="quarter" idx="13"/>
          </p:nvPr>
        </p:nvSpPr>
        <p:spPr>
          <a:xfrm>
            <a:off x="0" y="625020"/>
            <a:ext cx="6318694" cy="6232979"/>
          </a:xfrm>
        </p:spPr>
        <p:txBody>
          <a:bodyPr>
            <a:normAutofit/>
          </a:bodyPr>
          <a:lstStyle/>
          <a:p>
            <a:pPr marL="269875" lvl="0" indent="-269875" rtl="0">
              <a:buNone/>
            </a:pPr>
            <a:r>
              <a:rPr lang="en-GB" sz="1800" b="1" cap="none" dirty="0">
                <a:solidFill>
                  <a:srgbClr val="0000FF"/>
                </a:solidFill>
                <a:effectLst/>
                <a:latin typeface="Arial" panose="020B0604020202020204" pitchFamily="34" charset="0"/>
                <a:ea typeface="Times New Roman" panose="02020603050405020304" pitchFamily="18" charset="0"/>
              </a:rPr>
              <a:t>1. </a:t>
            </a:r>
            <a:r>
              <a:rPr lang="en-GB" sz="2200" b="1" cap="none" dirty="0">
                <a:solidFill>
                  <a:srgbClr val="0000FF"/>
                </a:solidFill>
                <a:effectLst/>
                <a:ea typeface="Times New Roman" panose="02020603050405020304" pitchFamily="18" charset="0"/>
              </a:rPr>
              <a:t>Introducing FT-IR and Raman spectroscopy through analysis of standard samples (e.g. </a:t>
            </a:r>
            <a:r>
              <a:rPr lang="en-GB" sz="2200" b="1" cap="none" dirty="0">
                <a:solidFill>
                  <a:srgbClr val="0000FF"/>
                </a:solidFill>
                <a:ea typeface="Times New Roman" panose="02020603050405020304" pitchFamily="18" charset="0"/>
              </a:rPr>
              <a:t>a</a:t>
            </a:r>
            <a:r>
              <a:rPr lang="en-GB" sz="2200" b="1" cap="none" dirty="0">
                <a:solidFill>
                  <a:srgbClr val="0000FF"/>
                </a:solidFill>
                <a:effectLst/>
                <a:ea typeface="Times New Roman" panose="02020603050405020304" pitchFamily="18" charset="0"/>
              </a:rPr>
              <a:t>scorbic acid, acetaminophen, etc) and explosive residue. </a:t>
            </a:r>
            <a:endParaRPr lang="en-GB" sz="2200" cap="none" dirty="0">
              <a:solidFill>
                <a:srgbClr val="0000FF"/>
              </a:solidFill>
              <a:effectLst/>
              <a:ea typeface="Times New Roman" panose="02020603050405020304" pitchFamily="18" charset="0"/>
            </a:endParaRPr>
          </a:p>
          <a:p>
            <a:pPr marL="457200" indent="0">
              <a:buNone/>
            </a:pPr>
            <a:r>
              <a:rPr lang="en-GB" sz="2200" b="1" cap="none" dirty="0">
                <a:solidFill>
                  <a:srgbClr val="0000FF"/>
                </a:solidFill>
                <a:effectLst/>
                <a:ea typeface="Times New Roman" panose="02020603050405020304" pitchFamily="18" charset="0"/>
              </a:rPr>
              <a:t> </a:t>
            </a:r>
            <a:endParaRPr lang="en-GB" sz="2200" cap="none" dirty="0">
              <a:solidFill>
                <a:srgbClr val="0000FF"/>
              </a:solidFill>
              <a:effectLst/>
              <a:ea typeface="Times New Roman" panose="02020603050405020304" pitchFamily="18" charset="0"/>
            </a:endParaRPr>
          </a:p>
          <a:p>
            <a:pPr marL="0" indent="0">
              <a:buNone/>
            </a:pPr>
            <a:r>
              <a:rPr lang="en-GB" sz="2200" b="1" cap="none" dirty="0">
                <a:solidFill>
                  <a:srgbClr val="0000FF"/>
                </a:solidFill>
                <a:effectLst/>
                <a:ea typeface="Times New Roman" panose="02020603050405020304" pitchFamily="18" charset="0"/>
              </a:rPr>
              <a:t>2</a:t>
            </a:r>
            <a:r>
              <a:rPr lang="en-GB" sz="2200" b="1" cap="none" dirty="0">
                <a:solidFill>
                  <a:srgbClr val="0000FF"/>
                </a:solidFill>
                <a:ea typeface="Times New Roman" panose="02020603050405020304" pitchFamily="18" charset="0"/>
              </a:rPr>
              <a:t>. Speed of chemical reaction. </a:t>
            </a:r>
            <a:endParaRPr lang="en-GB" sz="2200" cap="none" dirty="0">
              <a:solidFill>
                <a:srgbClr val="0000FF"/>
              </a:solidFill>
              <a:ea typeface="Times New Roman" panose="02020603050405020304" pitchFamily="18" charset="0"/>
            </a:endParaRPr>
          </a:p>
          <a:p>
            <a:pPr marL="0" lvl="0" indent="0">
              <a:buNone/>
            </a:pPr>
            <a:endParaRPr lang="en-GB" sz="2200" cap="none" dirty="0">
              <a:solidFill>
                <a:srgbClr val="0000FF"/>
              </a:solidFill>
              <a:effectLst/>
              <a:ea typeface="Times New Roman" panose="02020603050405020304" pitchFamily="18" charset="0"/>
            </a:endParaRPr>
          </a:p>
          <a:p>
            <a:pPr marL="269875" lvl="0" indent="-269875">
              <a:buNone/>
            </a:pPr>
            <a:r>
              <a:rPr lang="en-GB" sz="2200" b="1" cap="none" dirty="0">
                <a:solidFill>
                  <a:srgbClr val="0000FF"/>
                </a:solidFill>
                <a:effectLst/>
                <a:ea typeface="Times New Roman" panose="02020603050405020304" pitchFamily="18" charset="0"/>
              </a:rPr>
              <a:t>3. </a:t>
            </a:r>
            <a:r>
              <a:rPr lang="en-GB" sz="2200" b="1" u="sng" cap="none" dirty="0">
                <a:solidFill>
                  <a:srgbClr val="0000FF"/>
                </a:solidFill>
                <a:effectLst/>
                <a:ea typeface="Times New Roman" panose="02020603050405020304" pitchFamily="18" charset="0"/>
              </a:rPr>
              <a:t>AT CRANFIELD UNIVERSITY:</a:t>
            </a:r>
            <a:r>
              <a:rPr lang="en-GB" sz="2200" b="1" cap="none" dirty="0">
                <a:solidFill>
                  <a:srgbClr val="0000FF"/>
                </a:solidFill>
                <a:effectLst/>
                <a:ea typeface="Times New Roman" panose="02020603050405020304" pitchFamily="18" charset="0"/>
              </a:rPr>
              <a:t> Preparation of methyl-3-nitrobenzoate AND  preparation of nitroguanidine.</a:t>
            </a:r>
            <a:endParaRPr lang="en-GB" sz="2200" cap="none" dirty="0">
              <a:solidFill>
                <a:srgbClr val="0000FF"/>
              </a:solidFill>
              <a:effectLst/>
              <a:ea typeface="Times New Roman" panose="02020603050405020304" pitchFamily="18" charset="0"/>
            </a:endParaRPr>
          </a:p>
          <a:p>
            <a:pPr indent="0">
              <a:buNone/>
            </a:pPr>
            <a:r>
              <a:rPr lang="en-GB" sz="2200" b="1" cap="none" dirty="0">
                <a:solidFill>
                  <a:srgbClr val="0000FF"/>
                </a:solidFill>
                <a:effectLst/>
                <a:ea typeface="Times New Roman" panose="02020603050405020304" pitchFamily="18" charset="0"/>
              </a:rPr>
              <a:t> </a:t>
            </a:r>
            <a:endParaRPr lang="en-GB" sz="2200" cap="none" dirty="0">
              <a:solidFill>
                <a:srgbClr val="0000FF"/>
              </a:solidFill>
              <a:effectLst/>
              <a:ea typeface="Times New Roman" panose="02020603050405020304" pitchFamily="18" charset="0"/>
            </a:endParaRPr>
          </a:p>
          <a:p>
            <a:pPr marL="0" indent="0">
              <a:buNone/>
            </a:pPr>
            <a:r>
              <a:rPr lang="en-GB" sz="2200" b="1" cap="none" dirty="0">
                <a:solidFill>
                  <a:srgbClr val="0000FF"/>
                </a:solidFill>
                <a:effectLst/>
                <a:ea typeface="Times New Roman" panose="02020603050405020304" pitchFamily="18" charset="0"/>
              </a:rPr>
              <a:t>4</a:t>
            </a:r>
            <a:r>
              <a:rPr lang="en-GB" sz="2200" b="1" cap="none" dirty="0">
                <a:solidFill>
                  <a:srgbClr val="0000FF"/>
                </a:solidFill>
                <a:ea typeface="Times New Roman" panose="02020603050405020304" pitchFamily="18" charset="0"/>
              </a:rPr>
              <a:t>. Determination of melting point of organic compounds. </a:t>
            </a:r>
            <a:endParaRPr lang="en-GB" sz="2200" cap="none" dirty="0">
              <a:solidFill>
                <a:srgbClr val="0000FF"/>
              </a:solidFill>
              <a:ea typeface="Times New Roman" panose="02020603050405020304" pitchFamily="18" charset="0"/>
            </a:endParaRPr>
          </a:p>
          <a:p>
            <a:pPr marL="0" indent="0">
              <a:buNone/>
            </a:pPr>
            <a:endParaRPr lang="en-GB" sz="1800" cap="none" dirty="0">
              <a:effectLst/>
              <a:latin typeface="Times New Roman" panose="02020603050405020304" pitchFamily="18" charset="0"/>
              <a:ea typeface="Times New Roman" panose="02020603050405020304" pitchFamily="18" charset="0"/>
            </a:endParaRPr>
          </a:p>
          <a:p>
            <a:endParaRPr lang="en-GB" cap="none" dirty="0"/>
          </a:p>
        </p:txBody>
      </p:sp>
      <p:pic>
        <p:nvPicPr>
          <p:cNvPr id="6" name="Picture 5">
            <a:extLst>
              <a:ext uri="{FF2B5EF4-FFF2-40B4-BE49-F238E27FC236}">
                <a16:creationId xmlns:a16="http://schemas.microsoft.com/office/drawing/2014/main" id="{1181EB20-042C-4A1B-81F8-6050BD862A9C}"/>
              </a:ext>
            </a:extLst>
          </p:cNvPr>
          <p:cNvPicPr>
            <a:picLocks noChangeAspect="1"/>
          </p:cNvPicPr>
          <p:nvPr/>
        </p:nvPicPr>
        <p:blipFill>
          <a:blip r:embed="rId3"/>
          <a:stretch>
            <a:fillRect/>
          </a:stretch>
        </p:blipFill>
        <p:spPr>
          <a:xfrm>
            <a:off x="6523971" y="46849"/>
            <a:ext cx="5233426" cy="6811151"/>
          </a:xfrm>
          <a:prstGeom prst="rect">
            <a:avLst/>
          </a:prstGeom>
        </p:spPr>
      </p:pic>
    </p:spTree>
    <p:extLst>
      <p:ext uri="{BB962C8B-B14F-4D97-AF65-F5344CB8AC3E}">
        <p14:creationId xmlns:p14="http://schemas.microsoft.com/office/powerpoint/2010/main" val="6675850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D32617-DE16-455B-98B6-4545BAA42956}"/>
              </a:ext>
            </a:extLst>
          </p:cNvPr>
          <p:cNvSpPr>
            <a:spLocks noGrp="1"/>
          </p:cNvSpPr>
          <p:nvPr>
            <p:ph type="title"/>
          </p:nvPr>
        </p:nvSpPr>
        <p:spPr>
          <a:xfrm>
            <a:off x="6096000" y="33479"/>
            <a:ext cx="6674695" cy="772133"/>
          </a:xfrm>
        </p:spPr>
        <p:txBody>
          <a:bodyPr/>
          <a:lstStyle/>
          <a:p>
            <a:r>
              <a:rPr lang="en-GB" dirty="0">
                <a:effectLst>
                  <a:outerShdw blurRad="38100" dist="38100" dir="2700000" algn="tl">
                    <a:srgbClr val="000000">
                      <a:alpha val="43137"/>
                    </a:srgbClr>
                  </a:outerShdw>
                </a:effectLst>
              </a:rPr>
              <a:t>READING list </a:t>
            </a:r>
          </a:p>
        </p:txBody>
      </p:sp>
      <p:sp>
        <p:nvSpPr>
          <p:cNvPr id="12" name="TextBox 11">
            <a:extLst>
              <a:ext uri="{FF2B5EF4-FFF2-40B4-BE49-F238E27FC236}">
                <a16:creationId xmlns:a16="http://schemas.microsoft.com/office/drawing/2014/main" id="{90F64B15-74CC-47DF-9B48-7FBE4417BA86}"/>
              </a:ext>
            </a:extLst>
          </p:cNvPr>
          <p:cNvSpPr txBox="1"/>
          <p:nvPr/>
        </p:nvSpPr>
        <p:spPr>
          <a:xfrm>
            <a:off x="7858899" y="4537023"/>
            <a:ext cx="4333101" cy="1938992"/>
          </a:xfrm>
          <a:prstGeom prst="rect">
            <a:avLst/>
          </a:prstGeom>
          <a:noFill/>
        </p:spPr>
        <p:txBody>
          <a:bodyPr wrap="square" rtlCol="0">
            <a:spAutoFit/>
          </a:bodyPr>
          <a:lstStyle/>
          <a:p>
            <a:r>
              <a:rPr lang="en-GB" sz="2400" b="1" dirty="0">
                <a:solidFill>
                  <a:srgbClr val="0000FF"/>
                </a:solidFill>
                <a:latin typeface="Calibri" panose="020F0502020204030204" pitchFamily="34" charset="0"/>
                <a:cs typeface="Calibri" panose="020F0502020204030204" pitchFamily="34" charset="0"/>
              </a:rPr>
              <a:t>any general chemistry textbook and online sources; </a:t>
            </a:r>
          </a:p>
          <a:p>
            <a:endParaRPr lang="en-GB" sz="2400" b="1" dirty="0">
              <a:solidFill>
                <a:srgbClr val="0000FF"/>
              </a:solidFill>
              <a:latin typeface="Calibri" panose="020F0502020204030204" pitchFamily="34" charset="0"/>
              <a:cs typeface="Calibri" panose="020F0502020204030204" pitchFamily="34" charset="0"/>
            </a:endParaRPr>
          </a:p>
          <a:p>
            <a:r>
              <a:rPr lang="en-GB" sz="2400" dirty="0">
                <a:solidFill>
                  <a:srgbClr val="00B050"/>
                </a:solidFill>
                <a:latin typeface="Calibri" panose="020F0502020204030204" pitchFamily="34" charset="0"/>
                <a:cs typeface="Calibri" panose="020F0502020204030204" pitchFamily="34" charset="0"/>
              </a:rPr>
              <a:t>https://openstax.org/details/books/chemistry-2e </a:t>
            </a:r>
          </a:p>
        </p:txBody>
      </p:sp>
      <p:sp>
        <p:nvSpPr>
          <p:cNvPr id="17" name="TextBox 16">
            <a:extLst>
              <a:ext uri="{FF2B5EF4-FFF2-40B4-BE49-F238E27FC236}">
                <a16:creationId xmlns:a16="http://schemas.microsoft.com/office/drawing/2014/main" id="{A3353C57-F444-4353-AB59-F68FB9CDF764}"/>
              </a:ext>
            </a:extLst>
          </p:cNvPr>
          <p:cNvSpPr txBox="1"/>
          <p:nvPr/>
        </p:nvSpPr>
        <p:spPr>
          <a:xfrm>
            <a:off x="7750672" y="2437787"/>
            <a:ext cx="4188883" cy="1569660"/>
          </a:xfrm>
          <a:prstGeom prst="rect">
            <a:avLst/>
          </a:prstGeom>
          <a:noFill/>
        </p:spPr>
        <p:txBody>
          <a:bodyPr wrap="square">
            <a:spAutoFit/>
          </a:bodyPr>
          <a:lstStyle/>
          <a:p>
            <a:r>
              <a:rPr lang="en-GB" sz="2400" b="1" dirty="0">
                <a:solidFill>
                  <a:srgbClr val="800080"/>
                </a:solidFill>
                <a:effectLst/>
                <a:latin typeface="Calibri" panose="020F0502020204030204" pitchFamily="34" charset="0"/>
                <a:ea typeface="DengXian" panose="02010600030101010101" pitchFamily="2" charset="-122"/>
              </a:rPr>
              <a:t>JSP 333 </a:t>
            </a:r>
            <a:r>
              <a:rPr lang="en-GB" sz="2400" dirty="0">
                <a:solidFill>
                  <a:srgbClr val="800080"/>
                </a:solidFill>
                <a:effectLst/>
                <a:latin typeface="Calibri" panose="020F0502020204030204" pitchFamily="34" charset="0"/>
                <a:ea typeface="DengXian" panose="02010600030101010101" pitchFamily="2" charset="-122"/>
              </a:rPr>
              <a:t>AVAILABLE on Moodle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t>
            </a:r>
            <a:r>
              <a:rPr lang="en-GB" sz="2400" dirty="0">
                <a:solidFill>
                  <a:srgbClr val="800080"/>
                </a:solidFill>
                <a:effectLst/>
                <a:latin typeface="Calibri" panose="020F0502020204030204" pitchFamily="34" charset="0"/>
                <a:ea typeface="DengXian" panose="02010600030101010101" pitchFamily="2" charset="-122"/>
              </a:rPr>
              <a:t>OME </a:t>
            </a:r>
            <a:r>
              <a:rPr lang="en-GB" sz="2400" dirty="0">
                <a:solidFill>
                  <a:srgbClr val="800080"/>
                </a:solidFill>
                <a:latin typeface="Calibri" panose="020F0502020204030204" pitchFamily="34" charset="0"/>
                <a:ea typeface="DengXian" panose="02010600030101010101" pitchFamily="2" charset="-122"/>
              </a:rPr>
              <a:t>D</a:t>
            </a:r>
            <a:r>
              <a:rPr lang="en-GB" sz="2400" dirty="0">
                <a:solidFill>
                  <a:srgbClr val="800080"/>
                </a:solidFill>
                <a:effectLst/>
                <a:latin typeface="Calibri" panose="020F0502020204030204" pitchFamily="34" charset="0"/>
                <a:ea typeface="DengXian" panose="02010600030101010101" pitchFamily="2" charset="-122"/>
              </a:rPr>
              <a:t>egree </a:t>
            </a:r>
            <a:r>
              <a:rPr lang="en-GB" sz="2400" dirty="0">
                <a:solidFill>
                  <a:srgbClr val="800080"/>
                </a:solidFill>
                <a:latin typeface="Calibri" panose="020F0502020204030204" pitchFamily="34" charset="0"/>
                <a:ea typeface="DengXian" panose="02010600030101010101" pitchFamily="2" charset="-122"/>
              </a:rPr>
              <a:t>A</a:t>
            </a:r>
            <a:r>
              <a:rPr lang="en-GB" sz="2400" dirty="0">
                <a:solidFill>
                  <a:srgbClr val="800080"/>
                </a:solidFill>
                <a:effectLst/>
                <a:latin typeface="Calibri" panose="020F0502020204030204" pitchFamily="34" charset="0"/>
                <a:ea typeface="DengXian" panose="02010600030101010101" pitchFamily="2" charset="-122"/>
              </a:rPr>
              <a:t>pprenticeships </a:t>
            </a:r>
            <a:r>
              <a:rPr lang="en-GB" sz="2400" dirty="0">
                <a:solidFill>
                  <a:srgbClr val="800080"/>
                </a:solidFill>
                <a:latin typeface="Calibri" panose="020F0502020204030204" pitchFamily="34" charset="0"/>
                <a:ea typeface="DengXian" panose="02010600030101010101" pitchFamily="2" charset="-122"/>
              </a:rPr>
              <a:t>G</a:t>
            </a:r>
            <a:r>
              <a:rPr lang="en-GB" sz="2400" dirty="0">
                <a:solidFill>
                  <a:srgbClr val="800080"/>
                </a:solidFill>
                <a:effectLst/>
                <a:latin typeface="Calibri" panose="020F0502020204030204" pitchFamily="34" charset="0"/>
                <a:ea typeface="DengXian" panose="02010600030101010101" pitchFamily="2" charset="-122"/>
              </a:rPr>
              <a:t>eneral </a:t>
            </a:r>
            <a:r>
              <a:rPr lang="en-GB" sz="2400" dirty="0">
                <a:solidFill>
                  <a:srgbClr val="800080"/>
                </a:solidFill>
                <a:latin typeface="Calibri" panose="020F0502020204030204" pitchFamily="34" charset="0"/>
                <a:ea typeface="DengXian" panose="02010600030101010101" pitchFamily="2" charset="-122"/>
              </a:rPr>
              <a:t>I</a:t>
            </a:r>
            <a:r>
              <a:rPr lang="en-GB" sz="2400" dirty="0">
                <a:solidFill>
                  <a:srgbClr val="800080"/>
                </a:solidFill>
                <a:effectLst/>
                <a:latin typeface="Calibri" panose="020F0502020204030204" pitchFamily="34" charset="0"/>
                <a:ea typeface="DengXian" panose="02010600030101010101" pitchFamily="2" charset="-122"/>
              </a:rPr>
              <a:t>nfo </a:t>
            </a:r>
            <a:r>
              <a:rPr lang="en-GB" sz="2400" dirty="0">
                <a:solidFill>
                  <a:srgbClr val="800080"/>
                </a:solidFill>
                <a:effectLst/>
                <a:latin typeface="Calibri" panose="020F0502020204030204" pitchFamily="34" charset="0"/>
                <a:ea typeface="DengXian" panose="02010600030101010101" pitchFamily="2" charset="-122"/>
                <a:sym typeface="Wingdings" panose="05000000000000000000" pitchFamily="2" charset="2"/>
              </a:rPr>
              <a:t> A</a:t>
            </a:r>
            <a:r>
              <a:rPr lang="en-GB" sz="2400" dirty="0">
                <a:solidFill>
                  <a:srgbClr val="800080"/>
                </a:solidFill>
                <a:effectLst/>
                <a:latin typeface="Calibri" panose="020F0502020204030204" pitchFamily="34" charset="0"/>
                <a:ea typeface="DengXian" panose="02010600030101010101" pitchFamily="2" charset="-122"/>
              </a:rPr>
              <a:t>dditional </a:t>
            </a:r>
            <a:r>
              <a:rPr lang="en-GB" sz="2400" dirty="0">
                <a:solidFill>
                  <a:srgbClr val="800080"/>
                </a:solidFill>
                <a:latin typeface="Calibri" panose="020F0502020204030204" pitchFamily="34" charset="0"/>
                <a:ea typeface="DengXian" panose="02010600030101010101" pitchFamily="2" charset="-122"/>
              </a:rPr>
              <a:t>R</a:t>
            </a:r>
            <a:r>
              <a:rPr lang="en-GB" sz="2400" dirty="0">
                <a:solidFill>
                  <a:srgbClr val="800080"/>
                </a:solidFill>
                <a:effectLst/>
                <a:latin typeface="Calibri" panose="020F0502020204030204" pitchFamily="34" charset="0"/>
                <a:ea typeface="DengXian" panose="02010600030101010101" pitchFamily="2" charset="-122"/>
              </a:rPr>
              <a:t>esources </a:t>
            </a:r>
            <a:endParaRPr lang="en-GB" sz="2400" dirty="0">
              <a:solidFill>
                <a:srgbClr val="800080"/>
              </a:solidFill>
            </a:endParaRPr>
          </a:p>
        </p:txBody>
      </p:sp>
      <p:sp>
        <p:nvSpPr>
          <p:cNvPr id="18" name="TextBox 17">
            <a:extLst>
              <a:ext uri="{FF2B5EF4-FFF2-40B4-BE49-F238E27FC236}">
                <a16:creationId xmlns:a16="http://schemas.microsoft.com/office/drawing/2014/main" id="{F409185D-DF86-41BC-AFBC-FDCC0F02CC89}"/>
              </a:ext>
            </a:extLst>
          </p:cNvPr>
          <p:cNvSpPr txBox="1"/>
          <p:nvPr/>
        </p:nvSpPr>
        <p:spPr>
          <a:xfrm>
            <a:off x="7750672" y="1077215"/>
            <a:ext cx="4120816" cy="830997"/>
          </a:xfrm>
          <a:prstGeom prst="rect">
            <a:avLst/>
          </a:prstGeom>
          <a:noFill/>
        </p:spPr>
        <p:txBody>
          <a:bodyPr wrap="square" rtlCol="0">
            <a:spAutoFit/>
          </a:bodyPr>
          <a:lstStyle/>
          <a:p>
            <a:r>
              <a:rPr lang="en-GB" sz="2400" b="1" dirty="0">
                <a:solidFill>
                  <a:srgbClr val="0000FF"/>
                </a:solidFill>
                <a:latin typeface="Calibri" panose="020F0502020204030204" pitchFamily="34" charset="0"/>
                <a:cs typeface="Calibri" panose="020F0502020204030204" pitchFamily="34" charset="0"/>
              </a:rPr>
              <a:t>electronic course notes will be provided in Moodle</a:t>
            </a:r>
          </a:p>
        </p:txBody>
      </p:sp>
      <p:pic>
        <p:nvPicPr>
          <p:cNvPr id="5" name="Picture 4">
            <a:extLst>
              <a:ext uri="{FF2B5EF4-FFF2-40B4-BE49-F238E27FC236}">
                <a16:creationId xmlns:a16="http://schemas.microsoft.com/office/drawing/2014/main" id="{C10F2407-5123-48B5-8B5B-E99A1693340C}"/>
              </a:ext>
            </a:extLst>
          </p:cNvPr>
          <p:cNvPicPr>
            <a:picLocks noChangeAspect="1"/>
          </p:cNvPicPr>
          <p:nvPr/>
        </p:nvPicPr>
        <p:blipFill>
          <a:blip r:embed="rId3"/>
          <a:stretch>
            <a:fillRect/>
          </a:stretch>
        </p:blipFill>
        <p:spPr>
          <a:xfrm>
            <a:off x="72110" y="0"/>
            <a:ext cx="7326630" cy="6858000"/>
          </a:xfrm>
          <a:prstGeom prst="rect">
            <a:avLst/>
          </a:prstGeom>
        </p:spPr>
      </p:pic>
      <p:sp>
        <p:nvSpPr>
          <p:cNvPr id="16" name="Rectangle 15">
            <a:extLst>
              <a:ext uri="{FF2B5EF4-FFF2-40B4-BE49-F238E27FC236}">
                <a16:creationId xmlns:a16="http://schemas.microsoft.com/office/drawing/2014/main" id="{8ACF4962-92DE-46EB-B581-F537ACDAA6D2}"/>
              </a:ext>
            </a:extLst>
          </p:cNvPr>
          <p:cNvSpPr/>
          <p:nvPr/>
        </p:nvSpPr>
        <p:spPr>
          <a:xfrm>
            <a:off x="85173" y="701079"/>
            <a:ext cx="7304284" cy="936434"/>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9CF455D4-86CB-4EFC-AAD8-B79AEE3A6E4B}"/>
              </a:ext>
            </a:extLst>
          </p:cNvPr>
          <p:cNvPicPr>
            <a:picLocks noChangeAspect="1"/>
          </p:cNvPicPr>
          <p:nvPr/>
        </p:nvPicPr>
        <p:blipFill>
          <a:blip r:embed="rId4"/>
          <a:stretch>
            <a:fillRect/>
          </a:stretch>
        </p:blipFill>
        <p:spPr>
          <a:xfrm>
            <a:off x="3015265" y="5096255"/>
            <a:ext cx="4374192" cy="1728265"/>
          </a:xfrm>
          <a:prstGeom prst="rect">
            <a:avLst/>
          </a:prstGeom>
        </p:spPr>
      </p:pic>
      <p:sp>
        <p:nvSpPr>
          <p:cNvPr id="10" name="Rectangle 9">
            <a:extLst>
              <a:ext uri="{FF2B5EF4-FFF2-40B4-BE49-F238E27FC236}">
                <a16:creationId xmlns:a16="http://schemas.microsoft.com/office/drawing/2014/main" id="{93087389-3CC9-454F-9E97-2196021FCB99}"/>
              </a:ext>
            </a:extLst>
          </p:cNvPr>
          <p:cNvSpPr/>
          <p:nvPr/>
        </p:nvSpPr>
        <p:spPr>
          <a:xfrm>
            <a:off x="3015264" y="5062774"/>
            <a:ext cx="4361129" cy="1761745"/>
          </a:xfrm>
          <a:prstGeom prst="rect">
            <a:avLst/>
          </a:prstGeom>
          <a:noFill/>
          <a:ln w="28575">
            <a:solidFill>
              <a:srgbClr val="00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8654154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58E70-56C4-45DE-9CAA-280199560C9C}"/>
              </a:ext>
            </a:extLst>
          </p:cNvPr>
          <p:cNvSpPr>
            <a:spLocks noGrp="1"/>
          </p:cNvSpPr>
          <p:nvPr>
            <p:ph type="title"/>
          </p:nvPr>
        </p:nvSpPr>
        <p:spPr>
          <a:xfrm>
            <a:off x="913774" y="0"/>
            <a:ext cx="10364451" cy="1066801"/>
          </a:xfrm>
        </p:spPr>
        <p:txBody>
          <a:bodyPr/>
          <a:lstStyle/>
          <a:p>
            <a:r>
              <a:rPr lang="en-GB" dirty="0"/>
              <a:t>safeguarding</a:t>
            </a:r>
          </a:p>
        </p:txBody>
      </p:sp>
      <p:sp>
        <p:nvSpPr>
          <p:cNvPr id="3" name="Content Placeholder 2">
            <a:extLst>
              <a:ext uri="{FF2B5EF4-FFF2-40B4-BE49-F238E27FC236}">
                <a16:creationId xmlns:a16="http://schemas.microsoft.com/office/drawing/2014/main" id="{D22E5032-9B64-4626-A13F-F4BAC3A97721}"/>
              </a:ext>
            </a:extLst>
          </p:cNvPr>
          <p:cNvSpPr>
            <a:spLocks noGrp="1"/>
          </p:cNvSpPr>
          <p:nvPr>
            <p:ph sz="quarter" idx="13"/>
          </p:nvPr>
        </p:nvSpPr>
        <p:spPr>
          <a:xfrm>
            <a:off x="190088" y="876219"/>
            <a:ext cx="11811821" cy="5791199"/>
          </a:xfrm>
        </p:spPr>
        <p:txBody>
          <a:bodyPr>
            <a:normAutofit/>
          </a:bodyPr>
          <a:lstStyle/>
          <a:p>
            <a:pPr marL="457200" lvl="1" indent="0">
              <a:buNone/>
            </a:pPr>
            <a:r>
              <a:rPr lang="en-GB" sz="2000" b="1" cap="none" dirty="0"/>
              <a:t>Safeguarding</a:t>
            </a:r>
            <a:r>
              <a:rPr lang="en-GB" sz="2000" cap="none" dirty="0"/>
              <a:t> is about protecting yourself and others from harm or abuse, both online and in person.</a:t>
            </a:r>
          </a:p>
          <a:p>
            <a:pPr marL="457200" lvl="1" indent="0">
              <a:buNone/>
            </a:pPr>
            <a:r>
              <a:rPr lang="en-GB" sz="2000" cap="none" dirty="0"/>
              <a:t>It ensures a safe, healthy, and supportive environment for everyone.</a:t>
            </a:r>
          </a:p>
          <a:p>
            <a:pPr algn="l"/>
            <a:r>
              <a:rPr lang="en-GB" b="0" i="0" cap="none" dirty="0">
                <a:effectLst/>
              </a:rPr>
              <a:t>Anyone in our community can be at risk of abuse or neglect which means safeguarding is a shared responsibility for all of us. We all have a role to play in keeping each other safe.</a:t>
            </a:r>
          </a:p>
          <a:p>
            <a:pPr algn="l"/>
            <a:r>
              <a:rPr lang="en-GB" b="0" i="0" cap="none" dirty="0">
                <a:effectLst/>
              </a:rPr>
              <a:t>Whilst there are groups who may be more vulnerable to abuse or neglect, risk is more likely to be increased by circumstances rather than personal characteristics and is often the result of a culmination of factors.</a:t>
            </a:r>
          </a:p>
          <a:p>
            <a:endParaRPr lang="en-GB" cap="none" dirty="0"/>
          </a:p>
        </p:txBody>
      </p:sp>
      <p:sp>
        <p:nvSpPr>
          <p:cNvPr id="6" name="TextBox 5">
            <a:extLst>
              <a:ext uri="{FF2B5EF4-FFF2-40B4-BE49-F238E27FC236}">
                <a16:creationId xmlns:a16="http://schemas.microsoft.com/office/drawing/2014/main" id="{6C818842-B0D7-40BE-A0FF-0D22AAA3D34D}"/>
              </a:ext>
            </a:extLst>
          </p:cNvPr>
          <p:cNvSpPr txBox="1"/>
          <p:nvPr/>
        </p:nvSpPr>
        <p:spPr>
          <a:xfrm>
            <a:off x="913774" y="3536191"/>
            <a:ext cx="4738141" cy="369332"/>
          </a:xfrm>
          <a:prstGeom prst="rect">
            <a:avLst/>
          </a:prstGeom>
          <a:noFill/>
        </p:spPr>
        <p:txBody>
          <a:bodyPr wrap="square">
            <a:spAutoFit/>
          </a:bodyPr>
          <a:lstStyle/>
          <a:p>
            <a:r>
              <a:rPr lang="en-GB" b="1" dirty="0"/>
              <a:t>Reporting Concerns:</a:t>
            </a:r>
          </a:p>
        </p:txBody>
      </p:sp>
      <p:sp>
        <p:nvSpPr>
          <p:cNvPr id="8" name="TextBox 7">
            <a:extLst>
              <a:ext uri="{FF2B5EF4-FFF2-40B4-BE49-F238E27FC236}">
                <a16:creationId xmlns:a16="http://schemas.microsoft.com/office/drawing/2014/main" id="{10A63EAF-C068-460C-BBAA-FBA365B73000}"/>
              </a:ext>
            </a:extLst>
          </p:cNvPr>
          <p:cNvSpPr txBox="1"/>
          <p:nvPr/>
        </p:nvSpPr>
        <p:spPr>
          <a:xfrm>
            <a:off x="8396160" y="4021637"/>
            <a:ext cx="3160233" cy="1938992"/>
          </a:xfrm>
          <a:prstGeom prst="rect">
            <a:avLst/>
          </a:prstGeom>
          <a:noFill/>
        </p:spPr>
        <p:txBody>
          <a:bodyPr wrap="square">
            <a:spAutoFit/>
          </a:bodyPr>
          <a:lstStyle/>
          <a:p>
            <a:r>
              <a:rPr lang="en-GB" sz="2400" dirty="0">
                <a:solidFill>
                  <a:srgbClr val="0000FF"/>
                </a:solidFill>
              </a:rPr>
              <a:t>Remember: </a:t>
            </a:r>
          </a:p>
          <a:p>
            <a:r>
              <a:rPr lang="en-GB" sz="2400" dirty="0">
                <a:solidFill>
                  <a:srgbClr val="0000FF"/>
                </a:solidFill>
              </a:rPr>
              <a:t>Safeguarding isn’t just about protecting others—it’s about protecting yourself too!</a:t>
            </a:r>
          </a:p>
        </p:txBody>
      </p:sp>
      <p:pic>
        <p:nvPicPr>
          <p:cNvPr id="5" name="Picture 4">
            <a:extLst>
              <a:ext uri="{FF2B5EF4-FFF2-40B4-BE49-F238E27FC236}">
                <a16:creationId xmlns:a16="http://schemas.microsoft.com/office/drawing/2014/main" id="{FC06C920-1BA3-4FF3-A74B-DBEA32B4BD0A}"/>
              </a:ext>
            </a:extLst>
          </p:cNvPr>
          <p:cNvPicPr>
            <a:picLocks noChangeAspect="1"/>
          </p:cNvPicPr>
          <p:nvPr/>
        </p:nvPicPr>
        <p:blipFill>
          <a:blip r:embed="rId3"/>
          <a:stretch>
            <a:fillRect/>
          </a:stretch>
        </p:blipFill>
        <p:spPr>
          <a:xfrm>
            <a:off x="777860" y="4021637"/>
            <a:ext cx="7143802" cy="2252679"/>
          </a:xfrm>
          <a:prstGeom prst="rect">
            <a:avLst/>
          </a:prstGeom>
        </p:spPr>
      </p:pic>
      <p:sp>
        <p:nvSpPr>
          <p:cNvPr id="9" name="TextBox 8">
            <a:extLst>
              <a:ext uri="{FF2B5EF4-FFF2-40B4-BE49-F238E27FC236}">
                <a16:creationId xmlns:a16="http://schemas.microsoft.com/office/drawing/2014/main" id="{92351EEB-EC3F-46ED-9A54-A0498D689E00}"/>
              </a:ext>
            </a:extLst>
          </p:cNvPr>
          <p:cNvSpPr txBox="1"/>
          <p:nvPr/>
        </p:nvSpPr>
        <p:spPr>
          <a:xfrm>
            <a:off x="515600" y="6327307"/>
            <a:ext cx="7028443" cy="369332"/>
          </a:xfrm>
          <a:prstGeom prst="rect">
            <a:avLst/>
          </a:prstGeom>
          <a:noFill/>
        </p:spPr>
        <p:txBody>
          <a:bodyPr wrap="square">
            <a:spAutoFit/>
          </a:bodyPr>
          <a:lstStyle/>
          <a:p>
            <a:pPr lvl="1"/>
            <a:r>
              <a:rPr lang="en-GB" dirty="0">
                <a:solidFill>
                  <a:srgbClr val="FF0000"/>
                </a:solidFill>
              </a:rPr>
              <a:t>All concerns are taken seriously and handled confidentially.</a:t>
            </a:r>
          </a:p>
        </p:txBody>
      </p:sp>
      <p:sp>
        <p:nvSpPr>
          <p:cNvPr id="7" name="TextBox 6">
            <a:extLst>
              <a:ext uri="{FF2B5EF4-FFF2-40B4-BE49-F238E27FC236}">
                <a16:creationId xmlns:a16="http://schemas.microsoft.com/office/drawing/2014/main" id="{0B9B29DF-F33F-447B-8D2D-D27C4B923715}"/>
              </a:ext>
            </a:extLst>
          </p:cNvPr>
          <p:cNvSpPr txBox="1"/>
          <p:nvPr/>
        </p:nvSpPr>
        <p:spPr>
          <a:xfrm>
            <a:off x="1071154" y="5887814"/>
            <a:ext cx="5489003" cy="369332"/>
          </a:xfrm>
          <a:prstGeom prst="rect">
            <a:avLst/>
          </a:prstGeom>
          <a:noFill/>
        </p:spPr>
        <p:txBody>
          <a:bodyPr wrap="none" rtlCol="0">
            <a:spAutoFit/>
          </a:bodyPr>
          <a:lstStyle/>
          <a:p>
            <a:r>
              <a:rPr lang="en-GB" dirty="0"/>
              <a:t>For WISA: Gaynor Thomas </a:t>
            </a:r>
            <a:r>
              <a:rPr lang="en-GB" dirty="0">
                <a:hlinkClick r:id="rId4"/>
              </a:rPr>
              <a:t>Gaynor.Thomas@uwtsd.ac</a:t>
            </a:r>
            <a:r>
              <a:rPr lang="en-GB">
                <a:hlinkClick r:id="rId4"/>
              </a:rPr>
              <a:t>.uk</a:t>
            </a:r>
            <a:r>
              <a:rPr lang="en-GB"/>
              <a:t> </a:t>
            </a:r>
            <a:endParaRPr lang="en-GB" dirty="0"/>
          </a:p>
        </p:txBody>
      </p:sp>
    </p:spTree>
    <p:extLst>
      <p:ext uri="{BB962C8B-B14F-4D97-AF65-F5344CB8AC3E}">
        <p14:creationId xmlns:p14="http://schemas.microsoft.com/office/powerpoint/2010/main" val="407970450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F221B-8BBE-4246-848F-F216644BCFF7}"/>
              </a:ext>
            </a:extLst>
          </p:cNvPr>
          <p:cNvSpPr>
            <a:spLocks noGrp="1"/>
          </p:cNvSpPr>
          <p:nvPr>
            <p:ph type="title"/>
          </p:nvPr>
        </p:nvSpPr>
        <p:spPr>
          <a:xfrm>
            <a:off x="913774" y="1"/>
            <a:ext cx="10364451" cy="884420"/>
          </a:xfrm>
        </p:spPr>
        <p:txBody>
          <a:bodyPr/>
          <a:lstStyle/>
          <a:p>
            <a:r>
              <a:rPr lang="en-GB" dirty="0"/>
              <a:t>radicalisation</a:t>
            </a:r>
          </a:p>
        </p:txBody>
      </p:sp>
      <p:sp>
        <p:nvSpPr>
          <p:cNvPr id="3" name="Content Placeholder 2">
            <a:extLst>
              <a:ext uri="{FF2B5EF4-FFF2-40B4-BE49-F238E27FC236}">
                <a16:creationId xmlns:a16="http://schemas.microsoft.com/office/drawing/2014/main" id="{D590A120-7A03-4400-9487-83545684F9B1}"/>
              </a:ext>
            </a:extLst>
          </p:cNvPr>
          <p:cNvSpPr>
            <a:spLocks noGrp="1"/>
          </p:cNvSpPr>
          <p:nvPr>
            <p:ph sz="quarter" idx="13"/>
          </p:nvPr>
        </p:nvSpPr>
        <p:spPr>
          <a:xfrm>
            <a:off x="170842" y="861859"/>
            <a:ext cx="5737609" cy="5906124"/>
          </a:xfrm>
        </p:spPr>
        <p:txBody>
          <a:bodyPr>
            <a:normAutofit/>
          </a:bodyPr>
          <a:lstStyle/>
          <a:p>
            <a:pPr marL="0" indent="0">
              <a:buNone/>
            </a:pPr>
            <a:r>
              <a:rPr lang="en-GB" b="1" cap="none" dirty="0"/>
              <a:t>Radicalisation </a:t>
            </a:r>
            <a:r>
              <a:rPr lang="en-GB" cap="none" dirty="0"/>
              <a:t>is the process where individuals adopt extreme ideologies, sometimes leading to violence. It can happen gradually, both online and offline.</a:t>
            </a:r>
          </a:p>
        </p:txBody>
      </p:sp>
      <p:sp>
        <p:nvSpPr>
          <p:cNvPr id="5" name="Content Placeholder 2">
            <a:extLst>
              <a:ext uri="{FF2B5EF4-FFF2-40B4-BE49-F238E27FC236}">
                <a16:creationId xmlns:a16="http://schemas.microsoft.com/office/drawing/2014/main" id="{5DA73970-93C8-4313-9F14-2F27B17E14EB}"/>
              </a:ext>
            </a:extLst>
          </p:cNvPr>
          <p:cNvSpPr txBox="1">
            <a:spLocks/>
          </p:cNvSpPr>
          <p:nvPr/>
        </p:nvSpPr>
        <p:spPr>
          <a:xfrm>
            <a:off x="178884" y="2521093"/>
            <a:ext cx="5737609" cy="5906124"/>
          </a:xfrm>
          <a:prstGeom prst="rect">
            <a:avLst/>
          </a:prstGeom>
        </p:spPr>
        <p:txBody>
          <a:bodyPr vert="horz" lIns="91440" tIns="45720" rIns="91440" bIns="45720" rtlCol="0">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r>
              <a:rPr lang="en-GB" b="1" cap="none" dirty="0"/>
              <a:t>Signs of radicalisation:</a:t>
            </a:r>
          </a:p>
          <a:p>
            <a:pPr lvl="1"/>
            <a:r>
              <a:rPr lang="en-GB" b="1" cap="none" dirty="0"/>
              <a:t>Behaviour changes</a:t>
            </a:r>
            <a:r>
              <a:rPr lang="en-GB" cap="none" dirty="0"/>
              <a:t>: isolation, secrecy, or sudden focus on extreme beliefs.</a:t>
            </a:r>
          </a:p>
          <a:p>
            <a:pPr lvl="1"/>
            <a:r>
              <a:rPr lang="en-GB" b="1" cap="none" dirty="0"/>
              <a:t>Online activity</a:t>
            </a:r>
            <a:r>
              <a:rPr lang="en-GB" cap="none" dirty="0"/>
              <a:t>: engaging with extremist content or groups.</a:t>
            </a:r>
          </a:p>
          <a:p>
            <a:pPr lvl="1"/>
            <a:r>
              <a:rPr lang="en-GB" b="1" cap="none" dirty="0"/>
              <a:t>Extreme views</a:t>
            </a:r>
            <a:r>
              <a:rPr lang="en-GB" cap="none" dirty="0"/>
              <a:t>: justifying violence or showing intolerance towards certain groups.</a:t>
            </a:r>
          </a:p>
          <a:p>
            <a:endParaRPr lang="en-GB" cap="none" dirty="0"/>
          </a:p>
        </p:txBody>
      </p:sp>
      <p:sp>
        <p:nvSpPr>
          <p:cNvPr id="6" name="Content Placeholder 2">
            <a:extLst>
              <a:ext uri="{FF2B5EF4-FFF2-40B4-BE49-F238E27FC236}">
                <a16:creationId xmlns:a16="http://schemas.microsoft.com/office/drawing/2014/main" id="{948A0CFB-834D-485B-9F43-BB1E43AB9D6B}"/>
              </a:ext>
            </a:extLst>
          </p:cNvPr>
          <p:cNvSpPr txBox="1">
            <a:spLocks/>
          </p:cNvSpPr>
          <p:nvPr/>
        </p:nvSpPr>
        <p:spPr>
          <a:xfrm>
            <a:off x="6204857" y="1019175"/>
            <a:ext cx="5987143" cy="4525963"/>
          </a:xfrm>
          <a:prstGeom prst="rect">
            <a:avLst/>
          </a:prstGeom>
        </p:spPr>
        <p:txBody>
          <a:bodyPr>
            <a:no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endParaRPr lang="en-GB" cap="none" dirty="0"/>
          </a:p>
          <a:p>
            <a:pPr marL="0" indent="0">
              <a:buFont typeface="Arial" panose="020B0604020202020204" pitchFamily="34" charset="0"/>
              <a:buNone/>
            </a:pPr>
            <a:r>
              <a:rPr lang="en-GB" cap="none" dirty="0"/>
              <a:t>1. Education and training to recognise signs of radicalisation</a:t>
            </a:r>
          </a:p>
          <a:p>
            <a:pPr marL="0" indent="0">
              <a:buFont typeface="Arial" panose="020B0604020202020204" pitchFamily="34" charset="0"/>
              <a:buNone/>
            </a:pPr>
            <a:r>
              <a:rPr lang="en-GB" cap="none" dirty="0"/>
              <a:t>2. Counselling and wellbeing services for students who can be at risk</a:t>
            </a:r>
          </a:p>
          <a:p>
            <a:pPr marL="0" indent="0">
              <a:buFont typeface="Arial" panose="020B0604020202020204" pitchFamily="34" charset="0"/>
              <a:buNone/>
            </a:pPr>
            <a:r>
              <a:rPr lang="en-GB" cap="none" dirty="0"/>
              <a:t>3. Promoting British values: democracy, rule of law, tolerance to create an inclusive and safe learning space.</a:t>
            </a:r>
          </a:p>
          <a:p>
            <a:pPr marL="0" indent="0">
              <a:buFont typeface="Arial" panose="020B0604020202020204" pitchFamily="34" charset="0"/>
              <a:buNone/>
            </a:pPr>
            <a:r>
              <a:rPr lang="en-GB" cap="none" dirty="0"/>
              <a:t>4. Compliance with legislation to prevent individuals from being drawn into terrorism</a:t>
            </a:r>
          </a:p>
          <a:p>
            <a:pPr marL="0" indent="0">
              <a:buFont typeface="Arial" panose="020B0604020202020204" pitchFamily="34" charset="0"/>
              <a:buNone/>
            </a:pPr>
            <a:r>
              <a:rPr lang="en-GB" cap="none" dirty="0"/>
              <a:t> 5. Procedures for reporting concerns   </a:t>
            </a:r>
          </a:p>
          <a:p>
            <a:endParaRPr lang="en-GB" cap="none" dirty="0"/>
          </a:p>
          <a:p>
            <a:endParaRPr lang="en-GB" cap="none" dirty="0"/>
          </a:p>
        </p:txBody>
      </p:sp>
      <p:sp>
        <p:nvSpPr>
          <p:cNvPr id="7" name="TextBox 6">
            <a:extLst>
              <a:ext uri="{FF2B5EF4-FFF2-40B4-BE49-F238E27FC236}">
                <a16:creationId xmlns:a16="http://schemas.microsoft.com/office/drawing/2014/main" id="{79F1A3DA-C83C-4524-AE24-1F269BE5BF28}"/>
              </a:ext>
            </a:extLst>
          </p:cNvPr>
          <p:cNvSpPr txBox="1"/>
          <p:nvPr/>
        </p:nvSpPr>
        <p:spPr>
          <a:xfrm>
            <a:off x="19278" y="6550223"/>
            <a:ext cx="5905257" cy="307777"/>
          </a:xfrm>
          <a:prstGeom prst="rect">
            <a:avLst/>
          </a:prstGeom>
          <a:noFill/>
        </p:spPr>
        <p:txBody>
          <a:bodyPr wrap="square">
            <a:spAutoFit/>
          </a:bodyPr>
          <a:lstStyle/>
          <a:p>
            <a:r>
              <a:rPr lang="en-GB" sz="1400" dirty="0">
                <a:hlinkClick r:id="rId3"/>
              </a:rPr>
              <a:t>https://www.uwtsd.ac.uk/sites/default/files/2024-01/PREVENT-Duty-Policy.pdf</a:t>
            </a:r>
            <a:r>
              <a:rPr lang="en-GB" sz="1400" dirty="0"/>
              <a:t> </a:t>
            </a:r>
          </a:p>
        </p:txBody>
      </p:sp>
      <p:sp>
        <p:nvSpPr>
          <p:cNvPr id="8" name="TextBox 7">
            <a:extLst>
              <a:ext uri="{FF2B5EF4-FFF2-40B4-BE49-F238E27FC236}">
                <a16:creationId xmlns:a16="http://schemas.microsoft.com/office/drawing/2014/main" id="{2E9A031D-7EDD-4267-B8EB-46E052F9B999}"/>
              </a:ext>
            </a:extLst>
          </p:cNvPr>
          <p:cNvSpPr txBox="1"/>
          <p:nvPr/>
        </p:nvSpPr>
        <p:spPr>
          <a:xfrm>
            <a:off x="6797668" y="884421"/>
            <a:ext cx="7043978" cy="369332"/>
          </a:xfrm>
          <a:prstGeom prst="rect">
            <a:avLst/>
          </a:prstGeom>
          <a:noFill/>
        </p:spPr>
        <p:txBody>
          <a:bodyPr wrap="square">
            <a:spAutoFit/>
          </a:bodyPr>
          <a:lstStyle/>
          <a:p>
            <a:r>
              <a:rPr lang="en-GB" b="1" dirty="0">
                <a:solidFill>
                  <a:srgbClr val="FF0000"/>
                </a:solidFill>
              </a:rPr>
              <a:t>Counter-Terrorism and Security Act 2015</a:t>
            </a:r>
          </a:p>
        </p:txBody>
      </p:sp>
      <p:sp>
        <p:nvSpPr>
          <p:cNvPr id="10" name="TextBox 9">
            <a:extLst>
              <a:ext uri="{FF2B5EF4-FFF2-40B4-BE49-F238E27FC236}">
                <a16:creationId xmlns:a16="http://schemas.microsoft.com/office/drawing/2014/main" id="{8FEC3E0A-9A4B-4335-B6D5-70CFEBD9D47D}"/>
              </a:ext>
            </a:extLst>
          </p:cNvPr>
          <p:cNvSpPr txBox="1"/>
          <p:nvPr/>
        </p:nvSpPr>
        <p:spPr>
          <a:xfrm>
            <a:off x="6558117" y="5423320"/>
            <a:ext cx="3765754" cy="369332"/>
          </a:xfrm>
          <a:prstGeom prst="rect">
            <a:avLst/>
          </a:prstGeom>
          <a:noFill/>
        </p:spPr>
        <p:txBody>
          <a:bodyPr wrap="square">
            <a:spAutoFit/>
          </a:bodyPr>
          <a:lstStyle/>
          <a:p>
            <a:r>
              <a:rPr lang="en-GB" dirty="0">
                <a:hlinkClick r:id="rId4"/>
              </a:rPr>
              <a:t>Report a Cause for Concern at UWTSD</a:t>
            </a:r>
            <a:endParaRPr lang="en-GB" dirty="0"/>
          </a:p>
        </p:txBody>
      </p:sp>
    </p:spTree>
    <p:extLst>
      <p:ext uri="{BB962C8B-B14F-4D97-AF65-F5344CB8AC3E}">
        <p14:creationId xmlns:p14="http://schemas.microsoft.com/office/powerpoint/2010/main" val="3590002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1F00D56-AEED-410D-9999-20A764969890}"/>
              </a:ext>
            </a:extLst>
          </p:cNvPr>
          <p:cNvSpPr txBox="1"/>
          <p:nvPr/>
        </p:nvSpPr>
        <p:spPr>
          <a:xfrm>
            <a:off x="565191" y="0"/>
            <a:ext cx="3801041" cy="1200329"/>
          </a:xfrm>
          <a:prstGeom prst="rect">
            <a:avLst/>
          </a:prstGeom>
          <a:noFill/>
        </p:spPr>
        <p:txBody>
          <a:bodyPr wrap="none" rtlCol="0">
            <a:spAutoFit/>
          </a:bodyPr>
          <a:lstStyle/>
          <a:p>
            <a:r>
              <a:rPr lang="en-GB" sz="7200" dirty="0"/>
              <a:t>REVISION</a:t>
            </a:r>
          </a:p>
        </p:txBody>
      </p:sp>
      <p:pic>
        <p:nvPicPr>
          <p:cNvPr id="4" name="Picture 3">
            <a:extLst>
              <a:ext uri="{FF2B5EF4-FFF2-40B4-BE49-F238E27FC236}">
                <a16:creationId xmlns:a16="http://schemas.microsoft.com/office/drawing/2014/main" id="{C0C8C84E-775E-4A08-86D4-24640420EFE1}"/>
              </a:ext>
            </a:extLst>
          </p:cNvPr>
          <p:cNvPicPr>
            <a:picLocks noChangeAspect="1"/>
          </p:cNvPicPr>
          <p:nvPr/>
        </p:nvPicPr>
        <p:blipFill rotWithShape="1">
          <a:blip r:embed="rId3"/>
          <a:srcRect l="3961" t="3793" r="6579" b="3194"/>
          <a:stretch/>
        </p:blipFill>
        <p:spPr>
          <a:xfrm>
            <a:off x="6171912" y="0"/>
            <a:ext cx="4672099" cy="6858000"/>
          </a:xfrm>
          <a:prstGeom prst="rect">
            <a:avLst/>
          </a:prstGeom>
        </p:spPr>
      </p:pic>
    </p:spTree>
    <p:extLst>
      <p:ext uri="{BB962C8B-B14F-4D97-AF65-F5344CB8AC3E}">
        <p14:creationId xmlns:p14="http://schemas.microsoft.com/office/powerpoint/2010/main" val="4088802822"/>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TM04033925[[fn=Droplet]]</Template>
  <TotalTime>0</TotalTime>
  <Words>1269</Words>
  <Application>Microsoft Office PowerPoint</Application>
  <PresentationFormat>Widescreen</PresentationFormat>
  <Paragraphs>168</Paragraphs>
  <Slides>19</Slides>
  <Notes>18</Notes>
  <HiddenSlides>0</HiddenSlides>
  <MMClips>0</MMClips>
  <ScaleCrop>false</ScaleCrop>
  <HeadingPairs>
    <vt:vector size="8" baseType="variant">
      <vt:variant>
        <vt:lpstr>Fonts Used</vt:lpstr>
      </vt:variant>
      <vt:variant>
        <vt:i4>5</vt:i4>
      </vt:variant>
      <vt:variant>
        <vt:lpstr>Theme</vt:lpstr>
      </vt:variant>
      <vt:variant>
        <vt:i4>1</vt:i4>
      </vt:variant>
      <vt:variant>
        <vt:lpstr>Embedded OLE Servers</vt:lpstr>
      </vt:variant>
      <vt:variant>
        <vt:i4>2</vt:i4>
      </vt:variant>
      <vt:variant>
        <vt:lpstr>Slide Titles</vt:lpstr>
      </vt:variant>
      <vt:variant>
        <vt:i4>19</vt:i4>
      </vt:variant>
    </vt:vector>
  </HeadingPairs>
  <TitlesOfParts>
    <vt:vector size="27" baseType="lpstr">
      <vt:lpstr>Arial</vt:lpstr>
      <vt:lpstr>Calibri</vt:lpstr>
      <vt:lpstr>Symbol</vt:lpstr>
      <vt:lpstr>Times New Roman</vt:lpstr>
      <vt:lpstr>Tw Cen MT</vt:lpstr>
      <vt:lpstr>Droplet</vt:lpstr>
      <vt:lpstr>Worksheet</vt:lpstr>
      <vt:lpstr>Microsoft Excel Worksheet</vt:lpstr>
      <vt:lpstr>Introduction to                   advanced Ome Chemistry</vt:lpstr>
      <vt:lpstr>ACDA6020 Module description</vt:lpstr>
      <vt:lpstr>Aim of the module</vt:lpstr>
      <vt:lpstr>Learning outcomes</vt:lpstr>
      <vt:lpstr>TNT Through Its Life cycle</vt:lpstr>
      <vt:lpstr>SAFETY, SUSTAINABILITY AND pOLICY</vt:lpstr>
      <vt:lpstr>Mapped ksb’s</vt:lpstr>
      <vt:lpstr>INDICATIVE CONTENT</vt:lpstr>
      <vt:lpstr>TIMETABLE </vt:lpstr>
      <vt:lpstr>Timetable – blockS 1 &amp; 2</vt:lpstr>
      <vt:lpstr>ACDa6020 assessment</vt:lpstr>
      <vt:lpstr>Group presentation</vt:lpstr>
      <vt:lpstr>Group presentation</vt:lpstr>
      <vt:lpstr>PowerPoint Presentation</vt:lpstr>
      <vt:lpstr>Lab reports</vt:lpstr>
      <vt:lpstr>READING list </vt:lpstr>
      <vt:lpstr>safeguarding</vt:lpstr>
      <vt:lpstr>radicalisation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Ome Chemistry</dc:title>
  <dc:creator>Ewa Kazimierska</dc:creator>
  <cp:lastModifiedBy>Ewa Kazimierska</cp:lastModifiedBy>
  <cp:revision>5</cp:revision>
  <dcterms:created xsi:type="dcterms:W3CDTF">2023-01-20T15:45:59Z</dcterms:created>
  <dcterms:modified xsi:type="dcterms:W3CDTF">2025-10-05T20:29:31Z</dcterms:modified>
</cp:coreProperties>
</file>