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8" r:id="rId2"/>
    <p:sldId id="257"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9" d="100"/>
          <a:sy n="99" d="100"/>
        </p:scale>
        <p:origin x="90"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AA98EC-58FF-4C80-A8BA-788B2147835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F54FCA0-81A5-4874-AFAB-BC076245022B}">
      <dgm:prSet/>
      <dgm:spPr/>
      <dgm:t>
        <a:bodyPr/>
        <a:lstStyle/>
        <a:p>
          <a:r>
            <a:rPr lang="en-GB"/>
            <a:t>To secure FineSecure Ltd’s (FSL) network from both internal and external threats, a monitoring and response framework has been developed. </a:t>
          </a:r>
          <a:endParaRPr lang="en-US"/>
        </a:p>
      </dgm:t>
    </dgm:pt>
    <dgm:pt modelId="{9C410057-2BBC-49DD-9B06-94A6BDC4982A}" type="parTrans" cxnId="{5775C89C-9522-46B3-9D79-5E9D02A06311}">
      <dgm:prSet/>
      <dgm:spPr/>
      <dgm:t>
        <a:bodyPr/>
        <a:lstStyle/>
        <a:p>
          <a:endParaRPr lang="en-US"/>
        </a:p>
      </dgm:t>
    </dgm:pt>
    <dgm:pt modelId="{8F397556-CB82-499C-8213-42F9FEE400C6}" type="sibTrans" cxnId="{5775C89C-9522-46B3-9D79-5E9D02A06311}">
      <dgm:prSet/>
      <dgm:spPr/>
      <dgm:t>
        <a:bodyPr/>
        <a:lstStyle/>
        <a:p>
          <a:endParaRPr lang="en-US"/>
        </a:p>
      </dgm:t>
    </dgm:pt>
    <dgm:pt modelId="{16349596-6507-487E-9FDE-45171C1B1D90}">
      <dgm:prSet/>
      <dgm:spPr/>
      <dgm:t>
        <a:bodyPr/>
        <a:lstStyle/>
        <a:p>
          <a:r>
            <a:rPr lang="en-GB"/>
            <a:t>This will cover how the network will be monitored for potential threats as well as how FSL will respond to the threats.</a:t>
          </a:r>
          <a:endParaRPr lang="en-US"/>
        </a:p>
      </dgm:t>
    </dgm:pt>
    <dgm:pt modelId="{3E6DECFB-2C0E-4583-AC33-0C70E812EDB7}" type="parTrans" cxnId="{3A30BCE3-6231-48D0-8DCE-1D1571F01F76}">
      <dgm:prSet/>
      <dgm:spPr/>
      <dgm:t>
        <a:bodyPr/>
        <a:lstStyle/>
        <a:p>
          <a:endParaRPr lang="en-US"/>
        </a:p>
      </dgm:t>
    </dgm:pt>
    <dgm:pt modelId="{688B6036-13B6-4493-9CE2-B0A865FF5FFE}" type="sibTrans" cxnId="{3A30BCE3-6231-48D0-8DCE-1D1571F01F76}">
      <dgm:prSet/>
      <dgm:spPr/>
      <dgm:t>
        <a:bodyPr/>
        <a:lstStyle/>
        <a:p>
          <a:endParaRPr lang="en-US"/>
        </a:p>
      </dgm:t>
    </dgm:pt>
    <dgm:pt modelId="{536CDAA2-8F22-4CD9-98F7-0C897E71AB03}">
      <dgm:prSet/>
      <dgm:spPr/>
      <dgm:t>
        <a:bodyPr/>
        <a:lstStyle/>
        <a:p>
          <a:r>
            <a:rPr lang="en-GB"/>
            <a:t>Monitoring Systems:</a:t>
          </a:r>
          <a:endParaRPr lang="en-US"/>
        </a:p>
      </dgm:t>
    </dgm:pt>
    <dgm:pt modelId="{7983526E-F8ED-4DB6-867A-9FE54ECEA463}" type="parTrans" cxnId="{0188FE23-16D1-4ECC-9DEE-AEE0D0BC581B}">
      <dgm:prSet/>
      <dgm:spPr/>
      <dgm:t>
        <a:bodyPr/>
        <a:lstStyle/>
        <a:p>
          <a:endParaRPr lang="en-US"/>
        </a:p>
      </dgm:t>
    </dgm:pt>
    <dgm:pt modelId="{835F4E3C-57D5-4BD8-BDC3-8B67FE56D418}" type="sibTrans" cxnId="{0188FE23-16D1-4ECC-9DEE-AEE0D0BC581B}">
      <dgm:prSet/>
      <dgm:spPr/>
      <dgm:t>
        <a:bodyPr/>
        <a:lstStyle/>
        <a:p>
          <a:endParaRPr lang="en-US"/>
        </a:p>
      </dgm:t>
    </dgm:pt>
    <dgm:pt modelId="{C554BBD4-7193-4F13-AD01-4A6E6C0C2CD6}">
      <dgm:prSet/>
      <dgm:spPr/>
      <dgm:t>
        <a:bodyPr/>
        <a:lstStyle/>
        <a:p>
          <a:r>
            <a:rPr lang="en-GB" b="1"/>
            <a:t>Network Intrusion Detection System (NIDS):</a:t>
          </a:r>
          <a:endParaRPr lang="en-US"/>
        </a:p>
      </dgm:t>
    </dgm:pt>
    <dgm:pt modelId="{B8C7E54F-0C57-4222-9CEE-48F8ADDCA1A3}" type="parTrans" cxnId="{32F848C6-9F45-460B-889B-A51C6B2B3D50}">
      <dgm:prSet/>
      <dgm:spPr/>
      <dgm:t>
        <a:bodyPr/>
        <a:lstStyle/>
        <a:p>
          <a:endParaRPr lang="en-US"/>
        </a:p>
      </dgm:t>
    </dgm:pt>
    <dgm:pt modelId="{05541E83-129F-4B12-9366-76371E06D660}" type="sibTrans" cxnId="{32F848C6-9F45-460B-889B-A51C6B2B3D50}">
      <dgm:prSet/>
      <dgm:spPr/>
      <dgm:t>
        <a:bodyPr/>
        <a:lstStyle/>
        <a:p>
          <a:endParaRPr lang="en-US"/>
        </a:p>
      </dgm:t>
    </dgm:pt>
    <dgm:pt modelId="{E7F142ED-D4F6-4514-9BFD-BE41CC41EF39}">
      <dgm:prSet/>
      <dgm:spPr/>
      <dgm:t>
        <a:bodyPr/>
        <a:lstStyle/>
        <a:p>
          <a:r>
            <a:rPr lang="en-GB" dirty="0"/>
            <a:t>FSI will implement a NIDS to its network with the purpose of monitoring network traffic and searching for known threats and suspicious activities. The NIDS will be deployed on various points across the network. This will allow prevention measures to be conducted before a malicious attack is conducted on the network.</a:t>
          </a:r>
          <a:endParaRPr lang="en-US" dirty="0"/>
        </a:p>
      </dgm:t>
    </dgm:pt>
    <dgm:pt modelId="{B2F25710-76B2-461A-AEEA-390F210258C9}" type="parTrans" cxnId="{9778B5C3-DA3F-4FED-93DD-A6AEFC1A1E39}">
      <dgm:prSet/>
      <dgm:spPr/>
      <dgm:t>
        <a:bodyPr/>
        <a:lstStyle/>
        <a:p>
          <a:endParaRPr lang="en-US"/>
        </a:p>
      </dgm:t>
    </dgm:pt>
    <dgm:pt modelId="{E41C124F-24BB-4FDC-97D8-17BD27509752}" type="sibTrans" cxnId="{9778B5C3-DA3F-4FED-93DD-A6AEFC1A1E39}">
      <dgm:prSet/>
      <dgm:spPr/>
      <dgm:t>
        <a:bodyPr/>
        <a:lstStyle/>
        <a:p>
          <a:endParaRPr lang="en-US"/>
        </a:p>
      </dgm:t>
    </dgm:pt>
    <dgm:pt modelId="{469DC336-F70A-43F3-871F-09E35822D4C3}">
      <dgm:prSet/>
      <dgm:spPr/>
      <dgm:t>
        <a:bodyPr/>
        <a:lstStyle/>
        <a:p>
          <a:r>
            <a:rPr lang="en-GB" b="1"/>
            <a:t>DNS Filtering:</a:t>
          </a:r>
          <a:endParaRPr lang="en-US"/>
        </a:p>
      </dgm:t>
    </dgm:pt>
    <dgm:pt modelId="{BC1AFFA3-FC9F-4F7A-A768-3296BFDD6A13}" type="parTrans" cxnId="{C51859DA-210E-4198-8376-F94C2DAE4135}">
      <dgm:prSet/>
      <dgm:spPr/>
      <dgm:t>
        <a:bodyPr/>
        <a:lstStyle/>
        <a:p>
          <a:endParaRPr lang="en-US"/>
        </a:p>
      </dgm:t>
    </dgm:pt>
    <dgm:pt modelId="{A021F261-F511-4441-98B9-762A6CF73490}" type="sibTrans" cxnId="{C51859DA-210E-4198-8376-F94C2DAE4135}">
      <dgm:prSet/>
      <dgm:spPr/>
      <dgm:t>
        <a:bodyPr/>
        <a:lstStyle/>
        <a:p>
          <a:endParaRPr lang="en-US"/>
        </a:p>
      </dgm:t>
    </dgm:pt>
    <dgm:pt modelId="{32976796-F477-43E7-A637-46E3B56305E1}">
      <dgm:prSet/>
      <dgm:spPr/>
      <dgm:t>
        <a:bodyPr/>
        <a:lstStyle/>
        <a:p>
          <a:r>
            <a:rPr lang="en-GB" dirty="0"/>
            <a:t>This will allow the network administrators to block domains, subdomains, FQDNs, hostnames and IP addresses. This will prevent devices within the network from accessing malicious sites and systems.</a:t>
          </a:r>
          <a:endParaRPr lang="en-US" dirty="0"/>
        </a:p>
      </dgm:t>
    </dgm:pt>
    <dgm:pt modelId="{273FCFC3-22D8-4615-AEC0-5536ECCFE80E}" type="parTrans" cxnId="{F056BB23-1FFB-4A26-8F4D-90B77C795D2E}">
      <dgm:prSet/>
      <dgm:spPr/>
      <dgm:t>
        <a:bodyPr/>
        <a:lstStyle/>
        <a:p>
          <a:endParaRPr lang="en-US"/>
        </a:p>
      </dgm:t>
    </dgm:pt>
    <dgm:pt modelId="{BEEB87EF-6EDF-4C30-AFBE-6B32BADD5670}" type="sibTrans" cxnId="{F056BB23-1FFB-4A26-8F4D-90B77C795D2E}">
      <dgm:prSet/>
      <dgm:spPr/>
      <dgm:t>
        <a:bodyPr/>
        <a:lstStyle/>
        <a:p>
          <a:endParaRPr lang="en-US"/>
        </a:p>
      </dgm:t>
    </dgm:pt>
    <dgm:pt modelId="{86710118-966C-4A5C-8377-6C647CBE4EA0}">
      <dgm:prSet/>
      <dgm:spPr/>
      <dgm:t>
        <a:bodyPr/>
        <a:lstStyle/>
        <a:p>
          <a:r>
            <a:rPr lang="en-GB" b="1"/>
            <a:t>Network Auditing: </a:t>
          </a:r>
          <a:endParaRPr lang="en-US"/>
        </a:p>
      </dgm:t>
    </dgm:pt>
    <dgm:pt modelId="{5A17E9F5-6E31-413F-BC71-01E445FCFBFB}" type="parTrans" cxnId="{3CD1C703-0D2E-40B9-96EE-1F0B08FEEEE7}">
      <dgm:prSet/>
      <dgm:spPr/>
      <dgm:t>
        <a:bodyPr/>
        <a:lstStyle/>
        <a:p>
          <a:endParaRPr lang="en-US"/>
        </a:p>
      </dgm:t>
    </dgm:pt>
    <dgm:pt modelId="{01063344-1B6A-475F-A06B-9956E17CD073}" type="sibTrans" cxnId="{3CD1C703-0D2E-40B9-96EE-1F0B08FEEEE7}">
      <dgm:prSet/>
      <dgm:spPr/>
      <dgm:t>
        <a:bodyPr/>
        <a:lstStyle/>
        <a:p>
          <a:endParaRPr lang="en-US"/>
        </a:p>
      </dgm:t>
    </dgm:pt>
    <dgm:pt modelId="{FB090DA0-2FB2-4CDF-BC7B-952FB5A404C1}">
      <dgm:prSet/>
      <dgm:spPr/>
      <dgm:t>
        <a:bodyPr/>
        <a:lstStyle/>
        <a:p>
          <a:r>
            <a:rPr lang="en-GB" dirty="0"/>
            <a:t>This is the process of collecting data from a plethora of network parameters, so that it can be analysed to gather insights on the network’s status and health. The audit will include user activities and access levels, which will allow FSL to monitor if users are using the network appropriately and if they have the necessary access level within it. </a:t>
          </a:r>
          <a:endParaRPr lang="en-US" dirty="0"/>
        </a:p>
      </dgm:t>
    </dgm:pt>
    <dgm:pt modelId="{4A18E7A0-385E-41D6-AE89-0A0B38AE16EC}" type="parTrans" cxnId="{2488E8E4-8BB1-4EA0-AB89-4097BEF41675}">
      <dgm:prSet/>
      <dgm:spPr/>
      <dgm:t>
        <a:bodyPr/>
        <a:lstStyle/>
        <a:p>
          <a:endParaRPr lang="en-US"/>
        </a:p>
      </dgm:t>
    </dgm:pt>
    <dgm:pt modelId="{FE242E62-60F1-4819-B959-2A13812061A9}" type="sibTrans" cxnId="{2488E8E4-8BB1-4EA0-AB89-4097BEF41675}">
      <dgm:prSet/>
      <dgm:spPr/>
      <dgm:t>
        <a:bodyPr/>
        <a:lstStyle/>
        <a:p>
          <a:endParaRPr lang="en-US"/>
        </a:p>
      </dgm:t>
    </dgm:pt>
    <dgm:pt modelId="{0D2A28E9-6DDB-4B55-9C24-A15EB07A0501}" type="pres">
      <dgm:prSet presAssocID="{D4AA98EC-58FF-4C80-A8BA-788B21478353}" presName="linear" presStyleCnt="0">
        <dgm:presLayoutVars>
          <dgm:animLvl val="lvl"/>
          <dgm:resizeHandles val="exact"/>
        </dgm:presLayoutVars>
      </dgm:prSet>
      <dgm:spPr/>
    </dgm:pt>
    <dgm:pt modelId="{5D0BBB7D-25DA-4FDA-B8E0-298348C99E78}" type="pres">
      <dgm:prSet presAssocID="{7F54FCA0-81A5-4874-AFAB-BC076245022B}" presName="parentText" presStyleLbl="node1" presStyleIdx="0" presStyleCnt="3">
        <dgm:presLayoutVars>
          <dgm:chMax val="0"/>
          <dgm:bulletEnabled val="1"/>
        </dgm:presLayoutVars>
      </dgm:prSet>
      <dgm:spPr/>
    </dgm:pt>
    <dgm:pt modelId="{71FA60B0-97B4-4134-A304-51F5AB3B93B7}" type="pres">
      <dgm:prSet presAssocID="{8F397556-CB82-499C-8213-42F9FEE400C6}" presName="spacer" presStyleCnt="0"/>
      <dgm:spPr/>
    </dgm:pt>
    <dgm:pt modelId="{9C4D67F6-7051-4277-8428-BA9A16CE8060}" type="pres">
      <dgm:prSet presAssocID="{16349596-6507-487E-9FDE-45171C1B1D90}" presName="parentText" presStyleLbl="node1" presStyleIdx="1" presStyleCnt="3">
        <dgm:presLayoutVars>
          <dgm:chMax val="0"/>
          <dgm:bulletEnabled val="1"/>
        </dgm:presLayoutVars>
      </dgm:prSet>
      <dgm:spPr/>
    </dgm:pt>
    <dgm:pt modelId="{99DBFABB-565B-4916-8AEA-6870C297D7EE}" type="pres">
      <dgm:prSet presAssocID="{688B6036-13B6-4493-9CE2-B0A865FF5FFE}" presName="spacer" presStyleCnt="0"/>
      <dgm:spPr/>
    </dgm:pt>
    <dgm:pt modelId="{97CADA15-80E9-4070-9A4D-D3A0C2681BCB}" type="pres">
      <dgm:prSet presAssocID="{536CDAA2-8F22-4CD9-98F7-0C897E71AB03}" presName="parentText" presStyleLbl="node1" presStyleIdx="2" presStyleCnt="3">
        <dgm:presLayoutVars>
          <dgm:chMax val="0"/>
          <dgm:bulletEnabled val="1"/>
        </dgm:presLayoutVars>
      </dgm:prSet>
      <dgm:spPr/>
    </dgm:pt>
    <dgm:pt modelId="{9768E276-4C09-47F8-A338-7F3F5549B555}" type="pres">
      <dgm:prSet presAssocID="{536CDAA2-8F22-4CD9-98F7-0C897E71AB03}" presName="childText" presStyleLbl="revTx" presStyleIdx="0" presStyleCnt="1">
        <dgm:presLayoutVars>
          <dgm:bulletEnabled val="1"/>
        </dgm:presLayoutVars>
      </dgm:prSet>
      <dgm:spPr/>
    </dgm:pt>
  </dgm:ptLst>
  <dgm:cxnLst>
    <dgm:cxn modelId="{415C4E01-BC21-4B57-A89E-B2D55BF83A04}" type="presOf" srcId="{16349596-6507-487E-9FDE-45171C1B1D90}" destId="{9C4D67F6-7051-4277-8428-BA9A16CE8060}" srcOrd="0" destOrd="0" presId="urn:microsoft.com/office/officeart/2005/8/layout/vList2"/>
    <dgm:cxn modelId="{3CD1C703-0D2E-40B9-96EE-1F0B08FEEEE7}" srcId="{536CDAA2-8F22-4CD9-98F7-0C897E71AB03}" destId="{86710118-966C-4A5C-8377-6C647CBE4EA0}" srcOrd="2" destOrd="0" parTransId="{5A17E9F5-6E31-413F-BC71-01E445FCFBFB}" sibTransId="{01063344-1B6A-475F-A06B-9956E17CD073}"/>
    <dgm:cxn modelId="{2D4A3108-57C0-4081-BA4B-75C65E487362}" type="presOf" srcId="{D4AA98EC-58FF-4C80-A8BA-788B21478353}" destId="{0D2A28E9-6DDB-4B55-9C24-A15EB07A0501}" srcOrd="0" destOrd="0" presId="urn:microsoft.com/office/officeart/2005/8/layout/vList2"/>
    <dgm:cxn modelId="{3CAABB10-CEC8-4DF5-89DC-6CA93E5AFF82}" type="presOf" srcId="{32976796-F477-43E7-A637-46E3B56305E1}" destId="{9768E276-4C09-47F8-A338-7F3F5549B555}" srcOrd="0" destOrd="3" presId="urn:microsoft.com/office/officeart/2005/8/layout/vList2"/>
    <dgm:cxn modelId="{F056BB23-1FFB-4A26-8F4D-90B77C795D2E}" srcId="{469DC336-F70A-43F3-871F-09E35822D4C3}" destId="{32976796-F477-43E7-A637-46E3B56305E1}" srcOrd="0" destOrd="0" parTransId="{273FCFC3-22D8-4615-AEC0-5536ECCFE80E}" sibTransId="{BEEB87EF-6EDF-4C30-AFBE-6B32BADD5670}"/>
    <dgm:cxn modelId="{0188FE23-16D1-4ECC-9DEE-AEE0D0BC581B}" srcId="{D4AA98EC-58FF-4C80-A8BA-788B21478353}" destId="{536CDAA2-8F22-4CD9-98F7-0C897E71AB03}" srcOrd="2" destOrd="0" parTransId="{7983526E-F8ED-4DB6-867A-9FE54ECEA463}" sibTransId="{835F4E3C-57D5-4BD8-BDC3-8B67FE56D418}"/>
    <dgm:cxn modelId="{989D3582-346F-42F1-B71E-D3D183BD9E41}" type="presOf" srcId="{86710118-966C-4A5C-8377-6C647CBE4EA0}" destId="{9768E276-4C09-47F8-A338-7F3F5549B555}" srcOrd="0" destOrd="4" presId="urn:microsoft.com/office/officeart/2005/8/layout/vList2"/>
    <dgm:cxn modelId="{535D4E84-EAC6-40E0-B398-056A09F4E059}" type="presOf" srcId="{FB090DA0-2FB2-4CDF-BC7B-952FB5A404C1}" destId="{9768E276-4C09-47F8-A338-7F3F5549B555}" srcOrd="0" destOrd="5" presId="urn:microsoft.com/office/officeart/2005/8/layout/vList2"/>
    <dgm:cxn modelId="{5775C89C-9522-46B3-9D79-5E9D02A06311}" srcId="{D4AA98EC-58FF-4C80-A8BA-788B21478353}" destId="{7F54FCA0-81A5-4874-AFAB-BC076245022B}" srcOrd="0" destOrd="0" parTransId="{9C410057-2BBC-49DD-9B06-94A6BDC4982A}" sibTransId="{8F397556-CB82-499C-8213-42F9FEE400C6}"/>
    <dgm:cxn modelId="{9D62A9A8-8EAD-4ED8-99BD-F06B9BCE3185}" type="presOf" srcId="{536CDAA2-8F22-4CD9-98F7-0C897E71AB03}" destId="{97CADA15-80E9-4070-9A4D-D3A0C2681BCB}" srcOrd="0" destOrd="0" presId="urn:microsoft.com/office/officeart/2005/8/layout/vList2"/>
    <dgm:cxn modelId="{253C1CBC-7706-441C-8770-980761FD5C04}" type="presOf" srcId="{E7F142ED-D4F6-4514-9BFD-BE41CC41EF39}" destId="{9768E276-4C09-47F8-A338-7F3F5549B555}" srcOrd="0" destOrd="1" presId="urn:microsoft.com/office/officeart/2005/8/layout/vList2"/>
    <dgm:cxn modelId="{1A0F5EC2-BD37-4105-9800-708B4D07BAC5}" type="presOf" srcId="{469DC336-F70A-43F3-871F-09E35822D4C3}" destId="{9768E276-4C09-47F8-A338-7F3F5549B555}" srcOrd="0" destOrd="2" presId="urn:microsoft.com/office/officeart/2005/8/layout/vList2"/>
    <dgm:cxn modelId="{9778B5C3-DA3F-4FED-93DD-A6AEFC1A1E39}" srcId="{C554BBD4-7193-4F13-AD01-4A6E6C0C2CD6}" destId="{E7F142ED-D4F6-4514-9BFD-BE41CC41EF39}" srcOrd="0" destOrd="0" parTransId="{B2F25710-76B2-461A-AEEA-390F210258C9}" sibTransId="{E41C124F-24BB-4FDC-97D8-17BD27509752}"/>
    <dgm:cxn modelId="{C8BE05C5-BB05-44C6-936E-7C8CF3C6E576}" type="presOf" srcId="{7F54FCA0-81A5-4874-AFAB-BC076245022B}" destId="{5D0BBB7D-25DA-4FDA-B8E0-298348C99E78}" srcOrd="0" destOrd="0" presId="urn:microsoft.com/office/officeart/2005/8/layout/vList2"/>
    <dgm:cxn modelId="{32F848C6-9F45-460B-889B-A51C6B2B3D50}" srcId="{536CDAA2-8F22-4CD9-98F7-0C897E71AB03}" destId="{C554BBD4-7193-4F13-AD01-4A6E6C0C2CD6}" srcOrd="0" destOrd="0" parTransId="{B8C7E54F-0C57-4222-9CEE-48F8ADDCA1A3}" sibTransId="{05541E83-129F-4B12-9366-76371E06D660}"/>
    <dgm:cxn modelId="{C51859DA-210E-4198-8376-F94C2DAE4135}" srcId="{536CDAA2-8F22-4CD9-98F7-0C897E71AB03}" destId="{469DC336-F70A-43F3-871F-09E35822D4C3}" srcOrd="1" destOrd="0" parTransId="{BC1AFFA3-FC9F-4F7A-A768-3296BFDD6A13}" sibTransId="{A021F261-F511-4441-98B9-762A6CF73490}"/>
    <dgm:cxn modelId="{3A30BCE3-6231-48D0-8DCE-1D1571F01F76}" srcId="{D4AA98EC-58FF-4C80-A8BA-788B21478353}" destId="{16349596-6507-487E-9FDE-45171C1B1D90}" srcOrd="1" destOrd="0" parTransId="{3E6DECFB-2C0E-4583-AC33-0C70E812EDB7}" sibTransId="{688B6036-13B6-4493-9CE2-B0A865FF5FFE}"/>
    <dgm:cxn modelId="{2488E8E4-8BB1-4EA0-AB89-4097BEF41675}" srcId="{86710118-966C-4A5C-8377-6C647CBE4EA0}" destId="{FB090DA0-2FB2-4CDF-BC7B-952FB5A404C1}" srcOrd="0" destOrd="0" parTransId="{4A18E7A0-385E-41D6-AE89-0A0B38AE16EC}" sibTransId="{FE242E62-60F1-4819-B959-2A13812061A9}"/>
    <dgm:cxn modelId="{D267E3E9-4DBD-4A09-8F9D-E3A75E864228}" type="presOf" srcId="{C554BBD4-7193-4F13-AD01-4A6E6C0C2CD6}" destId="{9768E276-4C09-47F8-A338-7F3F5549B555}" srcOrd="0" destOrd="0" presId="urn:microsoft.com/office/officeart/2005/8/layout/vList2"/>
    <dgm:cxn modelId="{4FC86AD7-EBA4-4934-A362-38BAD677235F}" type="presParOf" srcId="{0D2A28E9-6DDB-4B55-9C24-A15EB07A0501}" destId="{5D0BBB7D-25DA-4FDA-B8E0-298348C99E78}" srcOrd="0" destOrd="0" presId="urn:microsoft.com/office/officeart/2005/8/layout/vList2"/>
    <dgm:cxn modelId="{E939319E-5D4F-4568-83A1-94D45797C187}" type="presParOf" srcId="{0D2A28E9-6DDB-4B55-9C24-A15EB07A0501}" destId="{71FA60B0-97B4-4134-A304-51F5AB3B93B7}" srcOrd="1" destOrd="0" presId="urn:microsoft.com/office/officeart/2005/8/layout/vList2"/>
    <dgm:cxn modelId="{AF1F2157-200B-4697-A571-F46D354963DF}" type="presParOf" srcId="{0D2A28E9-6DDB-4B55-9C24-A15EB07A0501}" destId="{9C4D67F6-7051-4277-8428-BA9A16CE8060}" srcOrd="2" destOrd="0" presId="urn:microsoft.com/office/officeart/2005/8/layout/vList2"/>
    <dgm:cxn modelId="{F9E58FF4-7E6F-49EA-A723-B983AC50576A}" type="presParOf" srcId="{0D2A28E9-6DDB-4B55-9C24-A15EB07A0501}" destId="{99DBFABB-565B-4916-8AEA-6870C297D7EE}" srcOrd="3" destOrd="0" presId="urn:microsoft.com/office/officeart/2005/8/layout/vList2"/>
    <dgm:cxn modelId="{A770BA82-BCAA-4E0D-B635-6017E4FB1FE0}" type="presParOf" srcId="{0D2A28E9-6DDB-4B55-9C24-A15EB07A0501}" destId="{97CADA15-80E9-4070-9A4D-D3A0C2681BCB}" srcOrd="4" destOrd="0" presId="urn:microsoft.com/office/officeart/2005/8/layout/vList2"/>
    <dgm:cxn modelId="{9AB964D1-0C09-46D1-8B8D-AAE74A6745B4}" type="presParOf" srcId="{0D2A28E9-6DDB-4B55-9C24-A15EB07A0501}" destId="{9768E276-4C09-47F8-A338-7F3F5549B555}"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BBB7D-25DA-4FDA-B8E0-298348C99E78}">
      <dsp:nvSpPr>
        <dsp:cNvPr id="0" name=""/>
        <dsp:cNvSpPr/>
      </dsp:nvSpPr>
      <dsp:spPr>
        <a:xfrm>
          <a:off x="0" y="354006"/>
          <a:ext cx="6797675" cy="6762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To secure FineSecure Ltd’s (FSL) network from both internal and external threats, a monitoring and response framework has been developed. </a:t>
          </a:r>
          <a:endParaRPr lang="en-US" sz="1700" kern="1200"/>
        </a:p>
      </dsp:txBody>
      <dsp:txXfrm>
        <a:off x="33012" y="387018"/>
        <a:ext cx="6731651" cy="610236"/>
      </dsp:txXfrm>
    </dsp:sp>
    <dsp:sp modelId="{9C4D67F6-7051-4277-8428-BA9A16CE8060}">
      <dsp:nvSpPr>
        <dsp:cNvPr id="0" name=""/>
        <dsp:cNvSpPr/>
      </dsp:nvSpPr>
      <dsp:spPr>
        <a:xfrm>
          <a:off x="0" y="1079226"/>
          <a:ext cx="6797675" cy="676260"/>
        </a:xfrm>
        <a:prstGeom prst="roundRect">
          <a:avLst/>
        </a:prstGeom>
        <a:solidFill>
          <a:schemeClr val="accent2">
            <a:hueOff val="-665912"/>
            <a:satOff val="-293"/>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will cover how the network will be monitored for potential threats as well as how FSL will respond to the threats.</a:t>
          </a:r>
          <a:endParaRPr lang="en-US" sz="1700" kern="1200"/>
        </a:p>
      </dsp:txBody>
      <dsp:txXfrm>
        <a:off x="33012" y="1112238"/>
        <a:ext cx="6731651" cy="610236"/>
      </dsp:txXfrm>
    </dsp:sp>
    <dsp:sp modelId="{97CADA15-80E9-4070-9A4D-D3A0C2681BCB}">
      <dsp:nvSpPr>
        <dsp:cNvPr id="0" name=""/>
        <dsp:cNvSpPr/>
      </dsp:nvSpPr>
      <dsp:spPr>
        <a:xfrm>
          <a:off x="0" y="1804446"/>
          <a:ext cx="6797675" cy="676260"/>
        </a:xfrm>
        <a:prstGeom prst="round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Monitoring Systems:</a:t>
          </a:r>
          <a:endParaRPr lang="en-US" sz="1700" kern="1200"/>
        </a:p>
      </dsp:txBody>
      <dsp:txXfrm>
        <a:off x="33012" y="1837458"/>
        <a:ext cx="6731651" cy="610236"/>
      </dsp:txXfrm>
    </dsp:sp>
    <dsp:sp modelId="{9768E276-4C09-47F8-A338-7F3F5549B555}">
      <dsp:nvSpPr>
        <dsp:cNvPr id="0" name=""/>
        <dsp:cNvSpPr/>
      </dsp:nvSpPr>
      <dsp:spPr>
        <a:xfrm>
          <a:off x="0" y="2480706"/>
          <a:ext cx="6797675" cy="281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1" kern="1200"/>
            <a:t>Network Intrusion Detection System (NIDS):</a:t>
          </a:r>
          <a:endParaRPr lang="en-US" sz="1300" kern="1200"/>
        </a:p>
        <a:p>
          <a:pPr marL="228600" lvl="2" indent="-114300" algn="l" defTabSz="577850">
            <a:lnSpc>
              <a:spcPct val="90000"/>
            </a:lnSpc>
            <a:spcBef>
              <a:spcPct val="0"/>
            </a:spcBef>
            <a:spcAft>
              <a:spcPct val="20000"/>
            </a:spcAft>
            <a:buChar char="•"/>
          </a:pPr>
          <a:r>
            <a:rPr lang="en-GB" sz="1300" kern="1200" dirty="0"/>
            <a:t>FSI will implement a NIDS to its network with the purpose of monitoring network traffic and searching for known threats and suspicious activities. The NIDS will be deployed on various points across the network. This will allow prevention measures to be conducted before a malicious attack is conducted on the network.</a:t>
          </a:r>
          <a:endParaRPr lang="en-US" sz="1300" kern="1200" dirty="0"/>
        </a:p>
        <a:p>
          <a:pPr marL="114300" lvl="1" indent="-114300" algn="l" defTabSz="577850">
            <a:lnSpc>
              <a:spcPct val="90000"/>
            </a:lnSpc>
            <a:spcBef>
              <a:spcPct val="0"/>
            </a:spcBef>
            <a:spcAft>
              <a:spcPct val="20000"/>
            </a:spcAft>
            <a:buChar char="•"/>
          </a:pPr>
          <a:r>
            <a:rPr lang="en-GB" sz="1300" b="1" kern="1200"/>
            <a:t>DNS Filtering:</a:t>
          </a:r>
          <a:endParaRPr lang="en-US" sz="1300" kern="1200"/>
        </a:p>
        <a:p>
          <a:pPr marL="228600" lvl="2" indent="-114300" algn="l" defTabSz="577850">
            <a:lnSpc>
              <a:spcPct val="90000"/>
            </a:lnSpc>
            <a:spcBef>
              <a:spcPct val="0"/>
            </a:spcBef>
            <a:spcAft>
              <a:spcPct val="20000"/>
            </a:spcAft>
            <a:buChar char="•"/>
          </a:pPr>
          <a:r>
            <a:rPr lang="en-GB" sz="1300" kern="1200" dirty="0"/>
            <a:t>This will allow the network administrators to block domains, subdomains, FQDNs, hostnames and IP addresses. This will prevent devices within the network from accessing malicious sites and systems.</a:t>
          </a:r>
          <a:endParaRPr lang="en-US" sz="1300" kern="1200" dirty="0"/>
        </a:p>
        <a:p>
          <a:pPr marL="114300" lvl="1" indent="-114300" algn="l" defTabSz="577850">
            <a:lnSpc>
              <a:spcPct val="90000"/>
            </a:lnSpc>
            <a:spcBef>
              <a:spcPct val="0"/>
            </a:spcBef>
            <a:spcAft>
              <a:spcPct val="20000"/>
            </a:spcAft>
            <a:buChar char="•"/>
          </a:pPr>
          <a:r>
            <a:rPr lang="en-GB" sz="1300" b="1" kern="1200"/>
            <a:t>Network Auditing: </a:t>
          </a:r>
          <a:endParaRPr lang="en-US" sz="1300" kern="1200"/>
        </a:p>
        <a:p>
          <a:pPr marL="228600" lvl="2" indent="-114300" algn="l" defTabSz="577850">
            <a:lnSpc>
              <a:spcPct val="90000"/>
            </a:lnSpc>
            <a:spcBef>
              <a:spcPct val="0"/>
            </a:spcBef>
            <a:spcAft>
              <a:spcPct val="20000"/>
            </a:spcAft>
            <a:buChar char="•"/>
          </a:pPr>
          <a:r>
            <a:rPr lang="en-GB" sz="1300" kern="1200" dirty="0"/>
            <a:t>This is the process of collecting data from a plethora of network parameters, so that it can be analysed to gather insights on the network’s status and health. The audit will include user activities and access levels, which will allow FSL to monitor if users are using the network appropriately and if they have the necessary access level within it. </a:t>
          </a:r>
          <a:endParaRPr lang="en-US" sz="1300" kern="1200" dirty="0"/>
        </a:p>
      </dsp:txBody>
      <dsp:txXfrm>
        <a:off x="0" y="2480706"/>
        <a:ext cx="6797675" cy="28152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0F3125-7DBB-4CB7-99B1-916BED6A4D8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5871FE-4B47-44FA-8CB5-165C6AF2F35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2870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F3125-7DBB-4CB7-99B1-916BED6A4D8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1604184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0F3125-7DBB-4CB7-99B1-916BED6A4D8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5871FE-4B47-44FA-8CB5-165C6AF2F35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5371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0F3125-7DBB-4CB7-99B1-916BED6A4D8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70372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0F3125-7DBB-4CB7-99B1-916BED6A4D84}" type="datetimeFigureOut">
              <a:rPr lang="en-GB" smtClean="0"/>
              <a:t>13/05/2025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103602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0F3125-7DBB-4CB7-99B1-916BED6A4D84}" type="datetimeFigureOut">
              <a:rPr lang="en-GB" smtClean="0"/>
              <a:t>13/05/2025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116082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F0F3125-7DBB-4CB7-99B1-916BED6A4D84}" type="datetimeFigureOut">
              <a:rPr lang="en-GB" smtClean="0"/>
              <a:t>13/05/2025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2436391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F0F3125-7DBB-4CB7-99B1-916BED6A4D84}" type="datetimeFigureOut">
              <a:rPr lang="en-GB" smtClean="0"/>
              <a:t>13/05/2025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95871FE-4B47-44FA-8CB5-165C6AF2F35A}" type="slidenum">
              <a:rPr lang="en-GB" smtClean="0"/>
              <a:t>‹#›</a:t>
            </a:fld>
            <a:endParaRPr lang="en-GB"/>
          </a:p>
        </p:txBody>
      </p:sp>
    </p:spTree>
    <p:extLst>
      <p:ext uri="{BB962C8B-B14F-4D97-AF65-F5344CB8AC3E}">
        <p14:creationId xmlns:p14="http://schemas.microsoft.com/office/powerpoint/2010/main" val="64100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0F3125-7DBB-4CB7-99B1-916BED6A4D84}" type="datetimeFigureOut">
              <a:rPr lang="en-GB" smtClean="0"/>
              <a:t>13/05/2025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1759407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F3125-7DBB-4CB7-99B1-916BED6A4D8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142176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0F3125-7DBB-4CB7-99B1-916BED6A4D84}" type="datetimeFigureOut">
              <a:rPr lang="en-GB" smtClean="0"/>
              <a:t>13/05/2025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5871FE-4B47-44FA-8CB5-165C6AF2F35A}" type="slidenum">
              <a:rPr lang="en-GB" smtClean="0"/>
              <a:t>‹#›</a:t>
            </a:fld>
            <a:endParaRPr lang="en-GB"/>
          </a:p>
        </p:txBody>
      </p:sp>
    </p:spTree>
    <p:extLst>
      <p:ext uri="{BB962C8B-B14F-4D97-AF65-F5344CB8AC3E}">
        <p14:creationId xmlns:p14="http://schemas.microsoft.com/office/powerpoint/2010/main" val="701662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F0F3125-7DBB-4CB7-99B1-916BED6A4D84}" type="datetimeFigureOut">
              <a:rPr lang="en-GB" smtClean="0"/>
              <a:t>13/05/2025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95871FE-4B47-44FA-8CB5-165C6AF2F35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70465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3A62F-4DF3-8376-3BF6-1E656AEA0B5D}"/>
              </a:ext>
            </a:extLst>
          </p:cNvPr>
          <p:cNvSpPr>
            <a:spLocks noGrp="1"/>
          </p:cNvSpPr>
          <p:nvPr>
            <p:ph type="ctrTitle"/>
          </p:nvPr>
        </p:nvSpPr>
        <p:spPr>
          <a:xfrm>
            <a:off x="1097280" y="758952"/>
            <a:ext cx="10058400" cy="3892168"/>
          </a:xfrm>
        </p:spPr>
        <p:txBody>
          <a:bodyPr>
            <a:normAutofit/>
          </a:bodyPr>
          <a:lstStyle/>
          <a:p>
            <a:r>
              <a:rPr lang="en-GB"/>
              <a:t>Cybersecurity: Policies and Mitigation Measures</a:t>
            </a:r>
          </a:p>
        </p:txBody>
      </p:sp>
      <p:sp>
        <p:nvSpPr>
          <p:cNvPr id="15" name="Rectangle 14">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D7E511BD-69B3-90CC-0E48-F7C58C202FD2}"/>
              </a:ext>
            </a:extLst>
          </p:cNvPr>
          <p:cNvSpPr>
            <a:spLocks noGrp="1"/>
          </p:cNvSpPr>
          <p:nvPr>
            <p:ph type="subTitle" idx="1"/>
          </p:nvPr>
        </p:nvSpPr>
        <p:spPr>
          <a:xfrm>
            <a:off x="1100051" y="5225240"/>
            <a:ext cx="10058400" cy="1143000"/>
          </a:xfrm>
        </p:spPr>
        <p:txBody>
          <a:bodyPr>
            <a:normAutofit/>
          </a:bodyPr>
          <a:lstStyle/>
          <a:p>
            <a:r>
              <a:rPr lang="en-GB">
                <a:solidFill>
                  <a:srgbClr val="FFFFFF"/>
                </a:solidFill>
              </a:rPr>
              <a:t>Jenson Davies </a:t>
            </a:r>
          </a:p>
          <a:p>
            <a:r>
              <a:rPr lang="en-GB">
                <a:solidFill>
                  <a:srgbClr val="FFFFFF"/>
                </a:solidFill>
              </a:rPr>
              <a:t>(2316793@student.uwtsd.ac.uk)</a:t>
            </a:r>
          </a:p>
        </p:txBody>
      </p:sp>
    </p:spTree>
    <p:extLst>
      <p:ext uri="{BB962C8B-B14F-4D97-AF65-F5344CB8AC3E}">
        <p14:creationId xmlns:p14="http://schemas.microsoft.com/office/powerpoint/2010/main" val="4052578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obot operating a machine">
            <a:extLst>
              <a:ext uri="{FF2B5EF4-FFF2-40B4-BE49-F238E27FC236}">
                <a16:creationId xmlns:a16="http://schemas.microsoft.com/office/drawing/2014/main" id="{CD39DF06-5DFF-9FE9-F598-B86F5DF5628D}"/>
              </a:ext>
            </a:extLst>
          </p:cNvPr>
          <p:cNvPicPr>
            <a:picLocks noChangeAspect="1"/>
          </p:cNvPicPr>
          <p:nvPr/>
        </p:nvPicPr>
        <p:blipFill>
          <a:blip r:embed="rId2"/>
          <a:srcRect l="25338" r="23418" b="1"/>
          <a:stretch/>
        </p:blipFill>
        <p:spPr>
          <a:xfrm>
            <a:off x="20" y="10"/>
            <a:ext cx="4578952" cy="6857990"/>
          </a:xfrm>
          <a:prstGeom prst="rect">
            <a:avLst/>
          </a:prstGeom>
        </p:spPr>
      </p:pic>
      <p:sp>
        <p:nvSpPr>
          <p:cNvPr id="10" name="Rectangle 9">
            <a:extLst>
              <a:ext uri="{FF2B5EF4-FFF2-40B4-BE49-F238E27FC236}">
                <a16:creationId xmlns:a16="http://schemas.microsoft.com/office/drawing/2014/main" id="{4D9C48B3-6057-4FA3-BFE1-E277D0635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rgbClr val="34365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91278F3-D3BC-DEE6-8BCD-271CD3D9163D}"/>
              </a:ext>
            </a:extLst>
          </p:cNvPr>
          <p:cNvSpPr>
            <a:spLocks noGrp="1"/>
          </p:cNvSpPr>
          <p:nvPr>
            <p:ph type="title"/>
          </p:nvPr>
        </p:nvSpPr>
        <p:spPr>
          <a:xfrm>
            <a:off x="5124206" y="516835"/>
            <a:ext cx="6339840" cy="1666501"/>
          </a:xfrm>
        </p:spPr>
        <p:txBody>
          <a:bodyPr>
            <a:normAutofit/>
          </a:bodyPr>
          <a:lstStyle/>
          <a:p>
            <a:r>
              <a:rPr lang="en-GB" sz="4000">
                <a:solidFill>
                  <a:srgbClr val="FFFFFF"/>
                </a:solidFill>
              </a:rPr>
              <a:t>Why should we be concerned with cybersecurity?</a:t>
            </a:r>
          </a:p>
        </p:txBody>
      </p:sp>
      <p:sp>
        <p:nvSpPr>
          <p:cNvPr id="12" name="Rectangle 11">
            <a:extLst>
              <a:ext uri="{FF2B5EF4-FFF2-40B4-BE49-F238E27FC236}">
                <a16:creationId xmlns:a16="http://schemas.microsoft.com/office/drawing/2014/main" id="{928BFF5C-9619-41D1-9F73-F5B9D6C6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rgbClr val="86EAF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E440F57-8BB1-37E9-ADCB-E4B453F51E87}"/>
              </a:ext>
            </a:extLst>
          </p:cNvPr>
          <p:cNvSpPr>
            <a:spLocks noGrp="1"/>
          </p:cNvSpPr>
          <p:nvPr>
            <p:ph idx="1"/>
          </p:nvPr>
        </p:nvSpPr>
        <p:spPr>
          <a:xfrm>
            <a:off x="5124206" y="2236304"/>
            <a:ext cx="6339840" cy="3652667"/>
          </a:xfrm>
        </p:spPr>
        <p:txBody>
          <a:bodyPr>
            <a:normAutofit/>
          </a:bodyPr>
          <a:lstStyle/>
          <a:p>
            <a:pPr>
              <a:spcAft>
                <a:spcPts val="800"/>
              </a:spcAft>
            </a:pPr>
            <a:r>
              <a:rPr lang="en-GB" sz="1800">
                <a:solidFill>
                  <a:srgbClr val="FFFFFF"/>
                </a:solidFill>
                <a:effectLst/>
                <a:latin typeface="Calibri" panose="020F0502020204030204" pitchFamily="34" charset="0"/>
                <a:ea typeface="DengXian" panose="02010600030101010101" pitchFamily="2" charset="-122"/>
                <a:cs typeface="Times New Roman" panose="02020603050405020304" pitchFamily="18" charset="0"/>
              </a:rPr>
              <a:t>In a continuously evolving digital world, cyber security has become a significant concern across the globe.</a:t>
            </a:r>
          </a:p>
          <a:p>
            <a:pPr>
              <a:spcAft>
                <a:spcPts val="800"/>
              </a:spcAft>
            </a:pPr>
            <a:r>
              <a:rPr lang="en-GB" sz="1800">
                <a:solidFill>
                  <a:srgbClr val="FFFFFF"/>
                </a:solidFill>
                <a:latin typeface="Calibri" panose="020F0502020204030204" pitchFamily="34" charset="0"/>
                <a:ea typeface="DengXian" panose="02010600030101010101" pitchFamily="2" charset="-122"/>
                <a:cs typeface="Times New Roman" panose="02020603050405020304" pitchFamily="18" charset="0"/>
              </a:rPr>
              <a:t>As businesses become more reliant on the internet to carry out operation, the potential for serious cyber-attacks has grown.</a:t>
            </a:r>
          </a:p>
          <a:p>
            <a:pPr>
              <a:spcAft>
                <a:spcPts val="800"/>
              </a:spcAft>
            </a:pPr>
            <a:r>
              <a:rPr lang="en-GB" sz="1800">
                <a:solidFill>
                  <a:srgbClr val="FFFFFF"/>
                </a:solidFill>
              </a:rPr>
              <a:t>To combat this robust cyber-security infrastructures have become something businesses have adopted, to operate in the current digital landscape.</a:t>
            </a:r>
          </a:p>
        </p:txBody>
      </p:sp>
    </p:spTree>
    <p:extLst>
      <p:ext uri="{BB962C8B-B14F-4D97-AF65-F5344CB8AC3E}">
        <p14:creationId xmlns:p14="http://schemas.microsoft.com/office/powerpoint/2010/main" val="38704225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2510F5-74C2-2470-6A44-C881DBD4E728}"/>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45B23-571C-BB6B-F6A5-5BE972B7A5C5}"/>
              </a:ext>
            </a:extLst>
          </p:cNvPr>
          <p:cNvSpPr>
            <a:spLocks noGrp="1"/>
          </p:cNvSpPr>
          <p:nvPr>
            <p:ph type="title"/>
          </p:nvPr>
        </p:nvSpPr>
        <p:spPr>
          <a:xfrm>
            <a:off x="6411685" y="634946"/>
            <a:ext cx="5127171" cy="1450757"/>
          </a:xfrm>
        </p:spPr>
        <p:txBody>
          <a:bodyPr>
            <a:normAutofit/>
          </a:bodyPr>
          <a:lstStyle/>
          <a:p>
            <a:r>
              <a:rPr lang="en-GB"/>
              <a:t>Identification of threats</a:t>
            </a:r>
          </a:p>
        </p:txBody>
      </p:sp>
      <p:cxnSp>
        <p:nvCxnSpPr>
          <p:cNvPr id="11" name="Straight Connector 10">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B63FB0-9D93-358B-076F-41D800B45D14}"/>
              </a:ext>
            </a:extLst>
          </p:cNvPr>
          <p:cNvSpPr>
            <a:spLocks noGrp="1"/>
          </p:cNvSpPr>
          <p:nvPr>
            <p:ph idx="1"/>
          </p:nvPr>
        </p:nvSpPr>
        <p:spPr>
          <a:xfrm>
            <a:off x="6411684" y="2198914"/>
            <a:ext cx="5127172" cy="3670180"/>
          </a:xfrm>
        </p:spPr>
        <p:txBody>
          <a:bodyPr>
            <a:normAutofit/>
          </a:bodyPr>
          <a:lstStyle/>
          <a:p>
            <a:r>
              <a:rPr lang="en-GB"/>
              <a:t>In order to generate effective policies, it is essential to identify the potential threats. These risks can be categorised into internal or external threats.</a:t>
            </a:r>
          </a:p>
        </p:txBody>
      </p:sp>
      <p:sp>
        <p:nvSpPr>
          <p:cNvPr id="13" name="Rectangle 12">
            <a:extLst>
              <a:ext uri="{FF2B5EF4-FFF2-40B4-BE49-F238E27FC236}">
                <a16:creationId xmlns:a16="http://schemas.microsoft.com/office/drawing/2014/main" id="{6587DBF8-5C50-4034-8B79-FE54A01A8E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4720853-E885-4BE5-BFE2-24004CEF6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Table 3">
            <a:extLst>
              <a:ext uri="{FF2B5EF4-FFF2-40B4-BE49-F238E27FC236}">
                <a16:creationId xmlns:a16="http://schemas.microsoft.com/office/drawing/2014/main" id="{BACADB8F-8F8C-9D0D-AA4F-1A80B39C696E}"/>
              </a:ext>
            </a:extLst>
          </p:cNvPr>
          <p:cNvGraphicFramePr>
            <a:graphicFrameLocks noGrp="1"/>
          </p:cNvGraphicFramePr>
          <p:nvPr>
            <p:extLst>
              <p:ext uri="{D42A27DB-BD31-4B8C-83A1-F6EECF244321}">
                <p14:modId xmlns:p14="http://schemas.microsoft.com/office/powerpoint/2010/main" val="3605420018"/>
              </p:ext>
            </p:extLst>
          </p:nvPr>
        </p:nvGraphicFramePr>
        <p:xfrm>
          <a:off x="643192" y="953410"/>
          <a:ext cx="5451627" cy="4631145"/>
        </p:xfrm>
        <a:graphic>
          <a:graphicData uri="http://schemas.openxmlformats.org/drawingml/2006/table">
            <a:tbl>
              <a:tblPr firstRow="1" bandRow="1">
                <a:solidFill>
                  <a:schemeClr val="bg1"/>
                </a:solidFill>
                <a:tableStyleId>{5C22544A-7EE6-4342-B048-85BDC9FD1C3A}</a:tableStyleId>
              </a:tblPr>
              <a:tblGrid>
                <a:gridCol w="2793448">
                  <a:extLst>
                    <a:ext uri="{9D8B030D-6E8A-4147-A177-3AD203B41FA5}">
                      <a16:colId xmlns:a16="http://schemas.microsoft.com/office/drawing/2014/main" val="2712703954"/>
                    </a:ext>
                  </a:extLst>
                </a:gridCol>
                <a:gridCol w="2658179">
                  <a:extLst>
                    <a:ext uri="{9D8B030D-6E8A-4147-A177-3AD203B41FA5}">
                      <a16:colId xmlns:a16="http://schemas.microsoft.com/office/drawing/2014/main" val="4207940090"/>
                    </a:ext>
                  </a:extLst>
                </a:gridCol>
              </a:tblGrid>
              <a:tr h="614840">
                <a:tc>
                  <a:txBody>
                    <a:bodyPr/>
                    <a:lstStyle/>
                    <a:p>
                      <a:r>
                        <a:rPr lang="en-GB" sz="2100" b="0" cap="none" spc="0">
                          <a:solidFill>
                            <a:schemeClr val="bg1"/>
                          </a:solidFill>
                        </a:rPr>
                        <a:t>Internal Threats</a:t>
                      </a:r>
                    </a:p>
                  </a:txBody>
                  <a:tcPr marL="171029" marR="131560" marT="131560" marB="131560"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2100" b="0" cap="none" spc="0">
                          <a:solidFill>
                            <a:schemeClr val="bg1"/>
                          </a:solidFill>
                        </a:rPr>
                        <a:t>External Threats</a:t>
                      </a:r>
                    </a:p>
                  </a:txBody>
                  <a:tcPr marL="171029" marR="131560" marT="131560" marB="131560"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284563151"/>
                  </a:ext>
                </a:extLst>
              </a:tr>
              <a:tr h="928875">
                <a:tc>
                  <a:txBody>
                    <a:bodyPr/>
                    <a:lstStyle/>
                    <a:p>
                      <a:r>
                        <a:rPr lang="en-GB" sz="2100" cap="none" spc="0">
                          <a:solidFill>
                            <a:schemeClr val="tx1"/>
                          </a:solidFill>
                        </a:rPr>
                        <a:t>Poor Password Management</a:t>
                      </a:r>
                    </a:p>
                  </a:txBody>
                  <a:tcPr marL="171029" marR="131560" marT="131560" marB="131560">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2100" cap="none" spc="0">
                          <a:solidFill>
                            <a:schemeClr val="tx1"/>
                          </a:solidFill>
                        </a:rPr>
                        <a:t>Phishing Attacks</a:t>
                      </a:r>
                    </a:p>
                  </a:txBody>
                  <a:tcPr marL="171029" marR="131560" marT="131560" marB="131560">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35895699"/>
                  </a:ext>
                </a:extLst>
              </a:tr>
              <a:tr h="614840">
                <a:tc>
                  <a:txBody>
                    <a:bodyPr/>
                    <a:lstStyle/>
                    <a:p>
                      <a:r>
                        <a:rPr lang="en-GB" sz="2100" cap="none" spc="0">
                          <a:solidFill>
                            <a:schemeClr val="tx1"/>
                          </a:solidFill>
                        </a:rPr>
                        <a:t>Malicious Insiders</a:t>
                      </a:r>
                    </a:p>
                  </a:txBody>
                  <a:tcPr marL="171029" marR="131560" marT="131560" marB="13156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100" cap="none" spc="0">
                          <a:solidFill>
                            <a:schemeClr val="tx1"/>
                          </a:solidFill>
                        </a:rPr>
                        <a:t>Malware attacks</a:t>
                      </a:r>
                    </a:p>
                  </a:txBody>
                  <a:tcPr marL="171029" marR="131560" marT="131560" marB="131560">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746762220"/>
                  </a:ext>
                </a:extLst>
              </a:tr>
              <a:tr h="928875">
                <a:tc>
                  <a:txBody>
                    <a:bodyPr/>
                    <a:lstStyle/>
                    <a:p>
                      <a:r>
                        <a:rPr lang="en-GB" sz="2100" cap="none" spc="0">
                          <a:solidFill>
                            <a:schemeClr val="tx1"/>
                          </a:solidFill>
                        </a:rPr>
                        <a:t>Privilege Abuse</a:t>
                      </a:r>
                    </a:p>
                  </a:txBody>
                  <a:tcPr marL="171029" marR="131560" marT="131560" marB="131560">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2100" cap="none" spc="0">
                          <a:solidFill>
                            <a:schemeClr val="tx1"/>
                          </a:solidFill>
                        </a:rPr>
                        <a:t>Distributed Denial-of-Service (DDoS)</a:t>
                      </a:r>
                    </a:p>
                  </a:txBody>
                  <a:tcPr marL="171029" marR="131560" marT="131560" marB="131560">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71636784"/>
                  </a:ext>
                </a:extLst>
              </a:tr>
              <a:tr h="928875">
                <a:tc>
                  <a:txBody>
                    <a:bodyPr/>
                    <a:lstStyle/>
                    <a:p>
                      <a:r>
                        <a:rPr lang="en-GB" sz="2100" cap="none" spc="0">
                          <a:solidFill>
                            <a:schemeClr val="tx1"/>
                          </a:solidFill>
                        </a:rPr>
                        <a:t>Negligent Behaviour</a:t>
                      </a:r>
                    </a:p>
                  </a:txBody>
                  <a:tcPr marL="171029" marR="131560" marT="131560" marB="13156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100" cap="none" spc="0">
                          <a:solidFill>
                            <a:schemeClr val="tx1"/>
                          </a:solidFill>
                        </a:rPr>
                        <a:t>Unauthorised Access</a:t>
                      </a:r>
                    </a:p>
                  </a:txBody>
                  <a:tcPr marL="171029" marR="131560" marT="131560" marB="131560">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4155406048"/>
                  </a:ext>
                </a:extLst>
              </a:tr>
              <a:tr h="614840">
                <a:tc>
                  <a:txBody>
                    <a:bodyPr/>
                    <a:lstStyle/>
                    <a:p>
                      <a:r>
                        <a:rPr lang="en-GB" sz="2100" cap="none" spc="0">
                          <a:solidFill>
                            <a:schemeClr val="tx1"/>
                          </a:solidFill>
                        </a:rPr>
                        <a:t>Data Breaches</a:t>
                      </a:r>
                    </a:p>
                  </a:txBody>
                  <a:tcPr marL="171029" marR="131560" marT="131560" marB="131560">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GB" sz="2100" cap="none" spc="0">
                          <a:solidFill>
                            <a:schemeClr val="tx1"/>
                          </a:solidFill>
                        </a:rPr>
                        <a:t>Password Attacks</a:t>
                      </a:r>
                    </a:p>
                  </a:txBody>
                  <a:tcPr marL="171029" marR="131560" marT="131560" marB="131560">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43368633"/>
                  </a:ext>
                </a:extLst>
              </a:tr>
            </a:tbl>
          </a:graphicData>
        </a:graphic>
      </p:graphicFrame>
    </p:spTree>
    <p:extLst>
      <p:ext uri="{BB962C8B-B14F-4D97-AF65-F5344CB8AC3E}">
        <p14:creationId xmlns:p14="http://schemas.microsoft.com/office/powerpoint/2010/main" val="2116550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BC8700-50E8-AA9E-F411-F9BB60892F3B}"/>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85322-05E2-B504-77AC-4B5C41F60BC9}"/>
              </a:ext>
            </a:extLst>
          </p:cNvPr>
          <p:cNvSpPr>
            <a:spLocks noGrp="1"/>
          </p:cNvSpPr>
          <p:nvPr>
            <p:ph type="title"/>
          </p:nvPr>
        </p:nvSpPr>
        <p:spPr>
          <a:xfrm>
            <a:off x="1097280" y="286603"/>
            <a:ext cx="10058400" cy="1450757"/>
          </a:xfrm>
        </p:spPr>
        <p:txBody>
          <a:bodyPr>
            <a:normAutofit/>
          </a:bodyPr>
          <a:lstStyle/>
          <a:p>
            <a:r>
              <a:rPr lang="en-GB"/>
              <a:t>Security Policy Framework</a:t>
            </a:r>
          </a:p>
        </p:txBody>
      </p:sp>
      <p:cxnSp>
        <p:nvCxnSpPr>
          <p:cNvPr id="14" name="Straight Connector 13">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5BD2AE-AEB7-E132-AA98-99CA1AD48A2C}"/>
              </a:ext>
            </a:extLst>
          </p:cNvPr>
          <p:cNvSpPr>
            <a:spLocks noGrp="1"/>
          </p:cNvSpPr>
          <p:nvPr>
            <p:ph idx="1"/>
          </p:nvPr>
        </p:nvSpPr>
        <p:spPr>
          <a:xfrm>
            <a:off x="1097279" y="1845734"/>
            <a:ext cx="6454987" cy="4023360"/>
          </a:xfrm>
        </p:spPr>
        <p:txBody>
          <a:bodyPr>
            <a:normAutofit/>
          </a:bodyPr>
          <a:lstStyle/>
          <a:p>
            <a:r>
              <a:rPr lang="en-GB" sz="1600"/>
              <a:t>Here are the proposed security polices that will help combat these threats:</a:t>
            </a: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Acceptable Use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Password Management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Security Awareness and Training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Data Management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Access Control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Remote Access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Network Security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Vendor Management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buFont typeface="+mj-lt"/>
              <a:buAutoNum type="arabicPeriod"/>
            </a:pPr>
            <a:r>
              <a:rPr lang="en-GB" sz="1600" b="1" kern="100">
                <a:effectLst/>
                <a:latin typeface="Calibri" panose="020F0502020204030204" pitchFamily="34" charset="0"/>
                <a:ea typeface="DengXian" panose="02010600030101010101" pitchFamily="2" charset="-122"/>
                <a:cs typeface="Times New Roman" panose="02020603050405020304" pitchFamily="18" charset="0"/>
              </a:rPr>
              <a:t>Removable Media Policy:</a:t>
            </a:r>
            <a:endParaRPr lang="en-GB" sz="1600" kern="10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7" name="Graphic 6" descr="Laptop Secure">
            <a:extLst>
              <a:ext uri="{FF2B5EF4-FFF2-40B4-BE49-F238E27FC236}">
                <a16:creationId xmlns:a16="http://schemas.microsoft.com/office/drawing/2014/main" id="{2EB5CCCE-4081-0B0B-4847-F1DB6D3BEA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570" y="2084269"/>
            <a:ext cx="3135109" cy="3135109"/>
          </a:xfrm>
          <a:prstGeom prst="rect">
            <a:avLst/>
          </a:prstGeom>
        </p:spPr>
      </p:pic>
      <p:sp>
        <p:nvSpPr>
          <p:cNvPr id="16" name="Rectangle 15">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08967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2E977-E6C4-1759-A5A3-7A4F7BC00F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A8884C-E7D1-9E9B-9DE1-CFFF8986F7BE}"/>
              </a:ext>
            </a:extLst>
          </p:cNvPr>
          <p:cNvSpPr>
            <a:spLocks noGrp="1"/>
          </p:cNvSpPr>
          <p:nvPr>
            <p:ph type="title"/>
          </p:nvPr>
        </p:nvSpPr>
        <p:spPr>
          <a:xfrm>
            <a:off x="838200" y="-39200"/>
            <a:ext cx="10058400" cy="1450757"/>
          </a:xfrm>
        </p:spPr>
        <p:txBody>
          <a:bodyPr/>
          <a:lstStyle/>
          <a:p>
            <a:r>
              <a:rPr lang="en-GB" dirty="0"/>
              <a:t>Mitigation Measures</a:t>
            </a:r>
          </a:p>
        </p:txBody>
      </p:sp>
      <p:sp>
        <p:nvSpPr>
          <p:cNvPr id="3" name="Content Placeholder 2">
            <a:extLst>
              <a:ext uri="{FF2B5EF4-FFF2-40B4-BE49-F238E27FC236}">
                <a16:creationId xmlns:a16="http://schemas.microsoft.com/office/drawing/2014/main" id="{8949A936-B4CE-17D2-24DD-AEB14D42F57F}"/>
              </a:ext>
            </a:extLst>
          </p:cNvPr>
          <p:cNvSpPr>
            <a:spLocks noGrp="1"/>
          </p:cNvSpPr>
          <p:nvPr>
            <p:ph idx="1"/>
          </p:nvPr>
        </p:nvSpPr>
        <p:spPr>
          <a:xfrm>
            <a:off x="838200" y="1411557"/>
            <a:ext cx="10515600" cy="4351338"/>
          </a:xfrm>
        </p:spPr>
        <p:txBody>
          <a:bodyPr/>
          <a:lstStyle/>
          <a:p>
            <a:r>
              <a:rPr lang="en-GB" dirty="0"/>
              <a:t>In addition to the policies, a plethora of mitigation measures will be implemented, to help minimise these threats directly.</a:t>
            </a:r>
          </a:p>
        </p:txBody>
      </p:sp>
      <p:graphicFrame>
        <p:nvGraphicFramePr>
          <p:cNvPr id="4" name="Table 3">
            <a:extLst>
              <a:ext uri="{FF2B5EF4-FFF2-40B4-BE49-F238E27FC236}">
                <a16:creationId xmlns:a16="http://schemas.microsoft.com/office/drawing/2014/main" id="{49F3228A-0083-D878-BC7D-5F0933D1CD08}"/>
              </a:ext>
            </a:extLst>
          </p:cNvPr>
          <p:cNvGraphicFramePr>
            <a:graphicFrameLocks noGrp="1"/>
          </p:cNvGraphicFramePr>
          <p:nvPr>
            <p:extLst>
              <p:ext uri="{D42A27DB-BD31-4B8C-83A1-F6EECF244321}">
                <p14:modId xmlns:p14="http://schemas.microsoft.com/office/powerpoint/2010/main" val="2266457912"/>
              </p:ext>
            </p:extLst>
          </p:nvPr>
        </p:nvGraphicFramePr>
        <p:xfrm>
          <a:off x="116935" y="2368873"/>
          <a:ext cx="5792159" cy="3910642"/>
        </p:xfrm>
        <a:graphic>
          <a:graphicData uri="http://schemas.openxmlformats.org/drawingml/2006/table">
            <a:tbl>
              <a:tblPr firstRow="1" bandRow="1">
                <a:tableStyleId>{5C22544A-7EE6-4342-B048-85BDC9FD1C3A}</a:tableStyleId>
              </a:tblPr>
              <a:tblGrid>
                <a:gridCol w="1728155">
                  <a:extLst>
                    <a:ext uri="{9D8B030D-6E8A-4147-A177-3AD203B41FA5}">
                      <a16:colId xmlns:a16="http://schemas.microsoft.com/office/drawing/2014/main" val="3896739336"/>
                    </a:ext>
                  </a:extLst>
                </a:gridCol>
                <a:gridCol w="4064004">
                  <a:extLst>
                    <a:ext uri="{9D8B030D-6E8A-4147-A177-3AD203B41FA5}">
                      <a16:colId xmlns:a16="http://schemas.microsoft.com/office/drawing/2014/main" val="382850234"/>
                    </a:ext>
                  </a:extLst>
                </a:gridCol>
              </a:tblGrid>
              <a:tr h="370224">
                <a:tc>
                  <a:txBody>
                    <a:bodyPr/>
                    <a:lstStyle/>
                    <a:p>
                      <a:r>
                        <a:rPr lang="en-GB" dirty="0"/>
                        <a:t>External Threats</a:t>
                      </a:r>
                    </a:p>
                  </a:txBody>
                  <a:tcPr/>
                </a:tc>
                <a:tc>
                  <a:txBody>
                    <a:bodyPr/>
                    <a:lstStyle/>
                    <a:p>
                      <a:r>
                        <a:rPr lang="en-GB" dirty="0"/>
                        <a:t>Mitigation Measures</a:t>
                      </a:r>
                    </a:p>
                  </a:txBody>
                  <a:tcPr/>
                </a:tc>
                <a:extLst>
                  <a:ext uri="{0D108BD9-81ED-4DB2-BD59-A6C34878D82A}">
                    <a16:rowId xmlns:a16="http://schemas.microsoft.com/office/drawing/2014/main" val="1638367577"/>
                  </a:ext>
                </a:extLst>
              </a:tr>
              <a:tr h="949618">
                <a:tc>
                  <a:txBody>
                    <a:bodyPr/>
                    <a:lstStyle/>
                    <a:p>
                      <a:r>
                        <a:rPr lang="en-GB" dirty="0"/>
                        <a:t>Phishing Attacks</a:t>
                      </a:r>
                    </a:p>
                  </a:txBody>
                  <a:tcPr/>
                </a:tc>
                <a:tc>
                  <a:txBody>
                    <a:bodyPr/>
                    <a:lstStyle/>
                    <a:p>
                      <a:r>
                        <a:rPr lang="en-GB" sz="1000" dirty="0"/>
                        <a:t>- Email security software</a:t>
                      </a:r>
                    </a:p>
                    <a:p>
                      <a:r>
                        <a:rPr lang="en-GB" sz="1000" dirty="0"/>
                        <a:t>- Conduct phishing training and simulations.</a:t>
                      </a:r>
                    </a:p>
                    <a:p>
                      <a:r>
                        <a:rPr lang="en-GB" sz="1000" dirty="0"/>
                        <a:t>- Discourage employees from opening emails and attachments from unknown senders</a:t>
                      </a:r>
                    </a:p>
                    <a:p>
                      <a:r>
                        <a:rPr lang="en-GB" sz="1000" dirty="0"/>
                        <a:t>- Educate employees on red flags that may allude to a phishing attempt</a:t>
                      </a:r>
                    </a:p>
                  </a:txBody>
                  <a:tcPr/>
                </a:tc>
                <a:extLst>
                  <a:ext uri="{0D108BD9-81ED-4DB2-BD59-A6C34878D82A}">
                    <a16:rowId xmlns:a16="http://schemas.microsoft.com/office/drawing/2014/main" val="401754087"/>
                  </a:ext>
                </a:extLst>
              </a:tr>
              <a:tr h="370224">
                <a:tc>
                  <a:txBody>
                    <a:bodyPr/>
                    <a:lstStyle/>
                    <a:p>
                      <a:r>
                        <a:rPr lang="en-GB" dirty="0"/>
                        <a:t>Malware Attacks</a:t>
                      </a:r>
                    </a:p>
                  </a:txBody>
                  <a:tcPr/>
                </a:tc>
                <a:tc>
                  <a:txBody>
                    <a:bodyPr/>
                    <a:lstStyle/>
                    <a:p>
                      <a:r>
                        <a:rPr lang="en-GB" sz="1000" dirty="0"/>
                        <a:t>- Implement network segmentation</a:t>
                      </a:r>
                    </a:p>
                    <a:p>
                      <a:r>
                        <a:rPr lang="en-GB" sz="1000" dirty="0"/>
                        <a:t>- Back up data to have a fallback when an attack occurs</a:t>
                      </a:r>
                    </a:p>
                    <a:p>
                      <a:r>
                        <a:rPr lang="en-GB" sz="1000" dirty="0"/>
                        <a:t>- Update the frontline defences, so that they adhere to the policies and best practices</a:t>
                      </a:r>
                    </a:p>
                  </a:txBody>
                  <a:tcPr/>
                </a:tc>
                <a:extLst>
                  <a:ext uri="{0D108BD9-81ED-4DB2-BD59-A6C34878D82A}">
                    <a16:rowId xmlns:a16="http://schemas.microsoft.com/office/drawing/2014/main" val="3513437322"/>
                  </a:ext>
                </a:extLst>
              </a:tr>
              <a:tr h="370224">
                <a:tc>
                  <a:txBody>
                    <a:bodyPr/>
                    <a:lstStyle/>
                    <a:p>
                      <a:r>
                        <a:rPr lang="en-GB" dirty="0"/>
                        <a:t>DDoS Attacks</a:t>
                      </a:r>
                    </a:p>
                  </a:txBody>
                  <a:tcPr/>
                </a:tc>
                <a:tc>
                  <a:txBody>
                    <a:bodyPr/>
                    <a:lstStyle/>
                    <a:p>
                      <a:r>
                        <a:rPr lang="en-GB" sz="1000" dirty="0"/>
                        <a:t>-Implement rate limit</a:t>
                      </a:r>
                    </a:p>
                    <a:p>
                      <a:r>
                        <a:rPr lang="en-GB" sz="1000" dirty="0"/>
                        <a:t>-Implement a web application firewall</a:t>
                      </a:r>
                    </a:p>
                  </a:txBody>
                  <a:tcPr/>
                </a:tc>
                <a:extLst>
                  <a:ext uri="{0D108BD9-81ED-4DB2-BD59-A6C34878D82A}">
                    <a16:rowId xmlns:a16="http://schemas.microsoft.com/office/drawing/2014/main" val="3055587550"/>
                  </a:ext>
                </a:extLst>
              </a:tr>
              <a:tr h="370224">
                <a:tc>
                  <a:txBody>
                    <a:bodyPr/>
                    <a:lstStyle/>
                    <a:p>
                      <a:r>
                        <a:rPr lang="en-GB" dirty="0"/>
                        <a:t>Unauthorised Access</a:t>
                      </a:r>
                    </a:p>
                  </a:txBody>
                  <a:tcPr/>
                </a:tc>
                <a:tc>
                  <a:txBody>
                    <a:bodyPr/>
                    <a:lstStyle/>
                    <a:p>
                      <a:pPr lvl="0"/>
                      <a:r>
                        <a:rPr lang="en-GB" sz="1000" kern="1200" dirty="0">
                          <a:solidFill>
                            <a:schemeClr val="dk1"/>
                          </a:solidFill>
                          <a:effectLst/>
                          <a:latin typeface="+mn-lt"/>
                          <a:ea typeface="+mn-ea"/>
                          <a:cs typeface="+mn-cs"/>
                        </a:rPr>
                        <a:t>- Implement multi-factor authentication</a:t>
                      </a:r>
                    </a:p>
                    <a:p>
                      <a:pPr lvl="0"/>
                      <a:r>
                        <a:rPr lang="en-GB" sz="1000" kern="1200" dirty="0">
                          <a:solidFill>
                            <a:schemeClr val="dk1"/>
                          </a:solidFill>
                          <a:effectLst/>
                          <a:latin typeface="+mn-lt"/>
                          <a:ea typeface="+mn-ea"/>
                          <a:cs typeface="+mn-cs"/>
                        </a:rPr>
                        <a:t>- Ensure Wi-Fi networks are encrypted with a strong encryption such as WPA3</a:t>
                      </a:r>
                    </a:p>
                    <a:p>
                      <a:pPr marL="0" lvl="0" indent="0">
                        <a:buFontTx/>
                        <a:buNone/>
                      </a:pPr>
                      <a:r>
                        <a:rPr lang="en-GB" sz="1000" kern="1200" dirty="0">
                          <a:solidFill>
                            <a:schemeClr val="dk1"/>
                          </a:solidFill>
                          <a:effectLst/>
                          <a:latin typeface="+mn-lt"/>
                          <a:ea typeface="+mn-ea"/>
                          <a:cs typeface="+mn-cs"/>
                        </a:rPr>
                        <a:t>- Ensure all passwords adhere to the password policies</a:t>
                      </a:r>
                    </a:p>
                    <a:p>
                      <a:pPr marL="0" lvl="0" indent="0">
                        <a:buFontTx/>
                        <a:buNone/>
                      </a:pPr>
                      <a:r>
                        <a:rPr lang="en-GB" sz="1000" kern="1200" dirty="0">
                          <a:solidFill>
                            <a:schemeClr val="dk1"/>
                          </a:solidFill>
                          <a:effectLst/>
                          <a:latin typeface="+mn-lt"/>
                          <a:ea typeface="+mn-ea"/>
                          <a:cs typeface="+mn-cs"/>
                        </a:rPr>
                        <a:t>- Conduct regular security checks and assessments</a:t>
                      </a:r>
                    </a:p>
                  </a:txBody>
                  <a:tcPr/>
                </a:tc>
                <a:extLst>
                  <a:ext uri="{0D108BD9-81ED-4DB2-BD59-A6C34878D82A}">
                    <a16:rowId xmlns:a16="http://schemas.microsoft.com/office/drawing/2014/main" val="2302484588"/>
                  </a:ext>
                </a:extLst>
              </a:tr>
              <a:tr h="370224">
                <a:tc>
                  <a:txBody>
                    <a:bodyPr/>
                    <a:lstStyle/>
                    <a:p>
                      <a:r>
                        <a:rPr lang="en-GB" dirty="0"/>
                        <a:t>Password Attacks</a:t>
                      </a:r>
                    </a:p>
                  </a:txBody>
                  <a:tcPr/>
                </a:tc>
                <a:tc>
                  <a:txBody>
                    <a:bodyPr/>
                    <a:lstStyle/>
                    <a:p>
                      <a:pPr marL="0" lvl="0" indent="0">
                        <a:buFontTx/>
                        <a:buNone/>
                      </a:pPr>
                      <a:r>
                        <a:rPr lang="en-GB" sz="1000" kern="1200" dirty="0">
                          <a:solidFill>
                            <a:schemeClr val="dk1"/>
                          </a:solidFill>
                          <a:effectLst/>
                          <a:latin typeface="+mn-lt"/>
                          <a:ea typeface="+mn-ea"/>
                          <a:cs typeface="+mn-cs"/>
                        </a:rPr>
                        <a:t>- Ensure passwords can not be reused</a:t>
                      </a:r>
                    </a:p>
                    <a:p>
                      <a:pPr marL="0" lvl="0" indent="0">
                        <a:buFontTx/>
                        <a:buNone/>
                      </a:pPr>
                      <a:r>
                        <a:rPr lang="en-GB" sz="1000" kern="1200" dirty="0">
                          <a:solidFill>
                            <a:schemeClr val="dk1"/>
                          </a:solidFill>
                          <a:effectLst/>
                          <a:latin typeface="+mn-lt"/>
                          <a:ea typeface="+mn-ea"/>
                          <a:cs typeface="+mn-cs"/>
                        </a:rPr>
                        <a:t>- Passwords must be reset every 2 months.</a:t>
                      </a:r>
                    </a:p>
                    <a:p>
                      <a:pPr lvl="0"/>
                      <a:r>
                        <a:rPr lang="en-GB" sz="1000" kern="1200" dirty="0">
                          <a:solidFill>
                            <a:schemeClr val="dk1"/>
                          </a:solidFill>
                          <a:effectLst/>
                          <a:latin typeface="+mn-lt"/>
                          <a:ea typeface="+mn-ea"/>
                          <a:cs typeface="+mn-cs"/>
                        </a:rPr>
                        <a:t>- Multi-factor authentication must be implemented</a:t>
                      </a:r>
                    </a:p>
                  </a:txBody>
                  <a:tcPr/>
                </a:tc>
                <a:extLst>
                  <a:ext uri="{0D108BD9-81ED-4DB2-BD59-A6C34878D82A}">
                    <a16:rowId xmlns:a16="http://schemas.microsoft.com/office/drawing/2014/main" val="3713935950"/>
                  </a:ext>
                </a:extLst>
              </a:tr>
            </a:tbl>
          </a:graphicData>
        </a:graphic>
      </p:graphicFrame>
      <p:graphicFrame>
        <p:nvGraphicFramePr>
          <p:cNvPr id="5" name="Table 4">
            <a:extLst>
              <a:ext uri="{FF2B5EF4-FFF2-40B4-BE49-F238E27FC236}">
                <a16:creationId xmlns:a16="http://schemas.microsoft.com/office/drawing/2014/main" id="{7DE1C19B-8BD7-D69D-A147-C1BEC749C37E}"/>
              </a:ext>
            </a:extLst>
          </p:cNvPr>
          <p:cNvGraphicFramePr>
            <a:graphicFrameLocks noGrp="1"/>
          </p:cNvGraphicFramePr>
          <p:nvPr>
            <p:extLst>
              <p:ext uri="{D42A27DB-BD31-4B8C-83A1-F6EECF244321}">
                <p14:modId xmlns:p14="http://schemas.microsoft.com/office/powerpoint/2010/main" val="846689556"/>
              </p:ext>
            </p:extLst>
          </p:nvPr>
        </p:nvGraphicFramePr>
        <p:xfrm>
          <a:off x="6095999" y="2368873"/>
          <a:ext cx="6002069" cy="3544882"/>
        </p:xfrm>
        <a:graphic>
          <a:graphicData uri="http://schemas.openxmlformats.org/drawingml/2006/table">
            <a:tbl>
              <a:tblPr firstRow="1" bandRow="1">
                <a:tableStyleId>{5C22544A-7EE6-4342-B048-85BDC9FD1C3A}</a:tableStyleId>
              </a:tblPr>
              <a:tblGrid>
                <a:gridCol w="1736786">
                  <a:extLst>
                    <a:ext uri="{9D8B030D-6E8A-4147-A177-3AD203B41FA5}">
                      <a16:colId xmlns:a16="http://schemas.microsoft.com/office/drawing/2014/main" val="3896739336"/>
                    </a:ext>
                  </a:extLst>
                </a:gridCol>
                <a:gridCol w="4265283">
                  <a:extLst>
                    <a:ext uri="{9D8B030D-6E8A-4147-A177-3AD203B41FA5}">
                      <a16:colId xmlns:a16="http://schemas.microsoft.com/office/drawing/2014/main" val="382850234"/>
                    </a:ext>
                  </a:extLst>
                </a:gridCol>
              </a:tblGrid>
              <a:tr h="370224">
                <a:tc>
                  <a:txBody>
                    <a:bodyPr/>
                    <a:lstStyle/>
                    <a:p>
                      <a:r>
                        <a:rPr lang="en-GB" dirty="0"/>
                        <a:t>Internal Threats</a:t>
                      </a:r>
                    </a:p>
                  </a:txBody>
                  <a:tcPr/>
                </a:tc>
                <a:tc>
                  <a:txBody>
                    <a:bodyPr/>
                    <a:lstStyle/>
                    <a:p>
                      <a:r>
                        <a:rPr lang="en-GB" dirty="0"/>
                        <a:t>Mitigation Measures</a:t>
                      </a:r>
                    </a:p>
                  </a:txBody>
                  <a:tcPr/>
                </a:tc>
                <a:extLst>
                  <a:ext uri="{0D108BD9-81ED-4DB2-BD59-A6C34878D82A}">
                    <a16:rowId xmlns:a16="http://schemas.microsoft.com/office/drawing/2014/main" val="1638367577"/>
                  </a:ext>
                </a:extLst>
              </a:tr>
              <a:tr h="949618">
                <a:tc>
                  <a:txBody>
                    <a:bodyPr/>
                    <a:lstStyle/>
                    <a:p>
                      <a:r>
                        <a:rPr lang="en-GB" dirty="0"/>
                        <a:t>Poor Password Management</a:t>
                      </a:r>
                    </a:p>
                  </a:txBody>
                  <a:tcPr/>
                </a:tc>
                <a:tc>
                  <a:txBody>
                    <a:bodyPr/>
                    <a:lstStyle/>
                    <a:p>
                      <a:r>
                        <a:rPr lang="en-GB" sz="1000" dirty="0"/>
                        <a:t>- Passwords must meet the specified complexity stated within the password management policy</a:t>
                      </a:r>
                    </a:p>
                    <a:p>
                      <a:r>
                        <a:rPr lang="en-GB" sz="1000" dirty="0"/>
                        <a:t>- Passwords must not be repeated amongst multiple accounts</a:t>
                      </a:r>
                    </a:p>
                    <a:p>
                      <a:r>
                        <a:rPr lang="en-GB" sz="1000" dirty="0"/>
                        <a:t>- If passwords are stored, they must be encrypted, to avoid leaks</a:t>
                      </a:r>
                    </a:p>
                  </a:txBody>
                  <a:tcPr/>
                </a:tc>
                <a:extLst>
                  <a:ext uri="{0D108BD9-81ED-4DB2-BD59-A6C34878D82A}">
                    <a16:rowId xmlns:a16="http://schemas.microsoft.com/office/drawing/2014/main" val="401754087"/>
                  </a:ext>
                </a:extLst>
              </a:tr>
              <a:tr h="370224">
                <a:tc>
                  <a:txBody>
                    <a:bodyPr/>
                    <a:lstStyle/>
                    <a:p>
                      <a:r>
                        <a:rPr lang="en-GB" dirty="0"/>
                        <a:t>Malicious Insiders</a:t>
                      </a:r>
                    </a:p>
                  </a:txBody>
                  <a:tcPr/>
                </a:tc>
                <a:tc>
                  <a:txBody>
                    <a:bodyPr/>
                    <a:lstStyle/>
                    <a:p>
                      <a:r>
                        <a:rPr lang="en-GB" sz="1000" dirty="0"/>
                        <a:t>- Establish audit logs so that malicious activity can be identified</a:t>
                      </a:r>
                    </a:p>
                    <a:p>
                      <a:r>
                        <a:rPr lang="en-GB" sz="1000" dirty="0"/>
                        <a:t>- Encourage employees to report potential security threats, as they understand best practices </a:t>
                      </a:r>
                    </a:p>
                  </a:txBody>
                  <a:tcPr/>
                </a:tc>
                <a:extLst>
                  <a:ext uri="{0D108BD9-81ED-4DB2-BD59-A6C34878D82A}">
                    <a16:rowId xmlns:a16="http://schemas.microsoft.com/office/drawing/2014/main" val="3513437322"/>
                  </a:ext>
                </a:extLst>
              </a:tr>
              <a:tr h="370224">
                <a:tc>
                  <a:txBody>
                    <a:bodyPr/>
                    <a:lstStyle/>
                    <a:p>
                      <a:r>
                        <a:rPr lang="en-GB" dirty="0"/>
                        <a:t>Privilege Abuse</a:t>
                      </a:r>
                    </a:p>
                  </a:txBody>
                  <a:tcPr/>
                </a:tc>
                <a:tc>
                  <a:txBody>
                    <a:bodyPr/>
                    <a:lstStyle/>
                    <a:p>
                      <a:r>
                        <a:rPr lang="en-GB" sz="1000" dirty="0"/>
                        <a:t>-Establish access based on the jobs that the employee needs to carry out</a:t>
                      </a:r>
                    </a:p>
                    <a:p>
                      <a:r>
                        <a:rPr lang="en-GB" sz="1000" dirty="0"/>
                        <a:t>-Continuously monitor privileged accounts activities within the network </a:t>
                      </a:r>
                    </a:p>
                  </a:txBody>
                  <a:tcPr/>
                </a:tc>
                <a:extLst>
                  <a:ext uri="{0D108BD9-81ED-4DB2-BD59-A6C34878D82A}">
                    <a16:rowId xmlns:a16="http://schemas.microsoft.com/office/drawing/2014/main" val="3055587550"/>
                  </a:ext>
                </a:extLst>
              </a:tr>
              <a:tr h="370224">
                <a:tc>
                  <a:txBody>
                    <a:bodyPr/>
                    <a:lstStyle/>
                    <a:p>
                      <a:r>
                        <a:rPr lang="en-GB" dirty="0"/>
                        <a:t>Negligent Behaviour</a:t>
                      </a:r>
                    </a:p>
                  </a:txBody>
                  <a:tcPr/>
                </a:tc>
                <a:tc>
                  <a:txBody>
                    <a:bodyPr/>
                    <a:lstStyle/>
                    <a:p>
                      <a:pPr lvl="0"/>
                      <a:r>
                        <a:rPr lang="en-GB" sz="1000" kern="1200" dirty="0">
                          <a:solidFill>
                            <a:schemeClr val="dk1"/>
                          </a:solidFill>
                          <a:effectLst/>
                          <a:latin typeface="+mn-lt"/>
                          <a:ea typeface="+mn-ea"/>
                          <a:cs typeface="+mn-cs"/>
                        </a:rPr>
                        <a:t>- Conduct security awareness training programs</a:t>
                      </a:r>
                    </a:p>
                    <a:p>
                      <a:pPr lvl="0"/>
                      <a:r>
                        <a:rPr lang="en-GB" sz="1000" kern="1200" dirty="0">
                          <a:solidFill>
                            <a:schemeClr val="dk1"/>
                          </a:solidFill>
                          <a:effectLst/>
                          <a:latin typeface="+mn-lt"/>
                          <a:ea typeface="+mn-ea"/>
                          <a:cs typeface="+mn-cs"/>
                        </a:rPr>
                        <a:t>- Implement role-based access control, to ensure employees can only carry out what they are required to</a:t>
                      </a:r>
                    </a:p>
                  </a:txBody>
                  <a:tcPr/>
                </a:tc>
                <a:extLst>
                  <a:ext uri="{0D108BD9-81ED-4DB2-BD59-A6C34878D82A}">
                    <a16:rowId xmlns:a16="http://schemas.microsoft.com/office/drawing/2014/main" val="2302484588"/>
                  </a:ext>
                </a:extLst>
              </a:tr>
              <a:tr h="370224">
                <a:tc>
                  <a:txBody>
                    <a:bodyPr/>
                    <a:lstStyle/>
                    <a:p>
                      <a:r>
                        <a:rPr lang="en-GB" dirty="0"/>
                        <a:t>Data Breaches</a:t>
                      </a:r>
                    </a:p>
                  </a:txBody>
                  <a:tcPr/>
                </a:tc>
                <a:tc>
                  <a:txBody>
                    <a:bodyPr/>
                    <a:lstStyle/>
                    <a:p>
                      <a:pPr marL="0" lvl="0" indent="0">
                        <a:buFontTx/>
                        <a:buNone/>
                      </a:pPr>
                      <a:r>
                        <a:rPr lang="en-GB" sz="1000" kern="1200" dirty="0">
                          <a:solidFill>
                            <a:schemeClr val="dk1"/>
                          </a:solidFill>
                          <a:effectLst/>
                          <a:latin typeface="+mn-lt"/>
                          <a:ea typeface="+mn-ea"/>
                          <a:cs typeface="+mn-cs"/>
                        </a:rPr>
                        <a:t>- Encrypt all data, especially when not in use.</a:t>
                      </a:r>
                    </a:p>
                    <a:p>
                      <a:pPr marL="0" lvl="0" indent="0">
                        <a:buFontTx/>
                        <a:buNone/>
                      </a:pPr>
                      <a:r>
                        <a:rPr lang="en-GB" sz="1000" kern="1200" dirty="0">
                          <a:solidFill>
                            <a:schemeClr val="dk1"/>
                          </a:solidFill>
                          <a:effectLst/>
                          <a:latin typeface="+mn-lt"/>
                          <a:ea typeface="+mn-ea"/>
                          <a:cs typeface="+mn-cs"/>
                        </a:rPr>
                        <a:t>- Delete data when it is classed as outdated, by the business and legal requirements</a:t>
                      </a:r>
                    </a:p>
                  </a:txBody>
                  <a:tcPr/>
                </a:tc>
                <a:extLst>
                  <a:ext uri="{0D108BD9-81ED-4DB2-BD59-A6C34878D82A}">
                    <a16:rowId xmlns:a16="http://schemas.microsoft.com/office/drawing/2014/main" val="3713935950"/>
                  </a:ext>
                </a:extLst>
              </a:tr>
            </a:tbl>
          </a:graphicData>
        </a:graphic>
      </p:graphicFrame>
    </p:spTree>
    <p:extLst>
      <p:ext uri="{BB962C8B-B14F-4D97-AF65-F5344CB8AC3E}">
        <p14:creationId xmlns:p14="http://schemas.microsoft.com/office/powerpoint/2010/main" val="319670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DBA4C-67A1-5AB4-1329-89DE679474D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D7BAF3-95E8-1E90-F275-6F6CA2985072}"/>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Monitoring &amp; Response Plan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DE10BF1-6ADE-702C-5914-A0D3A812A9D0}"/>
              </a:ext>
            </a:extLst>
          </p:cNvPr>
          <p:cNvGraphicFramePr>
            <a:graphicFrameLocks noGrp="1"/>
          </p:cNvGraphicFramePr>
          <p:nvPr>
            <p:ph idx="1"/>
            <p:extLst>
              <p:ext uri="{D42A27DB-BD31-4B8C-83A1-F6EECF244321}">
                <p14:modId xmlns:p14="http://schemas.microsoft.com/office/powerpoint/2010/main" val="392665484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420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2AF5C-7AA4-B391-33E2-2F0E94170FB8}"/>
              </a:ext>
            </a:extLst>
          </p:cNvPr>
          <p:cNvSpPr>
            <a:spLocks noGrp="1"/>
          </p:cNvSpPr>
          <p:nvPr>
            <p:ph type="title"/>
          </p:nvPr>
        </p:nvSpPr>
        <p:spPr>
          <a:xfrm>
            <a:off x="1097280" y="286603"/>
            <a:ext cx="10058400" cy="1450757"/>
          </a:xfrm>
        </p:spPr>
        <p:txBody>
          <a:bodyPr>
            <a:normAutofit/>
          </a:bodyPr>
          <a:lstStyle/>
          <a:p>
            <a:r>
              <a:rPr lang="en-GB" dirty="0"/>
              <a:t>Monitoring &amp; Response Plan</a:t>
            </a:r>
          </a:p>
        </p:txBody>
      </p:sp>
      <p:cxnSp>
        <p:nvCxnSpPr>
          <p:cNvPr id="11" name="Straight Connector 10">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1BAAC3-0569-7F81-7464-1FEDEC619867}"/>
              </a:ext>
            </a:extLst>
          </p:cNvPr>
          <p:cNvSpPr>
            <a:spLocks noGrp="1"/>
          </p:cNvSpPr>
          <p:nvPr>
            <p:ph idx="1"/>
          </p:nvPr>
        </p:nvSpPr>
        <p:spPr>
          <a:xfrm>
            <a:off x="1097279" y="1845734"/>
            <a:ext cx="6454987" cy="4023360"/>
          </a:xfrm>
        </p:spPr>
        <p:txBody>
          <a:bodyPr>
            <a:normAutofit/>
          </a:bodyPr>
          <a:lstStyle/>
          <a:p>
            <a:pPr marL="0" lvl="0" indent="0">
              <a:buNone/>
            </a:pPr>
            <a:r>
              <a:rPr lang="en-GB" sz="1500" b="1" kern="100" dirty="0">
                <a:effectLst/>
                <a:latin typeface="Calibri" panose="020F0502020204030204" pitchFamily="34" charset="0"/>
                <a:ea typeface="DengXian" panose="02010600030101010101" pitchFamily="2" charset="-122"/>
                <a:cs typeface="Times New Roman" panose="02020603050405020304" pitchFamily="18" charset="0"/>
              </a:rPr>
              <a:t>Incident Response Plan:</a:t>
            </a:r>
            <a:endParaRPr lang="en-GB" sz="15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buFont typeface="Courier New" panose="02070309020205020404" pitchFamily="49" charset="0"/>
              <a:buChar char="o"/>
            </a:pPr>
            <a:r>
              <a:rPr lang="en-GB" sz="1500" b="1" kern="100" dirty="0">
                <a:effectLst/>
                <a:latin typeface="Calibri" panose="020F0502020204030204" pitchFamily="34" charset="0"/>
                <a:ea typeface="DengXian" panose="02010600030101010101" pitchFamily="2" charset="-122"/>
                <a:cs typeface="Times New Roman" panose="02020603050405020304" pitchFamily="18" charset="0"/>
              </a:rPr>
              <a:t>Preparation:</a:t>
            </a:r>
            <a:r>
              <a:rPr lang="en-GB" sz="1500" kern="100" dirty="0">
                <a:effectLst/>
                <a:latin typeface="Calibri" panose="020F0502020204030204" pitchFamily="34" charset="0"/>
                <a:ea typeface="DengXian" panose="02010600030101010101" pitchFamily="2" charset="-122"/>
                <a:cs typeface="Times New Roman" panose="02020603050405020304" pitchFamily="18" charset="0"/>
              </a:rPr>
              <a:t> Employees are trained on the policies and best procedures. Documentation will also be created based on threats that have been identified and resolved.</a:t>
            </a:r>
          </a:p>
          <a:p>
            <a:pPr marL="742950" lvl="1" indent="-285750">
              <a:buFont typeface="Courier New" panose="02070309020205020404" pitchFamily="49" charset="0"/>
              <a:buChar char="o"/>
            </a:pPr>
            <a:r>
              <a:rPr lang="en-GB" sz="1500" b="1" kern="100" dirty="0">
                <a:effectLst/>
                <a:latin typeface="Calibri" panose="020F0502020204030204" pitchFamily="34" charset="0"/>
                <a:ea typeface="DengXian" panose="02010600030101010101" pitchFamily="2" charset="-122"/>
                <a:cs typeface="Times New Roman" panose="02020603050405020304" pitchFamily="18" charset="0"/>
              </a:rPr>
              <a:t>Detection &amp; Analysis:</a:t>
            </a:r>
            <a:r>
              <a:rPr lang="en-GB" sz="1500" kern="100" dirty="0">
                <a:effectLst/>
                <a:latin typeface="Calibri" panose="020F0502020204030204" pitchFamily="34" charset="0"/>
                <a:ea typeface="DengXian" panose="02010600030101010101" pitchFamily="2" charset="-122"/>
                <a:cs typeface="Times New Roman" panose="02020603050405020304" pitchFamily="18" charset="0"/>
              </a:rPr>
              <a:t> Audit logs, DNS Filtering and NIDS systems will alert network administrators when an incident occurs.</a:t>
            </a:r>
          </a:p>
          <a:p>
            <a:pPr marL="742950" lvl="1" indent="-285750">
              <a:buFont typeface="Courier New" panose="02070309020205020404" pitchFamily="49" charset="0"/>
              <a:buChar char="o"/>
            </a:pPr>
            <a:r>
              <a:rPr lang="en-GB" sz="1500" b="1" kern="100" dirty="0">
                <a:effectLst/>
                <a:latin typeface="Calibri" panose="020F0502020204030204" pitchFamily="34" charset="0"/>
                <a:ea typeface="DengXian" panose="02010600030101010101" pitchFamily="2" charset="-122"/>
                <a:cs typeface="Times New Roman" panose="02020603050405020304" pitchFamily="18" charset="0"/>
              </a:rPr>
              <a:t>Containment, Mitigation and Eradication:</a:t>
            </a:r>
            <a:r>
              <a:rPr lang="en-GB" sz="1500" kern="100" dirty="0">
                <a:effectLst/>
                <a:latin typeface="Calibri" panose="020F0502020204030204" pitchFamily="34" charset="0"/>
                <a:ea typeface="DengXian" panose="02010600030101010101" pitchFamily="2" charset="-122"/>
                <a:cs typeface="Times New Roman" panose="02020603050405020304" pitchFamily="18" charset="0"/>
              </a:rPr>
              <a:t> Affected systems will be shut down, and threats will be dealt with immediately.</a:t>
            </a:r>
          </a:p>
          <a:p>
            <a:pPr marL="742950" lvl="1" indent="-285750">
              <a:buFont typeface="Courier New" panose="02070309020205020404" pitchFamily="49" charset="0"/>
              <a:buChar char="o"/>
            </a:pPr>
            <a:r>
              <a:rPr lang="en-GB" sz="1500" b="1" kern="100" dirty="0">
                <a:effectLst/>
                <a:latin typeface="Calibri" panose="020F0502020204030204" pitchFamily="34" charset="0"/>
                <a:ea typeface="DengXian" panose="02010600030101010101" pitchFamily="2" charset="-122"/>
                <a:cs typeface="Times New Roman" panose="02020603050405020304" pitchFamily="18" charset="0"/>
              </a:rPr>
              <a:t>Recovery:</a:t>
            </a:r>
            <a:r>
              <a:rPr lang="en-GB" sz="1500" kern="100" dirty="0">
                <a:effectLst/>
                <a:latin typeface="Calibri" panose="020F0502020204030204" pitchFamily="34" charset="0"/>
                <a:ea typeface="DengXian" panose="02010600030101010101" pitchFamily="2" charset="-122"/>
                <a:cs typeface="Times New Roman" panose="02020603050405020304" pitchFamily="18" charset="0"/>
              </a:rPr>
              <a:t> Systems will be reactivated, and backups will allow damaged data or systems to be restored.</a:t>
            </a:r>
          </a:p>
          <a:p>
            <a:pPr marL="742950" lvl="1" indent="-285750">
              <a:spcAft>
                <a:spcPts val="800"/>
              </a:spcAft>
              <a:buFont typeface="Courier New" panose="02070309020205020404" pitchFamily="49" charset="0"/>
              <a:buChar char="o"/>
            </a:pPr>
            <a:r>
              <a:rPr lang="en-GB" sz="1500" b="1" kern="100" dirty="0">
                <a:effectLst/>
                <a:latin typeface="Calibri" panose="020F0502020204030204" pitchFamily="34" charset="0"/>
                <a:ea typeface="DengXian" panose="02010600030101010101" pitchFamily="2" charset="-122"/>
                <a:cs typeface="Times New Roman" panose="02020603050405020304" pitchFamily="18" charset="0"/>
              </a:rPr>
              <a:t>Post-Incident Activity:</a:t>
            </a:r>
            <a:r>
              <a:rPr lang="en-GB" sz="1500" kern="100" dirty="0">
                <a:effectLst/>
                <a:latin typeface="Calibri" panose="020F0502020204030204" pitchFamily="34" charset="0"/>
                <a:ea typeface="DengXian" panose="02010600030101010101" pitchFamily="2" charset="-122"/>
                <a:cs typeface="Times New Roman" panose="02020603050405020304" pitchFamily="18" charset="0"/>
              </a:rPr>
              <a:t> Policies and incident documentation will be updated to be in line with how the threat was handled.</a:t>
            </a:r>
          </a:p>
          <a:p>
            <a:endParaRPr lang="en-GB" sz="1500" dirty="0"/>
          </a:p>
        </p:txBody>
      </p:sp>
      <p:pic>
        <p:nvPicPr>
          <p:cNvPr id="4" name="Picture 3" descr="A diagram of a system&#10;&#10;AI-generated content may be incorrect.">
            <a:extLst>
              <a:ext uri="{FF2B5EF4-FFF2-40B4-BE49-F238E27FC236}">
                <a16:creationId xmlns:a16="http://schemas.microsoft.com/office/drawing/2014/main" id="{2EE44961-6E8F-E1B1-3CF3-31F28733DA46}"/>
              </a:ext>
            </a:extLst>
          </p:cNvPr>
          <p:cNvPicPr>
            <a:picLocks noChangeAspect="1"/>
          </p:cNvPicPr>
          <p:nvPr/>
        </p:nvPicPr>
        <p:blipFill>
          <a:blip r:embed="rId2"/>
          <a:stretch>
            <a:fillRect/>
          </a:stretch>
        </p:blipFill>
        <p:spPr>
          <a:xfrm>
            <a:off x="8020570" y="1966282"/>
            <a:ext cx="3135109" cy="3371084"/>
          </a:xfrm>
          <a:prstGeom prst="rect">
            <a:avLst/>
          </a:prstGeom>
        </p:spPr>
      </p:pic>
      <p:sp>
        <p:nvSpPr>
          <p:cNvPr id="13" name="Rectangle 12">
            <a:extLst>
              <a:ext uri="{FF2B5EF4-FFF2-40B4-BE49-F238E27FC236}">
                <a16:creationId xmlns:a16="http://schemas.microsoft.com/office/drawing/2014/main" id="{BD7A74B5-8367-4A83-ABEC-0FCDDE97B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5393AE"/>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2CC184B0-C2C6-4BF0-B078-816C7AF95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38646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686EE-62DD-69CE-13EC-D5D10BCAB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B5AB95-3E1A-8500-B48E-543D2649C5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F36873-29CF-BD2B-273A-87EE6FE35BC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59377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C9C6E-E515-E8A0-A066-B34C71A90A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66AA18-773F-A4F5-E538-57096E800C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41CF055-8EE7-D00C-9F52-6BB60F2689A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8307922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159</TotalTime>
  <Words>854</Words>
  <Application>Microsoft Office PowerPoint</Application>
  <PresentationFormat>Widescreen</PresentationFormat>
  <Paragraphs>92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Calibri Light</vt:lpstr>
      <vt:lpstr>Courier New</vt:lpstr>
      <vt:lpstr>Retrospect</vt:lpstr>
      <vt:lpstr>Cybersecurity: Policies and Mitigation Measures</vt:lpstr>
      <vt:lpstr>Why should we be concerned with cybersecurity?</vt:lpstr>
      <vt:lpstr>Identification of threats</vt:lpstr>
      <vt:lpstr>Security Policy Framework</vt:lpstr>
      <vt:lpstr>Mitigation Measures</vt:lpstr>
      <vt:lpstr>Monitoring &amp; Response Plan</vt:lpstr>
      <vt:lpstr>Monitoring &amp; Response Plan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Jenson Davies (2316793)</dc:creator>
  <cp:lastModifiedBy>Jenson Davies (2316793)</cp:lastModifiedBy>
  <cp:revision>3</cp:revision>
  <dcterms:created xsi:type="dcterms:W3CDTF">2025-05-13T17:23:34Z</dcterms:created>
  <dcterms:modified xsi:type="dcterms:W3CDTF">2025-05-13T20:02:55Z</dcterms:modified>
</cp:coreProperties>
</file>