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4" d="100"/>
          <a:sy n="104" d="100"/>
        </p:scale>
        <p:origin x="-17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2AA0AD-A7B0-4525-B7E8-EB65D7D00611}" type="datetimeFigureOut">
              <a:rPr lang="en-US" smtClean="0"/>
              <a:pPr/>
              <a:t>3/15/2011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2AA0AD-A7B0-4525-B7E8-EB65D7D00611}" type="datetimeFigureOut">
              <a:rPr lang="en-US" smtClean="0"/>
              <a:pPr/>
              <a:t>3/15/2011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2AA0AD-A7B0-4525-B7E8-EB65D7D00611}" type="datetimeFigureOut">
              <a:rPr lang="en-US" smtClean="0"/>
              <a:pPr/>
              <a:t>3/15/2011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2AA0AD-A7B0-4525-B7E8-EB65D7D00611}" type="datetimeFigureOut">
              <a:rPr lang="en-US" smtClean="0"/>
              <a:pPr/>
              <a:t>3/15/2011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2AA0AD-A7B0-4525-B7E8-EB65D7D00611}" type="datetimeFigureOut">
              <a:rPr lang="en-US" smtClean="0"/>
              <a:pPr/>
              <a:t>3/15/2011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2AA0AD-A7B0-4525-B7E8-EB65D7D00611}" type="datetimeFigureOut">
              <a:rPr lang="en-US" smtClean="0"/>
              <a:pPr/>
              <a:t>3/15/2011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2AA0AD-A7B0-4525-B7E8-EB65D7D00611}" type="datetimeFigureOut">
              <a:rPr lang="en-US" smtClean="0"/>
              <a:pPr/>
              <a:t>3/15/2011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2AA0AD-A7B0-4525-B7E8-EB65D7D00611}" type="datetimeFigureOut">
              <a:rPr lang="en-US" smtClean="0"/>
              <a:pPr/>
              <a:t>3/15/2011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2AA0AD-A7B0-4525-B7E8-EB65D7D00611}" type="datetimeFigureOut">
              <a:rPr lang="en-US" smtClean="0"/>
              <a:pPr/>
              <a:t>3/15/2011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2AA0AD-A7B0-4525-B7E8-EB65D7D00611}" type="datetimeFigureOut">
              <a:rPr lang="en-US" smtClean="0"/>
              <a:pPr/>
              <a:t>3/15/2011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2AA0AD-A7B0-4525-B7E8-EB65D7D00611}" type="datetimeFigureOut">
              <a:rPr lang="en-US" smtClean="0"/>
              <a:pPr/>
              <a:t>3/15/2011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99F1DD-C725-432D-A0D7-181D62599B3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2AA0AD-A7B0-4525-B7E8-EB65D7D00611}" type="datetimeFigureOut">
              <a:rPr lang="en-US" smtClean="0"/>
              <a:pPr/>
              <a:t>3/15/2011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99F1DD-C725-432D-A0D7-181D62599B3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Academic Writing for International Students of Business</a:t>
            </a:r>
            <a:endParaRPr lang="en-GB" dirty="0"/>
          </a:p>
        </p:txBody>
      </p:sp>
      <p:sp>
        <p:nvSpPr>
          <p:cNvPr id="3" name="Subtitle 2"/>
          <p:cNvSpPr>
            <a:spLocks noGrp="1"/>
          </p:cNvSpPr>
          <p:nvPr>
            <p:ph type="subTitle" idx="1"/>
          </p:nvPr>
        </p:nvSpPr>
        <p:spPr/>
        <p:txBody>
          <a:bodyPr/>
          <a:lstStyle/>
          <a:p>
            <a:r>
              <a:rPr lang="en-GB" b="1" dirty="0" smtClean="0"/>
              <a:t>Chapter 1.6</a:t>
            </a:r>
          </a:p>
          <a:p>
            <a:r>
              <a:rPr lang="en-GB" b="1" dirty="0" smtClean="0"/>
              <a:t>Paraphrasing</a:t>
            </a:r>
            <a:endParaRPr 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 p44</a:t>
            </a:r>
            <a:endParaRPr lang="en-GB" dirty="0"/>
          </a:p>
        </p:txBody>
      </p:sp>
      <p:sp>
        <p:nvSpPr>
          <p:cNvPr id="3" name="Content Placeholder 2"/>
          <p:cNvSpPr>
            <a:spLocks noGrp="1"/>
          </p:cNvSpPr>
          <p:nvPr>
            <p:ph idx="1"/>
          </p:nvPr>
        </p:nvSpPr>
        <p:spPr/>
        <p:txBody>
          <a:bodyPr>
            <a:normAutofit/>
          </a:bodyPr>
          <a:lstStyle/>
          <a:p>
            <a:pPr algn="ctr">
              <a:buNone/>
            </a:pPr>
            <a:r>
              <a:rPr lang="en-GB" sz="2400" b="1" dirty="0" smtClean="0"/>
              <a:t>Changed</a:t>
            </a:r>
          </a:p>
          <a:p>
            <a:pPr algn="ctr">
              <a:buNone/>
            </a:pPr>
            <a:r>
              <a:rPr lang="en-GB" sz="2400" dirty="0" smtClean="0"/>
              <a:t>much debate = </a:t>
            </a:r>
            <a:r>
              <a:rPr lang="en-GB" sz="2400" i="1" dirty="0" smtClean="0"/>
              <a:t>considerable discussion</a:t>
            </a:r>
          </a:p>
          <a:p>
            <a:pPr algn="ctr">
              <a:buNone/>
            </a:pPr>
            <a:r>
              <a:rPr lang="en-GB" sz="2400" dirty="0"/>
              <a:t>r</a:t>
            </a:r>
            <a:r>
              <a:rPr lang="en-GB" sz="2400" dirty="0" smtClean="0"/>
              <a:t>easons = </a:t>
            </a:r>
            <a:r>
              <a:rPr lang="en-GB" sz="2400" i="1" dirty="0" smtClean="0"/>
              <a:t>why</a:t>
            </a:r>
          </a:p>
          <a:p>
            <a:pPr algn="ctr">
              <a:buNone/>
            </a:pPr>
            <a:r>
              <a:rPr lang="en-GB" sz="2400" dirty="0" smtClean="0"/>
              <a:t>eighteenth-century Britain = </a:t>
            </a:r>
            <a:r>
              <a:rPr lang="en-GB" sz="2400" i="1" dirty="0" smtClean="0"/>
              <a:t>Britain in the eighteenth century</a:t>
            </a:r>
          </a:p>
          <a:p>
            <a:pPr algn="ctr">
              <a:buNone/>
            </a:pPr>
            <a:r>
              <a:rPr lang="en-GB" sz="2400" dirty="0"/>
              <a:t>r</a:t>
            </a:r>
            <a:r>
              <a:rPr lang="en-GB" sz="2400" dirty="0" smtClean="0"/>
              <a:t>ather than = </a:t>
            </a:r>
            <a:r>
              <a:rPr lang="en-GB" sz="2400" i="1" dirty="0" smtClean="0"/>
              <a:t>instead of</a:t>
            </a:r>
          </a:p>
          <a:p>
            <a:pPr algn="ctr">
              <a:buNone/>
            </a:pPr>
            <a:r>
              <a:rPr lang="en-GB" sz="2400" dirty="0" smtClean="0"/>
              <a:t>France or Germany = </a:t>
            </a:r>
            <a:r>
              <a:rPr lang="en-GB" sz="2400" i="1" dirty="0" smtClean="0"/>
              <a:t>on the continent</a:t>
            </a:r>
          </a:p>
          <a:p>
            <a:pPr algn="ctr">
              <a:buNone/>
            </a:pPr>
            <a:endParaRPr lang="en-GB" sz="2400" b="1" dirty="0" smtClean="0"/>
          </a:p>
          <a:p>
            <a:pPr algn="ctr">
              <a:buNone/>
            </a:pPr>
            <a:r>
              <a:rPr lang="en-GB" sz="2400" b="1" dirty="0" smtClean="0"/>
              <a:t>Unchanged</a:t>
            </a:r>
          </a:p>
          <a:p>
            <a:pPr algn="ctr">
              <a:buNone/>
            </a:pPr>
            <a:r>
              <a:rPr lang="en-GB" sz="2400" dirty="0"/>
              <a:t>t</a:t>
            </a:r>
            <a:r>
              <a:rPr lang="en-GB" sz="2400" dirty="0" smtClean="0"/>
              <a:t>he industrial revolution</a:t>
            </a: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 p45</a:t>
            </a:r>
            <a:endParaRPr lang="en-GB" dirty="0"/>
          </a:p>
        </p:txBody>
      </p:sp>
      <p:sp>
        <p:nvSpPr>
          <p:cNvPr id="3" name="Content Placeholder 2"/>
          <p:cNvSpPr>
            <a:spLocks noGrp="1"/>
          </p:cNvSpPr>
          <p:nvPr>
            <p:ph idx="1"/>
          </p:nvPr>
        </p:nvSpPr>
        <p:spPr/>
        <p:txBody>
          <a:bodyPr>
            <a:normAutofit lnSpcReduction="10000"/>
          </a:bodyPr>
          <a:lstStyle/>
          <a:p>
            <a:pPr algn="ctr">
              <a:buNone/>
            </a:pPr>
            <a:r>
              <a:rPr lang="en-GB" sz="2800" b="1" dirty="0" smtClean="0"/>
              <a:t>Match the underlined phrases with those in paragraph 2.1</a:t>
            </a:r>
          </a:p>
          <a:p>
            <a:pPr>
              <a:buNone/>
            </a:pPr>
            <a:endParaRPr lang="en-GB" sz="2400" dirty="0" smtClean="0"/>
          </a:p>
          <a:p>
            <a:pPr>
              <a:buNone/>
            </a:pPr>
            <a:r>
              <a:rPr lang="en-GB" dirty="0" smtClean="0"/>
              <a:t>A </a:t>
            </a:r>
            <a:r>
              <a:rPr lang="en-GB" u="sng" dirty="0" smtClean="0"/>
              <a:t>focus on demand</a:t>
            </a:r>
            <a:r>
              <a:rPr lang="en-GB" dirty="0" smtClean="0"/>
              <a:t> may help explain the </a:t>
            </a:r>
            <a:r>
              <a:rPr lang="en-GB" u="sng" dirty="0" smtClean="0"/>
              <a:t>UK origin</a:t>
            </a:r>
            <a:r>
              <a:rPr lang="en-GB" dirty="0" smtClean="0"/>
              <a:t> of the industrial revolution. </a:t>
            </a:r>
            <a:r>
              <a:rPr lang="en-GB" u="sng" dirty="0" smtClean="0"/>
              <a:t>At that time</a:t>
            </a:r>
            <a:r>
              <a:rPr lang="en-GB" dirty="0" smtClean="0"/>
              <a:t> </a:t>
            </a:r>
            <a:r>
              <a:rPr lang="en-GB" u="sng" dirty="0" smtClean="0"/>
              <a:t>workers’ pay was high</a:t>
            </a:r>
            <a:r>
              <a:rPr lang="en-GB" dirty="0" smtClean="0"/>
              <a:t>, but </a:t>
            </a:r>
            <a:r>
              <a:rPr lang="en-GB" u="sng" dirty="0" smtClean="0"/>
              <a:t>energy from coal was inexpensive</a:t>
            </a:r>
            <a:r>
              <a:rPr lang="en-GB" dirty="0" smtClean="0"/>
              <a:t>. This encouraged the development of inventions such as </a:t>
            </a:r>
            <a:r>
              <a:rPr lang="en-GB" u="sng" dirty="0" smtClean="0"/>
              <a:t>steam power</a:t>
            </a:r>
            <a:r>
              <a:rPr lang="en-GB" dirty="0" smtClean="0"/>
              <a:t>, which enabled </a:t>
            </a:r>
            <a:r>
              <a:rPr lang="en-GB" u="sng" dirty="0" smtClean="0"/>
              <a:t>bosses</a:t>
            </a:r>
            <a:r>
              <a:rPr lang="en-GB" dirty="0" smtClean="0"/>
              <a:t> to </a:t>
            </a:r>
            <a:r>
              <a:rPr lang="en-GB" u="sng" dirty="0" smtClean="0"/>
              <a:t>save money by mechanising production</a:t>
            </a:r>
            <a:r>
              <a:rPr lang="en-GB" dirty="0" smtClean="0"/>
              <a:t> (Allen, 2009).</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2b, p45-46</a:t>
            </a:r>
            <a:endParaRPr lang="en-GB" dirty="0"/>
          </a:p>
        </p:txBody>
      </p:sp>
      <p:sp>
        <p:nvSpPr>
          <p:cNvPr id="3" name="Content Placeholder 2"/>
          <p:cNvSpPr>
            <a:spLocks noGrp="1"/>
          </p:cNvSpPr>
          <p:nvPr>
            <p:ph idx="1"/>
          </p:nvPr>
        </p:nvSpPr>
        <p:spPr/>
        <p:txBody>
          <a:bodyPr>
            <a:normAutofit/>
          </a:bodyPr>
          <a:lstStyle/>
          <a:p>
            <a:pPr algn="ctr">
              <a:buNone/>
            </a:pPr>
            <a:r>
              <a:rPr lang="en-GB" sz="2800" b="1" dirty="0" smtClean="0"/>
              <a:t>Match the underlined phrases with those in paragraph 2.1</a:t>
            </a:r>
          </a:p>
          <a:p>
            <a:pPr>
              <a:buNone/>
            </a:pPr>
            <a:r>
              <a:rPr lang="en-GB" sz="2800" dirty="0" smtClean="0"/>
              <a:t>(b) The reason why Britain was the </a:t>
            </a:r>
            <a:r>
              <a:rPr lang="en-GB" sz="2800" u="sng" dirty="0" smtClean="0"/>
              <a:t>birthplace</a:t>
            </a:r>
            <a:r>
              <a:rPr lang="en-GB" sz="2800" dirty="0" smtClean="0"/>
              <a:t> of the industrial revolution can be understood by </a:t>
            </a:r>
            <a:r>
              <a:rPr lang="en-GB" sz="2800" u="sng" dirty="0" smtClean="0"/>
              <a:t>analysing</a:t>
            </a:r>
            <a:r>
              <a:rPr lang="en-GB" sz="2800" dirty="0" smtClean="0"/>
              <a:t> demand in the early </a:t>
            </a:r>
            <a:r>
              <a:rPr lang="en-GB" sz="2800" u="sng" dirty="0" smtClean="0"/>
              <a:t>1700s</a:t>
            </a:r>
            <a:r>
              <a:rPr lang="en-GB" sz="2800" dirty="0" smtClean="0"/>
              <a:t>, according to Allen (2009). He maintains that, uniquely, Britain had the </a:t>
            </a:r>
            <a:r>
              <a:rPr lang="en-GB" sz="2800" u="sng" dirty="0" smtClean="0"/>
              <a:t>critical combination</a:t>
            </a:r>
            <a:r>
              <a:rPr lang="en-GB" sz="2800" dirty="0" smtClean="0"/>
              <a:t> of cheap energy from coal and </a:t>
            </a:r>
            <a:r>
              <a:rPr lang="en-GB" sz="2800" u="sng" dirty="0" smtClean="0"/>
              <a:t>high labour costs</a:t>
            </a:r>
            <a:r>
              <a:rPr lang="en-GB" sz="2800" dirty="0" smtClean="0"/>
              <a:t>. This encouraged the adoption of </a:t>
            </a:r>
            <a:r>
              <a:rPr lang="en-GB" sz="2800" u="sng" dirty="0" smtClean="0"/>
              <a:t>steam power</a:t>
            </a:r>
            <a:r>
              <a:rPr lang="en-GB" sz="2800" dirty="0" smtClean="0"/>
              <a:t> to </a:t>
            </a:r>
            <a:r>
              <a:rPr lang="en-GB" sz="2800" u="sng" dirty="0" smtClean="0"/>
              <a:t>mechanise production</a:t>
            </a:r>
            <a:r>
              <a:rPr lang="en-GB" sz="2800" dirty="0" smtClean="0"/>
              <a:t>, thus </a:t>
            </a:r>
            <a:r>
              <a:rPr lang="en-GB" sz="2800" u="sng" dirty="0" smtClean="0"/>
              <a:t>saving on wages</a:t>
            </a:r>
            <a:r>
              <a:rPr lang="en-GB" sz="2800" dirty="0" smtClean="0"/>
              <a:t> and increasing profitability.</a:t>
            </a:r>
            <a:r>
              <a:rPr lang="en-GB" sz="2800" b="1" dirty="0" smtClean="0"/>
              <a:t> </a:t>
            </a:r>
            <a:endParaRPr lang="en-GB" sz="2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2c, p46</a:t>
            </a:r>
            <a:endParaRPr lang="en-GB" dirty="0"/>
          </a:p>
        </p:txBody>
      </p:sp>
      <p:sp>
        <p:nvSpPr>
          <p:cNvPr id="3" name="Content Placeholder 2"/>
          <p:cNvSpPr>
            <a:spLocks noGrp="1"/>
          </p:cNvSpPr>
          <p:nvPr>
            <p:ph idx="1"/>
          </p:nvPr>
        </p:nvSpPr>
        <p:spPr/>
        <p:txBody>
          <a:bodyPr>
            <a:normAutofit/>
          </a:bodyPr>
          <a:lstStyle/>
          <a:p>
            <a:pPr algn="ctr">
              <a:buNone/>
            </a:pPr>
            <a:r>
              <a:rPr lang="en-GB" sz="2800" b="1" dirty="0" smtClean="0"/>
              <a:t>Match the underlined phrases with those in paragraph 2.1</a:t>
            </a:r>
          </a:p>
          <a:p>
            <a:pPr>
              <a:buNone/>
            </a:pPr>
            <a:r>
              <a:rPr lang="en-GB" sz="2400" dirty="0" smtClean="0"/>
              <a:t>(c) Allen (2009) claims that the </a:t>
            </a:r>
            <a:r>
              <a:rPr lang="en-GB" sz="2400" u="sng" dirty="0" smtClean="0"/>
              <a:t>clearest explanation</a:t>
            </a:r>
            <a:r>
              <a:rPr lang="en-GB" sz="2400" dirty="0" smtClean="0"/>
              <a:t> for the </a:t>
            </a:r>
            <a:r>
              <a:rPr lang="en-GB" sz="2400" u="sng" dirty="0" smtClean="0"/>
              <a:t>UK</a:t>
            </a:r>
            <a:r>
              <a:rPr lang="en-GB" sz="2400" dirty="0" smtClean="0"/>
              <a:t> location of the industrial revolution is </a:t>
            </a:r>
            <a:r>
              <a:rPr lang="en-GB" sz="2400" u="sng" dirty="0" smtClean="0"/>
              <a:t>seen</a:t>
            </a:r>
            <a:r>
              <a:rPr lang="en-GB" sz="2400" dirty="0" smtClean="0"/>
              <a:t> by </a:t>
            </a:r>
            <a:r>
              <a:rPr lang="en-GB" sz="2400" u="sng" dirty="0" smtClean="0"/>
              <a:t>examining</a:t>
            </a:r>
            <a:r>
              <a:rPr lang="en-GB" sz="2400" dirty="0" smtClean="0"/>
              <a:t> demand factors. By the eighteenth century cheap energy and high wages were both </a:t>
            </a:r>
            <a:r>
              <a:rPr lang="en-GB" sz="2400" u="sng" dirty="0" smtClean="0"/>
              <a:t>aspects</a:t>
            </a:r>
            <a:r>
              <a:rPr lang="en-GB" sz="2400" dirty="0" smtClean="0"/>
              <a:t> of the British economy. </a:t>
            </a:r>
            <a:r>
              <a:rPr lang="en-GB" sz="2400" u="sng" dirty="0" smtClean="0"/>
              <a:t>As a result</a:t>
            </a:r>
            <a:r>
              <a:rPr lang="en-GB" sz="2400" dirty="0" smtClean="0"/>
              <a:t>, the mechanisation of industry through inventions such as the steam engine and mechanical spinning was profitable because employers were able to </a:t>
            </a:r>
            <a:r>
              <a:rPr lang="en-GB" sz="2400" u="sng" dirty="0" smtClean="0"/>
              <a:t>save money</a:t>
            </a:r>
            <a:r>
              <a:rPr lang="en-GB" sz="2400" dirty="0" smtClean="0"/>
              <a:t> on </a:t>
            </a:r>
            <a:r>
              <a:rPr lang="en-GB" sz="2400" u="sng" dirty="0" smtClean="0"/>
              <a:t>employees</a:t>
            </a:r>
            <a:r>
              <a:rPr lang="en-GB" sz="2400" dirty="0" smtClean="0"/>
              <a:t> by spending on coal. At that time, Britain </a:t>
            </a:r>
            <a:r>
              <a:rPr lang="en-GB" sz="2400" u="sng" dirty="0" smtClean="0"/>
              <a:t>was the only country</a:t>
            </a:r>
            <a:r>
              <a:rPr lang="en-GB" sz="2400" dirty="0" smtClean="0"/>
              <a:t> with </a:t>
            </a:r>
            <a:r>
              <a:rPr lang="en-GB" sz="2400" u="sng" dirty="0" smtClean="0"/>
              <a:t>significant deposits of coal</a:t>
            </a:r>
            <a:r>
              <a:rPr lang="en-GB" sz="2400" dirty="0" smtClean="0"/>
              <a:t>.</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 – synonyms, p47</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lgn="ctr">
              <a:buNone/>
            </a:pPr>
            <a:endParaRPr lang="en-GB" b="1" dirty="0"/>
          </a:p>
          <a:p>
            <a:pPr>
              <a:buNone/>
            </a:pPr>
            <a:r>
              <a:rPr lang="en-GB" sz="2800" dirty="0" smtClean="0"/>
              <a:t>(b) It </a:t>
            </a:r>
            <a:r>
              <a:rPr lang="en-GB" sz="2800" dirty="0" smtClean="0">
                <a:solidFill>
                  <a:srgbClr val="FF0000"/>
                </a:solidFill>
              </a:rPr>
              <a:t>started</a:t>
            </a:r>
            <a:r>
              <a:rPr lang="en-GB" sz="2800" dirty="0" smtClean="0"/>
              <a:t> in France and Germany, but </a:t>
            </a:r>
            <a:r>
              <a:rPr lang="en-GB" sz="2800" dirty="0" smtClean="0">
                <a:solidFill>
                  <a:srgbClr val="FF0000"/>
                </a:solidFill>
              </a:rPr>
              <a:t>accelerated</a:t>
            </a:r>
            <a:r>
              <a:rPr lang="en-GB" sz="2800" dirty="0" smtClean="0"/>
              <a:t> in the United States.</a:t>
            </a:r>
            <a:endParaRPr lang="en-GB"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 – synonyms, p47</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lgn="ctr">
              <a:buNone/>
            </a:pPr>
            <a:endParaRPr lang="en-GB" b="1" dirty="0"/>
          </a:p>
          <a:p>
            <a:pPr>
              <a:buNone/>
            </a:pPr>
            <a:endParaRPr lang="en-GB" sz="2800" dirty="0"/>
          </a:p>
        </p:txBody>
      </p:sp>
      <p:sp>
        <p:nvSpPr>
          <p:cNvPr id="4" name="Rectangle 3"/>
          <p:cNvSpPr/>
          <p:nvPr/>
        </p:nvSpPr>
        <p:spPr>
          <a:xfrm>
            <a:off x="642910" y="2714621"/>
            <a:ext cx="7786742" cy="2677656"/>
          </a:xfrm>
          <a:prstGeom prst="rect">
            <a:avLst/>
          </a:prstGeom>
        </p:spPr>
        <p:txBody>
          <a:bodyPr wrap="square">
            <a:spAutoFit/>
          </a:bodyPr>
          <a:lstStyle/>
          <a:p>
            <a:pPr>
              <a:buNone/>
            </a:pPr>
            <a:r>
              <a:rPr lang="en-GB" sz="2800" dirty="0" smtClean="0"/>
              <a:t>(b) It </a:t>
            </a:r>
            <a:r>
              <a:rPr lang="en-GB" sz="2800" dirty="0" smtClean="0">
                <a:solidFill>
                  <a:srgbClr val="FF0000"/>
                </a:solidFill>
              </a:rPr>
              <a:t>started</a:t>
            </a:r>
            <a:r>
              <a:rPr lang="en-GB" sz="2800" dirty="0" smtClean="0"/>
              <a:t> in France and Germany, but </a:t>
            </a:r>
            <a:r>
              <a:rPr lang="en-GB" sz="2800" dirty="0" smtClean="0">
                <a:solidFill>
                  <a:srgbClr val="FF0000"/>
                </a:solidFill>
              </a:rPr>
              <a:t>accelerated</a:t>
            </a:r>
            <a:r>
              <a:rPr lang="en-GB" sz="2800" dirty="0" smtClean="0"/>
              <a:t> in the United States.</a:t>
            </a:r>
          </a:p>
          <a:p>
            <a:pPr>
              <a:buNone/>
            </a:pPr>
            <a:endParaRPr lang="en-GB" sz="2800" dirty="0"/>
          </a:p>
          <a:p>
            <a:pPr>
              <a:buNone/>
            </a:pPr>
            <a:r>
              <a:rPr lang="en-GB" sz="2800" dirty="0" smtClean="0"/>
              <a:t>(c) There Henry Ford </a:t>
            </a:r>
            <a:r>
              <a:rPr lang="en-GB" sz="2800" dirty="0" smtClean="0">
                <a:solidFill>
                  <a:srgbClr val="FF0000"/>
                </a:solidFill>
              </a:rPr>
              <a:t>modified </a:t>
            </a:r>
            <a:r>
              <a:rPr lang="en-GB" sz="2800" dirty="0" smtClean="0"/>
              <a:t>the moving </a:t>
            </a:r>
            <a:r>
              <a:rPr lang="en-GB" sz="2800" dirty="0" smtClean="0">
                <a:solidFill>
                  <a:srgbClr val="FF0000"/>
                </a:solidFill>
              </a:rPr>
              <a:t>assembly </a:t>
            </a:r>
            <a:r>
              <a:rPr lang="en-GB" sz="2800" dirty="0" smtClean="0"/>
              <a:t>line from the Chicago meat industry to </a:t>
            </a:r>
            <a:r>
              <a:rPr lang="en-GB" sz="2800" dirty="0" smtClean="0">
                <a:solidFill>
                  <a:srgbClr val="FF0000"/>
                </a:solidFill>
              </a:rPr>
              <a:t>car</a:t>
            </a:r>
            <a:r>
              <a:rPr lang="en-GB" sz="2800" dirty="0" smtClean="0"/>
              <a:t> manufacturing, </a:t>
            </a:r>
            <a:r>
              <a:rPr lang="en-GB" sz="2800" dirty="0" smtClean="0">
                <a:solidFill>
                  <a:srgbClr val="FF0000"/>
                </a:solidFill>
              </a:rPr>
              <a:t>thereby </a:t>
            </a:r>
            <a:r>
              <a:rPr lang="en-GB" sz="2800" dirty="0" smtClean="0"/>
              <a:t>inventing mass production.</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 – word class, p48</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buNone/>
            </a:pPr>
            <a:endParaRPr lang="en-GB" sz="2800" dirty="0"/>
          </a:p>
          <a:p>
            <a:pPr>
              <a:buNone/>
            </a:pPr>
            <a:r>
              <a:rPr lang="en-GB" sz="2800" dirty="0" smtClean="0"/>
              <a:t>(b) After the Second World War </a:t>
            </a:r>
            <a:r>
              <a:rPr lang="en-GB" sz="2800" dirty="0" smtClean="0">
                <a:solidFill>
                  <a:srgbClr val="FF0000"/>
                </a:solidFill>
              </a:rPr>
              <a:t>the focus</a:t>
            </a:r>
            <a:r>
              <a:rPr lang="en-GB" sz="2800" dirty="0" smtClean="0"/>
              <a:t> of car makers was on the </a:t>
            </a:r>
            <a:r>
              <a:rPr lang="en-GB" sz="2800" dirty="0" smtClean="0">
                <a:solidFill>
                  <a:srgbClr val="FF0000"/>
                </a:solidFill>
              </a:rPr>
              <a:t>style</a:t>
            </a:r>
            <a:r>
              <a:rPr lang="en-GB" sz="2800" dirty="0" smtClean="0"/>
              <a:t> of their products, to encourage more frequent model changes.</a:t>
            </a:r>
            <a:endParaRPr lang="en-GB"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 – word class, p48</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lgn="ctr">
              <a:buNone/>
            </a:pPr>
            <a:endParaRPr lang="en-GB" b="1" dirty="0"/>
          </a:p>
          <a:p>
            <a:pPr>
              <a:buNone/>
            </a:pPr>
            <a:endParaRPr lang="en-GB" sz="2800" dirty="0"/>
          </a:p>
        </p:txBody>
      </p:sp>
      <p:sp>
        <p:nvSpPr>
          <p:cNvPr id="4" name="Rectangle 3"/>
          <p:cNvSpPr/>
          <p:nvPr/>
        </p:nvSpPr>
        <p:spPr>
          <a:xfrm>
            <a:off x="571472" y="2857497"/>
            <a:ext cx="8215370" cy="2677656"/>
          </a:xfrm>
          <a:prstGeom prst="rect">
            <a:avLst/>
          </a:prstGeom>
        </p:spPr>
        <p:txBody>
          <a:bodyPr wrap="square">
            <a:spAutoFit/>
          </a:bodyPr>
          <a:lstStyle/>
          <a:p>
            <a:pPr>
              <a:buNone/>
            </a:pPr>
            <a:r>
              <a:rPr lang="en-GB" sz="2800" dirty="0" smtClean="0"/>
              <a:t>(b) After the Second World War </a:t>
            </a:r>
            <a:r>
              <a:rPr lang="en-GB" sz="2800" dirty="0" smtClean="0">
                <a:solidFill>
                  <a:srgbClr val="FF0000"/>
                </a:solidFill>
              </a:rPr>
              <a:t>the focus</a:t>
            </a:r>
            <a:r>
              <a:rPr lang="en-GB" sz="2800" dirty="0" smtClean="0"/>
              <a:t> of car makers was on the </a:t>
            </a:r>
            <a:r>
              <a:rPr lang="en-GB" sz="2800" dirty="0" smtClean="0">
                <a:solidFill>
                  <a:srgbClr val="FF0000"/>
                </a:solidFill>
              </a:rPr>
              <a:t>style</a:t>
            </a:r>
            <a:r>
              <a:rPr lang="en-GB" sz="2800" dirty="0" smtClean="0"/>
              <a:t> of their products, to encourage more frequent model changes.</a:t>
            </a:r>
          </a:p>
          <a:p>
            <a:pPr>
              <a:buNone/>
            </a:pPr>
            <a:endParaRPr lang="en-GB" sz="2800" dirty="0"/>
          </a:p>
          <a:p>
            <a:pPr>
              <a:buNone/>
            </a:pPr>
            <a:r>
              <a:rPr lang="en-GB" sz="2800" dirty="0" smtClean="0"/>
              <a:t>(c) From the 1970s the industry was </a:t>
            </a:r>
            <a:r>
              <a:rPr lang="en-GB" sz="2800" dirty="0" smtClean="0">
                <a:solidFill>
                  <a:srgbClr val="FF0000"/>
                </a:solidFill>
              </a:rPr>
              <a:t>criticised</a:t>
            </a:r>
            <a:r>
              <a:rPr lang="en-GB" sz="2800" dirty="0" smtClean="0"/>
              <a:t> for its </a:t>
            </a:r>
            <a:r>
              <a:rPr lang="en-GB" sz="2800" dirty="0" smtClean="0">
                <a:solidFill>
                  <a:srgbClr val="FF0000"/>
                </a:solidFill>
              </a:rPr>
              <a:t>inefficient </a:t>
            </a:r>
            <a:r>
              <a:rPr lang="en-GB" sz="2800" dirty="0" smtClean="0"/>
              <a:t>vehicles which </a:t>
            </a:r>
            <a:r>
              <a:rPr lang="en-GB" sz="2800" dirty="0" smtClean="0">
                <a:solidFill>
                  <a:srgbClr val="FF0000"/>
                </a:solidFill>
              </a:rPr>
              <a:t>wasted </a:t>
            </a:r>
            <a:r>
              <a:rPr lang="en-GB" sz="2800" dirty="0" smtClean="0"/>
              <a:t>petrol.</a:t>
            </a:r>
            <a:endParaRPr lang="en-GB"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 – word order, p48</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lgn="ctr">
              <a:buNone/>
            </a:pPr>
            <a:endParaRPr lang="en-GB" b="1" dirty="0"/>
          </a:p>
          <a:p>
            <a:pPr>
              <a:buNone/>
            </a:pPr>
            <a:r>
              <a:rPr lang="en-GB" sz="2800" dirty="0" smtClean="0"/>
              <a:t>(b) Some of the most famous brands in the world are today owned by the industry.</a:t>
            </a:r>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 – word order, p48</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lgn="ctr">
              <a:buNone/>
            </a:pPr>
            <a:endParaRPr lang="en-GB" b="1" dirty="0"/>
          </a:p>
          <a:p>
            <a:pPr>
              <a:buNone/>
            </a:pPr>
            <a:endParaRPr lang="en-GB" sz="2800" dirty="0"/>
          </a:p>
        </p:txBody>
      </p:sp>
      <p:sp>
        <p:nvSpPr>
          <p:cNvPr id="4" name="Rectangle 3"/>
          <p:cNvSpPr/>
          <p:nvPr/>
        </p:nvSpPr>
        <p:spPr>
          <a:xfrm>
            <a:off x="500034" y="2928935"/>
            <a:ext cx="8072494" cy="2246769"/>
          </a:xfrm>
          <a:prstGeom prst="rect">
            <a:avLst/>
          </a:prstGeom>
        </p:spPr>
        <p:txBody>
          <a:bodyPr wrap="square">
            <a:spAutoFit/>
          </a:bodyPr>
          <a:lstStyle/>
          <a:p>
            <a:pPr>
              <a:buNone/>
            </a:pPr>
            <a:r>
              <a:rPr lang="en-GB" sz="2800" dirty="0" smtClean="0"/>
              <a:t>(b) Some of the most famous brands in the world are today owned by the industry.</a:t>
            </a:r>
          </a:p>
          <a:p>
            <a:pPr>
              <a:buNone/>
            </a:pPr>
            <a:endParaRPr lang="en-GB" sz="2800" dirty="0"/>
          </a:p>
          <a:p>
            <a:pPr>
              <a:buNone/>
            </a:pPr>
            <a:r>
              <a:rPr lang="en-GB" sz="2800" dirty="0" smtClean="0"/>
              <a:t>(c) Currently, saturated markets and increased competition threaten many </a:t>
            </a:r>
            <a:r>
              <a:rPr lang="en-GB" sz="2800" smtClean="0"/>
              <a:t>car </a:t>
            </a:r>
            <a:r>
              <a:rPr lang="en-GB" sz="2800" smtClean="0"/>
              <a:t>makers</a:t>
            </a:r>
            <a:r>
              <a:rPr lang="en-GB" sz="2800" dirty="0" smtClean="0"/>
              <a:t>.</a:t>
            </a:r>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8, p49</a:t>
            </a:r>
            <a:endParaRPr lang="en-GB" dirty="0"/>
          </a:p>
        </p:txBody>
      </p:sp>
      <p:sp>
        <p:nvSpPr>
          <p:cNvPr id="3" name="Content Placeholder 2"/>
          <p:cNvSpPr>
            <a:spLocks noGrp="1"/>
          </p:cNvSpPr>
          <p:nvPr>
            <p:ph idx="1"/>
          </p:nvPr>
        </p:nvSpPr>
        <p:spPr/>
        <p:txBody>
          <a:bodyPr>
            <a:normAutofit lnSpcReduction="10000"/>
          </a:bodyPr>
          <a:lstStyle/>
          <a:p>
            <a:pPr algn="ctr">
              <a:buNone/>
            </a:pPr>
            <a:r>
              <a:rPr lang="en-GB" b="1" dirty="0" smtClean="0"/>
              <a:t>Example</a:t>
            </a:r>
          </a:p>
          <a:p>
            <a:pPr>
              <a:buNone/>
            </a:pPr>
            <a:r>
              <a:rPr lang="en-GB" sz="2000" dirty="0" smtClean="0"/>
              <a:t>The expansion of contemporary capitalism matches the rise of the automotive industry. After starting in Germany and France, it accelerated in the United States. There the moving assembly line was modified by Henry Ford from the Chicago meat industry to manufacturing cars, thereby inventing mass production. General Motors dominated the world’s car companies in the 1920s, with help from the managerial theories of Alfred Sloan. After the Second World War the focus of car makers was on the style of their products, to encourage more frequent model changes. From the 1970s the industry was criticised for its inefficient vehicles which wasted petrol. At this time increasingly militant trades unions defended their members’ jobs. Some of the most famous brands in the world are today owned by the industry, although currently saturated markets and increased competition threaten many car makers.</a:t>
            </a: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9, p49-50</a:t>
            </a:r>
            <a:endParaRPr lang="en-GB" dirty="0"/>
          </a:p>
        </p:txBody>
      </p:sp>
      <p:sp>
        <p:nvSpPr>
          <p:cNvPr id="3" name="Content Placeholder 2"/>
          <p:cNvSpPr>
            <a:spLocks noGrp="1"/>
          </p:cNvSpPr>
          <p:nvPr>
            <p:ph idx="1"/>
          </p:nvPr>
        </p:nvSpPr>
        <p:spPr/>
        <p:txBody>
          <a:bodyPr/>
          <a:lstStyle/>
          <a:p>
            <a:pPr algn="ctr">
              <a:buNone/>
            </a:pPr>
            <a:r>
              <a:rPr lang="en-GB" b="1" dirty="0" smtClean="0"/>
              <a:t>Example</a:t>
            </a:r>
          </a:p>
          <a:p>
            <a:pPr>
              <a:buNone/>
            </a:pPr>
            <a:r>
              <a:rPr lang="en-GB" sz="1600" dirty="0" smtClean="0"/>
              <a:t>Government investment in low-emission energy schemes is frequently proposed as a method of creating jobs. Such jobs appear to cut national dependence on oil imports while additionally reducing the production of carbon dioxide. In the USA it is estimated that $100 billion spent by the state would lead to two million new jobs, and already several countries, for example Indonesia, Germany and Spain, have begun investing in green technology. </a:t>
            </a:r>
          </a:p>
          <a:p>
            <a:pPr>
              <a:buNone/>
            </a:pPr>
            <a:r>
              <a:rPr lang="en-GB" sz="1600" dirty="0" smtClean="0"/>
              <a:t>But it is argued that this government expenditure does not always have positive results, since spending on other technologies might also create work, while higher government spending is likely to inflate the cost of borrowing. Giving subsidies to (relatively inefficient) renewable energy also tends to increase the cost of electricity.</a:t>
            </a:r>
          </a:p>
          <a:p>
            <a:pPr>
              <a:buNone/>
            </a:pPr>
            <a:r>
              <a:rPr lang="en-GB" sz="1600" dirty="0" smtClean="0"/>
              <a:t>A Spanish researcher has examined the cost of the government’s subsidy of 29 billion euros for low-carbon energy. Although this will create 50,000 jobs over 25 years, they are likely to cost twice as much as jobs that might have been created by private firms, if they had spent the same money. While these calculations ignore the positive effects of reducing the consumption of non-</a:t>
            </a:r>
            <a:r>
              <a:rPr lang="en-GB" sz="1600" dirty="0" err="1" smtClean="0"/>
              <a:t>renewables</a:t>
            </a:r>
            <a:r>
              <a:rPr lang="en-GB" sz="1600" dirty="0" smtClean="0"/>
              <a:t>, they demonstrate that green subsidies do not necessarily have clear-cut advantages.</a:t>
            </a:r>
            <a:endParaRPr lang="en-GB"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TotalTime>
  <Words>916</Words>
  <Application>Microsoft Office PowerPoint</Application>
  <PresentationFormat>On-screen Show (4:3)</PresentationFormat>
  <Paragraphs>58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Academic Writing for International Students of Business</vt:lpstr>
      <vt:lpstr>Exercise 1, p44</vt:lpstr>
      <vt:lpstr>Exercise 2a, p45</vt:lpstr>
      <vt:lpstr>Exercise 2b, p45-46</vt:lpstr>
      <vt:lpstr>Exercise 2c, p46</vt:lpstr>
      <vt:lpstr>Exercise 5 – synonyms, p47</vt:lpstr>
      <vt:lpstr>Exercise 5 – synonyms, p47</vt:lpstr>
      <vt:lpstr>Exercise 5 – word class, p48</vt:lpstr>
      <vt:lpstr>Exercise 5 – word class, p48</vt:lpstr>
      <vt:lpstr>Exercise 5 – word order, p48</vt:lpstr>
      <vt:lpstr>Exercise 5 – word order, p48</vt:lpstr>
      <vt:lpstr>Exercise 8, p49</vt:lpstr>
      <vt:lpstr>Exercise 9, p49-50</vt:lpstr>
    </vt:vector>
  </TitlesOfParts>
  <Company>CTL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for International Students of Business</dc:title>
  <dc:creator>peter</dc:creator>
  <cp:lastModifiedBy>peter</cp:lastModifiedBy>
  <cp:revision>26</cp:revision>
  <dcterms:created xsi:type="dcterms:W3CDTF">2011-02-17T13:57:24Z</dcterms:created>
  <dcterms:modified xsi:type="dcterms:W3CDTF">2011-03-15T11:46:15Z</dcterms:modified>
</cp:coreProperties>
</file>