
<file path=[Content_Types].xml><?xml version="1.0" encoding="utf-8"?>
<Types xmlns="http://schemas.openxmlformats.org/package/2006/content-types">
  <Default ContentType="image/jpeg" Extension="jpg"/>
  <Default ContentType="application/x-fontdata" Extension="fntdata"/>
  <Default ContentType="application/xml" Extension="xml"/>
  <Default ContentType="image/png" Extension="png"/>
  <Default ContentType="application/vnd.openxmlformats-officedocument.obfuscatedFont" Extension="odttf"/>
  <Default ContentType="application/vnd.openxmlformats-package.relationships+xml" Extension="rels"/>
  <Override ContentType="application/vnd.openxmlformats-officedocument.presentationml.notesSlide+xml" PartName="/ppt/notesSlides/notesSlide6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9.xml"/>
  <Override ContentType="application/vnd.openxmlformats-officedocument.presentationml.notesSlide+xml" PartName="/ppt/notesSlides/notesSlide8.xml"/>
  <Override ContentType="application/vnd.openxmlformats-officedocument.presentationml.notesSlide+xml" PartName="/ppt/notesSlides/notesSlide7.xml"/>
  <Override ContentType="application/vnd.openxmlformats-officedocument.presentationml.notesSlide+xml" PartName="/ppt/notesSlides/notesSlide11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5.xml"/>
  <Override ContentType="application/vnd.openxmlformats-officedocument.presentationml.notesSlide+xml" PartName="/ppt/notesSlides/notesSlide4.xml"/>
  <Override ContentType="application/vnd.openxmlformats-officedocument.presentationml.notesSlide+xml" PartName="/ppt/notesSlides/notesSlide10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Master+xml" PartName="/ppt/slideMasters/slideMaster1.xml"/>
  <Override ContentType="application/binary" PartName="/ppt/metadata"/>
  <Override ContentType="application/vnd.openxmlformats-officedocument.presentationml.slide+xml" PartName="/ppt/slides/slide4.xml"/>
  <Override ContentType="application/vnd.openxmlformats-officedocument.presentationml.slide+xml" PartName="/ppt/slides/slide11.xml"/>
  <Override ContentType="application/vnd.openxmlformats-officedocument.presentationml.slide+xml" PartName="/ppt/slides/slide1.xml"/>
  <Override ContentType="application/vnd.openxmlformats-officedocument.presentationml.slide+xml" PartName="/ppt/slides/slide10.xml"/>
  <Override ContentType="application/vnd.openxmlformats-officedocument.presentationml.slide+xml" PartName="/ppt/slides/slide2.xml"/>
  <Override ContentType="application/vnd.openxmlformats-officedocument.presentationml.slide+xml" PartName="/ppt/slides/slide3.xml"/>
  <Override ContentType="application/vnd.openxmlformats-officedocument.presentationml.slide+xml" PartName="/ppt/slides/slide6.xml"/>
  <Override ContentType="application/vnd.openxmlformats-officedocument.presentationml.slide+xml" PartName="/ppt/slides/slide9.xml"/>
  <Override ContentType="application/vnd.openxmlformats-officedocument.presentationml.slide+xml" PartName="/ppt/slides/slide5.xml"/>
  <Override ContentType="application/vnd.openxmlformats-officedocument.presentationml.slide+xml" PartName="/ppt/slides/slide8.xml"/>
  <Override ContentType="application/vnd.openxmlformats-officedocument.presentationml.slide+xml" PartName="/ppt/slides/slide7.xml"/>
  <Override ContentType="application/vnd.openxmlformats-officedocument.presentationml.notesMaster+xml" PartName="/ppt/notesMasters/notesMaster1.xml"/>
  <Override ContentType="application/vnd.openxmlformats-package.core-properties+xml" PartName="/docProps/core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  <Override ContentType="application/vnd.openxmlformats-officedocument.presentationml.viewProps+xml" PartName="/ppt/viewProps.xml"/>
</Types>
</file>

<file path=_rels/.rels><?xml version="1.0" encoding="UTF-8" standalone="yes"?><Relationships xmlns="http://schemas.openxmlformats.org/package/2006/relationships"><Relationship Id="rId1" Type="http://schemas.openxmlformats.org/package/2006/relationships/metadata/core-properties" Target="docProps/core.xml"/><Relationship Id="rId2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autoCompressPictures="0" embedTrueTypeFonts="1" strictFirstAndLastChars="0" saveSubsetFonts="1">
  <p:sldMasterIdLst>
    <p:sldMasterId id="2147483648" r:id="rId4"/>
  </p:sldMasterIdLst>
  <p:notesMasterIdLst>
    <p:notesMasterId r:id="rId5"/>
  </p:notes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66" r:id="rId16"/>
  </p:sldIdLst>
  <p:sldSz cy="6858000" cx="12192000"/>
  <p:notesSz cx="6858000" cy="9144000"/>
  <p:embeddedFontLst>
    <p:embeddedFont>
      <p:font typeface="Open Sans"/>
      <p:regular r:id="rId17"/>
      <p:bold r:id="rId18"/>
      <p:italic r:id="rId19"/>
      <p:boldItalic r:id="rId20"/>
    </p:embeddedFont>
  </p:embeddedFontLst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  <p:ext uri="GoogleSlidesCustomDataVersion2">
      <go:slidesCustomData xmlns:go="http://customooxmlschemas.google.com/" r:id="rId21" roundtripDataSignature="AMtx7mhfKz5hbI2DHwKaE5HIrXghbu6trQ==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/>
</file>

<file path=ppt/viewProps.xml><?xml version="1.0" encoding="utf-8"?>
<p:view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Comments="0">
  <p:slideViewPr>
    <p:cSldViewPr snapToGrid="0">
      <p:cViewPr varScale="1">
        <p:scale>
          <a:sx n="100" d="100"/>
          <a:sy n="100" d="100"/>
        </p:scale>
        <p:origin x="0" y="0"/>
      </p:cViewPr>
      <p:guideLst>
        <p:guide pos="2160" orient="horz"/>
        <p:guide pos="3840"/>
      </p:guideLst>
    </p:cSldViewPr>
  </p:slideViewPr>
</p:viewPr>
</file>

<file path=ppt/_rels/presentation.xml.rels><?xml version="1.0" encoding="UTF-8" standalone="yes"?><Relationships xmlns="http://schemas.openxmlformats.org/package/2006/relationships"><Relationship Id="rId20" Type="http://schemas.openxmlformats.org/officeDocument/2006/relationships/font" Target="fonts/OpenSans-boldItalic.fntdata"/><Relationship Id="rId11" Type="http://schemas.openxmlformats.org/officeDocument/2006/relationships/slide" Target="slides/slide6.xml"/><Relationship Id="rId10" Type="http://schemas.openxmlformats.org/officeDocument/2006/relationships/slide" Target="slides/slide5.xml"/><Relationship Id="rId21" Type="http://customschemas.google.com/relationships/presentationmetadata" Target="metadata"/><Relationship Id="rId13" Type="http://schemas.openxmlformats.org/officeDocument/2006/relationships/slide" Target="slides/slide8.xml"/><Relationship Id="rId12" Type="http://schemas.openxmlformats.org/officeDocument/2006/relationships/slide" Target="slides/slide7.xml"/><Relationship Id="rId1" Type="http://schemas.openxmlformats.org/officeDocument/2006/relationships/theme" Target="theme/theme1.xml"/><Relationship Id="rId2" Type="http://schemas.openxmlformats.org/officeDocument/2006/relationships/viewProps" Target="viewProps.xml"/><Relationship Id="rId3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5" Type="http://schemas.openxmlformats.org/officeDocument/2006/relationships/slide" Target="slides/slide10.xml"/><Relationship Id="rId14" Type="http://schemas.openxmlformats.org/officeDocument/2006/relationships/slide" Target="slides/slide9.xml"/><Relationship Id="rId17" Type="http://schemas.openxmlformats.org/officeDocument/2006/relationships/font" Target="fonts/OpenSans-regular.fntdata"/><Relationship Id="rId16" Type="http://schemas.openxmlformats.org/officeDocument/2006/relationships/slide" Target="slides/slide11.xml"/><Relationship Id="rId5" Type="http://schemas.openxmlformats.org/officeDocument/2006/relationships/notesMaster" Target="notesMasters/notesMaster1.xml"/><Relationship Id="rId19" Type="http://schemas.openxmlformats.org/officeDocument/2006/relationships/font" Target="fonts/OpenSans-italic.fntdata"/><Relationship Id="rId6" Type="http://schemas.openxmlformats.org/officeDocument/2006/relationships/slide" Target="slides/slide1.xml"/><Relationship Id="rId18" Type="http://schemas.openxmlformats.org/officeDocument/2006/relationships/font" Target="fonts/OpenSans-bold.fntdata"/><Relationship Id="rId7" Type="http://schemas.openxmlformats.org/officeDocument/2006/relationships/slide" Target="slides/slide2.xml"/><Relationship Id="rId8" Type="http://schemas.openxmlformats.org/officeDocument/2006/relationships/slide" Target="slides/slide3.xml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" name="Google Shape;4;n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298450" lvl="0" marL="4572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indent="-298450" lvl="1" marL="9144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indent="-298450" lvl="2" marL="13716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indent="-298450" lvl="3" marL="18288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indent="-298450" lvl="4" marL="22860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indent="-298450" lvl="5" marL="27432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indent="-298450" lvl="6" marL="32004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indent="-298450" lvl="7" marL="36576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indent="-298450" lvl="8" marL="41148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70" name="Shape 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Google Shape;71;p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72" name="Google Shape;72;p1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78" name="Shape 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" name="Google Shape;79;p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80" name="Google Shape;80;p2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87" name="Shape 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" name="Google Shape;88;p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89" name="Google Shape;89;p3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97" name="Shape 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" name="Google Shape;98;p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9" name="Google Shape;99;p4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08" name="Shape 1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" name="Google Shape;109;p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10" name="Google Shape;110;p5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18" name="Shape 1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" name="Google Shape;119;p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20" name="Google Shape;120;p6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28" name="Shape 1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9" name="Google Shape;129;p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30" name="Google Shape;130;p7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38" name="Shape 1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9" name="Google Shape;139;p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40" name="Google Shape;140;p8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47" name="Shape 14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8" name="Google Shape;148;p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49" name="Google Shape;149;p9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57" name="Shape 1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8" name="Google Shape;158;p1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59" name="Google Shape;159;p10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65" name="Shape 1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6" name="Google Shape;166;p1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67" name="Google Shape;167;p11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0.jpg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Content" type="obj">
  <p:cSld name="OBJECT">
    <p:spTree>
      <p:nvGrpSpPr>
        <p:cNvPr id="10" name="Shape 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Google Shape;11;p13"/>
          <p:cNvSpPr txBox="1"/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2" name="Google Shape;12;p13"/>
          <p:cNvSpPr txBox="1"/>
          <p:nvPr>
            <p:ph idx="1" type="body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indent="-342900" lvl="0" marL="4572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2pPr>
            <a:lvl3pPr indent="-342900" lvl="2" marL="1371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4pPr>
            <a:lvl5pPr indent="-342900" lvl="4" marL="22860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/>
            </a:lvl5pPr>
            <a:lvl6pPr indent="-342900" lvl="5" marL="27432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13" name="Google Shape;13;p13"/>
          <p:cNvSpPr txBox="1"/>
          <p:nvPr>
            <p:ph idx="10" type="dt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4" name="Google Shape;14;p13"/>
          <p:cNvSpPr txBox="1"/>
          <p:nvPr>
            <p:ph idx="11" type="ftr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9pPr>
          </a:lstStyle>
          <a:p/>
        </p:txBody>
      </p:sp>
      <p:sp>
        <p:nvSpPr>
          <p:cNvPr id="15" name="Google Shape;15;p13"/>
          <p:cNvSpPr txBox="1"/>
          <p:nvPr>
            <p:ph idx="12" type="sldNum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algn="r">
              <a:spcBef>
                <a:spcPts val="0"/>
              </a:spcBef>
              <a:buNone/>
              <a:defRPr b="0" i="0" sz="1200" u="none" cap="none" strike="noStrik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1pPr>
            <a:lvl2pPr indent="0" lvl="1" marL="0" marR="0" algn="r">
              <a:spcBef>
                <a:spcPts val="0"/>
              </a:spcBef>
              <a:buNone/>
              <a:defRPr b="0" i="0" sz="1200" u="none" cap="none" strike="noStrik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2pPr>
            <a:lvl3pPr indent="0" lvl="2" marL="0" marR="0" algn="r">
              <a:spcBef>
                <a:spcPts val="0"/>
              </a:spcBef>
              <a:buNone/>
              <a:defRPr b="0" i="0" sz="1200" u="none" cap="none" strike="noStrik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3pPr>
            <a:lvl4pPr indent="0" lvl="3" marL="0" marR="0" algn="r">
              <a:spcBef>
                <a:spcPts val="0"/>
              </a:spcBef>
              <a:buNone/>
              <a:defRPr b="0" i="0" sz="1200" u="none" cap="none" strike="noStrik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4pPr>
            <a:lvl5pPr indent="0" lvl="4" marL="0" marR="0" algn="r">
              <a:spcBef>
                <a:spcPts val="0"/>
              </a:spcBef>
              <a:buNone/>
              <a:defRPr b="0" i="0" sz="1200" u="none" cap="none" strike="noStrik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5pPr>
            <a:lvl6pPr indent="0" lvl="5" marL="0" marR="0" algn="r">
              <a:spcBef>
                <a:spcPts val="0"/>
              </a:spcBef>
              <a:buNone/>
              <a:defRPr b="0" i="0" sz="1200" u="none" cap="none" strike="noStrik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6pPr>
            <a:lvl7pPr indent="0" lvl="6" marL="0" marR="0" algn="r">
              <a:spcBef>
                <a:spcPts val="0"/>
              </a:spcBef>
              <a:buNone/>
              <a:defRPr b="0" i="0" sz="1200" u="none" cap="none" strike="noStrik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7pPr>
            <a:lvl8pPr indent="0" lvl="7" marL="0" marR="0" algn="r">
              <a:spcBef>
                <a:spcPts val="0"/>
              </a:spcBef>
              <a:buNone/>
              <a:defRPr b="0" i="0" sz="1200" u="none" cap="none" strike="noStrik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8pPr>
            <a:lvl9pPr indent="0" lvl="8" marL="0" marR="0" algn="r">
              <a:spcBef>
                <a:spcPts val="0"/>
              </a:spcBef>
              <a:buNone/>
              <a:defRPr b="0" i="0" sz="1200" u="none" cap="none" strike="noStrik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" type="title">
  <p:cSld name="TITLE">
    <p:bg>
      <p:bgPr>
        <a:blipFill>
          <a:blip r:embed="rId2">
            <a:alphaModFix/>
          </a:blip>
          <a:stretch>
            <a:fillRect/>
          </a:stretch>
        </a:blipFill>
      </p:bgPr>
    </p:bg>
    <p:spTree>
      <p:nvGrpSpPr>
        <p:cNvPr id="16" name="Shape 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Google Shape;17;p14"/>
          <p:cNvSpPr txBox="1"/>
          <p:nvPr>
            <p:ph type="ctrTitle"/>
          </p:nvPr>
        </p:nvSpPr>
        <p:spPr>
          <a:xfrm>
            <a:off x="911424" y="1988841"/>
            <a:ext cx="10363200" cy="14700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8" name="Google Shape;18;p14"/>
          <p:cNvSpPr txBox="1"/>
          <p:nvPr>
            <p:ph idx="1" type="subTitle"/>
          </p:nvPr>
        </p:nvSpPr>
        <p:spPr>
          <a:xfrm>
            <a:off x="1825824" y="3744615"/>
            <a:ext cx="8534400" cy="17526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algn="ctr">
              <a:spcBef>
                <a:spcPts val="640"/>
              </a:spcBef>
              <a:spcAft>
                <a:spcPts val="0"/>
              </a:spcAft>
              <a:buClr>
                <a:srgbClr val="888888"/>
              </a:buClr>
              <a:buSzPts val="3200"/>
              <a:buNone/>
              <a:defRPr>
                <a:solidFill>
                  <a:srgbClr val="888888"/>
                </a:solidFill>
              </a:defRPr>
            </a:lvl1pPr>
            <a:lvl2pPr lvl="1" algn="ctr">
              <a:spcBef>
                <a:spcPts val="560"/>
              </a:spcBef>
              <a:spcAft>
                <a:spcPts val="0"/>
              </a:spcAft>
              <a:buClr>
                <a:srgbClr val="888888"/>
              </a:buClr>
              <a:buSzPts val="2800"/>
              <a:buNone/>
              <a:defRPr>
                <a:solidFill>
                  <a:srgbClr val="888888"/>
                </a:solidFill>
              </a:defRPr>
            </a:lvl2pPr>
            <a:lvl3pPr lvl="2" algn="ctr">
              <a:spcBef>
                <a:spcPts val="480"/>
              </a:spcBef>
              <a:spcAft>
                <a:spcPts val="0"/>
              </a:spcAft>
              <a:buClr>
                <a:srgbClr val="888888"/>
              </a:buClr>
              <a:buSzPts val="2400"/>
              <a:buNone/>
              <a:defRPr>
                <a:solidFill>
                  <a:srgbClr val="888888"/>
                </a:solidFill>
              </a:defRPr>
            </a:lvl3pPr>
            <a:lvl4pPr lvl="3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4pPr>
            <a:lvl5pPr lvl="4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5pPr>
            <a:lvl6pPr lvl="5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6pPr>
            <a:lvl7pPr lvl="6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7pPr>
            <a:lvl8pPr lvl="7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8pPr>
            <a:lvl9pPr lvl="8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9pPr>
          </a:lstStyle>
          <a:p/>
        </p:txBody>
      </p:sp>
      <p:sp>
        <p:nvSpPr>
          <p:cNvPr id="19" name="Google Shape;19;p14"/>
          <p:cNvSpPr txBox="1"/>
          <p:nvPr>
            <p:ph idx="10" type="dt"/>
          </p:nvPr>
        </p:nvSpPr>
        <p:spPr>
          <a:xfrm>
            <a:off x="527051" y="6524626"/>
            <a:ext cx="1295400" cy="21907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0" name="Google Shape;20;p14"/>
          <p:cNvSpPr txBox="1"/>
          <p:nvPr>
            <p:ph idx="11" type="ftr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sz="1800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9pPr>
          </a:lstStyle>
          <a:p/>
        </p:txBody>
      </p:sp>
      <p:sp>
        <p:nvSpPr>
          <p:cNvPr id="21" name="Google Shape;21;p14"/>
          <p:cNvSpPr txBox="1"/>
          <p:nvPr>
            <p:ph idx="12" type="sldNum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algn="r">
              <a:spcBef>
                <a:spcPts val="0"/>
              </a:spcBef>
              <a:buNone/>
              <a:defRPr sz="1200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1pPr>
            <a:lvl2pPr indent="0" lvl="1" marL="0" marR="0" algn="r">
              <a:spcBef>
                <a:spcPts val="0"/>
              </a:spcBef>
              <a:buNone/>
              <a:defRPr sz="1200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2pPr>
            <a:lvl3pPr indent="0" lvl="2" marL="0" marR="0" algn="r">
              <a:spcBef>
                <a:spcPts val="0"/>
              </a:spcBef>
              <a:buNone/>
              <a:defRPr sz="1200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3pPr>
            <a:lvl4pPr indent="0" lvl="3" marL="0" marR="0" algn="r">
              <a:spcBef>
                <a:spcPts val="0"/>
              </a:spcBef>
              <a:buNone/>
              <a:defRPr sz="1200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4pPr>
            <a:lvl5pPr indent="0" lvl="4" marL="0" marR="0" algn="r">
              <a:spcBef>
                <a:spcPts val="0"/>
              </a:spcBef>
              <a:buNone/>
              <a:defRPr sz="1200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5pPr>
            <a:lvl6pPr indent="0" lvl="5" marL="0" marR="0" algn="r">
              <a:spcBef>
                <a:spcPts val="0"/>
              </a:spcBef>
              <a:buNone/>
              <a:defRPr sz="1200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6pPr>
            <a:lvl7pPr indent="0" lvl="6" marL="0" marR="0" algn="r">
              <a:spcBef>
                <a:spcPts val="0"/>
              </a:spcBef>
              <a:buNone/>
              <a:defRPr sz="1200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7pPr>
            <a:lvl8pPr indent="0" lvl="7" marL="0" marR="0" algn="r">
              <a:spcBef>
                <a:spcPts val="0"/>
              </a:spcBef>
              <a:buNone/>
              <a:defRPr sz="1200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8pPr>
            <a:lvl9pPr indent="0" lvl="8" marL="0" marR="0" algn="r">
              <a:spcBef>
                <a:spcPts val="0"/>
              </a:spcBef>
              <a:buNone/>
              <a:defRPr sz="1200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Header" type="secHead">
  <p:cSld name="SECTION_HEADER">
    <p:spTree>
      <p:nvGrpSpPr>
        <p:cNvPr id="22" name="Shape 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Google Shape;23;p15"/>
          <p:cNvSpPr txBox="1"/>
          <p:nvPr>
            <p:ph type="title"/>
          </p:nvPr>
        </p:nvSpPr>
        <p:spPr>
          <a:xfrm>
            <a:off x="911424" y="3993084"/>
            <a:ext cx="10363200" cy="136207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1" sz="4000" cap="none"/>
            </a:lvl1pPr>
            <a:lvl2pPr lvl="1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4" name="Google Shape;24;p15"/>
          <p:cNvSpPr txBox="1"/>
          <p:nvPr>
            <p:ph idx="1" type="body"/>
          </p:nvPr>
        </p:nvSpPr>
        <p:spPr>
          <a:xfrm>
            <a:off x="911424" y="2492897"/>
            <a:ext cx="10363200" cy="15001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indent="-228600" lvl="0" marL="457200" algn="l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 sz="2000">
                <a:solidFill>
                  <a:srgbClr val="888888"/>
                </a:solidFill>
              </a:defRPr>
            </a:lvl1pPr>
            <a:lvl2pPr indent="-228600" lvl="1" marL="914400" algn="l">
              <a:spcBef>
                <a:spcPts val="360"/>
              </a:spcBef>
              <a:spcAft>
                <a:spcPts val="0"/>
              </a:spcAft>
              <a:buClr>
                <a:srgbClr val="888888"/>
              </a:buClr>
              <a:buSzPts val="1800"/>
              <a:buNone/>
              <a:defRPr sz="1800">
                <a:solidFill>
                  <a:srgbClr val="888888"/>
                </a:solidFill>
              </a:defRPr>
            </a:lvl2pPr>
            <a:lvl3pPr indent="-228600" lvl="2" marL="1371600" algn="l">
              <a:spcBef>
                <a:spcPts val="32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3pPr>
            <a:lvl4pPr indent="-228600" lvl="3" marL="18288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4pPr>
            <a:lvl5pPr indent="-228600" lvl="4" marL="22860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5pPr>
            <a:lvl6pPr indent="-228600" lvl="5" marL="27432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6pPr>
            <a:lvl7pPr indent="-228600" lvl="6" marL="32004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7pPr>
            <a:lvl8pPr indent="-228600" lvl="7" marL="36576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8pPr>
            <a:lvl9pPr indent="-228600" lvl="8" marL="41148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9pPr>
          </a:lstStyle>
          <a:p/>
        </p:txBody>
      </p:sp>
      <p:sp>
        <p:nvSpPr>
          <p:cNvPr id="25" name="Google Shape;25;p15"/>
          <p:cNvSpPr txBox="1"/>
          <p:nvPr>
            <p:ph idx="10" type="dt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6" name="Google Shape;26;p15"/>
          <p:cNvSpPr txBox="1"/>
          <p:nvPr>
            <p:ph idx="12" type="sldNum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algn="r">
              <a:spcBef>
                <a:spcPts val="0"/>
              </a:spcBef>
              <a:buNone/>
              <a:defRPr sz="1200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1pPr>
            <a:lvl2pPr indent="0" lvl="1" marL="0" marR="0" algn="r">
              <a:spcBef>
                <a:spcPts val="0"/>
              </a:spcBef>
              <a:buNone/>
              <a:defRPr sz="1200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2pPr>
            <a:lvl3pPr indent="0" lvl="2" marL="0" marR="0" algn="r">
              <a:spcBef>
                <a:spcPts val="0"/>
              </a:spcBef>
              <a:buNone/>
              <a:defRPr sz="1200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3pPr>
            <a:lvl4pPr indent="0" lvl="3" marL="0" marR="0" algn="r">
              <a:spcBef>
                <a:spcPts val="0"/>
              </a:spcBef>
              <a:buNone/>
              <a:defRPr sz="1200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4pPr>
            <a:lvl5pPr indent="0" lvl="4" marL="0" marR="0" algn="r">
              <a:spcBef>
                <a:spcPts val="0"/>
              </a:spcBef>
              <a:buNone/>
              <a:defRPr sz="1200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5pPr>
            <a:lvl6pPr indent="0" lvl="5" marL="0" marR="0" algn="r">
              <a:spcBef>
                <a:spcPts val="0"/>
              </a:spcBef>
              <a:buNone/>
              <a:defRPr sz="1200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6pPr>
            <a:lvl7pPr indent="0" lvl="6" marL="0" marR="0" algn="r">
              <a:spcBef>
                <a:spcPts val="0"/>
              </a:spcBef>
              <a:buNone/>
              <a:defRPr sz="1200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7pPr>
            <a:lvl8pPr indent="0" lvl="7" marL="0" marR="0" algn="r">
              <a:spcBef>
                <a:spcPts val="0"/>
              </a:spcBef>
              <a:buNone/>
              <a:defRPr sz="1200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8pPr>
            <a:lvl9pPr indent="0" lvl="8" marL="0" marR="0" algn="r">
              <a:spcBef>
                <a:spcPts val="0"/>
              </a:spcBef>
              <a:buNone/>
              <a:defRPr sz="1200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wo Content" type="twoObj">
  <p:cSld name="TWO_OBJECTS">
    <p:spTree>
      <p:nvGrpSpPr>
        <p:cNvPr id="27" name="Shape 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Google Shape;28;p16"/>
          <p:cNvSpPr txBox="1"/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9" name="Google Shape;29;p16"/>
          <p:cNvSpPr txBox="1"/>
          <p:nvPr>
            <p:ph idx="1" type="body"/>
          </p:nvPr>
        </p:nvSpPr>
        <p:spPr>
          <a:xfrm>
            <a:off x="609600" y="1600201"/>
            <a:ext cx="5384800" cy="398904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indent="-406400" lvl="0" marL="457200" algn="l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  <a:defRPr sz="2800"/>
            </a:lvl1pPr>
            <a:lvl2pPr indent="-381000" lvl="1" marL="9144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–"/>
              <a:defRPr sz="2400"/>
            </a:lvl2pPr>
            <a:lvl3pPr indent="-355600" lvl="2" marL="1371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3pPr>
            <a:lvl4pPr indent="-342900" lvl="3" marL="18288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 sz="1800"/>
            </a:lvl4pPr>
            <a:lvl5pPr indent="-342900" lvl="4" marL="22860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 sz="1800"/>
            </a:lvl5pPr>
            <a:lvl6pPr indent="-342900" lvl="5" marL="27432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6pPr>
            <a:lvl7pPr indent="-342900" lvl="6" marL="32004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7pPr>
            <a:lvl8pPr indent="-342900" lvl="7" marL="3657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8pPr>
            <a:lvl9pPr indent="-342900" lvl="8" marL="41148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9pPr>
          </a:lstStyle>
          <a:p/>
        </p:txBody>
      </p:sp>
      <p:sp>
        <p:nvSpPr>
          <p:cNvPr id="30" name="Google Shape;30;p16"/>
          <p:cNvSpPr txBox="1"/>
          <p:nvPr>
            <p:ph idx="2" type="body"/>
          </p:nvPr>
        </p:nvSpPr>
        <p:spPr>
          <a:xfrm>
            <a:off x="6197600" y="1600201"/>
            <a:ext cx="5384800" cy="398904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indent="-406400" lvl="0" marL="457200" algn="l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  <a:defRPr sz="2800"/>
            </a:lvl1pPr>
            <a:lvl2pPr indent="-381000" lvl="1" marL="9144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–"/>
              <a:defRPr sz="2400"/>
            </a:lvl2pPr>
            <a:lvl3pPr indent="-355600" lvl="2" marL="1371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3pPr>
            <a:lvl4pPr indent="-342900" lvl="3" marL="18288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 sz="1800"/>
            </a:lvl4pPr>
            <a:lvl5pPr indent="-342900" lvl="4" marL="22860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 sz="1800"/>
            </a:lvl5pPr>
            <a:lvl6pPr indent="-342900" lvl="5" marL="27432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6pPr>
            <a:lvl7pPr indent="-342900" lvl="6" marL="32004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7pPr>
            <a:lvl8pPr indent="-342900" lvl="7" marL="3657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8pPr>
            <a:lvl9pPr indent="-342900" lvl="8" marL="41148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9pPr>
          </a:lstStyle>
          <a:p/>
        </p:txBody>
      </p:sp>
      <p:sp>
        <p:nvSpPr>
          <p:cNvPr id="31" name="Google Shape;31;p16"/>
          <p:cNvSpPr txBox="1"/>
          <p:nvPr>
            <p:ph idx="10" type="dt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2" name="Google Shape;32;p16"/>
          <p:cNvSpPr txBox="1"/>
          <p:nvPr>
            <p:ph idx="12" type="sldNum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algn="r">
              <a:spcBef>
                <a:spcPts val="0"/>
              </a:spcBef>
              <a:buNone/>
              <a:defRPr sz="1200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1pPr>
            <a:lvl2pPr indent="0" lvl="1" marL="0" marR="0" algn="r">
              <a:spcBef>
                <a:spcPts val="0"/>
              </a:spcBef>
              <a:buNone/>
              <a:defRPr sz="1200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2pPr>
            <a:lvl3pPr indent="0" lvl="2" marL="0" marR="0" algn="r">
              <a:spcBef>
                <a:spcPts val="0"/>
              </a:spcBef>
              <a:buNone/>
              <a:defRPr sz="1200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3pPr>
            <a:lvl4pPr indent="0" lvl="3" marL="0" marR="0" algn="r">
              <a:spcBef>
                <a:spcPts val="0"/>
              </a:spcBef>
              <a:buNone/>
              <a:defRPr sz="1200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4pPr>
            <a:lvl5pPr indent="0" lvl="4" marL="0" marR="0" algn="r">
              <a:spcBef>
                <a:spcPts val="0"/>
              </a:spcBef>
              <a:buNone/>
              <a:defRPr sz="1200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5pPr>
            <a:lvl6pPr indent="0" lvl="5" marL="0" marR="0" algn="r">
              <a:spcBef>
                <a:spcPts val="0"/>
              </a:spcBef>
              <a:buNone/>
              <a:defRPr sz="1200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6pPr>
            <a:lvl7pPr indent="0" lvl="6" marL="0" marR="0" algn="r">
              <a:spcBef>
                <a:spcPts val="0"/>
              </a:spcBef>
              <a:buNone/>
              <a:defRPr sz="1200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7pPr>
            <a:lvl8pPr indent="0" lvl="7" marL="0" marR="0" algn="r">
              <a:spcBef>
                <a:spcPts val="0"/>
              </a:spcBef>
              <a:buNone/>
              <a:defRPr sz="1200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8pPr>
            <a:lvl9pPr indent="0" lvl="8" marL="0" marR="0" algn="r">
              <a:spcBef>
                <a:spcPts val="0"/>
              </a:spcBef>
              <a:buNone/>
              <a:defRPr sz="1200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omparison" type="twoTxTwoObj">
  <p:cSld name="TWO_OBJECTS_WITH_TEXT">
    <p:spTree>
      <p:nvGrpSpPr>
        <p:cNvPr id="33" name="Shape 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Google Shape;34;p17"/>
          <p:cNvSpPr txBox="1"/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5" name="Google Shape;35;p17"/>
          <p:cNvSpPr txBox="1"/>
          <p:nvPr>
            <p:ph idx="1" type="body"/>
          </p:nvPr>
        </p:nvSpPr>
        <p:spPr>
          <a:xfrm>
            <a:off x="609600" y="1535113"/>
            <a:ext cx="5386917" cy="639762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indent="-228600" lvl="0" marL="4572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b="1" sz="2400"/>
            </a:lvl1pPr>
            <a:lvl2pPr indent="-228600" lvl="1" marL="9144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b="1" sz="2000"/>
            </a:lvl2pPr>
            <a:lvl3pPr indent="-228600" lvl="2" marL="1371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b="1" sz="1800"/>
            </a:lvl3pPr>
            <a:lvl4pPr indent="-228600" lvl="3" marL="18288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4pPr>
            <a:lvl5pPr indent="-228600" lvl="4" marL="22860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5pPr>
            <a:lvl6pPr indent="-228600" lvl="5" marL="2743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6pPr>
            <a:lvl7pPr indent="-228600" lvl="6" marL="32004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7pPr>
            <a:lvl8pPr indent="-228600" lvl="7" marL="3657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8pPr>
            <a:lvl9pPr indent="-228600" lvl="8" marL="41148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9pPr>
          </a:lstStyle>
          <a:p/>
        </p:txBody>
      </p:sp>
      <p:sp>
        <p:nvSpPr>
          <p:cNvPr id="36" name="Google Shape;36;p17"/>
          <p:cNvSpPr txBox="1"/>
          <p:nvPr>
            <p:ph idx="2" type="body"/>
          </p:nvPr>
        </p:nvSpPr>
        <p:spPr>
          <a:xfrm>
            <a:off x="609600" y="2174876"/>
            <a:ext cx="5386917" cy="341436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indent="-381000" lvl="0" marL="4572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1pPr>
            <a:lvl2pPr indent="-355600" lvl="1" marL="9144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–"/>
              <a:defRPr sz="2000"/>
            </a:lvl2pPr>
            <a:lvl3pPr indent="-342900" lvl="2" marL="1371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3pPr>
            <a:lvl4pPr indent="-330200" lvl="3" marL="18288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–"/>
              <a:defRPr sz="1600"/>
            </a:lvl4pPr>
            <a:lvl5pPr indent="-330200" lvl="4" marL="22860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»"/>
              <a:defRPr sz="1600"/>
            </a:lvl5pPr>
            <a:lvl6pPr indent="-330200" lvl="5" marL="2743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6pPr>
            <a:lvl7pPr indent="-330200" lvl="6" marL="32004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7pPr>
            <a:lvl8pPr indent="-330200" lvl="7" marL="3657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8pPr>
            <a:lvl9pPr indent="-330200" lvl="8" marL="41148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9pPr>
          </a:lstStyle>
          <a:p/>
        </p:txBody>
      </p:sp>
      <p:sp>
        <p:nvSpPr>
          <p:cNvPr id="37" name="Google Shape;37;p17"/>
          <p:cNvSpPr txBox="1"/>
          <p:nvPr>
            <p:ph idx="3" type="body"/>
          </p:nvPr>
        </p:nvSpPr>
        <p:spPr>
          <a:xfrm>
            <a:off x="6193368" y="1535113"/>
            <a:ext cx="5389033" cy="639762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indent="-228600" lvl="0" marL="4572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b="1" sz="2400"/>
            </a:lvl1pPr>
            <a:lvl2pPr indent="-228600" lvl="1" marL="9144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b="1" sz="2000"/>
            </a:lvl2pPr>
            <a:lvl3pPr indent="-228600" lvl="2" marL="1371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b="1" sz="1800"/>
            </a:lvl3pPr>
            <a:lvl4pPr indent="-228600" lvl="3" marL="18288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4pPr>
            <a:lvl5pPr indent="-228600" lvl="4" marL="22860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5pPr>
            <a:lvl6pPr indent="-228600" lvl="5" marL="2743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6pPr>
            <a:lvl7pPr indent="-228600" lvl="6" marL="32004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7pPr>
            <a:lvl8pPr indent="-228600" lvl="7" marL="3657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8pPr>
            <a:lvl9pPr indent="-228600" lvl="8" marL="41148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9pPr>
          </a:lstStyle>
          <a:p/>
        </p:txBody>
      </p:sp>
      <p:sp>
        <p:nvSpPr>
          <p:cNvPr id="38" name="Google Shape;38;p17"/>
          <p:cNvSpPr txBox="1"/>
          <p:nvPr>
            <p:ph idx="4" type="body"/>
          </p:nvPr>
        </p:nvSpPr>
        <p:spPr>
          <a:xfrm>
            <a:off x="6193368" y="2174876"/>
            <a:ext cx="5389033" cy="341436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indent="-381000" lvl="0" marL="4572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1pPr>
            <a:lvl2pPr indent="-355600" lvl="1" marL="9144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–"/>
              <a:defRPr sz="2000"/>
            </a:lvl2pPr>
            <a:lvl3pPr indent="-342900" lvl="2" marL="1371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3pPr>
            <a:lvl4pPr indent="-330200" lvl="3" marL="18288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–"/>
              <a:defRPr sz="1600"/>
            </a:lvl4pPr>
            <a:lvl5pPr indent="-330200" lvl="4" marL="22860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»"/>
              <a:defRPr sz="1600"/>
            </a:lvl5pPr>
            <a:lvl6pPr indent="-330200" lvl="5" marL="2743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6pPr>
            <a:lvl7pPr indent="-330200" lvl="6" marL="32004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7pPr>
            <a:lvl8pPr indent="-330200" lvl="7" marL="3657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8pPr>
            <a:lvl9pPr indent="-330200" lvl="8" marL="41148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9pPr>
          </a:lstStyle>
          <a:p/>
        </p:txBody>
      </p:sp>
      <p:sp>
        <p:nvSpPr>
          <p:cNvPr id="39" name="Google Shape;39;p17"/>
          <p:cNvSpPr txBox="1"/>
          <p:nvPr>
            <p:ph idx="10" type="dt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0" name="Google Shape;40;p17"/>
          <p:cNvSpPr txBox="1"/>
          <p:nvPr>
            <p:ph idx="12" type="sldNum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algn="r">
              <a:spcBef>
                <a:spcPts val="0"/>
              </a:spcBef>
              <a:buNone/>
              <a:defRPr sz="1200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1pPr>
            <a:lvl2pPr indent="0" lvl="1" marL="0" marR="0" algn="r">
              <a:spcBef>
                <a:spcPts val="0"/>
              </a:spcBef>
              <a:buNone/>
              <a:defRPr sz="1200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2pPr>
            <a:lvl3pPr indent="0" lvl="2" marL="0" marR="0" algn="r">
              <a:spcBef>
                <a:spcPts val="0"/>
              </a:spcBef>
              <a:buNone/>
              <a:defRPr sz="1200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3pPr>
            <a:lvl4pPr indent="0" lvl="3" marL="0" marR="0" algn="r">
              <a:spcBef>
                <a:spcPts val="0"/>
              </a:spcBef>
              <a:buNone/>
              <a:defRPr sz="1200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4pPr>
            <a:lvl5pPr indent="0" lvl="4" marL="0" marR="0" algn="r">
              <a:spcBef>
                <a:spcPts val="0"/>
              </a:spcBef>
              <a:buNone/>
              <a:defRPr sz="1200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5pPr>
            <a:lvl6pPr indent="0" lvl="5" marL="0" marR="0" algn="r">
              <a:spcBef>
                <a:spcPts val="0"/>
              </a:spcBef>
              <a:buNone/>
              <a:defRPr sz="1200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6pPr>
            <a:lvl7pPr indent="0" lvl="6" marL="0" marR="0" algn="r">
              <a:spcBef>
                <a:spcPts val="0"/>
              </a:spcBef>
              <a:buNone/>
              <a:defRPr sz="1200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7pPr>
            <a:lvl8pPr indent="0" lvl="7" marL="0" marR="0" algn="r">
              <a:spcBef>
                <a:spcPts val="0"/>
              </a:spcBef>
              <a:buNone/>
              <a:defRPr sz="1200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8pPr>
            <a:lvl9pPr indent="0" lvl="8" marL="0" marR="0" algn="r">
              <a:spcBef>
                <a:spcPts val="0"/>
              </a:spcBef>
              <a:buNone/>
              <a:defRPr sz="1200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" type="titleOnly">
  <p:cSld name="TITLE_ONLY">
    <p:spTree>
      <p:nvGrpSpPr>
        <p:cNvPr id="41" name="Shape 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Google Shape;42;p18"/>
          <p:cNvSpPr txBox="1"/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3" name="Google Shape;43;p18"/>
          <p:cNvSpPr txBox="1"/>
          <p:nvPr>
            <p:ph idx="10" type="dt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4" name="Google Shape;44;p18"/>
          <p:cNvSpPr txBox="1"/>
          <p:nvPr>
            <p:ph idx="12" type="sldNum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algn="r">
              <a:spcBef>
                <a:spcPts val="0"/>
              </a:spcBef>
              <a:buNone/>
              <a:defRPr sz="1200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1pPr>
            <a:lvl2pPr indent="0" lvl="1" marL="0" marR="0" algn="r">
              <a:spcBef>
                <a:spcPts val="0"/>
              </a:spcBef>
              <a:buNone/>
              <a:defRPr sz="1200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2pPr>
            <a:lvl3pPr indent="0" lvl="2" marL="0" marR="0" algn="r">
              <a:spcBef>
                <a:spcPts val="0"/>
              </a:spcBef>
              <a:buNone/>
              <a:defRPr sz="1200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3pPr>
            <a:lvl4pPr indent="0" lvl="3" marL="0" marR="0" algn="r">
              <a:spcBef>
                <a:spcPts val="0"/>
              </a:spcBef>
              <a:buNone/>
              <a:defRPr sz="1200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4pPr>
            <a:lvl5pPr indent="0" lvl="4" marL="0" marR="0" algn="r">
              <a:spcBef>
                <a:spcPts val="0"/>
              </a:spcBef>
              <a:buNone/>
              <a:defRPr sz="1200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5pPr>
            <a:lvl6pPr indent="0" lvl="5" marL="0" marR="0" algn="r">
              <a:spcBef>
                <a:spcPts val="0"/>
              </a:spcBef>
              <a:buNone/>
              <a:defRPr sz="1200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6pPr>
            <a:lvl7pPr indent="0" lvl="6" marL="0" marR="0" algn="r">
              <a:spcBef>
                <a:spcPts val="0"/>
              </a:spcBef>
              <a:buNone/>
              <a:defRPr sz="1200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7pPr>
            <a:lvl8pPr indent="0" lvl="7" marL="0" marR="0" algn="r">
              <a:spcBef>
                <a:spcPts val="0"/>
              </a:spcBef>
              <a:buNone/>
              <a:defRPr sz="1200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8pPr>
            <a:lvl9pPr indent="0" lvl="8" marL="0" marR="0" algn="r">
              <a:spcBef>
                <a:spcPts val="0"/>
              </a:spcBef>
              <a:buNone/>
              <a:defRPr sz="1200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lank" type="blank">
  <p:cSld name="BLANK">
    <p:spTree>
      <p:nvGrpSpPr>
        <p:cNvPr id="45" name="Shape 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Google Shape;46;p19"/>
          <p:cNvSpPr txBox="1"/>
          <p:nvPr>
            <p:ph idx="10" type="dt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7" name="Google Shape;47;p19"/>
          <p:cNvSpPr txBox="1"/>
          <p:nvPr>
            <p:ph idx="12" type="sldNum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algn="r">
              <a:spcBef>
                <a:spcPts val="0"/>
              </a:spcBef>
              <a:buNone/>
              <a:defRPr sz="1200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1pPr>
            <a:lvl2pPr indent="0" lvl="1" marL="0" marR="0" algn="r">
              <a:spcBef>
                <a:spcPts val="0"/>
              </a:spcBef>
              <a:buNone/>
              <a:defRPr sz="1200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2pPr>
            <a:lvl3pPr indent="0" lvl="2" marL="0" marR="0" algn="r">
              <a:spcBef>
                <a:spcPts val="0"/>
              </a:spcBef>
              <a:buNone/>
              <a:defRPr sz="1200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3pPr>
            <a:lvl4pPr indent="0" lvl="3" marL="0" marR="0" algn="r">
              <a:spcBef>
                <a:spcPts val="0"/>
              </a:spcBef>
              <a:buNone/>
              <a:defRPr sz="1200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4pPr>
            <a:lvl5pPr indent="0" lvl="4" marL="0" marR="0" algn="r">
              <a:spcBef>
                <a:spcPts val="0"/>
              </a:spcBef>
              <a:buNone/>
              <a:defRPr sz="1200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5pPr>
            <a:lvl6pPr indent="0" lvl="5" marL="0" marR="0" algn="r">
              <a:spcBef>
                <a:spcPts val="0"/>
              </a:spcBef>
              <a:buNone/>
              <a:defRPr sz="1200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6pPr>
            <a:lvl7pPr indent="0" lvl="6" marL="0" marR="0" algn="r">
              <a:spcBef>
                <a:spcPts val="0"/>
              </a:spcBef>
              <a:buNone/>
              <a:defRPr sz="1200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7pPr>
            <a:lvl8pPr indent="0" lvl="7" marL="0" marR="0" algn="r">
              <a:spcBef>
                <a:spcPts val="0"/>
              </a:spcBef>
              <a:buNone/>
              <a:defRPr sz="1200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8pPr>
            <a:lvl9pPr indent="0" lvl="8" marL="0" marR="0" algn="r">
              <a:spcBef>
                <a:spcPts val="0"/>
              </a:spcBef>
              <a:buNone/>
              <a:defRPr sz="1200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ontent with Caption" type="objTx">
  <p:cSld name="OBJECT_WITH_CAPTION_TEXT">
    <p:spTree>
      <p:nvGrpSpPr>
        <p:cNvPr id="48" name="Shape 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Google Shape;49;p20"/>
          <p:cNvSpPr txBox="1"/>
          <p:nvPr>
            <p:ph type="title"/>
          </p:nvPr>
        </p:nvSpPr>
        <p:spPr>
          <a:xfrm>
            <a:off x="609601" y="273050"/>
            <a:ext cx="4011084" cy="116205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1" sz="2000"/>
            </a:lvl1pPr>
            <a:lvl2pPr lvl="1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0" name="Google Shape;50;p20"/>
          <p:cNvSpPr txBox="1"/>
          <p:nvPr>
            <p:ph idx="1" type="body"/>
          </p:nvPr>
        </p:nvSpPr>
        <p:spPr>
          <a:xfrm>
            <a:off x="4766733" y="273050"/>
            <a:ext cx="6815667" cy="517217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indent="-431800" lvl="0" marL="45720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Char char="•"/>
              <a:defRPr sz="3200"/>
            </a:lvl1pPr>
            <a:lvl2pPr indent="-406400" lvl="1" marL="914400" algn="l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Char char="–"/>
              <a:defRPr sz="2800"/>
            </a:lvl2pPr>
            <a:lvl3pPr indent="-381000" lvl="2" marL="13716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3pPr>
            <a:lvl4pPr indent="-355600" lvl="3" marL="18288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–"/>
              <a:defRPr sz="2000"/>
            </a:lvl4pPr>
            <a:lvl5pPr indent="-355600" lvl="4" marL="22860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»"/>
              <a:defRPr sz="2000"/>
            </a:lvl5pPr>
            <a:lvl6pPr indent="-355600" lvl="5" marL="27432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6pPr>
            <a:lvl7pPr indent="-355600" lvl="6" marL="32004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7pPr>
            <a:lvl8pPr indent="-355600" lvl="7" marL="3657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8pPr>
            <a:lvl9pPr indent="-355600" lvl="8" marL="41148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9pPr>
          </a:lstStyle>
          <a:p/>
        </p:txBody>
      </p:sp>
      <p:sp>
        <p:nvSpPr>
          <p:cNvPr id="51" name="Google Shape;51;p20"/>
          <p:cNvSpPr txBox="1"/>
          <p:nvPr>
            <p:ph idx="2" type="body"/>
          </p:nvPr>
        </p:nvSpPr>
        <p:spPr>
          <a:xfrm>
            <a:off x="609601" y="1435101"/>
            <a:ext cx="4011084" cy="4029891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indent="-228600" lvl="0" marL="457200" algn="l">
              <a:spcBef>
                <a:spcPts val="28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1pPr>
            <a:lvl2pPr indent="-228600" lvl="1" marL="914400" algn="l"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2pPr>
            <a:lvl3pPr indent="-228600" lvl="2" marL="13716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3pPr>
            <a:lvl4pPr indent="-228600" lvl="3" marL="18288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4pPr>
            <a:lvl5pPr indent="-228600" lvl="4" marL="22860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5pPr>
            <a:lvl6pPr indent="-228600" lvl="5" marL="27432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6pPr>
            <a:lvl7pPr indent="-228600" lvl="6" marL="32004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7pPr>
            <a:lvl8pPr indent="-228600" lvl="7" marL="3657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8pPr>
            <a:lvl9pPr indent="-228600" lvl="8" marL="41148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9pPr>
          </a:lstStyle>
          <a:p/>
        </p:txBody>
      </p:sp>
      <p:sp>
        <p:nvSpPr>
          <p:cNvPr id="52" name="Google Shape;52;p20"/>
          <p:cNvSpPr txBox="1"/>
          <p:nvPr>
            <p:ph idx="10" type="dt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3" name="Google Shape;53;p20"/>
          <p:cNvSpPr txBox="1"/>
          <p:nvPr>
            <p:ph idx="12" type="sldNum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algn="r">
              <a:spcBef>
                <a:spcPts val="0"/>
              </a:spcBef>
              <a:buNone/>
              <a:defRPr sz="1200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1pPr>
            <a:lvl2pPr indent="0" lvl="1" marL="0" marR="0" algn="r">
              <a:spcBef>
                <a:spcPts val="0"/>
              </a:spcBef>
              <a:buNone/>
              <a:defRPr sz="1200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2pPr>
            <a:lvl3pPr indent="0" lvl="2" marL="0" marR="0" algn="r">
              <a:spcBef>
                <a:spcPts val="0"/>
              </a:spcBef>
              <a:buNone/>
              <a:defRPr sz="1200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3pPr>
            <a:lvl4pPr indent="0" lvl="3" marL="0" marR="0" algn="r">
              <a:spcBef>
                <a:spcPts val="0"/>
              </a:spcBef>
              <a:buNone/>
              <a:defRPr sz="1200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4pPr>
            <a:lvl5pPr indent="0" lvl="4" marL="0" marR="0" algn="r">
              <a:spcBef>
                <a:spcPts val="0"/>
              </a:spcBef>
              <a:buNone/>
              <a:defRPr sz="1200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5pPr>
            <a:lvl6pPr indent="0" lvl="5" marL="0" marR="0" algn="r">
              <a:spcBef>
                <a:spcPts val="0"/>
              </a:spcBef>
              <a:buNone/>
              <a:defRPr sz="1200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6pPr>
            <a:lvl7pPr indent="0" lvl="6" marL="0" marR="0" algn="r">
              <a:spcBef>
                <a:spcPts val="0"/>
              </a:spcBef>
              <a:buNone/>
              <a:defRPr sz="1200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7pPr>
            <a:lvl8pPr indent="0" lvl="7" marL="0" marR="0" algn="r">
              <a:spcBef>
                <a:spcPts val="0"/>
              </a:spcBef>
              <a:buNone/>
              <a:defRPr sz="1200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8pPr>
            <a:lvl9pPr indent="0" lvl="8" marL="0" marR="0" algn="r">
              <a:spcBef>
                <a:spcPts val="0"/>
              </a:spcBef>
              <a:buNone/>
              <a:defRPr sz="1200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Picture with Caption" type="picTx">
  <p:cSld name="PICTURE_WITH_CAPTION_TEXT">
    <p:spTree>
      <p:nvGrpSpPr>
        <p:cNvPr id="54" name="Shape 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Google Shape;55;p21"/>
          <p:cNvSpPr txBox="1"/>
          <p:nvPr>
            <p:ph type="title"/>
          </p:nvPr>
        </p:nvSpPr>
        <p:spPr>
          <a:xfrm>
            <a:off x="2389717" y="4509120"/>
            <a:ext cx="7315200" cy="566738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1" sz="2000"/>
            </a:lvl1pPr>
            <a:lvl2pPr lvl="1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6" name="Google Shape;56;p21"/>
          <p:cNvSpPr/>
          <p:nvPr>
            <p:ph idx="2" type="pic"/>
          </p:nvPr>
        </p:nvSpPr>
        <p:spPr>
          <a:xfrm>
            <a:off x="2389717" y="612776"/>
            <a:ext cx="7315200" cy="3824337"/>
          </a:xfrm>
          <a:prstGeom prst="rect">
            <a:avLst/>
          </a:prstGeom>
          <a:noFill/>
          <a:ln>
            <a:noFill/>
          </a:ln>
        </p:spPr>
      </p:sp>
      <p:sp>
        <p:nvSpPr>
          <p:cNvPr id="57" name="Google Shape;57;p21"/>
          <p:cNvSpPr txBox="1"/>
          <p:nvPr>
            <p:ph idx="1" type="body"/>
          </p:nvPr>
        </p:nvSpPr>
        <p:spPr>
          <a:xfrm>
            <a:off x="2389717" y="5157192"/>
            <a:ext cx="7315200" cy="43204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indent="-228600" lvl="0" marL="457200" algn="l">
              <a:spcBef>
                <a:spcPts val="28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1pPr>
            <a:lvl2pPr indent="-228600" lvl="1" marL="914400" algn="l"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2pPr>
            <a:lvl3pPr indent="-228600" lvl="2" marL="13716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3pPr>
            <a:lvl4pPr indent="-228600" lvl="3" marL="18288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4pPr>
            <a:lvl5pPr indent="-228600" lvl="4" marL="22860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5pPr>
            <a:lvl6pPr indent="-228600" lvl="5" marL="27432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6pPr>
            <a:lvl7pPr indent="-228600" lvl="6" marL="32004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7pPr>
            <a:lvl8pPr indent="-228600" lvl="7" marL="3657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8pPr>
            <a:lvl9pPr indent="-228600" lvl="8" marL="41148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9pPr>
          </a:lstStyle>
          <a:p/>
        </p:txBody>
      </p:sp>
      <p:sp>
        <p:nvSpPr>
          <p:cNvPr id="58" name="Google Shape;58;p21"/>
          <p:cNvSpPr txBox="1"/>
          <p:nvPr>
            <p:ph idx="10" type="dt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9" name="Google Shape;59;p21"/>
          <p:cNvSpPr txBox="1"/>
          <p:nvPr>
            <p:ph idx="12" type="sldNum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algn="r">
              <a:spcBef>
                <a:spcPts val="0"/>
              </a:spcBef>
              <a:buNone/>
              <a:defRPr sz="1200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1pPr>
            <a:lvl2pPr indent="0" lvl="1" marL="0" marR="0" algn="r">
              <a:spcBef>
                <a:spcPts val="0"/>
              </a:spcBef>
              <a:buNone/>
              <a:defRPr sz="1200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2pPr>
            <a:lvl3pPr indent="0" lvl="2" marL="0" marR="0" algn="r">
              <a:spcBef>
                <a:spcPts val="0"/>
              </a:spcBef>
              <a:buNone/>
              <a:defRPr sz="1200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3pPr>
            <a:lvl4pPr indent="0" lvl="3" marL="0" marR="0" algn="r">
              <a:spcBef>
                <a:spcPts val="0"/>
              </a:spcBef>
              <a:buNone/>
              <a:defRPr sz="1200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4pPr>
            <a:lvl5pPr indent="0" lvl="4" marL="0" marR="0" algn="r">
              <a:spcBef>
                <a:spcPts val="0"/>
              </a:spcBef>
              <a:buNone/>
              <a:defRPr sz="1200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5pPr>
            <a:lvl6pPr indent="0" lvl="5" marL="0" marR="0" algn="r">
              <a:spcBef>
                <a:spcPts val="0"/>
              </a:spcBef>
              <a:buNone/>
              <a:defRPr sz="1200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6pPr>
            <a:lvl7pPr indent="0" lvl="6" marL="0" marR="0" algn="r">
              <a:spcBef>
                <a:spcPts val="0"/>
              </a:spcBef>
              <a:buNone/>
              <a:defRPr sz="1200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7pPr>
            <a:lvl8pPr indent="0" lvl="7" marL="0" marR="0" algn="r">
              <a:spcBef>
                <a:spcPts val="0"/>
              </a:spcBef>
              <a:buNone/>
              <a:defRPr sz="1200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8pPr>
            <a:lvl9pPr indent="0" lvl="8" marL="0" marR="0" algn="r">
              <a:spcBef>
                <a:spcPts val="0"/>
              </a:spcBef>
              <a:buNone/>
              <a:defRPr sz="1200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Vertical Text" type="vertTx">
  <p:cSld name="VERTICAL_TEXT">
    <p:spTree>
      <p:nvGrpSpPr>
        <p:cNvPr id="60" name="Shape 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" name="Google Shape;61;p22"/>
          <p:cNvSpPr txBox="1"/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2" name="Google Shape;62;p22"/>
          <p:cNvSpPr txBox="1"/>
          <p:nvPr>
            <p:ph idx="1" type="body"/>
          </p:nvPr>
        </p:nvSpPr>
        <p:spPr>
          <a:xfrm rot="5400000">
            <a:off x="4137819" y="-1928018"/>
            <a:ext cx="3916363" cy="109728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indent="-342900" lvl="0" marL="4572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2pPr>
            <a:lvl3pPr indent="-342900" lvl="2" marL="1371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4pPr>
            <a:lvl5pPr indent="-342900" lvl="4" marL="22860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/>
            </a:lvl5pPr>
            <a:lvl6pPr indent="-342900" lvl="5" marL="27432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63" name="Google Shape;63;p22"/>
          <p:cNvSpPr txBox="1"/>
          <p:nvPr>
            <p:ph idx="10" type="dt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4" name="Google Shape;64;p22"/>
          <p:cNvSpPr txBox="1"/>
          <p:nvPr>
            <p:ph idx="12" type="sldNum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algn="r">
              <a:spcBef>
                <a:spcPts val="0"/>
              </a:spcBef>
              <a:buNone/>
              <a:defRPr sz="1200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1pPr>
            <a:lvl2pPr indent="0" lvl="1" marL="0" marR="0" algn="r">
              <a:spcBef>
                <a:spcPts val="0"/>
              </a:spcBef>
              <a:buNone/>
              <a:defRPr sz="1200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2pPr>
            <a:lvl3pPr indent="0" lvl="2" marL="0" marR="0" algn="r">
              <a:spcBef>
                <a:spcPts val="0"/>
              </a:spcBef>
              <a:buNone/>
              <a:defRPr sz="1200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3pPr>
            <a:lvl4pPr indent="0" lvl="3" marL="0" marR="0" algn="r">
              <a:spcBef>
                <a:spcPts val="0"/>
              </a:spcBef>
              <a:buNone/>
              <a:defRPr sz="1200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4pPr>
            <a:lvl5pPr indent="0" lvl="4" marL="0" marR="0" algn="r">
              <a:spcBef>
                <a:spcPts val="0"/>
              </a:spcBef>
              <a:buNone/>
              <a:defRPr sz="1200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5pPr>
            <a:lvl6pPr indent="0" lvl="5" marL="0" marR="0" algn="r">
              <a:spcBef>
                <a:spcPts val="0"/>
              </a:spcBef>
              <a:buNone/>
              <a:defRPr sz="1200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6pPr>
            <a:lvl7pPr indent="0" lvl="6" marL="0" marR="0" algn="r">
              <a:spcBef>
                <a:spcPts val="0"/>
              </a:spcBef>
              <a:buNone/>
              <a:defRPr sz="1200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7pPr>
            <a:lvl8pPr indent="0" lvl="7" marL="0" marR="0" algn="r">
              <a:spcBef>
                <a:spcPts val="0"/>
              </a:spcBef>
              <a:buNone/>
              <a:defRPr sz="1200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8pPr>
            <a:lvl9pPr indent="0" lvl="8" marL="0" marR="0" algn="r">
              <a:spcBef>
                <a:spcPts val="0"/>
              </a:spcBef>
              <a:buNone/>
              <a:defRPr sz="1200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Vertical Title and Text" type="vertTitleAndTx">
  <p:cSld name="VERTICAL_TITLE_AND_VERTICAL_TEXT">
    <p:spTree>
      <p:nvGrpSpPr>
        <p:cNvPr id="65" name="Shape 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" name="Google Shape;66;p23"/>
          <p:cNvSpPr txBox="1"/>
          <p:nvPr>
            <p:ph type="title"/>
          </p:nvPr>
        </p:nvSpPr>
        <p:spPr>
          <a:xfrm rot="5400000">
            <a:off x="7589503" y="1524336"/>
            <a:ext cx="5242594" cy="27432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7" name="Google Shape;67;p23"/>
          <p:cNvSpPr txBox="1"/>
          <p:nvPr>
            <p:ph idx="1" type="body"/>
          </p:nvPr>
        </p:nvSpPr>
        <p:spPr>
          <a:xfrm rot="5400000">
            <a:off x="2001503" y="-1117264"/>
            <a:ext cx="5242594" cy="80264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indent="-342900" lvl="0" marL="4572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2pPr>
            <a:lvl3pPr indent="-342900" lvl="2" marL="1371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4pPr>
            <a:lvl5pPr indent="-342900" lvl="4" marL="22860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/>
            </a:lvl5pPr>
            <a:lvl6pPr indent="-342900" lvl="5" marL="27432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68" name="Google Shape;68;p23"/>
          <p:cNvSpPr txBox="1"/>
          <p:nvPr>
            <p:ph idx="10" type="dt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9" name="Google Shape;69;p23"/>
          <p:cNvSpPr txBox="1"/>
          <p:nvPr>
            <p:ph idx="12" type="sldNum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algn="r">
              <a:spcBef>
                <a:spcPts val="0"/>
              </a:spcBef>
              <a:buNone/>
              <a:defRPr sz="1200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1pPr>
            <a:lvl2pPr indent="0" lvl="1" marL="0" marR="0" algn="r">
              <a:spcBef>
                <a:spcPts val="0"/>
              </a:spcBef>
              <a:buNone/>
              <a:defRPr sz="1200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2pPr>
            <a:lvl3pPr indent="0" lvl="2" marL="0" marR="0" algn="r">
              <a:spcBef>
                <a:spcPts val="0"/>
              </a:spcBef>
              <a:buNone/>
              <a:defRPr sz="1200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3pPr>
            <a:lvl4pPr indent="0" lvl="3" marL="0" marR="0" algn="r">
              <a:spcBef>
                <a:spcPts val="0"/>
              </a:spcBef>
              <a:buNone/>
              <a:defRPr sz="1200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4pPr>
            <a:lvl5pPr indent="0" lvl="4" marL="0" marR="0" algn="r">
              <a:spcBef>
                <a:spcPts val="0"/>
              </a:spcBef>
              <a:buNone/>
              <a:defRPr sz="1200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5pPr>
            <a:lvl6pPr indent="0" lvl="5" marL="0" marR="0" algn="r">
              <a:spcBef>
                <a:spcPts val="0"/>
              </a:spcBef>
              <a:buNone/>
              <a:defRPr sz="1200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6pPr>
            <a:lvl7pPr indent="0" lvl="6" marL="0" marR="0" algn="r">
              <a:spcBef>
                <a:spcPts val="0"/>
              </a:spcBef>
              <a:buNone/>
              <a:defRPr sz="1200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7pPr>
            <a:lvl8pPr indent="0" lvl="7" marL="0" marR="0" algn="r">
              <a:spcBef>
                <a:spcPts val="0"/>
              </a:spcBef>
              <a:buNone/>
              <a:defRPr sz="1200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8pPr>
            <a:lvl9pPr indent="0" lvl="8" marL="0" marR="0" algn="r">
              <a:spcBef>
                <a:spcPts val="0"/>
              </a:spcBef>
              <a:buNone/>
              <a:defRPr sz="1200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11" Type="http://schemas.openxmlformats.org/officeDocument/2006/relationships/slideLayout" Target="../slideLayouts/slideLayout10.xml"/><Relationship Id="rId10" Type="http://schemas.openxmlformats.org/officeDocument/2006/relationships/slideLayout" Target="../slideLayouts/slideLayout9.xml"/><Relationship Id="rId13" Type="http://schemas.openxmlformats.org/officeDocument/2006/relationships/theme" Target="../theme/theme1.xml"/><Relationship Id="rId12" Type="http://schemas.openxmlformats.org/officeDocument/2006/relationships/slideLayout" Target="../slideLayouts/slideLayout11.xml"/><Relationship Id="rId1" Type="http://schemas.openxmlformats.org/officeDocument/2006/relationships/image" Target="../media/image6.jpg"/><Relationship Id="rId2" Type="http://schemas.openxmlformats.org/officeDocument/2006/relationships/slideLayout" Target="../slideLayouts/slideLayout1.xml"/><Relationship Id="rId3" Type="http://schemas.openxmlformats.org/officeDocument/2006/relationships/slideLayout" Target="../slideLayouts/slideLayout2.xml"/><Relationship Id="rId4" Type="http://schemas.openxmlformats.org/officeDocument/2006/relationships/slideLayout" Target="../slideLayouts/slideLayout3.xml"/><Relationship Id="rId9" Type="http://schemas.openxmlformats.org/officeDocument/2006/relationships/slideLayout" Target="../slideLayouts/slideLayout8.xml"/><Relationship Id="rId5" Type="http://schemas.openxmlformats.org/officeDocument/2006/relationships/slideLayout" Target="../slideLayouts/slideLayout4.xml"/><Relationship Id="rId6" Type="http://schemas.openxmlformats.org/officeDocument/2006/relationships/slideLayout" Target="../slideLayouts/slideLayout5.xml"/><Relationship Id="rId7" Type="http://schemas.openxmlformats.org/officeDocument/2006/relationships/slideLayout" Target="../slideLayouts/slideLayout6.xml"/><Relationship Id="rId8" Type="http://schemas.openxmlformats.org/officeDocument/2006/relationships/slideLayout" Target="../slideLayouts/slideLayout7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blipFill>
          <a:blip r:embed="rId1">
            <a:alphaModFix/>
          </a:blip>
          <a:stretch>
            <a:fillRect/>
          </a:stretch>
        </a:blipFill>
      </p:bgPr>
    </p:bg>
    <p:spTree>
      <p:nvGrpSpPr>
        <p:cNvPr id="5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2"/>
          <p:cNvSpPr txBox="1"/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1pPr>
            <a:lvl2pPr lvl="1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2pPr>
            <a:lvl3pPr lvl="2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3pPr>
            <a:lvl4pPr lvl="3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4pPr>
            <a:lvl5pPr lvl="4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5pPr>
            <a:lvl6pPr lvl="5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6pPr>
            <a:lvl7pPr lvl="6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7pPr>
            <a:lvl8pPr lvl="7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8pPr>
            <a:lvl9pPr lvl="8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9pPr>
          </a:lstStyle>
          <a:p/>
        </p:txBody>
      </p:sp>
      <p:sp>
        <p:nvSpPr>
          <p:cNvPr id="7" name="Google Shape;7;p12"/>
          <p:cNvSpPr txBox="1"/>
          <p:nvPr>
            <p:ph idx="1" type="body"/>
          </p:nvPr>
        </p:nvSpPr>
        <p:spPr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indent="-431800" lvl="0" marL="457200" marR="0" rtl="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Arial"/>
              <a:buChar char="•"/>
              <a:defRPr b="0" i="0" sz="3200" u="none" cap="none" strike="noStrik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1pPr>
            <a:lvl2pPr indent="-406400" lvl="1" marL="914400" marR="0" rtl="0" algn="l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Char char="–"/>
              <a:defRPr b="0" i="0" sz="2800" u="none" cap="none" strike="noStrik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2pPr>
            <a:lvl3pPr indent="-381000" lvl="2" marL="1371600" marR="0" rtl="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b="0" i="0" sz="2400" u="none" cap="none" strike="noStrik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3pPr>
            <a:lvl4pPr indent="-355600" lvl="3" marL="1828800" marR="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–"/>
              <a:defRPr b="0" i="0" sz="2000" u="none" cap="none" strike="noStrik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4pPr>
            <a:lvl5pPr indent="-355600" lvl="4" marL="2286000" marR="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»"/>
              <a:defRPr b="0" i="0" sz="2000" u="none" cap="none" strike="noStrik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5pPr>
            <a:lvl6pPr indent="-355600" lvl="5" marL="2743200" marR="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b="0" i="0" sz="2000" u="none" cap="none" strike="noStrik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6pPr>
            <a:lvl7pPr indent="-355600" lvl="6" marL="3200400" marR="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b="0" i="0" sz="2000" u="none" cap="none" strike="noStrik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7pPr>
            <a:lvl8pPr indent="-355600" lvl="7" marL="3657600" marR="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b="0" i="0" sz="2000" u="none" cap="none" strike="noStrik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8pPr>
            <a:lvl9pPr indent="-355600" lvl="8" marL="4114800" marR="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b="0" i="0" sz="2000" u="none" cap="none" strike="noStrik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9pPr>
          </a:lstStyle>
          <a:p/>
        </p:txBody>
      </p:sp>
      <p:sp>
        <p:nvSpPr>
          <p:cNvPr id="8" name="Google Shape;8;p12"/>
          <p:cNvSpPr txBox="1"/>
          <p:nvPr>
            <p:ph idx="10" type="dt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050" u="none" cap="none" strike="noStrike">
                <a:solidFill>
                  <a:srgbClr val="888888"/>
                </a:solidFill>
                <a:latin typeface="Open Sans"/>
                <a:ea typeface="Open Sans"/>
                <a:cs typeface="Open Sans"/>
                <a:sym typeface="Open Sans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9pPr>
          </a:lstStyle>
          <a:p/>
        </p:txBody>
      </p:sp>
      <p:sp>
        <p:nvSpPr>
          <p:cNvPr id="9" name="Google Shape;9;p12"/>
          <p:cNvSpPr txBox="1"/>
          <p:nvPr>
            <p:ph idx="12" type="sldNum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1pPr>
            <a:lvl2pPr indent="0" lvl="1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2pPr>
            <a:lvl3pPr indent="0" lvl="2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3pPr>
            <a:lvl4pPr indent="0" lvl="3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4pPr>
            <a:lvl5pPr indent="0" lvl="4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5pPr>
            <a:lvl6pPr indent="0" lvl="5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6pPr>
            <a:lvl7pPr indent="0" lvl="6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7pPr>
            <a:lvl8pPr indent="0" lvl="7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8pPr>
            <a:lvl9pPr indent="0" lvl="8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  <p:sldLayoutId id="2147483659" r:id="rId12"/>
  </p:sldLayoutIdLst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2" presetSubtype="8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end="0" st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7">
                                            <p:txEl>
                                              <p:pRg end="0" st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2" presetSubtype="8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end="1" st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7">
                                            <p:txEl>
                                              <p:pRg end="1" st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2" presetSubtype="8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end="2" st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7">
                                            <p:txEl>
                                              <p:pRg end="2" st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2" presetSubtype="8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end="3" st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7">
                                            <p:txEl>
                                              <p:pRg end="3" st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2" presetSubtype="8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end="4" st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7">
                                            <p:txEl>
                                              <p:pRg end="4" st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2" presetSubtype="8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end="5" st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7">
                                            <p:txEl>
                                              <p:pRg end="5" st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2" presetSubtype="8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end="6" st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7">
                                            <p:txEl>
                                              <p:pRg end="6" st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2" presetSubtype="8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end="7" st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7">
                                            <p:txEl>
                                              <p:pRg end="7" st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2" presetSubtype="8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end="8" st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7">
                                            <p:txEl>
                                              <p:pRg end="8" st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  <p:hf dt="0" ftr="0" hdr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Relationship Id="rId3" Type="http://schemas.openxmlformats.org/officeDocument/2006/relationships/image" Target="../media/image1.png"/></Relationships>
</file>

<file path=ppt/slides/_rels/slide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.xml"/><Relationship Id="rId3" Type="http://schemas.openxmlformats.org/officeDocument/2006/relationships/image" Target="../media/image11.jpg"/></Relationships>
</file>

<file path=ppt/slides/_rels/slide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3.xml"/><Relationship Id="rId3" Type="http://schemas.openxmlformats.org/officeDocument/2006/relationships/image" Target="../media/image5.jpg"/></Relationships>
</file>

<file path=ppt/slides/_rels/slide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4.xml"/><Relationship Id="rId3" Type="http://schemas.openxmlformats.org/officeDocument/2006/relationships/image" Target="../media/image2.png"/></Relationships>
</file>

<file path=ppt/slides/_rels/slide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5.xml"/><Relationship Id="rId3" Type="http://schemas.openxmlformats.org/officeDocument/2006/relationships/image" Target="../media/image3.jpg"/></Relationships>
</file>

<file path=ppt/slides/_rels/slide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6.xml"/><Relationship Id="rId3" Type="http://schemas.openxmlformats.org/officeDocument/2006/relationships/image" Target="../media/image4.png"/></Relationships>
</file>

<file path=ppt/slides/_rels/slide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7.xml"/><Relationship Id="rId3" Type="http://schemas.openxmlformats.org/officeDocument/2006/relationships/image" Target="../media/image8.jpg"/></Relationships>
</file>

<file path=ppt/slides/_rels/slide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8.xml"/><Relationship Id="rId3" Type="http://schemas.openxmlformats.org/officeDocument/2006/relationships/image" Target="../media/image7.jpg"/></Relationships>
</file>

<file path=ppt/slides/_rels/slide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9.xml"/><Relationship Id="rId3" Type="http://schemas.openxmlformats.org/officeDocument/2006/relationships/image" Target="../media/image9.jpg"/></Relationships>
</file>

<file path=ppt/slides/_rels/slide10.xml.rels><?xml version="1.0" encoding="UTF-8" standalone="yes"?><Relationships xmlns="http://schemas.openxmlformats.org/package/2006/relationships"><Relationship Id="rId10" Type="http://schemas.openxmlformats.org/officeDocument/2006/relationships/hyperlink" Target="https://blog.jostle.me/blog/6-ways-to-improve-communication-between-managers-and-employees" TargetMode="External"/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0.xml"/><Relationship Id="rId3" Type="http://schemas.openxmlformats.org/officeDocument/2006/relationships/hyperlink" Target="https://asq.org/quality-resources/fishbone" TargetMode="External"/><Relationship Id="rId4" Type="http://schemas.openxmlformats.org/officeDocument/2006/relationships/hyperlink" Target="https://asq.org/quality-resources/fishbone" TargetMode="External"/><Relationship Id="rId9" Type="http://schemas.openxmlformats.org/officeDocument/2006/relationships/hyperlink" Target="https://blog.jostle.me/blog/6-ways-to-improve-communication-between-managers-and-employees" TargetMode="External"/><Relationship Id="rId5" Type="http://schemas.openxmlformats.org/officeDocument/2006/relationships/hyperlink" Target="https://www.mariecurie.org.uk/blog/supporting-workers-in-care-homes-with-palliative-care?utm_source=chatgpt.com" TargetMode="External"/><Relationship Id="rId6" Type="http://schemas.openxmlformats.org/officeDocument/2006/relationships/hyperlink" Target="https://www.mariecurie.org.uk/blog/supporting-workers-in-care-homes-with-palliative-care?utm_source=chatgpt.com" TargetMode="External"/><Relationship Id="rId7" Type="http://schemas.openxmlformats.org/officeDocument/2006/relationships/hyperlink" Target="https://medidesk.com/effective-communication-with-the-patient-what-does-it-mean-2/?utm_source=chatgpt.com" TargetMode="External"/><Relationship Id="rId8" Type="http://schemas.openxmlformats.org/officeDocument/2006/relationships/hyperlink" Target="https://medidesk.com/effective-communication-with-the-patient-what-does-it-mean-2/?utm_source=chatgpt.com" TargetMode="External"/></Relationships>
</file>

<file path=ppt/slides/_rels/slide1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1.xml"/><Relationship Id="rId3" Type="http://schemas.openxmlformats.org/officeDocument/2006/relationships/hyperlink" Target="https://www.theaccessgroup.com/en-gb/blog/hsc-effective-communication-health-and-social-care/?utm_source=chatgpt.com" TargetMode="External"/><Relationship Id="rId4" Type="http://schemas.openxmlformats.org/officeDocument/2006/relationships/hyperlink" Target="https://www.theaccessgroup.com/en-gb/blog/hsc-effective-communication-health-and-social-care/?utm_source=chatgpt.com" TargetMode="External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73" name="Shape 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" name="Google Shape;74;p1"/>
          <p:cNvSpPr txBox="1"/>
          <p:nvPr>
            <p:ph idx="10" type="dt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GB">
                <a:solidFill>
                  <a:srgbClr val="888888"/>
                </a:solidFill>
                <a:latin typeface="Open Sans"/>
                <a:ea typeface="Open Sans"/>
                <a:cs typeface="Open Sans"/>
                <a:sym typeface="Open Sans"/>
              </a:rPr>
              <a:t>04/02/2026</a:t>
            </a:r>
            <a:endParaRPr>
              <a:solidFill>
                <a:srgbClr val="888888"/>
              </a:solidFill>
              <a:latin typeface="Open Sans"/>
              <a:ea typeface="Open Sans"/>
              <a:cs typeface="Open Sans"/>
              <a:sym typeface="Open Sans"/>
            </a:endParaRPr>
          </a:p>
        </p:txBody>
      </p:sp>
      <p:sp>
        <p:nvSpPr>
          <p:cNvPr id="75" name="Google Shape;75;p1"/>
          <p:cNvSpPr txBox="1"/>
          <p:nvPr>
            <p:ph idx="12" type="sldNum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r">
              <a:spcBef>
                <a:spcPts val="0"/>
              </a:spcBef>
              <a:spcAft>
                <a:spcPts val="0"/>
              </a:spcAft>
              <a:buClr>
                <a:srgbClr val="898989"/>
              </a:buClr>
              <a:buSzPts val="1200"/>
              <a:buFont typeface="Arial"/>
              <a:buNone/>
            </a:pPr>
            <a:fld id="{00000000-1234-1234-1234-123412341234}" type="slidenum">
              <a:rPr b="0" i="0" lang="en-GB" sz="1200" u="none" cap="none" strike="noStrik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rPr>
              <a:t>‹#›</a:t>
            </a:fld>
            <a:endParaRPr b="0" i="0" sz="1200" u="none" cap="none" strike="noStrike">
              <a:solidFill>
                <a:srgbClr val="898989"/>
              </a:solidFill>
              <a:latin typeface="Open Sans"/>
              <a:ea typeface="Open Sans"/>
              <a:cs typeface="Open Sans"/>
              <a:sym typeface="Open Sans"/>
            </a:endParaRPr>
          </a:p>
        </p:txBody>
      </p:sp>
      <p:sp>
        <p:nvSpPr>
          <p:cNvPr id="76" name="Google Shape;76;p1"/>
          <p:cNvSpPr txBox="1"/>
          <p:nvPr>
            <p:ph idx="1" type="body"/>
          </p:nvPr>
        </p:nvSpPr>
        <p:spPr>
          <a:xfrm>
            <a:off x="0" y="1052525"/>
            <a:ext cx="8061000" cy="4464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-342900" lvl="0" marL="3429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Char char="•"/>
            </a:pPr>
            <a:r>
              <a:rPr lang="en-GB"/>
              <a:t>Module Title: </a:t>
            </a:r>
            <a:r>
              <a:rPr b="1" i="1" lang="en-GB"/>
              <a:t>Professional Career Development within H&amp;SC</a:t>
            </a:r>
            <a:endParaRPr/>
          </a:p>
          <a:p>
            <a:pPr indent="-342900" lvl="0" marL="342900" rtl="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Char char="•"/>
            </a:pPr>
            <a:r>
              <a:rPr lang="en-GB" u="sng"/>
              <a:t>Module Number</a:t>
            </a:r>
            <a:r>
              <a:rPr lang="en-GB"/>
              <a:t>: </a:t>
            </a:r>
            <a:r>
              <a:rPr b="1" i="1" lang="en-GB"/>
              <a:t>LCHS 4009 (LON)</a:t>
            </a:r>
            <a:endParaRPr/>
          </a:p>
          <a:p>
            <a:pPr indent="-342900" lvl="0" marL="342900" rtl="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Char char="•"/>
            </a:pPr>
            <a:r>
              <a:rPr lang="en-GB" u="sng"/>
              <a:t>Assignment No</a:t>
            </a:r>
            <a:r>
              <a:rPr b="1" i="1" lang="en-GB"/>
              <a:t>:     ASSIGNMENT 1</a:t>
            </a:r>
            <a:endParaRPr/>
          </a:p>
          <a:p>
            <a:pPr indent="-342900" lvl="0" marL="342900" rtl="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Char char="•"/>
            </a:pPr>
            <a:r>
              <a:rPr lang="en-GB" u="sng"/>
              <a:t>Student Name</a:t>
            </a:r>
            <a:r>
              <a:rPr b="1" i="1" lang="en-GB"/>
              <a:t>:Faye marie chamberlain </a:t>
            </a:r>
            <a:endParaRPr/>
          </a:p>
          <a:p>
            <a:pPr indent="-342900" lvl="0" marL="342900" rtl="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Char char="•"/>
            </a:pPr>
            <a:r>
              <a:rPr lang="en-GB" u="sng"/>
              <a:t>Student ID:2413289</a:t>
            </a:r>
            <a:endParaRPr b="1" i="1"/>
          </a:p>
          <a:p>
            <a:pPr indent="-342900" lvl="0" marL="342900" rtl="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Char char="•"/>
            </a:pPr>
            <a:r>
              <a:rPr lang="en-GB" u="sng"/>
              <a:t>Lecturer’s Name</a:t>
            </a:r>
            <a:r>
              <a:rPr b="1" i="1" lang="en-GB"/>
              <a:t>:Christopher Mafuva </a:t>
            </a:r>
            <a:endParaRPr b="1" i="1"/>
          </a:p>
          <a:p>
            <a:pPr indent="-254000" lvl="0" marL="342900" rtl="0" algn="l">
              <a:spcBef>
                <a:spcPts val="640"/>
              </a:spcBef>
              <a:spcAft>
                <a:spcPts val="0"/>
              </a:spcAft>
              <a:buSzPts val="1800"/>
              <a:buChar char="•"/>
            </a:pPr>
            <a:r>
              <a:rPr b="1" i="1" lang="en-GB"/>
              <a:t>Date submitted: 20/03/2026</a:t>
            </a:r>
            <a:endParaRPr b="1" i="1"/>
          </a:p>
        </p:txBody>
      </p:sp>
      <p:pic>
        <p:nvPicPr>
          <p:cNvPr id="77" name="Google Shape;77;p1" title="University-of-Wales-Trinity-Saint-David.png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7022150" y="18950"/>
            <a:ext cx="5169850" cy="20097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 spd="med">
    <p:push/>
  </p:transition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81" name="Shape 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" name="Google Shape;82;p2"/>
          <p:cNvSpPr txBox="1"/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/>
              <a:t>Acknowledge use of AI</a:t>
            </a:r>
            <a:endParaRPr/>
          </a:p>
        </p:txBody>
      </p:sp>
      <p:sp>
        <p:nvSpPr>
          <p:cNvPr id="83" name="Google Shape;83;p2"/>
          <p:cNvSpPr txBox="1"/>
          <p:nvPr>
            <p:ph idx="1" type="body"/>
          </p:nvPr>
        </p:nvSpPr>
        <p:spPr>
          <a:xfrm>
            <a:off x="-93350" y="1548751"/>
            <a:ext cx="10972800" cy="39171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None/>
            </a:pPr>
            <a:r>
              <a:rPr lang="en-GB"/>
              <a:t>NO </a:t>
            </a:r>
            <a:r>
              <a:rPr lang="en-GB"/>
              <a:t>usage</a:t>
            </a:r>
            <a:r>
              <a:rPr lang="en-GB"/>
              <a:t> of AI </a:t>
            </a:r>
            <a:endParaRPr/>
          </a:p>
        </p:txBody>
      </p:sp>
      <p:sp>
        <p:nvSpPr>
          <p:cNvPr id="84" name="Google Shape;84;p2"/>
          <p:cNvSpPr txBox="1"/>
          <p:nvPr>
            <p:ph idx="10" type="dt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04/02/2026</a:t>
            </a:r>
            <a:endParaRPr/>
          </a:p>
        </p:txBody>
      </p:sp>
      <p:sp>
        <p:nvSpPr>
          <p:cNvPr id="85" name="Google Shape;85;p2"/>
          <p:cNvSpPr txBox="1"/>
          <p:nvPr>
            <p:ph idx="12" type="sldNum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  <p:pic>
        <p:nvPicPr>
          <p:cNvPr id="86" name="Google Shape;86;p2" title="artificial-intelligence-new-technology-science-futuristic-abstract-human-brain-ai-technology-cpu-central-processor-unit-chipset-big-data-machine-learning-cyber-mind-domination-generative-ai-scaled-1.jpg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2966075" y="2281300"/>
            <a:ext cx="5709302" cy="3074501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 spd="med">
    <p:push/>
  </p:transition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90" name="Shape 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" name="Google Shape;91;p3"/>
          <p:cNvSpPr txBox="1"/>
          <p:nvPr>
            <p:ph type="title"/>
          </p:nvPr>
        </p:nvSpPr>
        <p:spPr>
          <a:xfrm>
            <a:off x="1981200" y="274647"/>
            <a:ext cx="8229600" cy="6372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2800"/>
              <a:t>Introduction</a:t>
            </a:r>
            <a:endParaRPr b="1" sz="2800"/>
          </a:p>
        </p:txBody>
      </p:sp>
      <p:sp>
        <p:nvSpPr>
          <p:cNvPr id="92" name="Google Shape;92;p3"/>
          <p:cNvSpPr txBox="1"/>
          <p:nvPr>
            <p:ph idx="10" type="dt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04/02/2026</a:t>
            </a:r>
            <a:endParaRPr/>
          </a:p>
        </p:txBody>
      </p:sp>
      <p:sp>
        <p:nvSpPr>
          <p:cNvPr id="93" name="Google Shape;93;p3"/>
          <p:cNvSpPr txBox="1"/>
          <p:nvPr>
            <p:ph idx="12" type="sldNum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r">
              <a:spcBef>
                <a:spcPts val="0"/>
              </a:spcBef>
              <a:spcAft>
                <a:spcPts val="0"/>
              </a:spcAft>
              <a:buClr>
                <a:srgbClr val="898989"/>
              </a:buClr>
              <a:buSzPts val="1200"/>
              <a:buFont typeface="Arial"/>
              <a:buNone/>
            </a:pPr>
            <a:fld id="{00000000-1234-1234-1234-123412341234}" type="slidenum">
              <a:rPr b="0" i="0" lang="en-GB" sz="1200" u="none" cap="none" strike="noStrik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rPr>
              <a:t>‹#›</a:t>
            </a:fld>
            <a:endParaRPr b="0" i="0" sz="1200" u="none" cap="none" strike="noStrike">
              <a:solidFill>
                <a:srgbClr val="898989"/>
              </a:solidFill>
              <a:latin typeface="Open Sans"/>
              <a:ea typeface="Open Sans"/>
              <a:cs typeface="Open Sans"/>
              <a:sym typeface="Open Sans"/>
            </a:endParaRPr>
          </a:p>
        </p:txBody>
      </p:sp>
      <p:sp>
        <p:nvSpPr>
          <p:cNvPr id="94" name="Google Shape;94;p3"/>
          <p:cNvSpPr txBox="1"/>
          <p:nvPr>
            <p:ph idx="1" type="body"/>
          </p:nvPr>
        </p:nvSpPr>
        <p:spPr>
          <a:xfrm>
            <a:off x="200625" y="911975"/>
            <a:ext cx="8864400" cy="44844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560"/>
              </a:spcBef>
              <a:spcAft>
                <a:spcPts val="0"/>
              </a:spcAft>
              <a:buNone/>
            </a:pPr>
            <a:r>
              <a:rPr lang="en-GB" sz="2500"/>
              <a:t>Today we will talk about: </a:t>
            </a:r>
            <a:endParaRPr sz="2800"/>
          </a:p>
          <a:p>
            <a:pPr indent="-406400" lvl="0" marL="457200" rtl="0" algn="l">
              <a:spcBef>
                <a:spcPts val="560"/>
              </a:spcBef>
              <a:spcAft>
                <a:spcPts val="0"/>
              </a:spcAft>
              <a:buSzPts val="2800"/>
              <a:buChar char="•"/>
            </a:pPr>
            <a:r>
              <a:rPr lang="en-GB" sz="2800"/>
              <a:t> The </a:t>
            </a:r>
            <a:r>
              <a:rPr lang="en-GB" sz="2800"/>
              <a:t>significance</a:t>
            </a:r>
            <a:r>
              <a:rPr lang="en-GB" sz="2800"/>
              <a:t> of communication in the </a:t>
            </a:r>
            <a:r>
              <a:rPr lang="en-GB" sz="2800"/>
              <a:t>workplace</a:t>
            </a:r>
            <a:endParaRPr sz="2800"/>
          </a:p>
          <a:p>
            <a:pPr indent="-406400" lvl="0" marL="457200" rtl="0" algn="l">
              <a:spcBef>
                <a:spcPts val="0"/>
              </a:spcBef>
              <a:spcAft>
                <a:spcPts val="0"/>
              </a:spcAft>
              <a:buSzPts val="2800"/>
              <a:buChar char="•"/>
            </a:pPr>
            <a:r>
              <a:rPr lang="en-GB" sz="2800"/>
              <a:t>Investigate </a:t>
            </a:r>
            <a:r>
              <a:rPr lang="en-GB" sz="2800"/>
              <a:t>communication</a:t>
            </a:r>
            <a:r>
              <a:rPr lang="en-GB" sz="2800"/>
              <a:t> related factors using fishbone diagram </a:t>
            </a:r>
            <a:endParaRPr sz="2800"/>
          </a:p>
          <a:p>
            <a:pPr indent="-406400" lvl="0" marL="457200" rtl="0" algn="l">
              <a:spcBef>
                <a:spcPts val="0"/>
              </a:spcBef>
              <a:spcAft>
                <a:spcPts val="0"/>
              </a:spcAft>
              <a:buSzPts val="2800"/>
              <a:buChar char="•"/>
            </a:pPr>
            <a:r>
              <a:rPr lang="en-GB" sz="2800"/>
              <a:t>Learn how to use communication skills in actual care situations </a:t>
            </a:r>
            <a:endParaRPr sz="2800"/>
          </a:p>
          <a:p>
            <a:pPr indent="-406400" lvl="0" marL="457200" rtl="0" algn="l">
              <a:spcBef>
                <a:spcPts val="0"/>
              </a:spcBef>
              <a:spcAft>
                <a:spcPts val="0"/>
              </a:spcAft>
              <a:buSzPts val="2800"/>
              <a:buChar char="•"/>
            </a:pPr>
            <a:r>
              <a:rPr lang="en-GB" sz="2800"/>
              <a:t>Understand how communication will </a:t>
            </a:r>
            <a:r>
              <a:rPr lang="en-GB" sz="2800"/>
              <a:t>benefit</a:t>
            </a:r>
            <a:r>
              <a:rPr lang="en-GB" sz="2800"/>
              <a:t> my future profession in healthcare </a:t>
            </a:r>
            <a:endParaRPr sz="2800"/>
          </a:p>
          <a:p>
            <a:pPr indent="0" lvl="0" marL="457200" rtl="0" algn="l">
              <a:spcBef>
                <a:spcPts val="560"/>
              </a:spcBef>
              <a:spcAft>
                <a:spcPts val="0"/>
              </a:spcAft>
              <a:buNone/>
            </a:pPr>
            <a:r>
              <a:t/>
            </a:r>
            <a:endParaRPr sz="2800"/>
          </a:p>
          <a:p>
            <a:pPr indent="0" lvl="0" marL="457200" rtl="0" algn="l">
              <a:spcBef>
                <a:spcPts val="56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0" lvl="0" marL="0" rtl="0" algn="l">
              <a:spcBef>
                <a:spcPts val="56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0" lvl="0" marL="0" rtl="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None/>
            </a:pPr>
            <a:r>
              <a:t/>
            </a:r>
            <a:endParaRPr b="1"/>
          </a:p>
          <a:p>
            <a:pPr indent="-139700" lvl="0" marL="342900" rtl="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None/>
            </a:pPr>
            <a:r>
              <a:t/>
            </a:r>
            <a:endParaRPr b="1"/>
          </a:p>
        </p:txBody>
      </p:sp>
      <p:pic>
        <p:nvPicPr>
          <p:cNvPr id="95" name="Google Shape;95;p3" title="images.jpg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9064975" y="274650"/>
            <a:ext cx="3127025" cy="3738000"/>
          </a:xfrm>
          <a:prstGeom prst="rect">
            <a:avLst/>
          </a:prstGeom>
          <a:noFill/>
          <a:ln>
            <a:noFill/>
          </a:ln>
        </p:spPr>
      </p:pic>
      <p:sp>
        <p:nvSpPr>
          <p:cNvPr id="96" name="Google Shape;96;p3"/>
          <p:cNvSpPr txBox="1"/>
          <p:nvPr/>
        </p:nvSpPr>
        <p:spPr>
          <a:xfrm>
            <a:off x="9515025" y="3841925"/>
            <a:ext cx="2067300" cy="412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000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rPr>
              <a:t>source:(Moseley,2020).</a:t>
            </a:r>
            <a:endParaRPr sz="1000">
              <a:solidFill>
                <a:schemeClr val="dk1"/>
              </a:solidFill>
              <a:latin typeface="Open Sans"/>
              <a:ea typeface="Open Sans"/>
              <a:cs typeface="Open Sans"/>
              <a:sym typeface="Open Sans"/>
            </a:endParaRPr>
          </a:p>
        </p:txBody>
      </p:sp>
    </p:spTree>
  </p:cSld>
  <p:clrMapOvr>
    <a:masterClrMapping/>
  </p:clrMapOvr>
  <p:transition spd="med">
    <p:push/>
  </p:transition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00" name="Shape 1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" name="Google Shape;101;p4"/>
          <p:cNvSpPr txBox="1"/>
          <p:nvPr>
            <p:ph type="title"/>
          </p:nvPr>
        </p:nvSpPr>
        <p:spPr>
          <a:xfrm>
            <a:off x="2084925" y="3553"/>
            <a:ext cx="8412600" cy="6714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i="1" lang="en-GB" sz="2800"/>
              <a:t>Communication </a:t>
            </a:r>
            <a:endParaRPr b="1" i="1" sz="2800"/>
          </a:p>
        </p:txBody>
      </p:sp>
      <p:sp>
        <p:nvSpPr>
          <p:cNvPr id="102" name="Google Shape;102;p4"/>
          <p:cNvSpPr txBox="1"/>
          <p:nvPr>
            <p:ph idx="1" type="body"/>
          </p:nvPr>
        </p:nvSpPr>
        <p:spPr>
          <a:xfrm>
            <a:off x="3084786" y="2376653"/>
            <a:ext cx="6656990" cy="1507577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None/>
            </a:pPr>
            <a:r>
              <a:t/>
            </a:r>
            <a:endParaRPr b="1">
              <a:solidFill>
                <a:srgbClr val="000000"/>
              </a:solidFill>
            </a:endParaRPr>
          </a:p>
          <a:p>
            <a:pPr indent="-139700" lvl="0" marL="342900" rtl="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None/>
            </a:pPr>
            <a:r>
              <a:t/>
            </a:r>
            <a:endParaRPr/>
          </a:p>
        </p:txBody>
      </p:sp>
      <p:sp>
        <p:nvSpPr>
          <p:cNvPr id="103" name="Google Shape;103;p4"/>
          <p:cNvSpPr txBox="1"/>
          <p:nvPr>
            <p:ph idx="10" type="dt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GB">
                <a:solidFill>
                  <a:srgbClr val="888888"/>
                </a:solidFill>
                <a:latin typeface="Open Sans"/>
                <a:ea typeface="Open Sans"/>
                <a:cs typeface="Open Sans"/>
                <a:sym typeface="Open Sans"/>
              </a:rPr>
              <a:t>04/02/2026</a:t>
            </a:r>
            <a:endParaRPr>
              <a:solidFill>
                <a:srgbClr val="888888"/>
              </a:solidFill>
              <a:latin typeface="Open Sans"/>
              <a:ea typeface="Open Sans"/>
              <a:cs typeface="Open Sans"/>
              <a:sym typeface="Open Sans"/>
            </a:endParaRPr>
          </a:p>
        </p:txBody>
      </p:sp>
      <p:sp>
        <p:nvSpPr>
          <p:cNvPr id="104" name="Google Shape;104;p4"/>
          <p:cNvSpPr txBox="1"/>
          <p:nvPr>
            <p:ph idx="12" type="sldNum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r">
              <a:spcBef>
                <a:spcPts val="0"/>
              </a:spcBef>
              <a:spcAft>
                <a:spcPts val="0"/>
              </a:spcAft>
              <a:buClr>
                <a:srgbClr val="898989"/>
              </a:buClr>
              <a:buSzPts val="900"/>
              <a:buFont typeface="Arial"/>
              <a:buNone/>
            </a:pPr>
            <a:fld id="{00000000-1234-1234-1234-123412341234}" type="slidenum">
              <a:rPr b="0" i="0" lang="en-GB" sz="900" u="none" cap="none" strike="noStrik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rPr>
              <a:t>‹#›</a:t>
            </a:fld>
            <a:endParaRPr b="0" i="0" sz="900" u="none" cap="none" strike="noStrike">
              <a:solidFill>
                <a:srgbClr val="898989"/>
              </a:solidFill>
              <a:latin typeface="Open Sans"/>
              <a:ea typeface="Open Sans"/>
              <a:cs typeface="Open Sans"/>
              <a:sym typeface="Open Sans"/>
            </a:endParaRPr>
          </a:p>
        </p:txBody>
      </p:sp>
      <p:sp>
        <p:nvSpPr>
          <p:cNvPr id="105" name="Google Shape;105;p4"/>
          <p:cNvSpPr txBox="1"/>
          <p:nvPr/>
        </p:nvSpPr>
        <p:spPr>
          <a:xfrm>
            <a:off x="0" y="674850"/>
            <a:ext cx="7569300" cy="44946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2000"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2000">
              <a:latin typeface="Open Sans"/>
              <a:ea typeface="Open Sans"/>
              <a:cs typeface="Open Sans"/>
              <a:sym typeface="Open Sans"/>
            </a:endParaRPr>
          </a:p>
          <a:p>
            <a:pPr indent="-260350" lvl="1" marL="742950" marR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Open Sans"/>
              <a:buChar char="•"/>
            </a:pPr>
            <a:r>
              <a:rPr lang="en-GB" sz="2000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rPr>
              <a:t>Communication is the process of sharing information between </a:t>
            </a:r>
            <a:r>
              <a:rPr lang="en-GB" sz="2000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rPr>
              <a:t>others. It can be from speaking, writing or other forms of expression to help others understand the message </a:t>
            </a:r>
            <a:endParaRPr sz="2000">
              <a:solidFill>
                <a:schemeClr val="dk1"/>
              </a:solidFill>
              <a:latin typeface="Open Sans"/>
              <a:ea typeface="Open Sans"/>
              <a:cs typeface="Open Sans"/>
              <a:sym typeface="Open Sans"/>
            </a:endParaRPr>
          </a:p>
          <a:p>
            <a:pPr indent="-260350" lvl="1" marL="742950" marR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Open Sans"/>
              <a:buChar char="•"/>
            </a:pPr>
            <a:r>
              <a:rPr lang="en-GB" sz="2000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rPr>
              <a:t>Communication involves a sender, a message and a receiver </a:t>
            </a:r>
            <a:endParaRPr sz="2000">
              <a:solidFill>
                <a:schemeClr val="dk1"/>
              </a:solidFill>
              <a:latin typeface="Open Sans"/>
              <a:ea typeface="Open Sans"/>
              <a:cs typeface="Open Sans"/>
              <a:sym typeface="Open Sans"/>
            </a:endParaRPr>
          </a:p>
          <a:p>
            <a:pPr indent="-260350" lvl="1" marL="742950" marR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Open Sans"/>
              <a:buChar char="•"/>
            </a:pPr>
            <a:r>
              <a:rPr lang="en-GB" sz="2000">
                <a:latin typeface="Open Sans"/>
                <a:ea typeface="Open Sans"/>
                <a:cs typeface="Open Sans"/>
                <a:sym typeface="Open Sans"/>
              </a:rPr>
              <a:t>Communication skills include active listening verbal and non verbal, adapting messages to different types of audiences </a:t>
            </a:r>
            <a:endParaRPr sz="2000">
              <a:latin typeface="Open Sans"/>
              <a:ea typeface="Open Sans"/>
              <a:cs typeface="Open Sans"/>
              <a:sym typeface="Open Sans"/>
            </a:endParaRPr>
          </a:p>
          <a:p>
            <a:pPr indent="-260350" lvl="1" marL="742950" marR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Open Sans"/>
              <a:buChar char="•"/>
            </a:pPr>
            <a:r>
              <a:rPr lang="en-GB" sz="2000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rPr>
              <a:t>Communication  </a:t>
            </a:r>
            <a:r>
              <a:rPr lang="en-GB" sz="2000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rPr>
              <a:t>develops</a:t>
            </a:r>
            <a:r>
              <a:rPr lang="en-GB" sz="2000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rPr>
              <a:t> at home, social environments, workplace or school </a:t>
            </a:r>
            <a:endParaRPr i="0" sz="2000" u="none" cap="none" strike="noStrike">
              <a:solidFill>
                <a:schemeClr val="dk1"/>
              </a:solidFill>
              <a:latin typeface="Open Sans"/>
              <a:ea typeface="Open Sans"/>
              <a:cs typeface="Open Sans"/>
              <a:sym typeface="Open Sans"/>
            </a:endParaRPr>
          </a:p>
          <a:p>
            <a:pPr indent="0" lvl="0" marL="91440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26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(Ntara, 2019)</a:t>
            </a:r>
            <a:endParaRPr b="1" sz="2800"/>
          </a:p>
        </p:txBody>
      </p:sp>
      <p:pic>
        <p:nvPicPr>
          <p:cNvPr id="106" name="Google Shape;106;p4" title="images.png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7662275" y="1258525"/>
            <a:ext cx="4102125" cy="3465475"/>
          </a:xfrm>
          <a:prstGeom prst="rect">
            <a:avLst/>
          </a:prstGeom>
          <a:noFill/>
          <a:ln>
            <a:noFill/>
          </a:ln>
        </p:spPr>
      </p:pic>
      <p:sp>
        <p:nvSpPr>
          <p:cNvPr id="107" name="Google Shape;107;p4"/>
          <p:cNvSpPr txBox="1"/>
          <p:nvPr/>
        </p:nvSpPr>
        <p:spPr>
          <a:xfrm>
            <a:off x="8114700" y="4724000"/>
            <a:ext cx="3393000" cy="446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500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rPr>
              <a:t>s</a:t>
            </a:r>
            <a:r>
              <a:rPr lang="en-GB" sz="1500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rPr>
              <a:t>ource:(Moseley,2022).</a:t>
            </a:r>
            <a:endParaRPr sz="1500">
              <a:solidFill>
                <a:schemeClr val="dk1"/>
              </a:solidFill>
              <a:latin typeface="Open Sans"/>
              <a:ea typeface="Open Sans"/>
              <a:cs typeface="Open Sans"/>
              <a:sym typeface="Open Sans"/>
            </a:endParaRPr>
          </a:p>
        </p:txBody>
      </p:sp>
    </p:spTree>
  </p:cSld>
  <p:clrMapOvr>
    <a:masterClrMapping/>
  </p:clrMapOvr>
  <p:transition spd="med">
    <p:push/>
  </p:transition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11" name="Shape 1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" name="Google Shape;112;p5"/>
          <p:cNvSpPr txBox="1"/>
          <p:nvPr>
            <p:ph idx="10" type="dt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GB">
                <a:solidFill>
                  <a:srgbClr val="888888"/>
                </a:solidFill>
                <a:latin typeface="Open Sans"/>
                <a:ea typeface="Open Sans"/>
                <a:cs typeface="Open Sans"/>
                <a:sym typeface="Open Sans"/>
              </a:rPr>
              <a:t>04/02/2026</a:t>
            </a:r>
            <a:endParaRPr>
              <a:solidFill>
                <a:srgbClr val="888888"/>
              </a:solidFill>
              <a:latin typeface="Open Sans"/>
              <a:ea typeface="Open Sans"/>
              <a:cs typeface="Open Sans"/>
              <a:sym typeface="Open Sans"/>
            </a:endParaRPr>
          </a:p>
        </p:txBody>
      </p:sp>
      <p:sp>
        <p:nvSpPr>
          <p:cNvPr id="113" name="Google Shape;113;p5"/>
          <p:cNvSpPr txBox="1"/>
          <p:nvPr>
            <p:ph idx="12" type="sldNum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r">
              <a:spcBef>
                <a:spcPts val="0"/>
              </a:spcBef>
              <a:spcAft>
                <a:spcPts val="0"/>
              </a:spcAft>
              <a:buClr>
                <a:srgbClr val="898989"/>
              </a:buClr>
              <a:buSzPts val="900"/>
              <a:buFont typeface="Arial"/>
              <a:buNone/>
            </a:pPr>
            <a:fld id="{00000000-1234-1234-1234-123412341234}" type="slidenum">
              <a:rPr lang="en-GB" sz="900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rPr>
              <a:t>‹#›</a:t>
            </a:fld>
            <a:endParaRPr sz="900">
              <a:solidFill>
                <a:srgbClr val="898989"/>
              </a:solidFill>
              <a:latin typeface="Open Sans"/>
              <a:ea typeface="Open Sans"/>
              <a:cs typeface="Open Sans"/>
              <a:sym typeface="Open Sans"/>
            </a:endParaRPr>
          </a:p>
        </p:txBody>
      </p:sp>
      <p:sp>
        <p:nvSpPr>
          <p:cNvPr id="114" name="Google Shape;114;p5"/>
          <p:cNvSpPr txBox="1"/>
          <p:nvPr>
            <p:ph type="title"/>
          </p:nvPr>
        </p:nvSpPr>
        <p:spPr>
          <a:xfrm>
            <a:off x="1492525" y="-47000"/>
            <a:ext cx="10326600" cy="7035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2800"/>
              <a:t>Importance of communication in professional practice</a:t>
            </a:r>
            <a:endParaRPr b="1" sz="900"/>
          </a:p>
        </p:txBody>
      </p:sp>
      <p:sp>
        <p:nvSpPr>
          <p:cNvPr id="115" name="Google Shape;115;p5"/>
          <p:cNvSpPr txBox="1"/>
          <p:nvPr/>
        </p:nvSpPr>
        <p:spPr>
          <a:xfrm>
            <a:off x="0" y="520625"/>
            <a:ext cx="8641200" cy="51564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1800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rPr>
              <a:t>C</a:t>
            </a:r>
            <a:r>
              <a:rPr b="1" lang="en-GB" sz="1900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rPr>
              <a:t>ommunication</a:t>
            </a:r>
            <a:r>
              <a:rPr b="1" lang="en-GB" sz="1900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rPr>
              <a:t> is </a:t>
            </a:r>
            <a:r>
              <a:rPr b="1" lang="en-GB" sz="1900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rPr>
              <a:t> essential for people working in health and social care it:</a:t>
            </a:r>
            <a:endParaRPr b="1" sz="2000">
              <a:solidFill>
                <a:schemeClr val="dk1"/>
              </a:solidFill>
            </a:endParaRPr>
          </a:p>
          <a:p>
            <a:pPr indent="-355600" lvl="0" marL="457200" marR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Char char="●"/>
            </a:pPr>
            <a:r>
              <a:rPr lang="en-GB" sz="2000">
                <a:solidFill>
                  <a:schemeClr val="dk1"/>
                </a:solidFill>
              </a:rPr>
              <a:t>E</a:t>
            </a:r>
            <a:r>
              <a:rPr lang="en-GB" sz="2000">
                <a:solidFill>
                  <a:schemeClr val="dk1"/>
                </a:solidFill>
              </a:rPr>
              <a:t>nsures patients receive the correct diagnosis and treatment </a:t>
            </a:r>
            <a:endParaRPr sz="2000">
              <a:solidFill>
                <a:schemeClr val="dk1"/>
              </a:solidFill>
            </a:endParaRPr>
          </a:p>
          <a:p>
            <a:pPr indent="-355600" lvl="0" marL="457200" marR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Char char="●"/>
            </a:pPr>
            <a:r>
              <a:rPr lang="en-GB" sz="2000">
                <a:solidFill>
                  <a:schemeClr val="dk1"/>
                </a:solidFill>
              </a:rPr>
              <a:t>Builds trust  between health care professional and patient </a:t>
            </a:r>
            <a:endParaRPr sz="2000">
              <a:solidFill>
                <a:schemeClr val="dk1"/>
              </a:solidFill>
            </a:endParaRPr>
          </a:p>
          <a:p>
            <a:pPr indent="-355600" lvl="0" marL="457200" marR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Char char="●"/>
            </a:pPr>
            <a:r>
              <a:rPr lang="en-GB" sz="2000">
                <a:solidFill>
                  <a:schemeClr val="dk1"/>
                </a:solidFill>
              </a:rPr>
              <a:t>Improves patient outcomes </a:t>
            </a:r>
            <a:endParaRPr sz="2000">
              <a:solidFill>
                <a:schemeClr val="dk1"/>
              </a:solidFill>
            </a:endParaRPr>
          </a:p>
          <a:p>
            <a:pPr indent="-355600" lvl="0" marL="457200" marR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Char char="●"/>
            </a:pPr>
            <a:r>
              <a:rPr lang="en-GB" sz="2000">
                <a:solidFill>
                  <a:schemeClr val="dk1"/>
                </a:solidFill>
              </a:rPr>
              <a:t>Prevents errors protects patient safety </a:t>
            </a:r>
            <a:endParaRPr sz="2000">
              <a:solidFill>
                <a:schemeClr val="dk1"/>
              </a:solidFill>
            </a:endParaRPr>
          </a:p>
          <a:p>
            <a:pPr indent="-355600" lvl="0" marL="457200" marR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Char char="●"/>
            </a:pPr>
            <a:r>
              <a:rPr lang="en-GB" sz="2000">
                <a:solidFill>
                  <a:schemeClr val="dk1"/>
                </a:solidFill>
              </a:rPr>
              <a:t>When patients feel listened to they are more likely  to follow  professionals advice </a:t>
            </a:r>
            <a:endParaRPr sz="2000">
              <a:solidFill>
                <a:schemeClr val="dk1"/>
              </a:solidFill>
            </a:endParaRPr>
          </a:p>
          <a:p>
            <a:pPr indent="-355600" lvl="0" marL="457200" marR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Char char="●"/>
            </a:pPr>
            <a:r>
              <a:rPr lang="en-GB" sz="2000">
                <a:solidFill>
                  <a:schemeClr val="dk1"/>
                </a:solidFill>
              </a:rPr>
              <a:t>Improved job satisfaction             </a:t>
            </a:r>
            <a:endParaRPr/>
          </a:p>
          <a:p>
            <a:pPr indent="-317500" lvl="0" marL="457200" marR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Char char="●"/>
            </a:pPr>
            <a:r>
              <a:rPr lang="en-GB" sz="2000">
                <a:solidFill>
                  <a:schemeClr val="dk1"/>
                </a:solidFill>
              </a:rPr>
              <a:t>Ensures </a:t>
            </a:r>
            <a:r>
              <a:rPr i="0" lang="en-GB" sz="2000" u="none" cap="none" strike="noStrike">
                <a:solidFill>
                  <a:schemeClr val="dk1"/>
                </a:solidFill>
              </a:rPr>
              <a:t>Safe and effective care                 </a:t>
            </a:r>
            <a:r>
              <a:rPr i="0" lang="en-GB" sz="2000" u="none" cap="none" strike="noStrike">
                <a:solidFill>
                  <a:schemeClr val="dk1"/>
                </a:solidFill>
              </a:rPr>
              <a:t>  </a:t>
            </a:r>
            <a:r>
              <a:rPr b="1" i="0" lang="en-GB" sz="2500" u="none" cap="none" strike="noStrike">
                <a:solidFill>
                  <a:schemeClr val="dk1"/>
                </a:solidFill>
              </a:rPr>
              <a:t> </a:t>
            </a:r>
            <a:r>
              <a:rPr b="1" lang="en-GB" sz="2900">
                <a:solidFill>
                  <a:schemeClr val="dk1"/>
                </a:solidFill>
              </a:rPr>
              <a:t>  </a:t>
            </a:r>
            <a:endParaRPr i="1" sz="1050">
              <a:solidFill>
                <a:schemeClr val="dk1"/>
              </a:solidFill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2000">
                <a:solidFill>
                  <a:schemeClr val="dk1"/>
                </a:solidFill>
              </a:rPr>
              <a:t>Communication </a:t>
            </a:r>
            <a:r>
              <a:rPr b="1" lang="en-GB" sz="2000">
                <a:solidFill>
                  <a:schemeClr val="dk1"/>
                </a:solidFill>
              </a:rPr>
              <a:t> skill benefits:</a:t>
            </a:r>
            <a:endParaRPr b="1"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900">
                <a:solidFill>
                  <a:schemeClr val="dk1"/>
                </a:solidFill>
                <a:highlight>
                  <a:srgbClr val="FFFFFF"/>
                </a:highlight>
              </a:rPr>
              <a:t>Organisations</a:t>
            </a:r>
            <a:r>
              <a:rPr lang="en-GB" sz="1900">
                <a:solidFill>
                  <a:schemeClr val="dk1"/>
                </a:solidFill>
                <a:highlight>
                  <a:srgbClr val="FFFFFF"/>
                </a:highlight>
              </a:rPr>
              <a:t> also benefit  from </a:t>
            </a:r>
            <a:r>
              <a:rPr lang="en-GB" sz="1900">
                <a:solidFill>
                  <a:schemeClr val="dk1"/>
                </a:solidFill>
                <a:highlight>
                  <a:srgbClr val="FFFFFF"/>
                </a:highlight>
              </a:rPr>
              <a:t>communication:</a:t>
            </a:r>
            <a:r>
              <a:rPr lang="en-GB" sz="1900">
                <a:solidFill>
                  <a:schemeClr val="dk1"/>
                </a:solidFill>
                <a:highlight>
                  <a:srgbClr val="FFFFFF"/>
                </a:highlight>
              </a:rPr>
              <a:t>                       </a:t>
            </a:r>
            <a:endParaRPr sz="1900">
              <a:solidFill>
                <a:schemeClr val="dk1"/>
              </a:solidFill>
              <a:highlight>
                <a:srgbClr val="FFFFFF"/>
              </a:highlight>
            </a:endParaRPr>
          </a:p>
          <a:p>
            <a:pPr indent="-336550" lvl="0" marL="342900" marR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900"/>
              <a:buChar char="•"/>
            </a:pPr>
            <a:r>
              <a:rPr lang="en-GB" sz="1900">
                <a:solidFill>
                  <a:schemeClr val="dk1"/>
                </a:solidFill>
                <a:highlight>
                  <a:srgbClr val="FFFFFF"/>
                </a:highlight>
              </a:rPr>
              <a:t>Strengthens</a:t>
            </a:r>
            <a:r>
              <a:rPr lang="en-GB" sz="1900">
                <a:solidFill>
                  <a:schemeClr val="dk1"/>
                </a:solidFill>
                <a:highlight>
                  <a:srgbClr val="FFFFFF"/>
                </a:highlight>
              </a:rPr>
              <a:t> </a:t>
            </a:r>
            <a:r>
              <a:rPr lang="en-GB" sz="1900">
                <a:solidFill>
                  <a:schemeClr val="dk1"/>
                </a:solidFill>
                <a:highlight>
                  <a:srgbClr val="FFFFFF"/>
                </a:highlight>
              </a:rPr>
              <a:t>management</a:t>
            </a:r>
            <a:r>
              <a:rPr lang="en-GB" sz="1900">
                <a:solidFill>
                  <a:schemeClr val="dk1"/>
                </a:solidFill>
                <a:highlight>
                  <a:srgbClr val="FFFFFF"/>
                </a:highlight>
              </a:rPr>
              <a:t> </a:t>
            </a:r>
            <a:endParaRPr sz="1900">
              <a:solidFill>
                <a:schemeClr val="dk1"/>
              </a:solidFill>
              <a:highlight>
                <a:srgbClr val="FFFFFF"/>
              </a:highlight>
            </a:endParaRPr>
          </a:p>
          <a:p>
            <a:pPr indent="-349250" lvl="0" marL="342900" marR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Char char="•"/>
            </a:pPr>
            <a:r>
              <a:rPr lang="en-GB" sz="1900">
                <a:solidFill>
                  <a:schemeClr val="dk1"/>
                </a:solidFill>
                <a:highlight>
                  <a:srgbClr val="FFFFFF"/>
                </a:highlight>
              </a:rPr>
              <a:t>Better employee employee </a:t>
            </a:r>
            <a:r>
              <a:rPr lang="en-GB" sz="1900">
                <a:solidFill>
                  <a:schemeClr val="dk1"/>
                </a:solidFill>
                <a:highlight>
                  <a:srgbClr val="FFFFFF"/>
                </a:highlight>
              </a:rPr>
              <a:t>engagement   </a:t>
            </a:r>
            <a:endParaRPr sz="1900">
              <a:solidFill>
                <a:schemeClr val="dk1"/>
              </a:solidFill>
              <a:highlight>
                <a:srgbClr val="FFFFFF"/>
              </a:highlight>
            </a:endParaRPr>
          </a:p>
          <a:p>
            <a:pPr indent="-336550" lvl="0" marL="342900" marR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900"/>
              <a:buChar char="•"/>
            </a:pPr>
            <a:r>
              <a:rPr lang="en-GB" sz="1900">
                <a:solidFill>
                  <a:schemeClr val="dk1"/>
                </a:solidFill>
                <a:highlight>
                  <a:srgbClr val="FFFFFF"/>
                </a:highlight>
              </a:rPr>
              <a:t>Misunderstandings can result from ineffective communication which may lead to  mistakes ,lower satisfaction and even injury    </a:t>
            </a:r>
            <a:r>
              <a:rPr lang="en-GB" sz="1800">
                <a:solidFill>
                  <a:schemeClr val="dk1"/>
                </a:solidFill>
                <a:highlight>
                  <a:srgbClr val="FFFFFF"/>
                </a:highlight>
              </a:rPr>
              <a:t> </a:t>
            </a:r>
            <a:r>
              <a:rPr lang="en-GB" sz="1900">
                <a:solidFill>
                  <a:schemeClr val="dk1"/>
                </a:solidFill>
                <a:highlight>
                  <a:srgbClr val="FFFFFF"/>
                </a:highlight>
              </a:rPr>
              <a:t> </a:t>
            </a:r>
            <a:r>
              <a:rPr lang="en-GB" sz="1800">
                <a:solidFill>
                  <a:schemeClr val="dk1"/>
                </a:solidFill>
                <a:highlight>
                  <a:srgbClr val="FFFFFF"/>
                </a:highlight>
              </a:rPr>
              <a:t>    </a:t>
            </a:r>
            <a:r>
              <a:rPr b="1" lang="en-GB" sz="2400">
                <a:solidFill>
                  <a:schemeClr val="dk1"/>
                </a:solidFill>
              </a:rPr>
              <a:t>(Sermo,2019)</a:t>
            </a:r>
            <a:endParaRPr sz="1300"/>
          </a:p>
        </p:txBody>
      </p:sp>
      <p:pic>
        <p:nvPicPr>
          <p:cNvPr id="116" name="Google Shape;116;p5" title="images.jpg"/>
          <p:cNvPicPr preferRelativeResize="0"/>
          <p:nvPr/>
        </p:nvPicPr>
        <p:blipFill rotWithShape="1">
          <a:blip r:embed="rId3">
            <a:alphaModFix/>
          </a:blip>
          <a:srcRect b="0" l="2593" r="2413" t="0"/>
          <a:stretch/>
        </p:blipFill>
        <p:spPr>
          <a:xfrm>
            <a:off x="8641075" y="977275"/>
            <a:ext cx="3379075" cy="3789825"/>
          </a:xfrm>
          <a:prstGeom prst="rect">
            <a:avLst/>
          </a:prstGeom>
          <a:noFill/>
          <a:ln>
            <a:noFill/>
          </a:ln>
        </p:spPr>
      </p:pic>
      <p:sp>
        <p:nvSpPr>
          <p:cNvPr id="117" name="Google Shape;117;p5"/>
          <p:cNvSpPr txBox="1"/>
          <p:nvPr/>
        </p:nvSpPr>
        <p:spPr>
          <a:xfrm>
            <a:off x="8463075" y="4767100"/>
            <a:ext cx="2863500" cy="703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1000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rPr>
              <a:t>source:(The Access Group,2026)</a:t>
            </a:r>
            <a:endParaRPr b="1" sz="600">
              <a:solidFill>
                <a:schemeClr val="dk1"/>
              </a:solidFill>
              <a:latin typeface="Open Sans"/>
              <a:ea typeface="Open Sans"/>
              <a:cs typeface="Open Sans"/>
              <a:sym typeface="Open Sans"/>
            </a:endParaRPr>
          </a:p>
        </p:txBody>
      </p:sp>
    </p:spTree>
  </p:cSld>
  <p:clrMapOvr>
    <a:masterClrMapping/>
  </p:clrMapOvr>
  <p:transition spd="med">
    <p:push/>
  </p:transition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21" name="Shape 1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" name="Google Shape;122;p6"/>
          <p:cNvSpPr txBox="1"/>
          <p:nvPr>
            <p:ph type="title"/>
          </p:nvPr>
        </p:nvSpPr>
        <p:spPr>
          <a:xfrm>
            <a:off x="1981200" y="0"/>
            <a:ext cx="9400200" cy="675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2300"/>
              <a:t> Factors </a:t>
            </a:r>
            <a:r>
              <a:rPr b="1" lang="en-GB" sz="2300"/>
              <a:t>influencing</a:t>
            </a:r>
            <a:r>
              <a:rPr b="1" lang="en-GB" sz="2300"/>
              <a:t> communication (Fishbone diagram)</a:t>
            </a:r>
            <a:endParaRPr sz="3900"/>
          </a:p>
        </p:txBody>
      </p:sp>
      <p:sp>
        <p:nvSpPr>
          <p:cNvPr id="123" name="Google Shape;123;p6"/>
          <p:cNvSpPr txBox="1"/>
          <p:nvPr>
            <p:ph idx="1" type="body"/>
          </p:nvPr>
        </p:nvSpPr>
        <p:spPr>
          <a:xfrm>
            <a:off x="-91175" y="547025"/>
            <a:ext cx="8317200" cy="44688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</a:pPr>
            <a:r>
              <a:rPr lang="en-GB" sz="2100"/>
              <a:t>Fishb</a:t>
            </a:r>
            <a:r>
              <a:rPr lang="en-GB" sz="2000"/>
              <a:t>one </a:t>
            </a:r>
            <a:r>
              <a:rPr lang="en-GB" sz="2000"/>
              <a:t>diagram</a:t>
            </a:r>
            <a:r>
              <a:rPr lang="en-GB" sz="2000"/>
              <a:t> was developed by K</a:t>
            </a:r>
            <a:r>
              <a:rPr lang="en-GB" sz="2000"/>
              <a:t>aoru</a:t>
            </a:r>
            <a:r>
              <a:rPr lang="en-GB" sz="2000"/>
              <a:t> </a:t>
            </a:r>
            <a:r>
              <a:rPr lang="en-GB" sz="2000"/>
              <a:t>Ishikawa</a:t>
            </a:r>
            <a:r>
              <a:rPr lang="en-GB" sz="2000"/>
              <a:t> </a:t>
            </a:r>
            <a:endParaRPr sz="2800"/>
          </a:p>
          <a:p>
            <a:pPr indent="-317500" lvl="0" marL="342900" rtl="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</a:pPr>
            <a:r>
              <a:rPr lang="en-GB" sz="2000"/>
              <a:t>Briefly explain:</a:t>
            </a:r>
            <a:endParaRPr sz="2800"/>
          </a:p>
          <a:p>
            <a:pPr indent="-241300" lvl="1" marL="742950" rtl="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1700"/>
              <a:buChar char="–"/>
            </a:pPr>
            <a:r>
              <a:rPr lang="en-GB" sz="1700"/>
              <a:t>Fishbone diagram is a tool for </a:t>
            </a:r>
            <a:r>
              <a:rPr lang="en-GB" sz="1700"/>
              <a:t>problem</a:t>
            </a:r>
            <a:r>
              <a:rPr lang="en-GB" sz="1700"/>
              <a:t> solving that helps finds a problems </a:t>
            </a:r>
            <a:r>
              <a:rPr lang="en-GB" sz="1700"/>
              <a:t>underlying</a:t>
            </a:r>
            <a:r>
              <a:rPr lang="en-GB" sz="1700"/>
              <a:t> cause</a:t>
            </a:r>
            <a:endParaRPr sz="1700"/>
          </a:p>
          <a:p>
            <a:pPr indent="-241300" lvl="1" marL="742950" rtl="0" algn="l">
              <a:spcBef>
                <a:spcPts val="480"/>
              </a:spcBef>
              <a:spcAft>
                <a:spcPts val="0"/>
              </a:spcAft>
              <a:buSzPts val="1700"/>
              <a:buChar char="–"/>
            </a:pPr>
            <a:r>
              <a:rPr lang="en-GB" sz="1700"/>
              <a:t>Stages of fishbone </a:t>
            </a:r>
            <a:r>
              <a:rPr lang="en-GB" sz="1700"/>
              <a:t>theory</a:t>
            </a:r>
            <a:r>
              <a:rPr lang="en-GB" sz="1700"/>
              <a:t> </a:t>
            </a:r>
            <a:endParaRPr sz="1700"/>
          </a:p>
          <a:p>
            <a:pPr indent="-241300" lvl="1" marL="742950" rtl="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1700"/>
              <a:buChar char="–"/>
            </a:pPr>
            <a:r>
              <a:rPr lang="en-GB" sz="1700"/>
              <a:t>Identify the </a:t>
            </a:r>
            <a:r>
              <a:rPr lang="en-GB" sz="1700"/>
              <a:t>problem at the top of the fishes head </a:t>
            </a:r>
            <a:endParaRPr sz="1700"/>
          </a:p>
          <a:p>
            <a:pPr indent="-241300" lvl="1" marL="742950" rtl="0" algn="l">
              <a:spcBef>
                <a:spcPts val="480"/>
              </a:spcBef>
              <a:spcAft>
                <a:spcPts val="0"/>
              </a:spcAft>
              <a:buSzPts val="1700"/>
              <a:buChar char="–"/>
            </a:pPr>
            <a:r>
              <a:rPr lang="en-GB" sz="1700"/>
              <a:t>Identifying the major categories that could be contributing to the issue </a:t>
            </a:r>
            <a:endParaRPr sz="1700"/>
          </a:p>
          <a:p>
            <a:pPr indent="-241300" lvl="1" marL="742950" rtl="0" algn="l">
              <a:spcBef>
                <a:spcPts val="480"/>
              </a:spcBef>
              <a:spcAft>
                <a:spcPts val="0"/>
              </a:spcAft>
              <a:buSzPts val="1700"/>
              <a:buChar char="–"/>
            </a:pPr>
            <a:r>
              <a:rPr lang="en-GB" sz="1700"/>
              <a:t>These categories may include people,procedures,equipment and environment </a:t>
            </a:r>
            <a:endParaRPr sz="1700"/>
          </a:p>
          <a:p>
            <a:pPr indent="-247650" lvl="1" marL="742950" rtl="0" algn="l">
              <a:spcBef>
                <a:spcPts val="480"/>
              </a:spcBef>
              <a:spcAft>
                <a:spcPts val="0"/>
              </a:spcAft>
              <a:buSzPts val="1800"/>
              <a:buChar char="–"/>
            </a:pPr>
            <a:r>
              <a:rPr lang="en-GB" sz="1800"/>
              <a:t>Consider all of the likely causes of the problem and categorise  </a:t>
            </a:r>
            <a:endParaRPr sz="1800"/>
          </a:p>
          <a:p>
            <a:pPr indent="-247650" lvl="1" marL="742950" rtl="0" algn="l">
              <a:spcBef>
                <a:spcPts val="480"/>
              </a:spcBef>
              <a:spcAft>
                <a:spcPts val="0"/>
              </a:spcAft>
              <a:buSzPts val="1800"/>
              <a:buChar char="–"/>
            </a:pPr>
            <a:r>
              <a:rPr lang="en-GB" sz="1800"/>
              <a:t>To determine the underlying source of the issue examine its causes </a:t>
            </a:r>
            <a:endParaRPr sz="1800"/>
          </a:p>
          <a:p>
            <a:pPr indent="-247650" lvl="1" marL="742950" rtl="0" algn="l">
              <a:spcBef>
                <a:spcPts val="480"/>
              </a:spcBef>
              <a:spcAft>
                <a:spcPts val="0"/>
              </a:spcAft>
              <a:buSzPts val="1800"/>
              <a:buChar char="–"/>
            </a:pPr>
            <a:r>
              <a:rPr lang="en-GB" sz="1800"/>
              <a:t>Take steps to lessen or resolve the issue and enhanced care </a:t>
            </a:r>
            <a:endParaRPr sz="1800"/>
          </a:p>
          <a:p>
            <a:pPr indent="-342900" lvl="0" marL="342900" rtl="0" algn="l">
              <a:spcBef>
                <a:spcPts val="480"/>
              </a:spcBef>
              <a:spcAft>
                <a:spcPts val="0"/>
              </a:spcAft>
              <a:buSzPts val="1800"/>
              <a:buChar char="•"/>
            </a:pPr>
            <a:r>
              <a:rPr lang="en-GB" sz="1800"/>
              <a:t>Health and social care professionals must collaborate exchange knowledge and listen in order to identify causes </a:t>
            </a:r>
            <a:endParaRPr sz="1800"/>
          </a:p>
          <a:p>
            <a:pPr indent="0" lvl="0" marL="342900" rtl="0" algn="l">
              <a:spcBef>
                <a:spcPts val="480"/>
              </a:spcBef>
              <a:spcAft>
                <a:spcPts val="0"/>
              </a:spcAft>
              <a:buNone/>
            </a:pPr>
            <a:r>
              <a:t/>
            </a:r>
            <a:endParaRPr sz="1800"/>
          </a:p>
          <a:p>
            <a:pPr indent="0" lvl="0" marL="0" rtl="0" algn="l">
              <a:spcBef>
                <a:spcPts val="480"/>
              </a:spcBef>
              <a:spcAft>
                <a:spcPts val="0"/>
              </a:spcAft>
              <a:buNone/>
            </a:pPr>
            <a:r>
              <a:rPr b="1" lang="en-GB" sz="1800"/>
              <a:t> (East London NHS Foundation trust,2025)</a:t>
            </a:r>
            <a:endParaRPr b="1" sz="1800"/>
          </a:p>
          <a:p>
            <a:pPr indent="0" lvl="0" marL="742950" rtl="0" algn="l">
              <a:spcBef>
                <a:spcPts val="480"/>
              </a:spcBef>
              <a:spcAft>
                <a:spcPts val="0"/>
              </a:spcAft>
              <a:buNone/>
            </a:pPr>
            <a:r>
              <a:t/>
            </a:r>
            <a:endParaRPr sz="2400"/>
          </a:p>
          <a:p>
            <a:pPr indent="0" lvl="0" marL="742950" rtl="0" algn="l">
              <a:spcBef>
                <a:spcPts val="480"/>
              </a:spcBef>
              <a:spcAft>
                <a:spcPts val="0"/>
              </a:spcAft>
              <a:buNone/>
            </a:pPr>
            <a:r>
              <a:t/>
            </a:r>
            <a:endParaRPr sz="2400"/>
          </a:p>
          <a:p>
            <a:pPr indent="0" lvl="0" marL="0" rtl="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</a:pPr>
            <a:r>
              <a:t/>
            </a:r>
            <a:endParaRPr/>
          </a:p>
          <a:p>
            <a:pPr indent="-190500" lvl="0" marL="342900" rtl="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</a:pPr>
            <a:r>
              <a:t/>
            </a:r>
            <a:endParaRPr sz="2400"/>
          </a:p>
        </p:txBody>
      </p:sp>
      <p:sp>
        <p:nvSpPr>
          <p:cNvPr id="124" name="Google Shape;124;p6"/>
          <p:cNvSpPr txBox="1"/>
          <p:nvPr>
            <p:ph idx="10" type="dt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04/02/2026</a:t>
            </a:r>
            <a:endParaRPr/>
          </a:p>
        </p:txBody>
      </p:sp>
      <p:sp>
        <p:nvSpPr>
          <p:cNvPr id="125" name="Google Shape;125;p6"/>
          <p:cNvSpPr txBox="1"/>
          <p:nvPr>
            <p:ph idx="12" type="sldNum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  <p:pic>
        <p:nvPicPr>
          <p:cNvPr id="126" name="Google Shape;126;p6" title="Fishbone-ASQ-Featured.png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7897650" y="723375"/>
            <a:ext cx="4294350" cy="4074674"/>
          </a:xfrm>
          <a:prstGeom prst="rect">
            <a:avLst/>
          </a:prstGeom>
          <a:noFill/>
          <a:ln>
            <a:noFill/>
          </a:ln>
        </p:spPr>
      </p:pic>
      <p:sp>
        <p:nvSpPr>
          <p:cNvPr id="127" name="Google Shape;127;p6"/>
          <p:cNvSpPr txBox="1"/>
          <p:nvPr/>
        </p:nvSpPr>
        <p:spPr>
          <a:xfrm>
            <a:off x="8435775" y="4742025"/>
            <a:ext cx="2845200" cy="675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1000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rPr>
              <a:t>s</a:t>
            </a:r>
            <a:r>
              <a:rPr b="1" lang="en-GB" sz="1000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rPr>
              <a:t>ource:(American Society for quality,n.d.)</a:t>
            </a:r>
            <a:endParaRPr b="1" sz="900">
              <a:solidFill>
                <a:schemeClr val="dk1"/>
              </a:solidFill>
              <a:latin typeface="Open Sans"/>
              <a:ea typeface="Open Sans"/>
              <a:cs typeface="Open Sans"/>
              <a:sym typeface="Open Sans"/>
            </a:endParaRPr>
          </a:p>
        </p:txBody>
      </p:sp>
    </p:spTree>
  </p:cSld>
  <p:clrMapOvr>
    <a:masterClrMapping/>
  </p:clrMapOvr>
  <p:transition spd="med">
    <p:push/>
  </p:transition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31" name="Shape 1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2" name="Google Shape;132;p7"/>
          <p:cNvSpPr txBox="1"/>
          <p:nvPr>
            <p:ph type="title"/>
          </p:nvPr>
        </p:nvSpPr>
        <p:spPr>
          <a:xfrm>
            <a:off x="12525" y="0"/>
            <a:ext cx="10230600" cy="839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2800"/>
              <a:t>Impacts of communication on care </a:t>
            </a:r>
            <a:br>
              <a:rPr lang="en-GB" sz="2800"/>
            </a:br>
            <a:endParaRPr b="1" sz="2800"/>
          </a:p>
        </p:txBody>
      </p:sp>
      <p:sp>
        <p:nvSpPr>
          <p:cNvPr id="133" name="Google Shape;133;p7"/>
          <p:cNvSpPr txBox="1"/>
          <p:nvPr>
            <p:ph idx="1" type="body"/>
          </p:nvPr>
        </p:nvSpPr>
        <p:spPr>
          <a:xfrm>
            <a:off x="0" y="401275"/>
            <a:ext cx="8973900" cy="53766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</a:pPr>
            <a:r>
              <a:rPr lang="en-GB" sz="2000"/>
              <a:t>Job Role :Care assistant in a care home </a:t>
            </a:r>
            <a:endParaRPr/>
          </a:p>
          <a:p>
            <a:pPr indent="0" lvl="0" marL="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</a:pPr>
            <a:r>
              <a:rPr b="1" lang="en-GB" sz="1800"/>
              <a:t>A patient suffers with </a:t>
            </a:r>
            <a:r>
              <a:rPr b="1" lang="en-GB" sz="1800"/>
              <a:t>alzheimer's</a:t>
            </a:r>
            <a:r>
              <a:rPr b="1" lang="en-GB" sz="1800"/>
              <a:t> is feeling confused,and scared</a:t>
            </a:r>
            <a:endParaRPr sz="3000"/>
          </a:p>
          <a:p>
            <a:pPr indent="-273050" lvl="1" marL="74295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</a:pPr>
            <a:r>
              <a:rPr lang="en-GB" sz="1800"/>
              <a:t>Speak </a:t>
            </a:r>
            <a:r>
              <a:rPr lang="en-GB" sz="1800"/>
              <a:t>clearly</a:t>
            </a:r>
            <a:r>
              <a:rPr lang="en-GB" sz="1800"/>
              <a:t> </a:t>
            </a:r>
            <a:endParaRPr sz="1800"/>
          </a:p>
          <a:p>
            <a:pPr indent="-273050" lvl="1" marL="742950" rtl="0" algn="l">
              <a:spcBef>
                <a:spcPts val="400"/>
              </a:spcBef>
              <a:spcAft>
                <a:spcPts val="0"/>
              </a:spcAft>
              <a:buSzPts val="1800"/>
              <a:buChar char="–"/>
            </a:pPr>
            <a:r>
              <a:rPr lang="en-GB" sz="1800"/>
              <a:t>Make eye contact </a:t>
            </a:r>
            <a:endParaRPr sz="1800"/>
          </a:p>
          <a:p>
            <a:pPr indent="-273050" lvl="1" marL="742950" rtl="0" algn="l">
              <a:spcBef>
                <a:spcPts val="400"/>
              </a:spcBef>
              <a:spcAft>
                <a:spcPts val="0"/>
              </a:spcAft>
              <a:buSzPts val="1800"/>
              <a:buChar char="–"/>
            </a:pPr>
            <a:r>
              <a:rPr lang="en-GB" sz="1800"/>
              <a:t>Using non verbal gestures </a:t>
            </a:r>
            <a:endParaRPr sz="1800"/>
          </a:p>
          <a:p>
            <a:pPr indent="-273050" lvl="1" marL="742950" rtl="0" algn="l">
              <a:spcBef>
                <a:spcPts val="400"/>
              </a:spcBef>
              <a:spcAft>
                <a:spcPts val="0"/>
              </a:spcAft>
              <a:buSzPts val="1800"/>
              <a:buChar char="–"/>
            </a:pPr>
            <a:r>
              <a:rPr lang="en-GB" sz="1800"/>
              <a:t>Use a reassuring and calm tone of voice to </a:t>
            </a:r>
            <a:r>
              <a:rPr lang="en-GB" sz="1800"/>
              <a:t>reassure</a:t>
            </a:r>
            <a:r>
              <a:rPr lang="en-GB" sz="1800"/>
              <a:t> patient </a:t>
            </a:r>
            <a:endParaRPr sz="1800"/>
          </a:p>
          <a:p>
            <a:pPr indent="-273050" lvl="1" marL="742950" rtl="0" algn="l">
              <a:spcBef>
                <a:spcPts val="400"/>
              </a:spcBef>
              <a:spcAft>
                <a:spcPts val="0"/>
              </a:spcAft>
              <a:buSzPts val="1800"/>
              <a:buChar char="–"/>
            </a:pPr>
            <a:r>
              <a:rPr lang="en-GB" sz="1800"/>
              <a:t>Take time to listen to patient needs and concerns </a:t>
            </a:r>
            <a:endParaRPr sz="1800"/>
          </a:p>
          <a:p>
            <a:pPr indent="-273050" lvl="1" marL="742950" rtl="0" algn="l">
              <a:spcBef>
                <a:spcPts val="400"/>
              </a:spcBef>
              <a:spcAft>
                <a:spcPts val="0"/>
              </a:spcAft>
              <a:buSzPts val="1800"/>
              <a:buChar char="–"/>
            </a:pPr>
            <a:r>
              <a:rPr lang="en-GB" sz="1800"/>
              <a:t>Report patients needs on shift handover </a:t>
            </a:r>
            <a:endParaRPr sz="1800"/>
          </a:p>
          <a:p>
            <a:pPr indent="0" lvl="0" marL="742950" rtl="0" algn="l">
              <a:spcBef>
                <a:spcPts val="400"/>
              </a:spcBef>
              <a:spcAft>
                <a:spcPts val="0"/>
              </a:spcAft>
              <a:buNone/>
            </a:pPr>
            <a:r>
              <a:rPr b="1" lang="en-GB" sz="2400"/>
              <a:t> </a:t>
            </a:r>
            <a:r>
              <a:rPr b="1" lang="en-GB" sz="1600">
                <a:latin typeface="Times New Roman"/>
                <a:ea typeface="Times New Roman"/>
                <a:cs typeface="Times New Roman"/>
                <a:sym typeface="Times New Roman"/>
              </a:rPr>
              <a:t>(Alzheimer's Association,2024)</a:t>
            </a:r>
            <a:endParaRPr b="1" sz="1600"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742950" rtl="0" algn="l">
              <a:spcBef>
                <a:spcPts val="400"/>
              </a:spcBef>
              <a:spcAft>
                <a:spcPts val="0"/>
              </a:spcAft>
              <a:buNone/>
            </a:pPr>
            <a:r>
              <a:t/>
            </a:r>
            <a:endParaRPr sz="1600"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-342900" lvl="0" marL="914400" rtl="0" algn="l">
              <a:spcBef>
                <a:spcPts val="400"/>
              </a:spcBef>
              <a:spcAft>
                <a:spcPts val="0"/>
              </a:spcAft>
              <a:buSzPts val="1800"/>
              <a:buChar char="•"/>
            </a:pPr>
            <a:r>
              <a:rPr lang="en-GB" sz="1800"/>
              <a:t>This Helps professionals met physical and emotional needs of the patient.</a:t>
            </a:r>
            <a:endParaRPr sz="1800"/>
          </a:p>
          <a:p>
            <a:pPr indent="-342900" lvl="0" marL="914400" rtl="0" algn="l">
              <a:spcBef>
                <a:spcPts val="0"/>
              </a:spcBef>
              <a:spcAft>
                <a:spcPts val="0"/>
              </a:spcAft>
              <a:buSzPts val="1800"/>
              <a:buChar char="•"/>
            </a:pPr>
            <a:r>
              <a:rPr lang="en-GB" sz="1800"/>
              <a:t>Provides patients with safe, </a:t>
            </a:r>
            <a:r>
              <a:rPr lang="en-GB" sz="1800"/>
              <a:t>consistent and person centred care</a:t>
            </a:r>
            <a:endParaRPr sz="1800"/>
          </a:p>
          <a:p>
            <a:pPr indent="-342900" lvl="0" marL="914400" rtl="0" algn="l">
              <a:spcBef>
                <a:spcPts val="0"/>
              </a:spcBef>
              <a:spcAft>
                <a:spcPts val="0"/>
              </a:spcAft>
              <a:buSzPts val="1800"/>
              <a:buChar char="•"/>
            </a:pPr>
            <a:r>
              <a:rPr lang="en-GB" sz="1800"/>
              <a:t>Ease anxiety and depression is patient is feeling supported </a:t>
            </a:r>
            <a:endParaRPr sz="1800"/>
          </a:p>
          <a:p>
            <a:pPr indent="-342900" lvl="0" marL="914400" rtl="0" algn="l">
              <a:spcBef>
                <a:spcPts val="0"/>
              </a:spcBef>
              <a:spcAft>
                <a:spcPts val="0"/>
              </a:spcAft>
              <a:buSzPts val="1800"/>
              <a:buChar char="•"/>
            </a:pPr>
            <a:r>
              <a:rPr lang="en-GB" sz="1800"/>
              <a:t>Patients feel in control as being in a care home,patients may feel they have no control of their lives living in a care home </a:t>
            </a:r>
            <a:endParaRPr sz="1800"/>
          </a:p>
          <a:p>
            <a:pPr indent="0" lvl="0" marL="914400" rtl="0" algn="l">
              <a:spcBef>
                <a:spcPts val="400"/>
              </a:spcBef>
              <a:spcAft>
                <a:spcPts val="0"/>
              </a:spcAft>
              <a:buNone/>
            </a:pPr>
            <a:r>
              <a:rPr b="1" lang="en-GB" sz="1700">
                <a:latin typeface="Times New Roman"/>
                <a:ea typeface="Times New Roman"/>
                <a:cs typeface="Times New Roman"/>
                <a:sym typeface="Times New Roman"/>
              </a:rPr>
              <a:t>(Toersen N,2024)</a:t>
            </a:r>
            <a:endParaRPr b="1" sz="2300"/>
          </a:p>
          <a:p>
            <a:pPr indent="0" lvl="0" marL="914400" rtl="0" algn="l">
              <a:spcBef>
                <a:spcPts val="400"/>
              </a:spcBef>
              <a:spcAft>
                <a:spcPts val="0"/>
              </a:spcAft>
              <a:buNone/>
            </a:pPr>
            <a:r>
              <a:t/>
            </a:r>
            <a:endParaRPr sz="2400"/>
          </a:p>
          <a:p>
            <a:pPr indent="0" lvl="0" marL="742950" rtl="0" algn="l">
              <a:spcBef>
                <a:spcPts val="400"/>
              </a:spcBef>
              <a:spcAft>
                <a:spcPts val="0"/>
              </a:spcAft>
              <a:buNone/>
            </a:pPr>
            <a:r>
              <a:t/>
            </a:r>
            <a:endParaRPr sz="2000"/>
          </a:p>
          <a:p>
            <a:pPr indent="-285750" lvl="1" marL="74295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–"/>
            </a:pPr>
            <a:r>
              <a:t/>
            </a:r>
            <a:endParaRPr/>
          </a:p>
          <a:p>
            <a:pPr indent="0" lvl="0" marL="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</a:pPr>
            <a:r>
              <a:t/>
            </a:r>
            <a:endParaRPr/>
          </a:p>
        </p:txBody>
      </p:sp>
      <p:sp>
        <p:nvSpPr>
          <p:cNvPr id="134" name="Google Shape;134;p7"/>
          <p:cNvSpPr txBox="1"/>
          <p:nvPr>
            <p:ph idx="10" type="dt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04/02/2026</a:t>
            </a:r>
            <a:endParaRPr/>
          </a:p>
        </p:txBody>
      </p:sp>
      <p:sp>
        <p:nvSpPr>
          <p:cNvPr id="135" name="Google Shape;135;p7"/>
          <p:cNvSpPr txBox="1"/>
          <p:nvPr>
            <p:ph idx="12" type="sldNum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  <p:pic>
        <p:nvPicPr>
          <p:cNvPr id="136" name="Google Shape;136;p7" title="images.jpg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8418200" y="0"/>
            <a:ext cx="3619500" cy="3447125"/>
          </a:xfrm>
          <a:prstGeom prst="rect">
            <a:avLst/>
          </a:prstGeom>
          <a:noFill/>
          <a:ln>
            <a:noFill/>
          </a:ln>
        </p:spPr>
      </p:pic>
      <p:sp>
        <p:nvSpPr>
          <p:cNvPr id="137" name="Google Shape;137;p7"/>
          <p:cNvSpPr txBox="1"/>
          <p:nvPr/>
        </p:nvSpPr>
        <p:spPr>
          <a:xfrm>
            <a:off x="8846825" y="3345850"/>
            <a:ext cx="2760300" cy="339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rPr>
              <a:t>source:(Marie </a:t>
            </a:r>
            <a:r>
              <a:rPr b="1" lang="en-GB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rPr>
              <a:t>Curie</a:t>
            </a:r>
            <a:r>
              <a:rPr b="1" lang="en-GB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rPr>
              <a:t>,2024).</a:t>
            </a:r>
            <a:endParaRPr b="1">
              <a:solidFill>
                <a:schemeClr val="dk1"/>
              </a:solidFill>
              <a:latin typeface="Open Sans"/>
              <a:ea typeface="Open Sans"/>
              <a:cs typeface="Open Sans"/>
              <a:sym typeface="Open Sans"/>
            </a:endParaRPr>
          </a:p>
        </p:txBody>
      </p:sp>
    </p:spTree>
  </p:cSld>
  <p:clrMapOvr>
    <a:masterClrMapping/>
  </p:clrMapOvr>
  <p:transition spd="med">
    <p:push/>
  </p:transition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41" name="Shape 1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2" name="Google Shape;142;p8"/>
          <p:cNvSpPr txBox="1"/>
          <p:nvPr>
            <p:ph type="title"/>
          </p:nvPr>
        </p:nvSpPr>
        <p:spPr>
          <a:xfrm>
            <a:off x="1613750" y="339725"/>
            <a:ext cx="9633300" cy="486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2800"/>
              <a:t>Using communication to support my future </a:t>
            </a:r>
            <a:r>
              <a:rPr b="1" lang="en-GB" sz="2800"/>
              <a:t>career</a:t>
            </a:r>
            <a:r>
              <a:rPr b="1" lang="en-GB" sz="2800"/>
              <a:t> </a:t>
            </a:r>
            <a:br>
              <a:rPr lang="en-GB" sz="2800"/>
            </a:br>
            <a:endParaRPr b="1" sz="2800">
              <a:solidFill>
                <a:srgbClr val="FF0000"/>
              </a:solidFill>
            </a:endParaRPr>
          </a:p>
        </p:txBody>
      </p:sp>
      <p:sp>
        <p:nvSpPr>
          <p:cNvPr id="143" name="Google Shape;143;p8"/>
          <p:cNvSpPr txBox="1"/>
          <p:nvPr>
            <p:ph idx="1" type="body"/>
          </p:nvPr>
        </p:nvSpPr>
        <p:spPr>
          <a:xfrm>
            <a:off x="0" y="89775"/>
            <a:ext cx="8133600" cy="4542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</a:pPr>
            <a:r>
              <a:rPr lang="en-GB"/>
              <a:t>       </a:t>
            </a:r>
            <a:endParaRPr/>
          </a:p>
          <a:p>
            <a:pPr indent="-292100" lvl="1" marL="742950" rtl="0" algn="l">
              <a:spcBef>
                <a:spcPts val="480"/>
              </a:spcBef>
              <a:spcAft>
                <a:spcPts val="0"/>
              </a:spcAft>
              <a:buSzPts val="1900"/>
              <a:buChar char="–"/>
            </a:pPr>
            <a:r>
              <a:rPr lang="en-GB" sz="1900"/>
              <a:t>Communication is vital for </a:t>
            </a:r>
            <a:r>
              <a:rPr lang="en-GB" sz="1900"/>
              <a:t>developing</a:t>
            </a:r>
            <a:r>
              <a:rPr lang="en-GB" sz="1900"/>
              <a:t> trust with patients and service users  </a:t>
            </a:r>
            <a:endParaRPr sz="1900"/>
          </a:p>
          <a:p>
            <a:pPr indent="-254000" lvl="1" marL="742950" rtl="0" algn="l">
              <a:spcBef>
                <a:spcPts val="480"/>
              </a:spcBef>
              <a:spcAft>
                <a:spcPts val="0"/>
              </a:spcAft>
              <a:buSzPts val="1900"/>
              <a:buChar char="–"/>
            </a:pPr>
            <a:r>
              <a:rPr lang="en-GB" sz="1900"/>
              <a:t>Allows better </a:t>
            </a:r>
            <a:r>
              <a:rPr lang="en-GB" sz="1900"/>
              <a:t>understanding</a:t>
            </a:r>
            <a:r>
              <a:rPr lang="en-GB" sz="1900"/>
              <a:t> of individuals needs </a:t>
            </a:r>
            <a:endParaRPr sz="1900"/>
          </a:p>
          <a:p>
            <a:pPr indent="-254000" lvl="1" marL="742950" rtl="0" algn="l">
              <a:spcBef>
                <a:spcPts val="480"/>
              </a:spcBef>
              <a:spcAft>
                <a:spcPts val="0"/>
              </a:spcAft>
              <a:buSzPts val="1900"/>
              <a:buChar char="–"/>
            </a:pPr>
            <a:r>
              <a:rPr lang="en-GB" sz="1900"/>
              <a:t>Provides person centred care </a:t>
            </a:r>
            <a:endParaRPr sz="1900"/>
          </a:p>
          <a:p>
            <a:pPr indent="-254000" lvl="1" marL="742950" rtl="0" algn="l">
              <a:spcBef>
                <a:spcPts val="480"/>
              </a:spcBef>
              <a:spcAft>
                <a:spcPts val="0"/>
              </a:spcAft>
              <a:buSzPts val="1900"/>
              <a:buChar char="–"/>
            </a:pPr>
            <a:r>
              <a:rPr lang="en-GB" sz="1900"/>
              <a:t>Ensures colleagues </a:t>
            </a:r>
            <a:r>
              <a:rPr lang="en-GB" sz="1900"/>
              <a:t>receive</a:t>
            </a:r>
            <a:r>
              <a:rPr lang="en-GB" sz="1900"/>
              <a:t> accurate information enhancing teamwork </a:t>
            </a:r>
            <a:endParaRPr sz="2300"/>
          </a:p>
          <a:p>
            <a:pPr indent="0" lvl="0" marL="342900" rtl="0" algn="l">
              <a:spcBef>
                <a:spcPts val="480"/>
              </a:spcBef>
              <a:spcAft>
                <a:spcPts val="0"/>
              </a:spcAft>
              <a:buNone/>
            </a:pPr>
            <a:r>
              <a:rPr b="1" lang="en-GB" sz="1900"/>
              <a:t>My </a:t>
            </a:r>
            <a:r>
              <a:rPr b="1" lang="en-GB" sz="1900"/>
              <a:t>strengths</a:t>
            </a:r>
            <a:r>
              <a:rPr b="1" lang="en-GB" sz="1900"/>
              <a:t> in </a:t>
            </a:r>
            <a:r>
              <a:rPr b="1" lang="en-GB" sz="1900"/>
              <a:t>communication</a:t>
            </a:r>
            <a:r>
              <a:rPr b="1" lang="en-GB" sz="1900"/>
              <a:t> </a:t>
            </a:r>
            <a:endParaRPr b="1" sz="1900"/>
          </a:p>
          <a:p>
            <a:pPr indent="-254000" lvl="1" marL="742950" rtl="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1900"/>
              <a:buChar char="–"/>
            </a:pPr>
            <a:r>
              <a:rPr lang="en-GB" sz="1900"/>
              <a:t>Good </a:t>
            </a:r>
            <a:r>
              <a:rPr lang="en-GB" sz="1900"/>
              <a:t>listener</a:t>
            </a:r>
            <a:r>
              <a:rPr lang="en-GB" sz="1900"/>
              <a:t> and can talk clearly and </a:t>
            </a:r>
            <a:r>
              <a:rPr lang="en-GB" sz="1900"/>
              <a:t>calmly</a:t>
            </a:r>
            <a:r>
              <a:rPr lang="en-GB" sz="1900"/>
              <a:t> in most situations </a:t>
            </a:r>
            <a:endParaRPr sz="1900"/>
          </a:p>
          <a:p>
            <a:pPr indent="-254000" lvl="1" marL="742950" rtl="0" algn="l">
              <a:spcBef>
                <a:spcPts val="480"/>
              </a:spcBef>
              <a:spcAft>
                <a:spcPts val="0"/>
              </a:spcAft>
              <a:buSzPts val="1900"/>
              <a:buChar char="–"/>
            </a:pPr>
            <a:r>
              <a:rPr lang="en-GB" sz="1900"/>
              <a:t>Respectful</a:t>
            </a:r>
            <a:r>
              <a:rPr lang="en-GB" sz="1900"/>
              <a:t> and patient with others </a:t>
            </a:r>
            <a:endParaRPr sz="1900"/>
          </a:p>
          <a:p>
            <a:pPr indent="-254000" lvl="1" marL="742950" rtl="0" algn="l">
              <a:spcBef>
                <a:spcPts val="480"/>
              </a:spcBef>
              <a:spcAft>
                <a:spcPts val="0"/>
              </a:spcAft>
              <a:buSzPts val="1900"/>
              <a:buChar char="–"/>
            </a:pPr>
            <a:r>
              <a:rPr lang="en-GB" sz="1900"/>
              <a:t>Understanding and seeing things from other </a:t>
            </a:r>
            <a:r>
              <a:rPr lang="en-GB" sz="1900"/>
              <a:t>people's</a:t>
            </a:r>
            <a:r>
              <a:rPr lang="en-GB" sz="1900"/>
              <a:t> </a:t>
            </a:r>
            <a:r>
              <a:rPr lang="en-GB" sz="1900"/>
              <a:t>perspectives</a:t>
            </a:r>
            <a:r>
              <a:rPr lang="en-GB" sz="1900"/>
              <a:t> </a:t>
            </a:r>
            <a:endParaRPr sz="1900"/>
          </a:p>
          <a:p>
            <a:pPr indent="0" lvl="0" marL="742950" rtl="0" algn="l">
              <a:spcBef>
                <a:spcPts val="480"/>
              </a:spcBef>
              <a:spcAft>
                <a:spcPts val="0"/>
              </a:spcAft>
              <a:buNone/>
            </a:pPr>
            <a:r>
              <a:rPr b="1" lang="en-GB" sz="1800"/>
              <a:t>How can i </a:t>
            </a:r>
            <a:r>
              <a:rPr b="1" lang="en-GB" sz="1800"/>
              <a:t>develop further?</a:t>
            </a:r>
            <a:endParaRPr b="1" sz="1800"/>
          </a:p>
          <a:p>
            <a:pPr indent="-247650" lvl="1" marL="742950" rtl="0" algn="l">
              <a:spcBef>
                <a:spcPts val="480"/>
              </a:spcBef>
              <a:spcAft>
                <a:spcPts val="0"/>
              </a:spcAft>
              <a:buSzPts val="1800"/>
              <a:buChar char="–"/>
            </a:pPr>
            <a:r>
              <a:rPr lang="en-GB" sz="1800"/>
              <a:t>Ask for feedback from colleagues for </a:t>
            </a:r>
            <a:r>
              <a:rPr lang="en-GB" sz="1800"/>
              <a:t>improvement</a:t>
            </a:r>
            <a:r>
              <a:rPr lang="en-GB" sz="1800"/>
              <a:t> </a:t>
            </a:r>
            <a:endParaRPr sz="1800"/>
          </a:p>
          <a:p>
            <a:pPr indent="-260350" lvl="1" marL="742950" rtl="0" algn="l">
              <a:spcBef>
                <a:spcPts val="480"/>
              </a:spcBef>
              <a:spcAft>
                <a:spcPts val="0"/>
              </a:spcAft>
              <a:buSzPts val="2000"/>
              <a:buChar char="–"/>
            </a:pPr>
            <a:r>
              <a:rPr lang="en-GB" sz="1800"/>
              <a:t>During handovers </a:t>
            </a:r>
            <a:r>
              <a:rPr lang="en-GB" sz="1800"/>
              <a:t>enhanced</a:t>
            </a:r>
            <a:r>
              <a:rPr lang="en-GB" sz="1800"/>
              <a:t> team communication  </a:t>
            </a:r>
            <a:r>
              <a:rPr lang="en-GB"/>
              <a:t>     </a:t>
            </a:r>
            <a:r>
              <a:rPr b="1" lang="en-GB" sz="2100">
                <a:latin typeface="Times New Roman"/>
                <a:ea typeface="Times New Roman"/>
                <a:cs typeface="Times New Roman"/>
                <a:sym typeface="Times New Roman"/>
              </a:rPr>
              <a:t>(NICE,2021)</a:t>
            </a:r>
            <a:endParaRPr b="1" sz="4100"/>
          </a:p>
          <a:p>
            <a:pPr indent="0" lvl="0" marL="742950" rtl="0" algn="l">
              <a:spcBef>
                <a:spcPts val="480"/>
              </a:spcBef>
              <a:spcAft>
                <a:spcPts val="0"/>
              </a:spcAft>
              <a:buNone/>
            </a:pPr>
            <a:r>
              <a:t/>
            </a:r>
            <a:endParaRPr sz="2000"/>
          </a:p>
          <a:p>
            <a:pPr indent="-247650" lvl="1" marL="742950" rtl="0" algn="l">
              <a:spcBef>
                <a:spcPts val="480"/>
              </a:spcBef>
              <a:spcAft>
                <a:spcPts val="0"/>
              </a:spcAft>
              <a:buSzPts val="1800"/>
              <a:buChar char="–"/>
            </a:pPr>
            <a:r>
              <a:t/>
            </a:r>
            <a:endParaRPr/>
          </a:p>
        </p:txBody>
      </p:sp>
      <p:sp>
        <p:nvSpPr>
          <p:cNvPr id="144" name="Google Shape;144;p8"/>
          <p:cNvSpPr txBox="1"/>
          <p:nvPr>
            <p:ph idx="10" type="dt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GB">
                <a:solidFill>
                  <a:srgbClr val="888888"/>
                </a:solidFill>
                <a:latin typeface="Open Sans"/>
                <a:ea typeface="Open Sans"/>
                <a:cs typeface="Open Sans"/>
                <a:sym typeface="Open Sans"/>
              </a:rPr>
              <a:t>04/02/2026</a:t>
            </a:r>
            <a:endParaRPr>
              <a:solidFill>
                <a:srgbClr val="888888"/>
              </a:solidFill>
              <a:latin typeface="Open Sans"/>
              <a:ea typeface="Open Sans"/>
              <a:cs typeface="Open Sans"/>
              <a:sym typeface="Open Sans"/>
            </a:endParaRPr>
          </a:p>
        </p:txBody>
      </p:sp>
      <p:sp>
        <p:nvSpPr>
          <p:cNvPr id="145" name="Google Shape;145;p8"/>
          <p:cNvSpPr txBox="1"/>
          <p:nvPr>
            <p:ph idx="12" type="sldNum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r">
              <a:spcBef>
                <a:spcPts val="0"/>
              </a:spcBef>
              <a:spcAft>
                <a:spcPts val="0"/>
              </a:spcAft>
              <a:buClr>
                <a:srgbClr val="898989"/>
              </a:buClr>
              <a:buSzPts val="900"/>
              <a:buFont typeface="Arial"/>
              <a:buNone/>
            </a:pPr>
            <a:fld id="{00000000-1234-1234-1234-123412341234}" type="slidenum">
              <a:rPr lang="en-GB" sz="900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rPr>
              <a:t>‹#›</a:t>
            </a:fld>
            <a:endParaRPr sz="900">
              <a:solidFill>
                <a:srgbClr val="898989"/>
              </a:solidFill>
              <a:latin typeface="Open Sans"/>
              <a:ea typeface="Open Sans"/>
              <a:cs typeface="Open Sans"/>
              <a:sym typeface="Open Sans"/>
            </a:endParaRPr>
          </a:p>
        </p:txBody>
      </p:sp>
      <p:pic>
        <p:nvPicPr>
          <p:cNvPr id="146" name="Google Shape;146;p8" title="images.jpg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8133475" y="1220800"/>
            <a:ext cx="3687375" cy="382392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 spd="med">
    <p:push/>
  </p:transition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50" name="Shape 1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1" name="Google Shape;151;p9"/>
          <p:cNvSpPr txBox="1"/>
          <p:nvPr>
            <p:ph type="title"/>
          </p:nvPr>
        </p:nvSpPr>
        <p:spPr>
          <a:xfrm>
            <a:off x="3009900" y="197475"/>
            <a:ext cx="6172200" cy="7539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/>
              <a:t>Conclusion</a:t>
            </a:r>
            <a:endParaRPr b="1" i="1">
              <a:solidFill>
                <a:srgbClr val="FF0000"/>
              </a:solidFill>
            </a:endParaRPr>
          </a:p>
        </p:txBody>
      </p:sp>
      <p:sp>
        <p:nvSpPr>
          <p:cNvPr id="152" name="Google Shape;152;p9"/>
          <p:cNvSpPr txBox="1"/>
          <p:nvPr>
            <p:ph idx="1" type="body"/>
          </p:nvPr>
        </p:nvSpPr>
        <p:spPr>
          <a:xfrm>
            <a:off x="143625" y="843775"/>
            <a:ext cx="8366100" cy="38778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-342900" lvl="0" marL="457200" rtl="0" algn="ctr">
              <a:spcBef>
                <a:spcPts val="0"/>
              </a:spcBef>
              <a:spcAft>
                <a:spcPts val="0"/>
              </a:spcAft>
              <a:buSzPts val="1800"/>
              <a:buChar char="•"/>
            </a:pPr>
            <a:r>
              <a:rPr lang="en-GB" sz="2700"/>
              <a:t> </a:t>
            </a:r>
            <a:r>
              <a:rPr lang="en-GB" sz="2400"/>
              <a:t>Communication is an </a:t>
            </a:r>
            <a:r>
              <a:rPr lang="en-GB" sz="2400"/>
              <a:t>essential</a:t>
            </a:r>
            <a:r>
              <a:rPr lang="en-GB" sz="2400"/>
              <a:t> skill in healthcare settings</a:t>
            </a:r>
            <a:endParaRPr sz="2400"/>
          </a:p>
          <a:p>
            <a:pPr indent="0" lvl="0" marL="45720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2400"/>
          </a:p>
          <a:p>
            <a:pPr indent="-368300" lvl="0" marL="457200" rtl="0" algn="ctr">
              <a:spcBef>
                <a:spcPts val="0"/>
              </a:spcBef>
              <a:spcAft>
                <a:spcPts val="0"/>
              </a:spcAft>
              <a:buSzPts val="2200"/>
              <a:buChar char="•"/>
            </a:pPr>
            <a:r>
              <a:rPr lang="en-GB" sz="2200"/>
              <a:t>Communication</a:t>
            </a:r>
            <a:r>
              <a:rPr lang="en-GB" sz="2200"/>
              <a:t> is </a:t>
            </a:r>
            <a:r>
              <a:rPr lang="en-GB" sz="2200"/>
              <a:t>necessary</a:t>
            </a:r>
            <a:r>
              <a:rPr lang="en-GB" sz="2200"/>
              <a:t> for </a:t>
            </a:r>
            <a:r>
              <a:rPr lang="en-GB" sz="2200"/>
              <a:t>teamwork</a:t>
            </a:r>
            <a:r>
              <a:rPr lang="en-GB" sz="2200"/>
              <a:t> and professional practice </a:t>
            </a:r>
            <a:endParaRPr sz="2200"/>
          </a:p>
          <a:p>
            <a:pPr indent="0" lvl="0" marL="45720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2200"/>
          </a:p>
          <a:p>
            <a:pPr indent="-368300" lvl="0" marL="457200" rtl="0" algn="ctr">
              <a:spcBef>
                <a:spcPts val="0"/>
              </a:spcBef>
              <a:spcAft>
                <a:spcPts val="0"/>
              </a:spcAft>
              <a:buSzPts val="2200"/>
              <a:buChar char="•"/>
            </a:pPr>
            <a:r>
              <a:rPr lang="en-GB" sz="2200"/>
              <a:t>Effective </a:t>
            </a:r>
            <a:r>
              <a:rPr lang="en-GB" sz="2200"/>
              <a:t>communication</a:t>
            </a:r>
            <a:r>
              <a:rPr lang="en-GB" sz="2200"/>
              <a:t> enhances patient outcomes </a:t>
            </a:r>
            <a:endParaRPr sz="2200"/>
          </a:p>
          <a:p>
            <a:pPr indent="0" lvl="0" marL="45720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2200"/>
          </a:p>
          <a:p>
            <a:pPr indent="-368300" lvl="0" marL="457200" rtl="0" algn="ctr">
              <a:spcBef>
                <a:spcPts val="0"/>
              </a:spcBef>
              <a:spcAft>
                <a:spcPts val="0"/>
              </a:spcAft>
              <a:buSzPts val="2200"/>
              <a:buChar char="•"/>
            </a:pPr>
            <a:r>
              <a:rPr lang="en-GB" sz="2200"/>
              <a:t>Developing my communication skills will benefit my future </a:t>
            </a:r>
            <a:r>
              <a:rPr lang="en-GB" sz="2200"/>
              <a:t>career</a:t>
            </a:r>
            <a:r>
              <a:rPr lang="en-GB" sz="2200"/>
              <a:t> </a:t>
            </a:r>
            <a:endParaRPr sz="2200"/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2200"/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2200"/>
              <a:t>Excellent communication is </a:t>
            </a:r>
            <a:r>
              <a:rPr b="1" lang="en-GB" sz="2200"/>
              <a:t>vital</a:t>
            </a:r>
            <a:r>
              <a:rPr b="1" lang="en-GB" sz="2200"/>
              <a:t> for providing high </a:t>
            </a:r>
            <a:r>
              <a:rPr b="1" lang="en-GB" sz="2200"/>
              <a:t>quality</a:t>
            </a:r>
            <a:r>
              <a:rPr b="1" lang="en-GB" sz="2200"/>
              <a:t> care, developing </a:t>
            </a:r>
            <a:r>
              <a:rPr b="1" lang="en-GB" sz="2200"/>
              <a:t>confidence as a healthcare profession </a:t>
            </a:r>
            <a:endParaRPr b="1" sz="2200"/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None/>
            </a:pPr>
            <a:r>
              <a:rPr b="1" lang="en-GB" sz="2900"/>
              <a:t> </a:t>
            </a:r>
            <a:endParaRPr b="1" sz="2900"/>
          </a:p>
        </p:txBody>
      </p:sp>
      <p:sp>
        <p:nvSpPr>
          <p:cNvPr id="153" name="Google Shape;153;p9"/>
          <p:cNvSpPr txBox="1"/>
          <p:nvPr>
            <p:ph idx="10" type="dt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GB">
                <a:solidFill>
                  <a:srgbClr val="888888"/>
                </a:solidFill>
                <a:latin typeface="Open Sans"/>
                <a:ea typeface="Open Sans"/>
                <a:cs typeface="Open Sans"/>
                <a:sym typeface="Open Sans"/>
              </a:rPr>
              <a:t>04/02/2026</a:t>
            </a:r>
            <a:endParaRPr>
              <a:solidFill>
                <a:srgbClr val="888888"/>
              </a:solidFill>
              <a:latin typeface="Open Sans"/>
              <a:ea typeface="Open Sans"/>
              <a:cs typeface="Open Sans"/>
              <a:sym typeface="Open Sans"/>
            </a:endParaRPr>
          </a:p>
        </p:txBody>
      </p:sp>
      <p:sp>
        <p:nvSpPr>
          <p:cNvPr id="154" name="Google Shape;154;p9"/>
          <p:cNvSpPr txBox="1"/>
          <p:nvPr>
            <p:ph idx="12" type="sldNum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r">
              <a:spcBef>
                <a:spcPts val="0"/>
              </a:spcBef>
              <a:spcAft>
                <a:spcPts val="0"/>
              </a:spcAft>
              <a:buClr>
                <a:srgbClr val="898989"/>
              </a:buClr>
              <a:buSzPts val="900"/>
              <a:buFont typeface="Arial"/>
              <a:buNone/>
            </a:pPr>
            <a:fld id="{00000000-1234-1234-1234-123412341234}" type="slidenum">
              <a:rPr lang="en-GB" sz="900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rPr>
              <a:t>‹#›</a:t>
            </a:fld>
            <a:endParaRPr sz="900">
              <a:solidFill>
                <a:srgbClr val="898989"/>
              </a:solidFill>
              <a:latin typeface="Open Sans"/>
              <a:ea typeface="Open Sans"/>
              <a:cs typeface="Open Sans"/>
              <a:sym typeface="Open Sans"/>
            </a:endParaRPr>
          </a:p>
        </p:txBody>
      </p:sp>
      <p:pic>
        <p:nvPicPr>
          <p:cNvPr id="155" name="Google Shape;155;p9" title="download.jpg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8750350" y="1148975"/>
            <a:ext cx="3441650" cy="2998125"/>
          </a:xfrm>
          <a:prstGeom prst="rect">
            <a:avLst/>
          </a:prstGeom>
          <a:noFill/>
          <a:ln>
            <a:noFill/>
          </a:ln>
        </p:spPr>
      </p:pic>
      <p:sp>
        <p:nvSpPr>
          <p:cNvPr id="156" name="Google Shape;156;p9"/>
          <p:cNvSpPr txBox="1"/>
          <p:nvPr/>
        </p:nvSpPr>
        <p:spPr>
          <a:xfrm>
            <a:off x="9048275" y="3806000"/>
            <a:ext cx="2692800" cy="628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500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rPr>
              <a:t>s</a:t>
            </a:r>
            <a:r>
              <a:rPr lang="en-GB" sz="1500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rPr>
              <a:t>ource :(Medidesk,2020)</a:t>
            </a:r>
            <a:r>
              <a:rPr lang="en-GB" sz="3200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rPr>
              <a:t>.</a:t>
            </a:r>
            <a:endParaRPr sz="3200">
              <a:solidFill>
                <a:schemeClr val="dk1"/>
              </a:solidFill>
              <a:latin typeface="Open Sans"/>
              <a:ea typeface="Open Sans"/>
              <a:cs typeface="Open Sans"/>
              <a:sym typeface="Open Sans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60" name="Shape 1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1" name="Google Shape;161;p10"/>
          <p:cNvSpPr txBox="1"/>
          <p:nvPr>
            <p:ph type="title"/>
          </p:nvPr>
        </p:nvSpPr>
        <p:spPr>
          <a:xfrm>
            <a:off x="-174700" y="237100"/>
            <a:ext cx="10972800" cy="219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>
                <a:solidFill>
                  <a:srgbClr val="000000"/>
                </a:solidFill>
              </a:rPr>
              <a:t>References List 1/2</a:t>
            </a:r>
            <a:endParaRPr>
              <a:solidFill>
                <a:srgbClr val="FF0000"/>
              </a:solidFill>
            </a:endParaRPr>
          </a:p>
        </p:txBody>
      </p:sp>
      <p:sp>
        <p:nvSpPr>
          <p:cNvPr id="162" name="Google Shape;162;p10"/>
          <p:cNvSpPr txBox="1"/>
          <p:nvPr>
            <p:ph idx="1" type="body"/>
          </p:nvPr>
        </p:nvSpPr>
        <p:spPr>
          <a:xfrm>
            <a:off x="480000" y="861750"/>
            <a:ext cx="11712000" cy="49011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-457200" lvl="0" marL="0" rtl="0" algn="l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None/>
            </a:pPr>
            <a:r>
              <a:rPr lang="en-GB" sz="1200">
                <a:latin typeface="Times New Roman"/>
                <a:ea typeface="Times New Roman"/>
                <a:cs typeface="Times New Roman"/>
                <a:sym typeface="Times New Roman"/>
              </a:rPr>
              <a:t>Alzheime</a:t>
            </a:r>
            <a:r>
              <a:rPr lang="en-GB" sz="1300">
                <a:latin typeface="Times New Roman"/>
                <a:ea typeface="Times New Roman"/>
                <a:cs typeface="Times New Roman"/>
                <a:sym typeface="Times New Roman"/>
              </a:rPr>
              <a:t>r's Association. “Communication and Alzheimer’s.” </a:t>
            </a:r>
            <a:r>
              <a:rPr i="1" lang="en-GB" sz="1300">
                <a:latin typeface="Times New Roman"/>
                <a:ea typeface="Times New Roman"/>
                <a:cs typeface="Times New Roman"/>
                <a:sym typeface="Times New Roman"/>
              </a:rPr>
              <a:t>Alzheimer’s Association</a:t>
            </a:r>
            <a:r>
              <a:rPr lang="en-GB" sz="1300">
                <a:latin typeface="Times New Roman"/>
                <a:ea typeface="Times New Roman"/>
                <a:cs typeface="Times New Roman"/>
                <a:sym typeface="Times New Roman"/>
              </a:rPr>
              <a:t>, 2024, www.alz.org/help-support/caregiving/daily-care/communications. Accessed 16 Mar. 2026.</a:t>
            </a:r>
            <a:endParaRPr sz="1300"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-457200" lvl="0" marL="0" rtl="0" algn="l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None/>
            </a:pPr>
            <a:r>
              <a:rPr b="1" lang="en-GB" sz="1200">
                <a:latin typeface="Arial"/>
                <a:ea typeface="Arial"/>
                <a:cs typeface="Arial"/>
                <a:sym typeface="Arial"/>
              </a:rPr>
              <a:t>American Society for Quality (ASQ)</a:t>
            </a:r>
            <a:r>
              <a:rPr lang="en-GB" sz="1200">
                <a:latin typeface="Arial"/>
                <a:ea typeface="Arial"/>
                <a:cs typeface="Arial"/>
                <a:sym typeface="Arial"/>
              </a:rPr>
              <a:t> (n.d.) </a:t>
            </a:r>
            <a:r>
              <a:rPr i="1" lang="en-GB" sz="1200">
                <a:latin typeface="Arial"/>
                <a:ea typeface="Arial"/>
                <a:cs typeface="Arial"/>
                <a:sym typeface="Arial"/>
              </a:rPr>
              <a:t>Fishbone (Ishikawa) diagram</a:t>
            </a:r>
            <a:r>
              <a:rPr lang="en-GB" sz="1200">
                <a:latin typeface="Arial"/>
                <a:ea typeface="Arial"/>
                <a:cs typeface="Arial"/>
                <a:sym typeface="Arial"/>
              </a:rPr>
              <a:t> [image]. Available at:</a:t>
            </a:r>
            <a:r>
              <a:rPr lang="en-GB" sz="1200">
                <a:uFill>
                  <a:noFill/>
                </a:uFill>
                <a:latin typeface="Arial"/>
                <a:ea typeface="Arial"/>
                <a:cs typeface="Arial"/>
                <a:sym typeface="Arial"/>
                <a:hlinkClick r:id="rId3"/>
              </a:rPr>
              <a:t> </a:t>
            </a:r>
            <a:r>
              <a:rPr lang="en-GB" sz="1200" u="sng">
                <a:latin typeface="Arial"/>
                <a:ea typeface="Arial"/>
                <a:cs typeface="Arial"/>
                <a:sym typeface="Arial"/>
                <a:hlinkClick r:id="rId4"/>
              </a:rPr>
              <a:t>https://asq.org/quality-resources/fishbone</a:t>
            </a:r>
            <a:r>
              <a:rPr lang="en-GB" sz="1200">
                <a:latin typeface="Arial"/>
                <a:ea typeface="Arial"/>
                <a:cs typeface="Arial"/>
                <a:sym typeface="Arial"/>
              </a:rPr>
              <a:t> </a:t>
            </a:r>
            <a:endParaRPr sz="1200">
              <a:latin typeface="Arial"/>
              <a:ea typeface="Arial"/>
              <a:cs typeface="Arial"/>
              <a:sym typeface="Arial"/>
            </a:endParaRPr>
          </a:p>
          <a:p>
            <a:pPr indent="-457200" lvl="0" marL="0" rtl="0" algn="l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None/>
            </a:pPr>
            <a:r>
              <a:rPr lang="en-GB" sz="1200">
                <a:latin typeface="Arial"/>
                <a:ea typeface="Arial"/>
                <a:cs typeface="Arial"/>
                <a:sym typeface="Arial"/>
              </a:rPr>
              <a:t>(Accessed: 16 March 2026)</a:t>
            </a:r>
            <a:endParaRPr sz="1200">
              <a:latin typeface="Arial"/>
              <a:ea typeface="Arial"/>
              <a:cs typeface="Arial"/>
              <a:sym typeface="Arial"/>
            </a:endParaRPr>
          </a:p>
          <a:p>
            <a:pPr indent="-457200" lvl="0" marL="0" rtl="0" algn="l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None/>
            </a:pPr>
            <a:r>
              <a:rPr i="1" lang="en-GB" sz="1200">
                <a:latin typeface="Arial"/>
                <a:ea typeface="Arial"/>
                <a:cs typeface="Arial"/>
                <a:sym typeface="Arial"/>
              </a:rPr>
              <a:t>Care home palliative care visual</a:t>
            </a:r>
            <a:r>
              <a:rPr lang="en-GB" sz="1200">
                <a:latin typeface="Arial"/>
                <a:ea typeface="Arial"/>
                <a:cs typeface="Arial"/>
                <a:sym typeface="Arial"/>
              </a:rPr>
              <a:t>, from </a:t>
            </a:r>
            <a:r>
              <a:rPr b="1" lang="en-GB" sz="1200">
                <a:latin typeface="Arial"/>
                <a:ea typeface="Arial"/>
                <a:cs typeface="Arial"/>
                <a:sym typeface="Arial"/>
              </a:rPr>
              <a:t>Marie Curie (2024) “The hardest part is seeing someone deteriorate having got to know them”: A Q&amp;A on supporting people at end of life in care homes</a:t>
            </a:r>
            <a:r>
              <a:rPr lang="en-GB" sz="1200">
                <a:latin typeface="Arial"/>
                <a:ea typeface="Arial"/>
                <a:cs typeface="Arial"/>
                <a:sym typeface="Arial"/>
              </a:rPr>
              <a:t>, available at:</a:t>
            </a:r>
            <a:r>
              <a:rPr lang="en-GB" sz="1200">
                <a:uFill>
                  <a:noFill/>
                </a:uFill>
                <a:latin typeface="Arial"/>
                <a:ea typeface="Arial"/>
                <a:cs typeface="Arial"/>
                <a:sym typeface="Arial"/>
                <a:hlinkClick r:id="rId5"/>
              </a:rPr>
              <a:t> </a:t>
            </a:r>
            <a:r>
              <a:rPr lang="en-GB" sz="1200" u="sng">
                <a:latin typeface="Arial"/>
                <a:ea typeface="Arial"/>
                <a:cs typeface="Arial"/>
                <a:sym typeface="Arial"/>
                <a:hlinkClick r:id="rId6"/>
              </a:rPr>
              <a:t>https://www.mariecurie.org.uk/blog/supporting-workers-in-care-homes-with-palliative-care</a:t>
            </a:r>
            <a:r>
              <a:rPr lang="en-GB" sz="1200">
                <a:latin typeface="Arial"/>
                <a:ea typeface="Arial"/>
                <a:cs typeface="Arial"/>
                <a:sym typeface="Arial"/>
              </a:rPr>
              <a:t> (accessed 16 March 2026).</a:t>
            </a:r>
            <a:endParaRPr sz="1200">
              <a:latin typeface="Arial"/>
              <a:ea typeface="Arial"/>
              <a:cs typeface="Arial"/>
              <a:sym typeface="Arial"/>
            </a:endParaRPr>
          </a:p>
          <a:p>
            <a:pPr indent="-457200" lvl="0" marL="0" rtl="0" algn="l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None/>
            </a:pPr>
            <a:r>
              <a:rPr lang="en-GB" sz="1300">
                <a:latin typeface="Times New Roman"/>
                <a:ea typeface="Times New Roman"/>
                <a:cs typeface="Times New Roman"/>
                <a:sym typeface="Times New Roman"/>
              </a:rPr>
              <a:t>East London NHS Foundation Trust. “Cause and Effect Diagram (Fish Bone).” </a:t>
            </a:r>
            <a:r>
              <a:rPr i="1" lang="en-GB" sz="1300">
                <a:latin typeface="Times New Roman"/>
                <a:ea typeface="Times New Roman"/>
                <a:cs typeface="Times New Roman"/>
                <a:sym typeface="Times New Roman"/>
              </a:rPr>
              <a:t>Quality Improvement - East London NHS Foundation Trust</a:t>
            </a:r>
            <a:r>
              <a:rPr lang="en-GB" sz="1300">
                <a:latin typeface="Times New Roman"/>
                <a:ea typeface="Times New Roman"/>
                <a:cs typeface="Times New Roman"/>
                <a:sym typeface="Times New Roman"/>
              </a:rPr>
              <a:t>, 2025, qi.elft.nhs.uk/resource/cause-and-effect-diagram-fish-bone. Accessed 16 Mar. 2026)</a:t>
            </a:r>
            <a:endParaRPr sz="1300"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-457200" lvl="0" marL="0" rtl="0" algn="l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None/>
            </a:pPr>
            <a:r>
              <a:rPr lang="en-GB" sz="1100">
                <a:latin typeface="Arial"/>
                <a:ea typeface="Arial"/>
                <a:cs typeface="Arial"/>
                <a:sym typeface="Arial"/>
              </a:rPr>
              <a:t>Medidesk (2020) </a:t>
            </a:r>
            <a:r>
              <a:rPr i="1" lang="en-GB" sz="1100">
                <a:latin typeface="Arial"/>
                <a:ea typeface="Arial"/>
                <a:cs typeface="Arial"/>
                <a:sym typeface="Arial"/>
              </a:rPr>
              <a:t>Effective communication with the patient – what does it mean?</a:t>
            </a:r>
            <a:r>
              <a:rPr lang="en-GB" sz="1100">
                <a:latin typeface="Arial"/>
                <a:ea typeface="Arial"/>
                <a:cs typeface="Arial"/>
                <a:sym typeface="Arial"/>
              </a:rPr>
              <a:t> [online image]. Available at:</a:t>
            </a:r>
            <a:r>
              <a:rPr lang="en-GB" sz="1100">
                <a:uFill>
                  <a:noFill/>
                </a:uFill>
                <a:latin typeface="Arial"/>
                <a:ea typeface="Arial"/>
                <a:cs typeface="Arial"/>
                <a:sym typeface="Arial"/>
                <a:hlinkClick r:id="rId7"/>
              </a:rPr>
              <a:t> </a:t>
            </a:r>
            <a:r>
              <a:rPr lang="en-GB" sz="1100" u="sng">
                <a:latin typeface="Arial"/>
                <a:ea typeface="Arial"/>
                <a:cs typeface="Arial"/>
                <a:sym typeface="Arial"/>
                <a:hlinkClick r:id="rId8"/>
              </a:rPr>
              <a:t>https://medidesk.com/effective-communication-with-the-patient-what-does-it-mean-2/</a:t>
            </a:r>
            <a:r>
              <a:rPr lang="en-GB" sz="1100">
                <a:latin typeface="Arial"/>
                <a:ea typeface="Arial"/>
                <a:cs typeface="Arial"/>
                <a:sym typeface="Arial"/>
              </a:rPr>
              <a:t> (Accessed: 17 March 2026).</a:t>
            </a:r>
            <a:endParaRPr sz="1300"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-457200" lvl="0" marL="0" rtl="0" algn="l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None/>
            </a:pPr>
            <a:r>
              <a:rPr lang="en-GB" sz="1100">
                <a:latin typeface="Arial"/>
                <a:ea typeface="Arial"/>
                <a:cs typeface="Arial"/>
                <a:sym typeface="Arial"/>
              </a:rPr>
              <a:t> Moseley, C. (2022) </a:t>
            </a:r>
            <a:r>
              <a:rPr i="1" lang="en-GB" sz="1100">
                <a:latin typeface="Arial"/>
                <a:ea typeface="Arial"/>
                <a:cs typeface="Arial"/>
                <a:sym typeface="Arial"/>
              </a:rPr>
              <a:t>6 ways to improve communication between managers and employees</a:t>
            </a:r>
            <a:r>
              <a:rPr lang="en-GB" sz="1100">
                <a:latin typeface="Arial"/>
                <a:ea typeface="Arial"/>
                <a:cs typeface="Arial"/>
                <a:sym typeface="Arial"/>
              </a:rPr>
              <a:t> [online image]. Jostle. Available at:</a:t>
            </a:r>
            <a:r>
              <a:rPr lang="en-GB" sz="1100">
                <a:uFill>
                  <a:noFill/>
                </a:uFill>
                <a:latin typeface="Arial"/>
                <a:ea typeface="Arial"/>
                <a:cs typeface="Arial"/>
                <a:sym typeface="Arial"/>
                <a:hlinkClick r:id="rId9"/>
              </a:rPr>
              <a:t> </a:t>
            </a:r>
            <a:r>
              <a:rPr lang="en-GB" sz="1100" u="sng">
                <a:latin typeface="Arial"/>
                <a:ea typeface="Arial"/>
                <a:cs typeface="Arial"/>
                <a:sym typeface="Arial"/>
                <a:hlinkClick r:id="rId10"/>
              </a:rPr>
              <a:t>https://blog.jostle.me/blog/6-ways-to-improve-communication-between-managers-and-employees</a:t>
            </a:r>
            <a:r>
              <a:rPr lang="en-GB" sz="1100">
                <a:latin typeface="Arial"/>
                <a:ea typeface="Arial"/>
                <a:cs typeface="Arial"/>
                <a:sym typeface="Arial"/>
              </a:rPr>
              <a:t> (Accessed: 17 March 2026).</a:t>
            </a:r>
            <a:endParaRPr sz="1300"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-457200" lvl="0" marL="0" rtl="0" algn="l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None/>
            </a:pPr>
            <a:r>
              <a:rPr lang="en-GB" sz="1300">
                <a:latin typeface="Times New Roman"/>
                <a:ea typeface="Times New Roman"/>
                <a:cs typeface="Times New Roman"/>
                <a:sym typeface="Times New Roman"/>
              </a:rPr>
              <a:t>NICE. “Patient Experience in Adult NHS Services: Improving the Experience of Care for People Using Adult NHS Services.” </a:t>
            </a:r>
            <a:r>
              <a:rPr i="1" lang="en-GB" sz="1300">
                <a:latin typeface="Times New Roman"/>
                <a:ea typeface="Times New Roman"/>
                <a:cs typeface="Times New Roman"/>
                <a:sym typeface="Times New Roman"/>
              </a:rPr>
              <a:t>Www.nice.org.uk</a:t>
            </a:r>
            <a:r>
              <a:rPr lang="en-GB" sz="1300">
                <a:latin typeface="Times New Roman"/>
                <a:ea typeface="Times New Roman"/>
                <a:cs typeface="Times New Roman"/>
                <a:sym typeface="Times New Roman"/>
              </a:rPr>
              <a:t>, 17 June 2021, www.nice.org.uk/guidance/cg138/chapter/Recommendations. Accessed 17 Mar. 2026.</a:t>
            </a:r>
            <a:endParaRPr sz="1300"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None/>
            </a:pPr>
            <a:r>
              <a:t/>
            </a:r>
            <a:endParaRPr sz="1100"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163" name="Google Shape;163;p10"/>
          <p:cNvSpPr txBox="1"/>
          <p:nvPr>
            <p:ph idx="10" type="dt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GB">
                <a:solidFill>
                  <a:srgbClr val="888888"/>
                </a:solidFill>
                <a:latin typeface="Open Sans"/>
                <a:ea typeface="Open Sans"/>
                <a:cs typeface="Open Sans"/>
                <a:sym typeface="Open Sans"/>
              </a:rPr>
              <a:t>04/02/2026</a:t>
            </a:r>
            <a:endParaRPr>
              <a:solidFill>
                <a:srgbClr val="888888"/>
              </a:solidFill>
              <a:latin typeface="Open Sans"/>
              <a:ea typeface="Open Sans"/>
              <a:cs typeface="Open Sans"/>
              <a:sym typeface="Open Sans"/>
            </a:endParaRPr>
          </a:p>
        </p:txBody>
      </p:sp>
      <p:sp>
        <p:nvSpPr>
          <p:cNvPr id="164" name="Google Shape;164;p10"/>
          <p:cNvSpPr txBox="1"/>
          <p:nvPr>
            <p:ph idx="12" type="sldNum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r">
              <a:spcBef>
                <a:spcPts val="0"/>
              </a:spcBef>
              <a:spcAft>
                <a:spcPts val="0"/>
              </a:spcAft>
              <a:buClr>
                <a:srgbClr val="898989"/>
              </a:buClr>
              <a:buSzPts val="900"/>
              <a:buFont typeface="Arial"/>
              <a:buNone/>
            </a:pPr>
            <a:fld id="{00000000-1234-1234-1234-123412341234}" type="slidenum">
              <a:rPr lang="en-GB" sz="900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rPr>
              <a:t>‹#›</a:t>
            </a:fld>
            <a:endParaRPr sz="900">
              <a:solidFill>
                <a:srgbClr val="898989"/>
              </a:solidFill>
              <a:latin typeface="Open Sans"/>
              <a:ea typeface="Open Sans"/>
              <a:cs typeface="Open Sans"/>
              <a:sym typeface="Open Sans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68" name="Shape 1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9" name="Google Shape;169;p11"/>
          <p:cNvSpPr txBox="1"/>
          <p:nvPr>
            <p:ph type="title"/>
          </p:nvPr>
        </p:nvSpPr>
        <p:spPr>
          <a:xfrm>
            <a:off x="1981200" y="0"/>
            <a:ext cx="8229600" cy="576064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References</a:t>
            </a:r>
            <a:r>
              <a:rPr lang="en-GB"/>
              <a:t> 2/2</a:t>
            </a:r>
            <a:endParaRPr/>
          </a:p>
        </p:txBody>
      </p:sp>
      <p:sp>
        <p:nvSpPr>
          <p:cNvPr id="170" name="Google Shape;170;p11"/>
          <p:cNvSpPr txBox="1"/>
          <p:nvPr>
            <p:ph idx="10" type="dt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04/02/2026</a:t>
            </a:r>
            <a:endParaRPr/>
          </a:p>
        </p:txBody>
      </p:sp>
      <p:sp>
        <p:nvSpPr>
          <p:cNvPr id="171" name="Google Shape;171;p11"/>
          <p:cNvSpPr txBox="1"/>
          <p:nvPr>
            <p:ph idx="12" type="sldNum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r">
              <a:spcBef>
                <a:spcPts val="0"/>
              </a:spcBef>
              <a:spcAft>
                <a:spcPts val="0"/>
              </a:spcAft>
              <a:buClr>
                <a:srgbClr val="898989"/>
              </a:buClr>
              <a:buSzPts val="1200"/>
              <a:buFont typeface="Arial"/>
              <a:buNone/>
            </a:pPr>
            <a:fld id="{00000000-1234-1234-1234-123412341234}" type="slidenum">
              <a:rPr lang="en-GB" sz="1200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rPr>
              <a:t>‹#›</a:t>
            </a:fld>
            <a:endParaRPr sz="1200">
              <a:solidFill>
                <a:srgbClr val="898989"/>
              </a:solidFill>
              <a:latin typeface="Open Sans"/>
              <a:ea typeface="Open Sans"/>
              <a:cs typeface="Open Sans"/>
              <a:sym typeface="Open Sans"/>
            </a:endParaRPr>
          </a:p>
        </p:txBody>
      </p:sp>
      <p:sp>
        <p:nvSpPr>
          <p:cNvPr id="172" name="Google Shape;172;p11"/>
          <p:cNvSpPr txBox="1"/>
          <p:nvPr/>
        </p:nvSpPr>
        <p:spPr>
          <a:xfrm>
            <a:off x="1292600" y="1256700"/>
            <a:ext cx="5511600" cy="26391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3200">
              <a:solidFill>
                <a:schemeClr val="dk1"/>
              </a:solidFill>
              <a:latin typeface="Open Sans"/>
              <a:ea typeface="Open Sans"/>
              <a:cs typeface="Open Sans"/>
              <a:sym typeface="Open Sans"/>
            </a:endParaRPr>
          </a:p>
        </p:txBody>
      </p:sp>
      <p:sp>
        <p:nvSpPr>
          <p:cNvPr id="173" name="Google Shape;173;p11"/>
          <p:cNvSpPr txBox="1"/>
          <p:nvPr/>
        </p:nvSpPr>
        <p:spPr>
          <a:xfrm>
            <a:off x="430875" y="1310550"/>
            <a:ext cx="11274600" cy="3016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457200" lvl="0" marL="0" rtl="0" algn="l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 sz="15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Ntara, Caroline. “What Is Communication? - Definition &amp; Importance - Video &amp; Lesson Transcript | Study.com.” </a:t>
            </a:r>
            <a:r>
              <a:rPr i="1" lang="en-GB" sz="15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Study.com</a:t>
            </a:r>
            <a:r>
              <a:rPr lang="en-GB" sz="15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, 2019, study.com/academy/lesson/what-is-communication-definition-importance.html. Accessed 12 Mar</a:t>
            </a:r>
            <a:r>
              <a:rPr lang="en-GB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. 2026.</a:t>
            </a:r>
            <a:endParaRPr sz="11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Arial"/>
              <a:buNone/>
            </a:pPr>
            <a:r>
              <a:t/>
            </a:r>
            <a:endParaRPr sz="11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914400" rtl="0" algn="l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5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Sermo. “Importance of Effective Communication in Healthcare.” </a:t>
            </a:r>
            <a:r>
              <a:rPr i="1" lang="en-GB" sz="15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Sermo</a:t>
            </a:r>
            <a:r>
              <a:rPr lang="en-GB" sz="15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, 3 Mar. 2023, www.sermo.com/resources/effective-communication-between-healthcare-professionals/. Accessed 12 Mar. 2026.</a:t>
            </a:r>
            <a:endParaRPr sz="15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914400" rtl="0" algn="l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1200">
                <a:solidFill>
                  <a:schemeClr val="dk1"/>
                </a:solidFill>
              </a:rPr>
              <a:t>The Access Group</a:t>
            </a:r>
            <a:r>
              <a:rPr lang="en-GB" sz="1200">
                <a:solidFill>
                  <a:schemeClr val="dk1"/>
                </a:solidFill>
              </a:rPr>
              <a:t> (2026) </a:t>
            </a:r>
            <a:r>
              <a:rPr i="1" lang="en-GB" sz="1200">
                <a:solidFill>
                  <a:schemeClr val="dk1"/>
                </a:solidFill>
              </a:rPr>
              <a:t>Nurse talking with patient in effective communication context</a:t>
            </a:r>
            <a:r>
              <a:rPr lang="en-GB" sz="1200">
                <a:solidFill>
                  <a:schemeClr val="dk1"/>
                </a:solidFill>
              </a:rPr>
              <a:t> [image]. Available at:</a:t>
            </a:r>
            <a:r>
              <a:rPr lang="en-GB" sz="1200">
                <a:solidFill>
                  <a:schemeClr val="dk1"/>
                </a:solidFill>
                <a:uFill>
                  <a:noFill/>
                </a:uFill>
                <a:hlinkClick r:id="rId3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 </a:t>
            </a:r>
            <a:r>
              <a:rPr lang="en-GB" sz="1200" u="sng">
                <a:solidFill>
                  <a:schemeClr val="dk1"/>
                </a:solidFill>
                <a:hlinkClick r:id="rId4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https://www.theaccessgroup.com/en-gb/blog/hsc-effective-communication-health-and-social-care/</a:t>
            </a:r>
            <a:r>
              <a:rPr lang="en-GB" sz="1200">
                <a:solidFill>
                  <a:schemeClr val="dk1"/>
                </a:solidFill>
              </a:rPr>
              <a:t> (Accessed: 16 March 2026).</a:t>
            </a:r>
            <a:endParaRPr sz="1200">
              <a:solidFill>
                <a:schemeClr val="dk1"/>
              </a:solidFill>
            </a:endParaRPr>
          </a:p>
          <a:p>
            <a:pPr indent="-457200" lvl="0" marL="0" rtl="0" algn="l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900">
              <a:solidFill>
                <a:schemeClr val="dk1"/>
              </a:solidFill>
            </a:endParaRPr>
          </a:p>
          <a:p>
            <a:pPr indent="-457200" lvl="0" marL="0" rtl="0" algn="l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3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             Toersen, Neoma . “Effective Communication in Health and Social Care.” </a:t>
            </a:r>
            <a:r>
              <a:rPr i="1" lang="en-GB" sz="13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The Access Group</a:t>
            </a:r>
            <a:r>
              <a:rPr lang="en-GB" sz="13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, 17 Nov. 2023, www.theaccessgroup.com/en-gb/blog/hsc-effective-communication-health-and-social-care/. Accessed 16 Mar. 2026.</a:t>
            </a:r>
            <a:endParaRPr sz="1200">
              <a:solidFill>
                <a:schemeClr val="dk1"/>
              </a:solidFill>
            </a:endParaRPr>
          </a:p>
          <a:p>
            <a:pPr indent="-457200" lvl="0" marL="0" rtl="0" algn="l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900">
              <a:solidFill>
                <a:schemeClr val="dk1"/>
              </a:solidFill>
            </a:endParaRPr>
          </a:p>
          <a:p>
            <a:pPr indent="-457200" lvl="0" marL="0" rtl="0" algn="l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 sz="15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3200">
              <a:solidFill>
                <a:schemeClr val="dk1"/>
              </a:solidFill>
              <a:latin typeface="Open Sans"/>
              <a:ea typeface="Open Sans"/>
              <a:cs typeface="Open Sans"/>
              <a:sym typeface="Open Sans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xmlns:r="http://schemas.openxmlformats.org/officeDocument/2006/relationships" name="20140311PresentationUWTSDTemplate">
  <a:themeElements>
    <a:clrScheme name="Custom 1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terms:created xsi:type="dcterms:W3CDTF">2025-02-21T18:28:54Z</dcterms:created>
  <dc:creator>Farah Wiita</dc:creator>
</cp:coreProperties>
</file>