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handoutMasterIdLst>
    <p:handoutMasterId r:id="rId35"/>
  </p:handoutMasterIdLst>
  <p:sldIdLst>
    <p:sldId id="459" r:id="rId5"/>
    <p:sldId id="488" r:id="rId6"/>
    <p:sldId id="486" r:id="rId7"/>
    <p:sldId id="492" r:id="rId8"/>
    <p:sldId id="493" r:id="rId9"/>
    <p:sldId id="494" r:id="rId10"/>
    <p:sldId id="495" r:id="rId11"/>
    <p:sldId id="496" r:id="rId12"/>
    <p:sldId id="497" r:id="rId13"/>
    <p:sldId id="498" r:id="rId14"/>
    <p:sldId id="499" r:id="rId15"/>
    <p:sldId id="500" r:id="rId16"/>
    <p:sldId id="479" r:id="rId17"/>
    <p:sldId id="482" r:id="rId18"/>
    <p:sldId id="296" r:id="rId19"/>
    <p:sldId id="258" r:id="rId20"/>
    <p:sldId id="461" r:id="rId21"/>
    <p:sldId id="259" r:id="rId22"/>
    <p:sldId id="260" r:id="rId23"/>
    <p:sldId id="261" r:id="rId24"/>
    <p:sldId id="262" r:id="rId25"/>
    <p:sldId id="263" r:id="rId26"/>
    <p:sldId id="264" r:id="rId27"/>
    <p:sldId id="265" r:id="rId28"/>
    <p:sldId id="266" r:id="rId29"/>
    <p:sldId id="267" r:id="rId30"/>
    <p:sldId id="484" r:id="rId31"/>
    <p:sldId id="485" r:id="rId32"/>
    <p:sldId id="501" r:id="rId3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961" autoAdjust="0"/>
  </p:normalViewPr>
  <p:slideViewPr>
    <p:cSldViewPr>
      <p:cViewPr varScale="1">
        <p:scale>
          <a:sx n="51" d="100"/>
          <a:sy n="51" d="100"/>
        </p:scale>
        <p:origin x="1720" y="4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pPr/>
              <a:t>11/01/2024</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35DF58F-8671-456E-AFAD-17BFC9F0FA41}" type="datetimeFigureOut">
              <a:rPr lang="en-GB" smtClean="0"/>
              <a:pPr/>
              <a:t>11/01/2024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983270C-3725-49C9-9AFB-E0CEEAD016AD}" type="slidenum">
              <a:rPr lang="en-GB" smtClean="0"/>
              <a:pPr/>
              <a:t>‹#›</a:t>
            </a:fld>
            <a:endParaRPr lang="en-GB"/>
          </a:p>
        </p:txBody>
      </p:sp>
    </p:spTree>
    <p:extLst>
      <p:ext uri="{BB962C8B-B14F-4D97-AF65-F5344CB8AC3E}">
        <p14:creationId xmlns:p14="http://schemas.microsoft.com/office/powerpoint/2010/main" val="2170988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p:cNvSpPr>
          <p:nvPr>
            <p:ph type="sldImg"/>
          </p:nvPr>
        </p:nvSpPr>
        <p:spPr bwMode="auto">
          <a:noFill/>
          <a:ln>
            <a:solidFill>
              <a:srgbClr val="000000"/>
            </a:solidFill>
            <a:miter lim="800000"/>
            <a:headEnd/>
            <a:tailEnd/>
          </a:ln>
        </p:spPr>
      </p:sp>
      <p:sp>
        <p:nvSpPr>
          <p:cNvPr id="215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How you persuade the reader of your case</a:t>
            </a:r>
          </a:p>
        </p:txBody>
      </p:sp>
      <p:sp>
        <p:nvSpPr>
          <p:cNvPr id="2150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527CB96-078C-434D-A1AD-28AB17E54D79}" type="slidenum">
              <a:rPr lang="en-US"/>
              <a:pPr fontAlgn="base">
                <a:spcBef>
                  <a:spcPct val="0"/>
                </a:spcBef>
                <a:spcAft>
                  <a:spcPct val="0"/>
                </a:spcAft>
                <a:defRPr/>
              </a:pPr>
              <a:t>9</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83270C-3725-49C9-9AFB-E0CEEAD016AD}" type="slidenum">
              <a:rPr lang="en-GB" smtClean="0"/>
              <a:pPr/>
              <a:t>28</a:t>
            </a:fld>
            <a:endParaRPr lang="en-GB"/>
          </a:p>
        </p:txBody>
      </p:sp>
    </p:spTree>
    <p:extLst>
      <p:ext uri="{BB962C8B-B14F-4D97-AF65-F5344CB8AC3E}">
        <p14:creationId xmlns:p14="http://schemas.microsoft.com/office/powerpoint/2010/main" val="9620396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11/01/2024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11/01/2024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11/01/2024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11/01/2024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11/01/2024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11/01/2024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11/01/2024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11/01/2024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11/01/2024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11/01/2024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11/01/2024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3124200" y="6248400"/>
            <a:ext cx="2895600" cy="45720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768E8D67-9C04-4453-90A4-A7D6F5B35014}" type="slidenum">
              <a:rPr lang="en-US"/>
              <a:pPr>
                <a:defRPr/>
              </a:pPr>
              <a:t>‹#›</a:t>
            </a:fld>
            <a:endParaRPr lang="en-US"/>
          </a:p>
        </p:txBody>
      </p:sp>
    </p:spTree>
    <p:extLst>
      <p:ext uri="{BB962C8B-B14F-4D97-AF65-F5344CB8AC3E}">
        <p14:creationId xmlns:p14="http://schemas.microsoft.com/office/powerpoint/2010/main" val="332364489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575EE-F7F6-42C9-B986-378C987545FC}"/>
              </a:ext>
            </a:extLst>
          </p:cNvPr>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B13CC8-9E48-4AB4-B99E-41E5E253396E}"/>
              </a:ext>
            </a:extLst>
          </p:cNvPr>
          <p:cNvSpPr>
            <a:spLocks noGrp="1"/>
          </p:cNvSpPr>
          <p:nvPr>
            <p:ph type="body" sz="half" idx="1"/>
          </p:nvPr>
        </p:nvSpPr>
        <p:spPr>
          <a:xfrm>
            <a:off x="457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F223E7-5909-421E-8FED-C975AE448FD8}"/>
              </a:ext>
            </a:extLst>
          </p:cNvPr>
          <p:cNvSpPr>
            <a:spLocks noGrp="1"/>
          </p:cNvSpPr>
          <p:nvPr>
            <p:ph sz="half" idx="2"/>
          </p:nvPr>
        </p:nvSpPr>
        <p:spPr>
          <a:xfrm>
            <a:off x="4648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AEDCD0-99A2-4795-AA60-8C45137C7DAA}"/>
              </a:ext>
            </a:extLst>
          </p:cNvPr>
          <p:cNvSpPr>
            <a:spLocks noGrp="1"/>
          </p:cNvSpPr>
          <p:nvPr>
            <p:ph type="dt" sz="half" idx="10"/>
          </p:nvPr>
        </p:nvSpPr>
        <p:spPr>
          <a:xfrm>
            <a:off x="457200" y="6248400"/>
            <a:ext cx="21336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371F7D49-58D3-4CF3-9DE8-EB331C54352F}"/>
              </a:ext>
            </a:extLst>
          </p:cNvPr>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8AEF69C2-728C-445E-A681-863B05C6D217}"/>
              </a:ext>
            </a:extLst>
          </p:cNvPr>
          <p:cNvSpPr>
            <a:spLocks noGrp="1"/>
          </p:cNvSpPr>
          <p:nvPr>
            <p:ph type="sldNum" sz="quarter" idx="12"/>
          </p:nvPr>
        </p:nvSpPr>
        <p:spPr>
          <a:xfrm>
            <a:off x="6553200" y="6248400"/>
            <a:ext cx="2133600" cy="457200"/>
          </a:xfrm>
        </p:spPr>
        <p:txBody>
          <a:bodyPr/>
          <a:lstStyle>
            <a:lvl1pPr>
              <a:defRPr/>
            </a:lvl1pPr>
          </a:lstStyle>
          <a:p>
            <a:fld id="{D16C47AD-9C7D-4591-AD19-B44267B8A4B0}" type="slidenum">
              <a:rPr lang="en-US" altLang="en-US"/>
              <a:pPr/>
              <a:t>‹#›</a:t>
            </a:fld>
            <a:endParaRPr lang="en-US" altLang="en-US"/>
          </a:p>
        </p:txBody>
      </p:sp>
    </p:spTree>
    <p:extLst>
      <p:ext uri="{BB962C8B-B14F-4D97-AF65-F5344CB8AC3E}">
        <p14:creationId xmlns:p14="http://schemas.microsoft.com/office/powerpoint/2010/main" val="164400384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11/01/2024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xmlns:p14="http://schemas.microsoft.com/office/powerpoint/2010/main">
    <mc:Choice Requires="p14">
      <p:transition p14:dur="10" advClick="0"/>
    </mc:Choice>
    <mc:Fallback xmlns="">
      <p:transition advClick="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b="1" dirty="0">
                <a:solidFill>
                  <a:schemeClr val="bg1"/>
                </a:solidFill>
              </a:rPr>
              <a:t>How to get started with writing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80996825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24985-0DA0-4A07-292B-D755725C2468}"/>
              </a:ext>
            </a:extLst>
          </p:cNvPr>
          <p:cNvSpPr>
            <a:spLocks noGrp="1"/>
          </p:cNvSpPr>
          <p:nvPr>
            <p:ph type="title"/>
          </p:nvPr>
        </p:nvSpPr>
        <p:spPr/>
        <p:txBody>
          <a:bodyPr/>
          <a:lstStyle/>
          <a:p>
            <a:r>
              <a:rPr lang="en-GB" dirty="0"/>
              <a:t>Today</a:t>
            </a:r>
          </a:p>
        </p:txBody>
      </p:sp>
      <p:sp>
        <p:nvSpPr>
          <p:cNvPr id="3" name="Content Placeholder 2">
            <a:extLst>
              <a:ext uri="{FF2B5EF4-FFF2-40B4-BE49-F238E27FC236}">
                <a16:creationId xmlns:a16="http://schemas.microsoft.com/office/drawing/2014/main" id="{B47E2020-EEC6-ADDA-A1CC-B7816D6FFCB4}"/>
              </a:ext>
            </a:extLst>
          </p:cNvPr>
          <p:cNvSpPr>
            <a:spLocks noGrp="1"/>
          </p:cNvSpPr>
          <p:nvPr>
            <p:ph idx="1"/>
          </p:nvPr>
        </p:nvSpPr>
        <p:spPr/>
        <p:txBody>
          <a:bodyPr/>
          <a:lstStyle/>
          <a:p>
            <a:r>
              <a:rPr lang="en-GB" dirty="0"/>
              <a:t>How to get started with writing</a:t>
            </a:r>
          </a:p>
          <a:p>
            <a:r>
              <a:rPr lang="en-GB" dirty="0"/>
              <a:t>How to structure the dissertation </a:t>
            </a:r>
          </a:p>
        </p:txBody>
      </p:sp>
    </p:spTree>
    <p:extLst>
      <p:ext uri="{BB962C8B-B14F-4D97-AF65-F5344CB8AC3E}">
        <p14:creationId xmlns:p14="http://schemas.microsoft.com/office/powerpoint/2010/main" val="32909914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p:txBody>
          <a:bodyPr>
            <a:normAutofit fontScale="90000"/>
          </a:bodyPr>
          <a:lstStyle/>
          <a:p>
            <a:pPr eaLnBrk="1" hangingPunct="1"/>
            <a:r>
              <a:rPr lang="en-GB" dirty="0"/>
              <a:t>Moving on from literature to writing </a:t>
            </a:r>
          </a:p>
        </p:txBody>
      </p:sp>
      <p:sp>
        <p:nvSpPr>
          <p:cNvPr id="16386" name="Content Placeholder 2"/>
          <p:cNvSpPr>
            <a:spLocks noGrp="1"/>
          </p:cNvSpPr>
          <p:nvPr>
            <p:ph idx="1"/>
          </p:nvPr>
        </p:nvSpPr>
        <p:spPr/>
        <p:txBody>
          <a:bodyPr/>
          <a:lstStyle/>
          <a:p>
            <a:pPr eaLnBrk="1" hangingPunct="1"/>
            <a:r>
              <a:rPr lang="en-GB" dirty="0"/>
              <a:t>OK...so you’ve got your plan...</a:t>
            </a:r>
          </a:p>
          <a:p>
            <a:pPr eaLnBrk="1" hangingPunct="1"/>
            <a:r>
              <a:rPr lang="en-GB" dirty="0"/>
              <a:t>Now what?</a:t>
            </a:r>
          </a:p>
          <a:p>
            <a:pPr eaLnBrk="1" hangingPunct="1"/>
            <a:r>
              <a:rPr lang="en-GB" dirty="0"/>
              <a:t>How do you start writing?</a:t>
            </a:r>
          </a:p>
        </p:txBody>
      </p:sp>
      <p:pic>
        <p:nvPicPr>
          <p:cNvPr id="16387" name="Picture 2" descr="C:\Users\luci\AppData\Local\Microsoft\Windows\Temporary Internet Files\Content.IE5\G040T1WM\MC900055515[1].wmf"/>
          <p:cNvPicPr>
            <a:picLocks noChangeAspect="1" noChangeArrowheads="1"/>
          </p:cNvPicPr>
          <p:nvPr/>
        </p:nvPicPr>
        <p:blipFill>
          <a:blip r:embed="rId2"/>
          <a:srcRect/>
          <a:stretch>
            <a:fillRect/>
          </a:stretch>
        </p:blipFill>
        <p:spPr bwMode="auto">
          <a:xfrm>
            <a:off x="4873625" y="3789363"/>
            <a:ext cx="3082925" cy="211455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D79-7A28-4107-9F03-FB81566B66C4}"/>
              </a:ext>
            </a:extLst>
          </p:cNvPr>
          <p:cNvSpPr>
            <a:spLocks noGrp="1"/>
          </p:cNvSpPr>
          <p:nvPr>
            <p:ph type="title"/>
          </p:nvPr>
        </p:nvSpPr>
        <p:spPr/>
        <p:txBody>
          <a:bodyPr/>
          <a:lstStyle/>
          <a:p>
            <a:r>
              <a:rPr lang="en-GB" dirty="0"/>
              <a:t>Build an Argument </a:t>
            </a:r>
          </a:p>
        </p:txBody>
      </p:sp>
      <p:sp>
        <p:nvSpPr>
          <p:cNvPr id="3" name="Content Placeholder 2">
            <a:extLst>
              <a:ext uri="{FF2B5EF4-FFF2-40B4-BE49-F238E27FC236}">
                <a16:creationId xmlns:a16="http://schemas.microsoft.com/office/drawing/2014/main" id="{F4C7D627-30B3-4461-AD0D-CC840C549831}"/>
              </a:ext>
            </a:extLst>
          </p:cNvPr>
          <p:cNvSpPr>
            <a:spLocks noGrp="1"/>
          </p:cNvSpPr>
          <p:nvPr>
            <p:ph idx="1"/>
          </p:nvPr>
        </p:nvSpPr>
        <p:spPr/>
        <p:txBody>
          <a:bodyPr>
            <a:normAutofit fontScale="85000" lnSpcReduction="10000"/>
          </a:bodyPr>
          <a:lstStyle/>
          <a:p>
            <a:r>
              <a:rPr lang="en-GB" sz="2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Your argument is how you express your viewpoint and </a:t>
            </a:r>
            <a:r>
              <a:rPr lang="en-GB" sz="2800" dirty="0">
                <a:solidFill>
                  <a:srgbClr val="4A4A4A"/>
                </a:solidFill>
                <a:latin typeface="Arial" panose="020B0604020202020204" pitchFamily="34" charset="0"/>
                <a:cs typeface="Arial" panose="020B0604020202020204" pitchFamily="34" charset="0"/>
              </a:rPr>
              <a:t>answer</a:t>
            </a:r>
            <a:r>
              <a:rPr lang="en-GB" sz="2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 the question you have been set, using evidence.</a:t>
            </a:r>
          </a:p>
          <a:p>
            <a:r>
              <a:rPr lang="en-GB" sz="2800" dirty="0">
                <a:solidFill>
                  <a:srgbClr val="4A4A4A"/>
                </a:solidFill>
                <a:latin typeface="Arial" panose="020B0604020202020204" pitchFamily="34" charset="0"/>
                <a:cs typeface="Arial" panose="020B0604020202020204" pitchFamily="34" charset="0"/>
              </a:rPr>
              <a:t>Your argument can help you plan the structure of your work and guide you to find the evidence you need to support it.</a:t>
            </a:r>
          </a:p>
          <a:p>
            <a:pPr>
              <a:lnSpc>
                <a:spcPts val="2160"/>
              </a:lnSpc>
              <a:spcAft>
                <a:spcPts val="1800"/>
              </a:spcAft>
            </a:pPr>
            <a:r>
              <a:rPr lang="en-GB" sz="2800" dirty="0">
                <a:solidFill>
                  <a:srgbClr val="4A4A4A"/>
                </a:solidFill>
                <a:latin typeface="Arial" panose="020B0604020202020204" pitchFamily="34" charset="0"/>
                <a:cs typeface="Arial" panose="020B0604020202020204" pitchFamily="34" charset="0"/>
              </a:rPr>
              <a:t>Make sure that your argument runs throughout your writing and that everything you include is relevant to it. </a:t>
            </a:r>
          </a:p>
          <a:p>
            <a:pPr>
              <a:lnSpc>
                <a:spcPts val="2160"/>
              </a:lnSpc>
              <a:spcAft>
                <a:spcPts val="1800"/>
              </a:spcAft>
            </a:pPr>
            <a:r>
              <a:rPr lang="en-GB" sz="2800" dirty="0">
                <a:solidFill>
                  <a:srgbClr val="4A4A4A"/>
                </a:solidFill>
                <a:latin typeface="Arial" panose="020B0604020202020204" pitchFamily="34" charset="0"/>
                <a:cs typeface="Arial" panose="020B0604020202020204" pitchFamily="34" charset="0"/>
              </a:rPr>
              <a:t>Try to sum up your argument in a few words before you start writing and keep checking that it remains the focus as you research and write your work.</a:t>
            </a:r>
          </a:p>
          <a:p>
            <a:endParaRPr lang="en-GB" dirty="0"/>
          </a:p>
        </p:txBody>
      </p:sp>
    </p:spTree>
    <p:extLst>
      <p:ext uri="{BB962C8B-B14F-4D97-AF65-F5344CB8AC3E}">
        <p14:creationId xmlns:p14="http://schemas.microsoft.com/office/powerpoint/2010/main" val="419352062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a:xfrm>
            <a:off x="457200" y="274638"/>
            <a:ext cx="8229600" cy="1143000"/>
          </a:xfrm>
        </p:spPr>
        <p:txBody>
          <a:bodyPr anchor="ctr">
            <a:normAutofit/>
          </a:bodyPr>
          <a:lstStyle/>
          <a:p>
            <a:pPr eaLnBrk="1" hangingPunct="1"/>
            <a:r>
              <a:rPr lang="en-US"/>
              <a:t>Putting ideas onto paper</a:t>
            </a:r>
          </a:p>
        </p:txBody>
      </p:sp>
      <p:sp>
        <p:nvSpPr>
          <p:cNvPr id="17410" name="Content Placeholder 2"/>
          <p:cNvSpPr>
            <a:spLocks noGrp="1"/>
          </p:cNvSpPr>
          <p:nvPr>
            <p:ph sz="half" idx="1"/>
          </p:nvPr>
        </p:nvSpPr>
        <p:spPr>
          <a:xfrm>
            <a:off x="457200" y="1600201"/>
            <a:ext cx="4038600" cy="3989040"/>
          </a:xfrm>
        </p:spPr>
        <p:txBody>
          <a:bodyPr>
            <a:normAutofit/>
          </a:bodyPr>
          <a:lstStyle/>
          <a:p>
            <a:pPr eaLnBrk="1" hangingPunct="1">
              <a:lnSpc>
                <a:spcPct val="90000"/>
              </a:lnSpc>
            </a:pPr>
            <a:r>
              <a:rPr lang="en-US" dirty="0"/>
              <a:t>Plan should indicate direction and structure</a:t>
            </a:r>
          </a:p>
          <a:p>
            <a:pPr eaLnBrk="1" hangingPunct="1">
              <a:lnSpc>
                <a:spcPct val="90000"/>
              </a:lnSpc>
            </a:pPr>
            <a:r>
              <a:rPr lang="en-US" dirty="0"/>
              <a:t>Having researched you should have examples to back up your thesis</a:t>
            </a:r>
          </a:p>
          <a:p>
            <a:pPr eaLnBrk="1" hangingPunct="1">
              <a:lnSpc>
                <a:spcPct val="90000"/>
              </a:lnSpc>
            </a:pPr>
            <a:r>
              <a:rPr lang="en-US" dirty="0"/>
              <a:t>Start to think of sequence of ‘story’</a:t>
            </a:r>
          </a:p>
          <a:p>
            <a:pPr eaLnBrk="1" hangingPunct="1">
              <a:lnSpc>
                <a:spcPct val="90000"/>
              </a:lnSpc>
            </a:pPr>
            <a:endParaRPr lang="en-US" dirty="0"/>
          </a:p>
        </p:txBody>
      </p:sp>
      <p:pic>
        <p:nvPicPr>
          <p:cNvPr id="17411" name="Picture 4"/>
          <p:cNvPicPr>
            <a:picLocks noChangeAspect="1"/>
          </p:cNvPicPr>
          <p:nvPr/>
        </p:nvPicPr>
        <p:blipFill rotWithShape="1">
          <a:blip r:embed="rId2"/>
          <a:srcRect l="20394" r="12110" b="-1"/>
          <a:stretch/>
        </p:blipFill>
        <p:spPr bwMode="auto">
          <a:xfrm>
            <a:off x="4648200" y="1600201"/>
            <a:ext cx="4038600" cy="398904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4885D-9350-418B-8DA5-D10BC9A19CFA}"/>
              </a:ext>
            </a:extLst>
          </p:cNvPr>
          <p:cNvSpPr>
            <a:spLocks noGrp="1"/>
          </p:cNvSpPr>
          <p:nvPr>
            <p:ph type="title"/>
          </p:nvPr>
        </p:nvSpPr>
        <p:spPr/>
        <p:txBody>
          <a:bodyPr/>
          <a:lstStyle/>
          <a:p>
            <a:r>
              <a:rPr lang="en-GB" dirty="0"/>
              <a:t>Structure your argument </a:t>
            </a:r>
          </a:p>
        </p:txBody>
      </p:sp>
      <p:sp>
        <p:nvSpPr>
          <p:cNvPr id="3" name="Content Placeholder 2">
            <a:extLst>
              <a:ext uri="{FF2B5EF4-FFF2-40B4-BE49-F238E27FC236}">
                <a16:creationId xmlns:a16="http://schemas.microsoft.com/office/drawing/2014/main" id="{2A6CE1C2-AB73-4982-9B61-0CAAF02C5FB9}"/>
              </a:ext>
            </a:extLst>
          </p:cNvPr>
          <p:cNvSpPr>
            <a:spLocks noGrp="1"/>
          </p:cNvSpPr>
          <p:nvPr>
            <p:ph idx="1"/>
          </p:nvPr>
        </p:nvSpPr>
        <p:spPr/>
        <p:txBody>
          <a:bodyPr/>
          <a:lstStyle/>
          <a:p>
            <a:pPr>
              <a:lnSpc>
                <a:spcPts val="2160"/>
              </a:lnSpc>
              <a:spcAft>
                <a:spcPts val="1800"/>
              </a:spcAft>
            </a:pPr>
            <a:r>
              <a:rPr lang="en-GB" sz="24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Guide your reader through your argument in a logical way. Think about what questions your reader might have. If you can answer these questions through your argument, it will seem more convincing.</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a:lnSpc>
                <a:spcPts val="2160"/>
              </a:lnSpc>
              <a:spcAft>
                <a:spcPts val="1800"/>
              </a:spcAft>
            </a:pPr>
            <a:r>
              <a:rPr lang="en-GB" sz="24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Present both sides of the debate, along with your thoughts, linking together the different elements.</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a:lnSpc>
                <a:spcPts val="2160"/>
              </a:lnSpc>
              <a:spcAft>
                <a:spcPts val="1800"/>
              </a:spcAft>
            </a:pPr>
            <a:r>
              <a:rPr lang="en-GB" sz="24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You can then work towards a conclusion by weighing the evidence and showing how certain ideas are accepted and others are rejected. Your conclusion should make clear where you stand.</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43760030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pPr eaLnBrk="1" hangingPunct="1"/>
            <a:r>
              <a:rPr lang="en-US" dirty="0"/>
              <a:t>Sequence of info</a:t>
            </a:r>
          </a:p>
        </p:txBody>
      </p:sp>
      <p:sp>
        <p:nvSpPr>
          <p:cNvPr id="3" name="Content Placeholder 2"/>
          <p:cNvSpPr>
            <a:spLocks noGrp="1"/>
          </p:cNvSpPr>
          <p:nvPr>
            <p:ph idx="1"/>
          </p:nvPr>
        </p:nvSpPr>
        <p:spPr/>
        <p:txBody>
          <a:bodyPr rtlCol="0">
            <a:normAutofit/>
          </a:bodyPr>
          <a:lstStyle/>
          <a:p>
            <a:pPr eaLnBrk="1" fontAlgn="auto" hangingPunct="1">
              <a:spcAft>
                <a:spcPts val="0"/>
              </a:spcAft>
              <a:buFont typeface="Arial" pitchFamily="34" charset="0"/>
              <a:buChar char="•"/>
              <a:defRPr/>
            </a:pPr>
            <a:r>
              <a:rPr lang="en-US" dirty="0"/>
              <a:t>Stories have a beginning, middle and an end</a:t>
            </a:r>
          </a:p>
          <a:p>
            <a:pPr eaLnBrk="1" fontAlgn="auto" hangingPunct="1">
              <a:spcAft>
                <a:spcPts val="0"/>
              </a:spcAft>
              <a:buFont typeface="Arial" pitchFamily="34" charset="0"/>
              <a:buChar char="•"/>
              <a:defRPr/>
            </a:pPr>
            <a:r>
              <a:rPr lang="en-US" dirty="0"/>
              <a:t>Stories are written for the reader</a:t>
            </a:r>
          </a:p>
          <a:p>
            <a:pPr eaLnBrk="1" fontAlgn="auto" hangingPunct="1">
              <a:spcAft>
                <a:spcPts val="0"/>
              </a:spcAft>
              <a:buFont typeface="Arial" pitchFamily="34" charset="0"/>
              <a:buChar char="•"/>
              <a:defRPr/>
            </a:pPr>
            <a:r>
              <a:rPr lang="en-US" dirty="0"/>
              <a:t>Each part of the story should unfold in logical  order </a:t>
            </a:r>
          </a:p>
          <a:p>
            <a:pPr eaLnBrk="1" fontAlgn="auto" hangingPunct="1">
              <a:spcAft>
                <a:spcPts val="0"/>
              </a:spcAft>
              <a:buFont typeface="Arial" pitchFamily="34" charset="0"/>
              <a:buChar char="•"/>
              <a:defRPr/>
            </a:pPr>
            <a:r>
              <a:rPr lang="en-US" dirty="0"/>
              <a:t>Think ‘instructions’ </a:t>
            </a:r>
          </a:p>
          <a:p>
            <a:pPr lvl="1" eaLnBrk="1" fontAlgn="auto" hangingPunct="1">
              <a:spcAft>
                <a:spcPts val="0"/>
              </a:spcAft>
              <a:buFont typeface="Arial" pitchFamily="34" charset="0"/>
              <a:buChar char="–"/>
              <a:defRPr/>
            </a:pPr>
            <a:r>
              <a:rPr lang="en-US" dirty="0"/>
              <a:t> how to make a cup of tea….</a:t>
            </a:r>
          </a:p>
          <a:p>
            <a:pPr marL="457200" lvl="1" indent="0" eaLnBrk="1" fontAlgn="auto" hangingPunct="1">
              <a:spcAft>
                <a:spcPts val="0"/>
              </a:spcAft>
              <a:buFont typeface="Arial" pitchFamily="34" charset="0"/>
              <a:buNone/>
              <a:defRPr/>
            </a:pPr>
            <a:endParaRPr lang="en-US" dirty="0"/>
          </a:p>
        </p:txBody>
      </p:sp>
      <p:pic>
        <p:nvPicPr>
          <p:cNvPr id="18435" name="Picture 3" descr="RoseTeacup.jpg"/>
          <p:cNvPicPr>
            <a:picLocks noChangeAspect="1"/>
          </p:cNvPicPr>
          <p:nvPr/>
        </p:nvPicPr>
        <p:blipFill>
          <a:blip r:embed="rId2"/>
          <a:srcRect/>
          <a:stretch>
            <a:fillRect/>
          </a:stretch>
        </p:blipFill>
        <p:spPr bwMode="auto">
          <a:xfrm>
            <a:off x="4995863" y="4110708"/>
            <a:ext cx="4148137" cy="281305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31996-413C-4429-8181-D8EDF5203FFB}"/>
              </a:ext>
            </a:extLst>
          </p:cNvPr>
          <p:cNvSpPr>
            <a:spLocks noGrp="1"/>
          </p:cNvSpPr>
          <p:nvPr>
            <p:ph type="title"/>
          </p:nvPr>
        </p:nvSpPr>
        <p:spPr/>
        <p:txBody>
          <a:bodyPr/>
          <a:lstStyle/>
          <a:p>
            <a:r>
              <a:rPr lang="en-GB" dirty="0"/>
              <a:t>Develop your argument </a:t>
            </a:r>
          </a:p>
        </p:txBody>
      </p:sp>
      <p:sp>
        <p:nvSpPr>
          <p:cNvPr id="3" name="Content Placeholder 2">
            <a:extLst>
              <a:ext uri="{FF2B5EF4-FFF2-40B4-BE49-F238E27FC236}">
                <a16:creationId xmlns:a16="http://schemas.microsoft.com/office/drawing/2014/main" id="{79CBD99D-69B8-490C-B64D-41B939DCC68E}"/>
              </a:ext>
            </a:extLst>
          </p:cNvPr>
          <p:cNvSpPr>
            <a:spLocks noGrp="1"/>
          </p:cNvSpPr>
          <p:nvPr>
            <p:ph idx="1"/>
          </p:nvPr>
        </p:nvSpPr>
        <p:spPr/>
        <p:txBody>
          <a:bodyPr>
            <a:normAutofit fontScale="25000" lnSpcReduction="20000"/>
          </a:bodyPr>
          <a:lstStyle/>
          <a:p>
            <a:pPr>
              <a:lnSpc>
                <a:spcPts val="2160"/>
              </a:lnSpc>
              <a:spcAft>
                <a:spcPts val="1800"/>
              </a:spcAft>
            </a:pPr>
            <a:r>
              <a:rPr lang="en-GB" sz="80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Develop your argument by considering the evidence and drawing your own conclusion.</a:t>
            </a:r>
            <a:endParaRPr lang="en-GB" sz="8000" dirty="0">
              <a:effectLst/>
              <a:latin typeface="Arial" panose="020B0604020202020204" pitchFamily="34" charset="0"/>
              <a:ea typeface="Calibri" panose="020F0502020204030204" pitchFamily="34" charset="0"/>
              <a:cs typeface="Arial" panose="020B0604020202020204" pitchFamily="34" charset="0"/>
            </a:endParaRPr>
          </a:p>
          <a:p>
            <a:pPr>
              <a:lnSpc>
                <a:spcPts val="2160"/>
              </a:lnSpc>
              <a:spcAft>
                <a:spcPts val="1800"/>
              </a:spcAft>
            </a:pPr>
            <a:r>
              <a:rPr lang="en-GB" sz="80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If you are considering a range of opinions, try to group them together under different headings.</a:t>
            </a:r>
            <a:endParaRPr lang="en-GB" sz="8000" dirty="0">
              <a:effectLst/>
              <a:latin typeface="Arial" panose="020B0604020202020204" pitchFamily="34" charset="0"/>
              <a:ea typeface="Calibri" panose="020F0502020204030204" pitchFamily="34" charset="0"/>
              <a:cs typeface="Arial" panose="020B0604020202020204" pitchFamily="34" charset="0"/>
            </a:endParaRPr>
          </a:p>
          <a:p>
            <a:pPr>
              <a:lnSpc>
                <a:spcPts val="2160"/>
              </a:lnSpc>
              <a:spcAft>
                <a:spcPts val="1800"/>
              </a:spcAft>
            </a:pPr>
            <a:r>
              <a:rPr lang="en-GB" sz="80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Look at the strengths and weaknesses of the different sets of evidence and present these clearly and in a critical way. This will help to show you understand what you have read.</a:t>
            </a:r>
            <a:endParaRPr lang="en-GB" sz="8000" dirty="0">
              <a:effectLst/>
              <a:latin typeface="Arial" panose="020B0604020202020204" pitchFamily="34" charset="0"/>
              <a:ea typeface="Calibri" panose="020F0502020204030204" pitchFamily="34" charset="0"/>
              <a:cs typeface="Arial" panose="020B0604020202020204" pitchFamily="34" charset="0"/>
            </a:endParaRPr>
          </a:p>
          <a:p>
            <a:pPr>
              <a:lnSpc>
                <a:spcPts val="2160"/>
              </a:lnSpc>
              <a:spcAft>
                <a:spcPts val="1800"/>
              </a:spcAft>
            </a:pPr>
            <a:r>
              <a:rPr lang="en-GB" sz="80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Take the evidence into account in developing your own argument and make clear what your viewpoint is. Perhaps your argument has strengths and weaknesses as well – it is fine to acknowledge these.</a:t>
            </a:r>
            <a:endParaRPr lang="en-GB" sz="80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25575816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a:xfrm>
            <a:off x="457200" y="274638"/>
            <a:ext cx="8229600" cy="1143000"/>
          </a:xfrm>
        </p:spPr>
        <p:txBody>
          <a:bodyPr anchor="ctr">
            <a:normAutofit/>
          </a:bodyPr>
          <a:lstStyle/>
          <a:p>
            <a:pPr eaLnBrk="1" hangingPunct="1"/>
            <a:r>
              <a:rPr lang="en-US" dirty="0"/>
              <a:t>An argument is ..</a:t>
            </a:r>
          </a:p>
        </p:txBody>
      </p:sp>
      <p:sp>
        <p:nvSpPr>
          <p:cNvPr id="20482" name="Content Placeholder 2"/>
          <p:cNvSpPr>
            <a:spLocks noGrp="1"/>
          </p:cNvSpPr>
          <p:nvPr>
            <p:ph sz="half" idx="1"/>
          </p:nvPr>
        </p:nvSpPr>
        <p:spPr>
          <a:xfrm>
            <a:off x="457200" y="1600201"/>
            <a:ext cx="4038600" cy="3989040"/>
          </a:xfrm>
        </p:spPr>
        <p:txBody>
          <a:bodyPr>
            <a:normAutofit/>
          </a:bodyPr>
          <a:lstStyle/>
          <a:p>
            <a:pPr eaLnBrk="1" hangingPunct="1">
              <a:lnSpc>
                <a:spcPct val="90000"/>
              </a:lnSpc>
            </a:pPr>
            <a:r>
              <a:rPr lang="en-US" sz="2200" dirty="0"/>
              <a:t>A discussion that shows how one idea (or thing) links to, or follows from, another</a:t>
            </a:r>
          </a:p>
          <a:p>
            <a:pPr lvl="1" eaLnBrk="1" hangingPunct="1">
              <a:lnSpc>
                <a:spcPct val="90000"/>
              </a:lnSpc>
            </a:pPr>
            <a:r>
              <a:rPr lang="en-US" sz="2200" dirty="0"/>
              <a:t>It deals with causes and consequences</a:t>
            </a:r>
          </a:p>
          <a:p>
            <a:pPr lvl="1" eaLnBrk="1" hangingPunct="1">
              <a:lnSpc>
                <a:spcPct val="90000"/>
              </a:lnSpc>
            </a:pPr>
            <a:r>
              <a:rPr lang="en-US" sz="2200" dirty="0"/>
              <a:t>It should show reasons/rationale</a:t>
            </a:r>
          </a:p>
          <a:p>
            <a:pPr lvl="1" eaLnBrk="1" hangingPunct="1">
              <a:lnSpc>
                <a:spcPct val="90000"/>
              </a:lnSpc>
            </a:pPr>
            <a:r>
              <a:rPr lang="en-US" sz="2200" dirty="0"/>
              <a:t>It should be logical</a:t>
            </a:r>
          </a:p>
          <a:p>
            <a:pPr lvl="1" eaLnBrk="1" hangingPunct="1">
              <a:lnSpc>
                <a:spcPct val="90000"/>
              </a:lnSpc>
            </a:pPr>
            <a:r>
              <a:rPr lang="en-US" sz="2200" dirty="0"/>
              <a:t>It should be persuasive</a:t>
            </a:r>
          </a:p>
          <a:p>
            <a:pPr lvl="1" eaLnBrk="1" hangingPunct="1">
              <a:lnSpc>
                <a:spcPct val="90000"/>
              </a:lnSpc>
            </a:pPr>
            <a:r>
              <a:rPr lang="en-US" sz="2200" dirty="0"/>
              <a:t>It should make sense</a:t>
            </a:r>
          </a:p>
        </p:txBody>
      </p:sp>
      <p:pic>
        <p:nvPicPr>
          <p:cNvPr id="20483" name="Picture 3"/>
          <p:cNvPicPr>
            <a:picLocks noChangeAspect="1"/>
          </p:cNvPicPr>
          <p:nvPr/>
        </p:nvPicPr>
        <p:blipFill rotWithShape="1">
          <a:blip r:embed="rId3"/>
          <a:srcRect l="3884" r="20185" b="2"/>
          <a:stretch/>
        </p:blipFill>
        <p:spPr bwMode="auto">
          <a:xfrm>
            <a:off x="4648200" y="1600201"/>
            <a:ext cx="4038600" cy="398904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normAutofit fontScale="90000"/>
          </a:bodyPr>
          <a:lstStyle/>
          <a:p>
            <a:pPr eaLnBrk="1" hangingPunct="1"/>
            <a:r>
              <a:rPr lang="en-GB"/>
              <a:t>What makes a coherent argument?</a:t>
            </a:r>
          </a:p>
        </p:txBody>
      </p:sp>
      <p:sp>
        <p:nvSpPr>
          <p:cNvPr id="22530" name="Content Placeholder 2"/>
          <p:cNvSpPr>
            <a:spLocks noGrp="1"/>
          </p:cNvSpPr>
          <p:nvPr>
            <p:ph idx="1"/>
          </p:nvPr>
        </p:nvSpPr>
        <p:spPr>
          <a:xfrm>
            <a:off x="354013" y="1417639"/>
            <a:ext cx="7026275" cy="4887912"/>
          </a:xfrm>
        </p:spPr>
        <p:txBody>
          <a:bodyPr/>
          <a:lstStyle/>
          <a:p>
            <a:pPr eaLnBrk="1" hangingPunct="1"/>
            <a:r>
              <a:rPr lang="en-GB" dirty="0">
                <a:solidFill>
                  <a:srgbClr val="0070C0"/>
                </a:solidFill>
              </a:rPr>
              <a:t>Thesis</a:t>
            </a:r>
            <a:r>
              <a:rPr lang="en-GB" dirty="0"/>
              <a:t> –  the point/argument/view that you want to express</a:t>
            </a:r>
          </a:p>
          <a:p>
            <a:pPr eaLnBrk="1" hangingPunct="1"/>
            <a:r>
              <a:rPr lang="en-GB" dirty="0">
                <a:solidFill>
                  <a:srgbClr val="FF0000"/>
                </a:solidFill>
              </a:rPr>
              <a:t>Evidence</a:t>
            </a:r>
            <a:r>
              <a:rPr lang="en-GB" dirty="0"/>
              <a:t> – examples to back up claims</a:t>
            </a:r>
          </a:p>
          <a:p>
            <a:pPr eaLnBrk="1" hangingPunct="1"/>
            <a:r>
              <a:rPr lang="en-GB" dirty="0">
                <a:solidFill>
                  <a:srgbClr val="FFC000"/>
                </a:solidFill>
              </a:rPr>
              <a:t>Warrant</a:t>
            </a:r>
            <a:r>
              <a:rPr lang="en-GB" dirty="0"/>
              <a:t> – shows how examples back up your thesis</a:t>
            </a:r>
          </a:p>
          <a:p>
            <a:pPr eaLnBrk="1" hangingPunct="1"/>
            <a:r>
              <a:rPr lang="en-GB" dirty="0">
                <a:solidFill>
                  <a:srgbClr val="00B050"/>
                </a:solidFill>
              </a:rPr>
              <a:t>Concessions/qualifications</a:t>
            </a:r>
            <a:r>
              <a:rPr lang="en-GB" dirty="0"/>
              <a:t> – points that balance your discussion</a:t>
            </a:r>
          </a:p>
        </p:txBody>
      </p:sp>
      <p:pic>
        <p:nvPicPr>
          <p:cNvPr id="22531" name="Picture 2" descr="C:\Users\luci\AppData\Local\Microsoft\Windows\Temporary Internet Files\Content.IE5\YXOSHNW9\MP900385754[1].jpg"/>
          <p:cNvPicPr>
            <a:picLocks noChangeAspect="1" noChangeArrowheads="1"/>
          </p:cNvPicPr>
          <p:nvPr/>
        </p:nvPicPr>
        <p:blipFill>
          <a:blip r:embed="rId2"/>
          <a:srcRect/>
          <a:stretch>
            <a:fillRect/>
          </a:stretch>
        </p:blipFill>
        <p:spPr bwMode="auto">
          <a:xfrm>
            <a:off x="7454106" y="2480359"/>
            <a:ext cx="1466850" cy="2052637"/>
          </a:xfrm>
          <a:prstGeom prst="rect">
            <a:avLst/>
          </a:prstGeom>
          <a:noFill/>
          <a:ln w="9525">
            <a:noFill/>
            <a:miter lim="800000"/>
            <a:headEnd/>
            <a:tailEnd/>
          </a:ln>
        </p:spPr>
      </p:pic>
      <p:pic>
        <p:nvPicPr>
          <p:cNvPr id="22532" name="Picture 3" descr="C:\Users\luci\AppData\Local\Microsoft\Windows\Temporary Internet Files\Content.IE5\MY9XFZ5T\MC900431558[1].png"/>
          <p:cNvPicPr>
            <a:picLocks noChangeAspect="1" noChangeArrowheads="1"/>
          </p:cNvPicPr>
          <p:nvPr/>
        </p:nvPicPr>
        <p:blipFill>
          <a:blip r:embed="rId3"/>
          <a:srcRect/>
          <a:stretch>
            <a:fillRect/>
          </a:stretch>
        </p:blipFill>
        <p:spPr bwMode="auto">
          <a:xfrm>
            <a:off x="7791449" y="3284984"/>
            <a:ext cx="792163" cy="79057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GB">
                <a:solidFill>
                  <a:schemeClr val="accent1">
                    <a:satMod val="150000"/>
                  </a:schemeClr>
                </a:solidFill>
              </a:rPr>
              <a:t>Example:</a:t>
            </a:r>
            <a:endParaRPr lang="en-GB" dirty="0">
              <a:solidFill>
                <a:schemeClr val="accent1">
                  <a:satMod val="150000"/>
                </a:schemeClr>
              </a:solidFill>
            </a:endParaRPr>
          </a:p>
        </p:txBody>
      </p:sp>
      <p:sp>
        <p:nvSpPr>
          <p:cNvPr id="21507" name="Content Placeholder 2"/>
          <p:cNvSpPr>
            <a:spLocks noGrp="1"/>
          </p:cNvSpPr>
          <p:nvPr>
            <p:ph idx="1"/>
          </p:nvPr>
        </p:nvSpPr>
        <p:spPr/>
        <p:txBody>
          <a:bodyPr rtlCol="0">
            <a:normAutofit fontScale="92500" lnSpcReduction="20000"/>
          </a:bodyPr>
          <a:lstStyle/>
          <a:p>
            <a:pPr eaLnBrk="1" fontAlgn="auto" hangingPunct="1">
              <a:spcAft>
                <a:spcPts val="0"/>
              </a:spcAft>
              <a:buFont typeface="Arial" pitchFamily="34" charset="0"/>
              <a:buChar char="•"/>
              <a:defRPr/>
            </a:pPr>
            <a:r>
              <a:rPr lang="en-GB" dirty="0">
                <a:solidFill>
                  <a:srgbClr val="00B050"/>
                </a:solidFill>
              </a:rPr>
              <a:t>Claim</a:t>
            </a:r>
            <a:r>
              <a:rPr lang="en-GB" dirty="0"/>
              <a:t> – hand washing stops the spread of germs</a:t>
            </a:r>
          </a:p>
          <a:p>
            <a:pPr eaLnBrk="1" fontAlgn="auto" hangingPunct="1">
              <a:spcAft>
                <a:spcPts val="0"/>
              </a:spcAft>
              <a:buFont typeface="Arial" pitchFamily="34" charset="0"/>
              <a:buChar char="•"/>
              <a:defRPr/>
            </a:pPr>
            <a:r>
              <a:rPr lang="en-GB" dirty="0">
                <a:solidFill>
                  <a:srgbClr val="00B0F0"/>
                </a:solidFill>
              </a:rPr>
              <a:t>Evidence</a:t>
            </a:r>
            <a:r>
              <a:rPr lang="en-GB" dirty="0"/>
              <a:t> – various reports show that germs are not transferred between people if hands are regularly washed</a:t>
            </a:r>
          </a:p>
          <a:p>
            <a:pPr eaLnBrk="1" fontAlgn="auto" hangingPunct="1">
              <a:spcAft>
                <a:spcPts val="0"/>
              </a:spcAft>
              <a:buFont typeface="Arial" pitchFamily="34" charset="0"/>
              <a:buChar char="•"/>
              <a:defRPr/>
            </a:pPr>
            <a:r>
              <a:rPr lang="en-GB" dirty="0">
                <a:solidFill>
                  <a:srgbClr val="FFFF00"/>
                </a:solidFill>
              </a:rPr>
              <a:t>Warrant</a:t>
            </a:r>
            <a:r>
              <a:rPr lang="en-GB" dirty="0"/>
              <a:t> – reports back up the claim</a:t>
            </a:r>
          </a:p>
          <a:p>
            <a:pPr eaLnBrk="1" fontAlgn="auto" hangingPunct="1">
              <a:spcAft>
                <a:spcPts val="0"/>
              </a:spcAft>
              <a:buFont typeface="Arial" pitchFamily="34" charset="0"/>
              <a:buChar char="•"/>
              <a:defRPr/>
            </a:pPr>
            <a:r>
              <a:rPr lang="en-GB" dirty="0">
                <a:solidFill>
                  <a:srgbClr val="FF0000"/>
                </a:solidFill>
              </a:rPr>
              <a:t>Qualification/Concessions</a:t>
            </a:r>
            <a:r>
              <a:rPr lang="en-GB" dirty="0">
                <a:solidFill>
                  <a:srgbClr val="FFFFFF"/>
                </a:solidFill>
              </a:rPr>
              <a:t> </a:t>
            </a:r>
            <a:r>
              <a:rPr lang="en-GB" dirty="0"/>
              <a:t>– not all germs might be killed by washing; time and </a:t>
            </a:r>
            <a:r>
              <a:rPr lang="en-GB"/>
              <a:t>manner might </a:t>
            </a:r>
            <a:r>
              <a:rPr lang="en-GB" dirty="0"/>
              <a:t>matter</a:t>
            </a:r>
          </a:p>
        </p:txBody>
      </p:sp>
      <p:pic>
        <p:nvPicPr>
          <p:cNvPr id="23555" name="Picture 7" descr="C:\Users\luci\AppData\Local\Microsoft\Windows\Temporary Internet Files\Content.IE5\YXOSHNW9\MC900297965[1].wmf"/>
          <p:cNvPicPr>
            <a:picLocks noChangeAspect="1" noChangeArrowheads="1"/>
          </p:cNvPicPr>
          <p:nvPr/>
        </p:nvPicPr>
        <p:blipFill>
          <a:blip r:embed="rId2"/>
          <a:srcRect/>
          <a:stretch>
            <a:fillRect/>
          </a:stretch>
        </p:blipFill>
        <p:spPr bwMode="auto">
          <a:xfrm>
            <a:off x="6156325" y="260350"/>
            <a:ext cx="2265363" cy="151288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Outlines</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GB" dirty="0"/>
              <a:t> Always be thinking about the structure </a:t>
            </a:r>
          </a:p>
          <a:p>
            <a:pPr>
              <a:buFont typeface="Wingdings" panose="05000000000000000000" pitchFamily="2" charset="2"/>
              <a:buChar char="v"/>
            </a:pPr>
            <a:r>
              <a:rPr lang="en-GB" dirty="0"/>
              <a:t> Create an outline, i.e. a detailed outline with a summary of what you will put in each chapter. </a:t>
            </a:r>
          </a:p>
          <a:p>
            <a:pPr>
              <a:buFont typeface="Wingdings" panose="05000000000000000000" pitchFamily="2" charset="2"/>
              <a:buChar char="v"/>
            </a:pPr>
            <a:r>
              <a:rPr lang="en-GB" dirty="0"/>
              <a:t>This is not written in stone but it will help you to develop your project</a:t>
            </a:r>
          </a:p>
        </p:txBody>
      </p:sp>
    </p:spTree>
    <p:extLst>
      <p:ext uri="{BB962C8B-B14F-4D97-AF65-F5344CB8AC3E}">
        <p14:creationId xmlns:p14="http://schemas.microsoft.com/office/powerpoint/2010/main" val="210013121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D45D9-DDE1-F39E-1395-3EE7BA8C98DC}"/>
              </a:ext>
            </a:extLst>
          </p:cNvPr>
          <p:cNvSpPr>
            <a:spLocks noGrp="1"/>
          </p:cNvSpPr>
          <p:nvPr>
            <p:ph type="title"/>
          </p:nvPr>
        </p:nvSpPr>
        <p:spPr/>
        <p:txBody>
          <a:bodyPr/>
          <a:lstStyle/>
          <a:p>
            <a:r>
              <a:rPr lang="en-GB" dirty="0"/>
              <a:t>Getting started with writing . . .</a:t>
            </a:r>
          </a:p>
        </p:txBody>
      </p:sp>
      <p:sp>
        <p:nvSpPr>
          <p:cNvPr id="3" name="Content Placeholder 2">
            <a:extLst>
              <a:ext uri="{FF2B5EF4-FFF2-40B4-BE49-F238E27FC236}">
                <a16:creationId xmlns:a16="http://schemas.microsoft.com/office/drawing/2014/main" id="{3A0E9E78-2A7C-2CC2-E4B7-06BBF427FCA6}"/>
              </a:ext>
            </a:extLst>
          </p:cNvPr>
          <p:cNvSpPr>
            <a:spLocks noGrp="1"/>
          </p:cNvSpPr>
          <p:nvPr>
            <p:ph idx="1"/>
          </p:nvPr>
        </p:nvSpPr>
        <p:spPr/>
        <p:txBody>
          <a:bodyPr/>
          <a:lstStyle/>
          <a:p>
            <a:r>
              <a:rPr lang="en-GB" dirty="0"/>
              <a:t>Take 5 minutes to discuss with the person next to you . . . </a:t>
            </a:r>
          </a:p>
          <a:p>
            <a:pPr lvl="1"/>
            <a:r>
              <a:rPr lang="en-GB" dirty="0"/>
              <a:t>How do you start the writing process?</a:t>
            </a:r>
          </a:p>
          <a:p>
            <a:pPr lvl="1"/>
            <a:r>
              <a:rPr lang="en-GB" dirty="0"/>
              <a:t>What do you need to have in place before you start?</a:t>
            </a:r>
          </a:p>
          <a:p>
            <a:pPr lvl="1"/>
            <a:r>
              <a:rPr lang="en-GB" dirty="0"/>
              <a:t>Any other tips for what works/doesn’t work for you?</a:t>
            </a:r>
          </a:p>
        </p:txBody>
      </p:sp>
    </p:spTree>
    <p:extLst>
      <p:ext uri="{BB962C8B-B14F-4D97-AF65-F5344CB8AC3E}">
        <p14:creationId xmlns:p14="http://schemas.microsoft.com/office/powerpoint/2010/main" val="213585892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E5253-3582-46F8-BABA-D995227F0322}"/>
              </a:ext>
            </a:extLst>
          </p:cNvPr>
          <p:cNvSpPr>
            <a:spLocks noGrp="1"/>
          </p:cNvSpPr>
          <p:nvPr>
            <p:ph type="title"/>
          </p:nvPr>
        </p:nvSpPr>
        <p:spPr/>
        <p:txBody>
          <a:bodyPr/>
          <a:lstStyle/>
          <a:p>
            <a:r>
              <a:rPr lang="en-GB" dirty="0"/>
              <a:t>Structure </a:t>
            </a:r>
          </a:p>
        </p:txBody>
      </p:sp>
      <p:sp>
        <p:nvSpPr>
          <p:cNvPr id="3" name="Content Placeholder 2">
            <a:extLst>
              <a:ext uri="{FF2B5EF4-FFF2-40B4-BE49-F238E27FC236}">
                <a16:creationId xmlns:a16="http://schemas.microsoft.com/office/drawing/2014/main" id="{3435B341-2B59-4E76-A115-D05FAAAE5674}"/>
              </a:ext>
            </a:extLst>
          </p:cNvPr>
          <p:cNvSpPr>
            <a:spLocks noGrp="1"/>
          </p:cNvSpPr>
          <p:nvPr>
            <p:ph idx="1"/>
          </p:nvPr>
        </p:nvSpPr>
        <p:spPr/>
        <p:txBody>
          <a:bodyPr>
            <a:normAutofit fontScale="92500" lnSpcReduction="10000"/>
          </a:bodyPr>
          <a:lstStyle/>
          <a:p>
            <a:r>
              <a:rPr lang="en-GB" dirty="0"/>
              <a:t>There are different ways to structure  a dissertation </a:t>
            </a:r>
          </a:p>
          <a:p>
            <a:pPr lvl="1"/>
            <a:r>
              <a:rPr lang="en-GB" dirty="0"/>
              <a:t>It depends on the discipline, the research methodology, and the research design </a:t>
            </a:r>
          </a:p>
          <a:p>
            <a:pPr lvl="1"/>
            <a:r>
              <a:rPr lang="en-GB" dirty="0"/>
              <a:t>e.g., if a dissertation is based on data collection from interviews or surveys, you need to add a methodology chapter</a:t>
            </a:r>
          </a:p>
          <a:p>
            <a:pPr lvl="1"/>
            <a:r>
              <a:rPr lang="en-GB" dirty="0"/>
              <a:t>But if you are discussing literature only, you usually would not need a methodology chapter</a:t>
            </a:r>
          </a:p>
          <a:p>
            <a:pPr lvl="1"/>
            <a:endParaRPr lang="en-GB" dirty="0"/>
          </a:p>
        </p:txBody>
      </p:sp>
    </p:spTree>
    <p:extLst>
      <p:ext uri="{BB962C8B-B14F-4D97-AF65-F5344CB8AC3E}">
        <p14:creationId xmlns:p14="http://schemas.microsoft.com/office/powerpoint/2010/main" val="361303685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Tipps </a:t>
            </a:r>
          </a:p>
        </p:txBody>
      </p:sp>
      <p:sp>
        <p:nvSpPr>
          <p:cNvPr id="3" name="Content Placeholder 2"/>
          <p:cNvSpPr>
            <a:spLocks noGrp="1"/>
          </p:cNvSpPr>
          <p:nvPr>
            <p:ph idx="1"/>
          </p:nvPr>
        </p:nvSpPr>
        <p:spPr/>
        <p:txBody>
          <a:bodyPr>
            <a:normAutofit/>
          </a:bodyPr>
          <a:lstStyle/>
          <a:p>
            <a:r>
              <a:rPr lang="en-GB" dirty="0"/>
              <a:t>Make sure your chapters are linked</a:t>
            </a:r>
          </a:p>
          <a:p>
            <a:pPr lvl="1"/>
            <a:r>
              <a:rPr lang="en-GB" dirty="0"/>
              <a:t>they should flow nicely from one to the next.</a:t>
            </a:r>
          </a:p>
          <a:p>
            <a:r>
              <a:rPr lang="en-GB" dirty="0"/>
              <a:t>For instance, one way is to end your background chapter by identifying what we DON’T know about your topic. This leads neatly into the next chapter: your research question and methods.</a:t>
            </a:r>
          </a:p>
        </p:txBody>
      </p:sp>
    </p:spTree>
    <p:extLst>
      <p:ext uri="{BB962C8B-B14F-4D97-AF65-F5344CB8AC3E}">
        <p14:creationId xmlns:p14="http://schemas.microsoft.com/office/powerpoint/2010/main" val="37389299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300" b="1" dirty="0"/>
              <a:t>POTENTIAL STRUCTURE (usually for empirical dissertations) </a:t>
            </a:r>
          </a:p>
        </p:txBody>
      </p:sp>
      <p:sp>
        <p:nvSpPr>
          <p:cNvPr id="3" name="Content Placeholder 2"/>
          <p:cNvSpPr>
            <a:spLocks noGrp="1"/>
          </p:cNvSpPr>
          <p:nvPr>
            <p:ph idx="1"/>
          </p:nvPr>
        </p:nvSpPr>
        <p:spPr/>
        <p:txBody>
          <a:bodyPr>
            <a:noAutofit/>
          </a:bodyPr>
          <a:lstStyle/>
          <a:p>
            <a:r>
              <a:rPr lang="en-GB" sz="1800" b="1" dirty="0"/>
              <a:t>TITLE PAGE</a:t>
            </a:r>
          </a:p>
          <a:p>
            <a:r>
              <a:rPr lang="en-GB" sz="1800" b="1" dirty="0"/>
              <a:t>ABSTRACT</a:t>
            </a:r>
          </a:p>
          <a:p>
            <a:r>
              <a:rPr lang="en-GB" sz="1800" b="1" dirty="0"/>
              <a:t>ACKNOWLEDGEMENTS</a:t>
            </a:r>
          </a:p>
          <a:p>
            <a:r>
              <a:rPr lang="en-GB" sz="1800" b="1" dirty="0"/>
              <a:t>CONTENTS PAGE (ILLUSTRATIONS, ABBREVIATIONS)</a:t>
            </a:r>
          </a:p>
          <a:p>
            <a:r>
              <a:rPr lang="en-GB" sz="1800" b="1" dirty="0"/>
              <a:t>INTRODUCTION</a:t>
            </a:r>
          </a:p>
          <a:p>
            <a:r>
              <a:rPr lang="en-GB" sz="1800" b="1" dirty="0"/>
              <a:t>LITERATURE REVIEW</a:t>
            </a:r>
          </a:p>
          <a:p>
            <a:r>
              <a:rPr lang="en-GB" sz="1800" b="1" dirty="0"/>
              <a:t>SOURCES AND METHODS</a:t>
            </a:r>
          </a:p>
          <a:p>
            <a:r>
              <a:rPr lang="en-GB" sz="1800" b="1" dirty="0"/>
              <a:t>FINDINGS / DISCUSSION</a:t>
            </a:r>
          </a:p>
          <a:p>
            <a:r>
              <a:rPr lang="en-GB" sz="1800" b="1" dirty="0"/>
              <a:t>CONCLUSION</a:t>
            </a:r>
          </a:p>
          <a:p>
            <a:r>
              <a:rPr lang="en-GB" sz="1800" b="1" dirty="0"/>
              <a:t>REFERENCES</a:t>
            </a:r>
          </a:p>
          <a:p>
            <a:r>
              <a:rPr lang="en-GB" sz="1800" b="1" dirty="0"/>
              <a:t>APPENDICES</a:t>
            </a:r>
          </a:p>
        </p:txBody>
      </p:sp>
    </p:spTree>
    <p:extLst>
      <p:ext uri="{BB962C8B-B14F-4D97-AF65-F5344CB8AC3E}">
        <p14:creationId xmlns:p14="http://schemas.microsoft.com/office/powerpoint/2010/main" val="78402535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750" y="260350"/>
            <a:ext cx="7772400" cy="1081088"/>
          </a:xfrm>
        </p:spPr>
        <p:txBody>
          <a:bodyPr>
            <a:normAutofit/>
          </a:bodyPr>
          <a:lstStyle/>
          <a:p>
            <a:pPr>
              <a:defRPr/>
            </a:pPr>
            <a:r>
              <a:rPr lang="en-GB" dirty="0"/>
              <a:t>Alternative Structure</a:t>
            </a:r>
          </a:p>
        </p:txBody>
      </p:sp>
      <p:sp>
        <p:nvSpPr>
          <p:cNvPr id="12291" name="Rectangle 3"/>
          <p:cNvSpPr>
            <a:spLocks noGrp="1" noChangeArrowheads="1"/>
          </p:cNvSpPr>
          <p:nvPr>
            <p:ph idx="1"/>
          </p:nvPr>
        </p:nvSpPr>
        <p:spPr>
          <a:xfrm>
            <a:off x="614363" y="1412875"/>
            <a:ext cx="8134350" cy="4248150"/>
          </a:xfrm>
        </p:spPr>
        <p:txBody>
          <a:bodyPr>
            <a:normAutofit/>
          </a:bodyPr>
          <a:lstStyle/>
          <a:p>
            <a:pPr>
              <a:lnSpc>
                <a:spcPct val="80000"/>
              </a:lnSpc>
              <a:buFont typeface="Wingdings" pitchFamily="2" charset="2"/>
              <a:buNone/>
              <a:defRPr/>
            </a:pPr>
            <a:endParaRPr lang="en-GB" sz="2000" dirty="0"/>
          </a:p>
          <a:p>
            <a:pPr>
              <a:lnSpc>
                <a:spcPct val="80000"/>
              </a:lnSpc>
              <a:buFont typeface="Wingdings" pitchFamily="2" charset="2"/>
              <a:buNone/>
              <a:defRPr/>
            </a:pPr>
            <a:r>
              <a:rPr lang="en-GB" sz="2000" dirty="0"/>
              <a:t>Abstract							i</a:t>
            </a:r>
          </a:p>
          <a:p>
            <a:pPr>
              <a:lnSpc>
                <a:spcPct val="80000"/>
              </a:lnSpc>
              <a:buFont typeface="Wingdings" pitchFamily="2" charset="2"/>
              <a:buNone/>
              <a:defRPr/>
            </a:pPr>
            <a:r>
              <a:rPr lang="en-GB" sz="2000" dirty="0"/>
              <a:t>List of Figures							ii</a:t>
            </a:r>
          </a:p>
          <a:p>
            <a:pPr>
              <a:lnSpc>
                <a:spcPct val="80000"/>
              </a:lnSpc>
              <a:buFont typeface="Wingdings" pitchFamily="2" charset="2"/>
              <a:buNone/>
              <a:defRPr/>
            </a:pPr>
            <a:r>
              <a:rPr lang="en-GB" sz="2000" dirty="0"/>
              <a:t>List of Tables							iii</a:t>
            </a:r>
          </a:p>
          <a:p>
            <a:pPr>
              <a:lnSpc>
                <a:spcPct val="80000"/>
              </a:lnSpc>
              <a:buFont typeface="Wingdings" pitchFamily="2" charset="2"/>
              <a:buNone/>
              <a:defRPr/>
            </a:pPr>
            <a:r>
              <a:rPr lang="en-GB" sz="2000" dirty="0"/>
              <a:t>List of Plates							iv</a:t>
            </a:r>
          </a:p>
          <a:p>
            <a:pPr>
              <a:lnSpc>
                <a:spcPct val="80000"/>
              </a:lnSpc>
              <a:buFont typeface="Wingdings" pitchFamily="2" charset="2"/>
              <a:buNone/>
              <a:defRPr/>
            </a:pPr>
            <a:r>
              <a:rPr lang="en-GB" sz="2000" dirty="0"/>
              <a:t>Acknowledgements						v</a:t>
            </a:r>
          </a:p>
          <a:p>
            <a:pPr>
              <a:lnSpc>
                <a:spcPct val="80000"/>
              </a:lnSpc>
              <a:buFont typeface="Wingdings" pitchFamily="2" charset="2"/>
              <a:buNone/>
              <a:defRPr/>
            </a:pPr>
            <a:r>
              <a:rPr lang="en-GB" sz="2000" dirty="0"/>
              <a:t>Chapter 1: Introduction						1</a:t>
            </a:r>
          </a:p>
          <a:p>
            <a:pPr>
              <a:lnSpc>
                <a:spcPct val="80000"/>
              </a:lnSpc>
              <a:buFont typeface="Wingdings" pitchFamily="2" charset="2"/>
              <a:buNone/>
              <a:defRPr/>
            </a:pPr>
            <a:r>
              <a:rPr lang="en-GB" sz="2000" dirty="0"/>
              <a:t>Chapter 2: A review of the evidence				3</a:t>
            </a:r>
          </a:p>
          <a:p>
            <a:pPr>
              <a:lnSpc>
                <a:spcPct val="80000"/>
              </a:lnSpc>
              <a:buFont typeface="Wingdings" pitchFamily="2" charset="2"/>
              <a:buNone/>
              <a:defRPr/>
            </a:pPr>
            <a:r>
              <a:rPr lang="en-GB" sz="2000" dirty="0"/>
              <a:t>Chapter 3: </a:t>
            </a:r>
            <a:r>
              <a:rPr lang="en-GB" sz="2000" dirty="0" err="1"/>
              <a:t>Cwmann</a:t>
            </a:r>
            <a:r>
              <a:rPr lang="en-GB" sz="2000" dirty="0"/>
              <a:t>: its place on the Silk Cut Route</a:t>
            </a:r>
            <a:r>
              <a:rPr lang="en-GB" sz="2000"/>
              <a:t>	</a:t>
            </a:r>
            <a:r>
              <a:rPr lang="en-GB" sz="2000" dirty="0"/>
              <a:t>	12</a:t>
            </a:r>
          </a:p>
          <a:p>
            <a:pPr>
              <a:lnSpc>
                <a:spcPct val="80000"/>
              </a:lnSpc>
              <a:buFont typeface="Wingdings" pitchFamily="2" charset="2"/>
              <a:buNone/>
              <a:defRPr/>
            </a:pPr>
            <a:r>
              <a:rPr lang="en-GB" sz="2000" dirty="0"/>
              <a:t>Chapter 4: Analysis of the ceramics				22</a:t>
            </a:r>
          </a:p>
          <a:p>
            <a:pPr>
              <a:lnSpc>
                <a:spcPct val="80000"/>
              </a:lnSpc>
              <a:buFont typeface="Wingdings" pitchFamily="2" charset="2"/>
              <a:buNone/>
              <a:defRPr/>
            </a:pPr>
            <a:r>
              <a:rPr lang="en-GB" sz="2000" dirty="0"/>
              <a:t>Chapter 5: Comparisons with the evidence from China		35</a:t>
            </a:r>
          </a:p>
          <a:p>
            <a:pPr>
              <a:lnSpc>
                <a:spcPct val="80000"/>
              </a:lnSpc>
              <a:buFont typeface="Wingdings" pitchFamily="2" charset="2"/>
              <a:buNone/>
              <a:defRPr/>
            </a:pPr>
            <a:r>
              <a:rPr lang="en-GB" sz="2000" dirty="0"/>
              <a:t>Chapter 6: Conclusions: 						50</a:t>
            </a:r>
          </a:p>
          <a:p>
            <a:pPr>
              <a:lnSpc>
                <a:spcPct val="80000"/>
              </a:lnSpc>
              <a:buFont typeface="Wingdings" pitchFamily="2" charset="2"/>
              <a:buNone/>
              <a:defRPr/>
            </a:pPr>
            <a:r>
              <a:rPr lang="en-GB" sz="2000" dirty="0"/>
              <a:t>Bibliography							54</a:t>
            </a:r>
          </a:p>
        </p:txBody>
      </p:sp>
    </p:spTree>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t>TITLE</a:t>
            </a:r>
          </a:p>
        </p:txBody>
      </p:sp>
      <p:sp>
        <p:nvSpPr>
          <p:cNvPr id="3" name="Content Placeholder 2"/>
          <p:cNvSpPr>
            <a:spLocks noGrp="1"/>
          </p:cNvSpPr>
          <p:nvPr>
            <p:ph idx="1"/>
          </p:nvPr>
        </p:nvSpPr>
        <p:spPr/>
        <p:txBody>
          <a:bodyPr>
            <a:normAutofit/>
          </a:bodyPr>
          <a:lstStyle/>
          <a:p>
            <a:r>
              <a:rPr lang="en-GB" sz="2100" dirty="0"/>
              <a:t>TELL THE READER WHAT IT’S ABOUT! </a:t>
            </a:r>
          </a:p>
          <a:p>
            <a:r>
              <a:rPr lang="en-GB" sz="2100" dirty="0"/>
              <a:t>CATCH THE READER’S ATTENTION</a:t>
            </a:r>
          </a:p>
          <a:p>
            <a:r>
              <a:rPr lang="en-GB" sz="2100" dirty="0"/>
              <a:t>SNAPPY, SPECIFIC, CLEAR AND </a:t>
            </a:r>
            <a:r>
              <a:rPr lang="en-GB" sz="2100" b="1" i="1" dirty="0"/>
              <a:t>TRUE TO THE RESEARCH </a:t>
            </a:r>
            <a:r>
              <a:rPr lang="en-GB" sz="2100" dirty="0"/>
              <a:t>YOU HAVE DONE</a:t>
            </a:r>
          </a:p>
        </p:txBody>
      </p:sp>
    </p:spTree>
    <p:extLst>
      <p:ext uri="{BB962C8B-B14F-4D97-AF65-F5344CB8AC3E}">
        <p14:creationId xmlns:p14="http://schemas.microsoft.com/office/powerpoint/2010/main" val="102834786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300" b="1" dirty="0"/>
              <a:t>ABSTRACT</a:t>
            </a:r>
          </a:p>
        </p:txBody>
      </p:sp>
      <p:sp>
        <p:nvSpPr>
          <p:cNvPr id="3" name="Content Placeholder 2"/>
          <p:cNvSpPr>
            <a:spLocks noGrp="1"/>
          </p:cNvSpPr>
          <p:nvPr>
            <p:ph idx="1"/>
          </p:nvPr>
        </p:nvSpPr>
        <p:spPr/>
        <p:txBody>
          <a:bodyPr/>
          <a:lstStyle/>
          <a:p>
            <a:r>
              <a:rPr lang="en-GB" sz="1800" dirty="0"/>
              <a:t>A STAND-ALONE SUMMARY OF THE </a:t>
            </a:r>
            <a:r>
              <a:rPr lang="en-GB" sz="2400" u="sng" dirty="0"/>
              <a:t>WHOLE</a:t>
            </a:r>
            <a:r>
              <a:rPr lang="en-GB" sz="2400" dirty="0"/>
              <a:t> </a:t>
            </a:r>
            <a:r>
              <a:rPr lang="en-GB" sz="1800" dirty="0"/>
              <a:t>DISSERTATION</a:t>
            </a:r>
          </a:p>
          <a:p>
            <a:r>
              <a:rPr lang="en-GB" sz="1800" dirty="0"/>
              <a:t>CAN BE DONE AT THE END, OR AT THE BEGINNING AS AN INITIAL “PLAN”</a:t>
            </a:r>
          </a:p>
          <a:p>
            <a:r>
              <a:rPr lang="en-GB" sz="1800" dirty="0"/>
              <a:t>IT IS </a:t>
            </a:r>
            <a:r>
              <a:rPr lang="en-GB" sz="2400" u="sng" dirty="0"/>
              <a:t>NOT</a:t>
            </a:r>
            <a:r>
              <a:rPr lang="en-GB" sz="1800" dirty="0"/>
              <a:t> AN INTRODUCTION</a:t>
            </a:r>
          </a:p>
          <a:p>
            <a:endParaRPr lang="en-GB" dirty="0"/>
          </a:p>
        </p:txBody>
      </p:sp>
    </p:spTree>
    <p:extLst>
      <p:ext uri="{BB962C8B-B14F-4D97-AF65-F5344CB8AC3E}">
        <p14:creationId xmlns:p14="http://schemas.microsoft.com/office/powerpoint/2010/main" val="230166638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300" b="1" dirty="0"/>
              <a:t>ACKNOWLEDGEMENTS</a:t>
            </a:r>
          </a:p>
        </p:txBody>
      </p:sp>
      <p:sp>
        <p:nvSpPr>
          <p:cNvPr id="3" name="Content Placeholder 2"/>
          <p:cNvSpPr>
            <a:spLocks noGrp="1"/>
          </p:cNvSpPr>
          <p:nvPr>
            <p:ph idx="1"/>
          </p:nvPr>
        </p:nvSpPr>
        <p:spPr/>
        <p:txBody>
          <a:bodyPr>
            <a:normAutofit/>
          </a:bodyPr>
          <a:lstStyle/>
          <a:p>
            <a:r>
              <a:rPr lang="en-GB" sz="2100" dirty="0"/>
              <a:t>YOUR OSCAR WINNING THANK YOU SPEECH</a:t>
            </a:r>
          </a:p>
          <a:p>
            <a:endParaRPr lang="en-GB" sz="2100" dirty="0"/>
          </a:p>
          <a:p>
            <a:r>
              <a:rPr lang="en-GB" sz="2100" dirty="0"/>
              <a:t>By the way, this section is not necessary but you can add it</a:t>
            </a:r>
          </a:p>
        </p:txBody>
      </p:sp>
    </p:spTree>
    <p:extLst>
      <p:ext uri="{BB962C8B-B14F-4D97-AF65-F5344CB8AC3E}">
        <p14:creationId xmlns:p14="http://schemas.microsoft.com/office/powerpoint/2010/main" val="112633516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300" b="1" dirty="0"/>
              <a:t>CONTENTS</a:t>
            </a:r>
          </a:p>
        </p:txBody>
      </p:sp>
      <p:sp>
        <p:nvSpPr>
          <p:cNvPr id="3" name="Content Placeholder 2"/>
          <p:cNvSpPr>
            <a:spLocks noGrp="1"/>
          </p:cNvSpPr>
          <p:nvPr>
            <p:ph idx="1"/>
          </p:nvPr>
        </p:nvSpPr>
        <p:spPr/>
        <p:txBody>
          <a:bodyPr>
            <a:normAutofit/>
          </a:bodyPr>
          <a:lstStyle/>
          <a:p>
            <a:r>
              <a:rPr lang="en-GB" sz="2100" dirty="0"/>
              <a:t>INCLUDE ALL SECTIONS WITH PAGE NUMBERS</a:t>
            </a:r>
          </a:p>
          <a:p>
            <a:r>
              <a:rPr lang="en-GB" sz="2100" dirty="0"/>
              <a:t>INCLUDE A SEPARATE LIST FOR PHOTOS, TABLES, ILLUSTRATIONS</a:t>
            </a:r>
          </a:p>
          <a:p>
            <a:r>
              <a:rPr lang="en-GB" sz="2100" dirty="0"/>
              <a:t>INCLUDE A SEPARATE LIST OF ABBREVIATIONS/SPECIALIST VOCABULARLY</a:t>
            </a:r>
          </a:p>
        </p:txBody>
      </p:sp>
    </p:spTree>
    <p:extLst>
      <p:ext uri="{BB962C8B-B14F-4D97-AF65-F5344CB8AC3E}">
        <p14:creationId xmlns:p14="http://schemas.microsoft.com/office/powerpoint/2010/main" val="357795284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300" b="1" dirty="0"/>
              <a:t>INTRODUCTION</a:t>
            </a:r>
          </a:p>
        </p:txBody>
      </p:sp>
      <p:sp>
        <p:nvSpPr>
          <p:cNvPr id="3" name="Content Placeholder 2"/>
          <p:cNvSpPr>
            <a:spLocks noGrp="1"/>
          </p:cNvSpPr>
          <p:nvPr>
            <p:ph idx="1"/>
          </p:nvPr>
        </p:nvSpPr>
        <p:spPr/>
        <p:txBody>
          <a:bodyPr>
            <a:normAutofit/>
          </a:bodyPr>
          <a:lstStyle/>
          <a:p>
            <a:r>
              <a:rPr lang="en-GB" sz="2100" dirty="0"/>
              <a:t>TO INTRODUCE WHAT’S COMING NEXT! </a:t>
            </a:r>
          </a:p>
          <a:p>
            <a:pPr lvl="1"/>
            <a:r>
              <a:rPr lang="en-GB" sz="1700" dirty="0"/>
              <a:t>Introduce research topic </a:t>
            </a:r>
          </a:p>
          <a:p>
            <a:pPr lvl="1"/>
            <a:r>
              <a:rPr lang="en-GB" sz="1700" dirty="0"/>
              <a:t>Explain research questions</a:t>
            </a:r>
          </a:p>
          <a:p>
            <a:pPr lvl="1"/>
            <a:r>
              <a:rPr lang="en-GB" sz="1700" dirty="0"/>
              <a:t>Outline of dissertation </a:t>
            </a:r>
          </a:p>
          <a:p>
            <a:pPr lvl="1"/>
            <a:endParaRPr lang="en-GB" sz="1700" dirty="0"/>
          </a:p>
          <a:p>
            <a:r>
              <a:rPr lang="en-GB" sz="2100" dirty="0"/>
              <a:t>AN EXPANSION OF THE ABSTRACT</a:t>
            </a:r>
          </a:p>
        </p:txBody>
      </p:sp>
    </p:spTree>
    <p:extLst>
      <p:ext uri="{BB962C8B-B14F-4D97-AF65-F5344CB8AC3E}">
        <p14:creationId xmlns:p14="http://schemas.microsoft.com/office/powerpoint/2010/main" val="168337697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300" b="1" dirty="0"/>
              <a:t>LITERATURE REVIEW</a:t>
            </a:r>
          </a:p>
        </p:txBody>
      </p:sp>
      <p:sp>
        <p:nvSpPr>
          <p:cNvPr id="3" name="Content Placeholder 2"/>
          <p:cNvSpPr>
            <a:spLocks noGrp="1"/>
          </p:cNvSpPr>
          <p:nvPr>
            <p:ph idx="1"/>
          </p:nvPr>
        </p:nvSpPr>
        <p:spPr/>
        <p:txBody>
          <a:bodyPr>
            <a:noAutofit/>
          </a:bodyPr>
          <a:lstStyle/>
          <a:p>
            <a:r>
              <a:rPr lang="en-GB" sz="1800" dirty="0"/>
              <a:t>PUTTING YOUR RESEARCH INTO CONTEXT</a:t>
            </a:r>
          </a:p>
          <a:p>
            <a:r>
              <a:rPr lang="en-GB" sz="1800" dirty="0"/>
              <a:t>WHAT IS THE CURRENT RESEARCH IN YOUR AREA?</a:t>
            </a:r>
          </a:p>
          <a:p>
            <a:r>
              <a:rPr lang="en-GB" sz="1800" dirty="0"/>
              <a:t>WHAT IS/ARE THE CURRENT THEORETICAL APPROACH/ES IN YOUR AREA?</a:t>
            </a:r>
          </a:p>
          <a:p>
            <a:r>
              <a:rPr lang="en-GB" sz="1800" dirty="0"/>
              <a:t>IS THERE A CONTROVERSY OR GAP?</a:t>
            </a:r>
          </a:p>
          <a:p>
            <a:r>
              <a:rPr lang="en-GB" sz="1800" dirty="0"/>
              <a:t>HOW DO YOU THINK YOUR RESEARCH WILL CONTRIBUTE TO THE EXISTING BODY OF KNOWLEDGE?</a:t>
            </a:r>
          </a:p>
          <a:p>
            <a:r>
              <a:rPr lang="en-GB" sz="1800" dirty="0"/>
              <a:t>YOU CAN REFER BACK TO THIS SECTION DURING YOUR DISCUSSION</a:t>
            </a:r>
          </a:p>
          <a:p>
            <a:endParaRPr lang="en-GB" sz="1800" dirty="0"/>
          </a:p>
          <a:p>
            <a:r>
              <a:rPr lang="en-GB" sz="1800" b="1" dirty="0">
                <a:solidFill>
                  <a:srgbClr val="FF0000"/>
                </a:solidFill>
              </a:rPr>
              <a:t>Tipp: the chapter is not always called literature review but linked to the topic of the research. Important is that you will need to explain somewhere in the dissertation what scholars have written about your topic.  </a:t>
            </a:r>
          </a:p>
        </p:txBody>
      </p:sp>
    </p:spTree>
    <p:extLst>
      <p:ext uri="{BB962C8B-B14F-4D97-AF65-F5344CB8AC3E}">
        <p14:creationId xmlns:p14="http://schemas.microsoft.com/office/powerpoint/2010/main" val="361711603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300" b="1" dirty="0"/>
              <a:t>METHODOLOGY </a:t>
            </a:r>
          </a:p>
        </p:txBody>
      </p:sp>
      <p:sp>
        <p:nvSpPr>
          <p:cNvPr id="3" name="Content Placeholder 2"/>
          <p:cNvSpPr>
            <a:spLocks noGrp="1"/>
          </p:cNvSpPr>
          <p:nvPr>
            <p:ph idx="1"/>
          </p:nvPr>
        </p:nvSpPr>
        <p:spPr/>
        <p:txBody>
          <a:bodyPr>
            <a:noAutofit/>
          </a:bodyPr>
          <a:lstStyle/>
          <a:p>
            <a:r>
              <a:rPr lang="en-GB" sz="1800" dirty="0"/>
              <a:t>WHAT IS THE SETTING AND WHY DID YOU CHOOSE IT?</a:t>
            </a:r>
          </a:p>
          <a:p>
            <a:r>
              <a:rPr lang="en-GB" sz="1800" dirty="0"/>
              <a:t>HOW DID YOU CARRY YOUR RESEARCH OUT (EG. HOW DID YOU CHOOSE PARTICIPANTS)?</a:t>
            </a:r>
          </a:p>
          <a:p>
            <a:r>
              <a:rPr lang="en-GB" sz="1800" dirty="0"/>
              <a:t>WHAT STRATEGY DID YOU USE AND WHY?</a:t>
            </a:r>
          </a:p>
          <a:p>
            <a:r>
              <a:rPr lang="en-GB" sz="1800" dirty="0"/>
              <a:t>WHAT DESIGN AND TECHNIQUES DID YOU USE TO GATHER DATA?</a:t>
            </a:r>
          </a:p>
          <a:p>
            <a:r>
              <a:rPr lang="en-GB" sz="1800" dirty="0"/>
              <a:t>WHY DID YOU CHOOSE THOSE METHODS AND NOT ANOTHER?</a:t>
            </a:r>
          </a:p>
          <a:p>
            <a:r>
              <a:rPr lang="en-GB" sz="1800" dirty="0"/>
              <a:t>WHAT ANALYSIS DID YOU USE AND HOW/WHY DID YOU STRUCTURE IT (EG. THEMES, HEADINGS)?</a:t>
            </a:r>
          </a:p>
          <a:p>
            <a:r>
              <a:rPr lang="en-GB" sz="1800" dirty="0"/>
              <a:t>LIMITITATIONS AND ETHICS</a:t>
            </a:r>
          </a:p>
          <a:p>
            <a:r>
              <a:rPr lang="en-GB" sz="1800" dirty="0"/>
              <a:t>SELF-REFLECTION</a:t>
            </a:r>
          </a:p>
          <a:p>
            <a:endParaRPr lang="en-GB" sz="1800" dirty="0"/>
          </a:p>
          <a:p>
            <a:r>
              <a:rPr lang="en-GB" sz="1800" b="1" dirty="0">
                <a:solidFill>
                  <a:srgbClr val="FF0000"/>
                </a:solidFill>
              </a:rPr>
              <a:t>Remember – this is not needed in all dissertations</a:t>
            </a:r>
          </a:p>
        </p:txBody>
      </p:sp>
    </p:spTree>
    <p:extLst>
      <p:ext uri="{BB962C8B-B14F-4D97-AF65-F5344CB8AC3E}">
        <p14:creationId xmlns:p14="http://schemas.microsoft.com/office/powerpoint/2010/main" val="32221625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300" b="1" dirty="0"/>
              <a:t>DATA and DISCUSSION</a:t>
            </a:r>
          </a:p>
        </p:txBody>
      </p:sp>
      <p:sp>
        <p:nvSpPr>
          <p:cNvPr id="3" name="Content Placeholder 2"/>
          <p:cNvSpPr>
            <a:spLocks noGrp="1"/>
          </p:cNvSpPr>
          <p:nvPr>
            <p:ph idx="1"/>
          </p:nvPr>
        </p:nvSpPr>
        <p:spPr/>
        <p:txBody>
          <a:bodyPr>
            <a:normAutofit/>
          </a:bodyPr>
          <a:lstStyle/>
          <a:p>
            <a:r>
              <a:rPr lang="en-GB" sz="1800" dirty="0"/>
              <a:t>REVIEW YOUR DATA WITH THE IDENTIFIED THEMES</a:t>
            </a:r>
          </a:p>
          <a:p>
            <a:r>
              <a:rPr lang="en-GB" sz="1800" dirty="0"/>
              <a:t>EXPLORE YOUR RESEARCH IN THE WIDER CONTEXT (REFER BACK TO YOUR LITERATURE REVIEW)</a:t>
            </a:r>
          </a:p>
          <a:p>
            <a:r>
              <a:rPr lang="en-GB" sz="1800" dirty="0"/>
              <a:t>DEVELOP </a:t>
            </a:r>
            <a:r>
              <a:rPr lang="en-GB" sz="2400" dirty="0"/>
              <a:t>YOUR</a:t>
            </a:r>
            <a:r>
              <a:rPr lang="en-GB" sz="1800" dirty="0"/>
              <a:t> ARGUMENT/CRITICAL ANALYSIS/VIEWPOINT</a:t>
            </a:r>
          </a:p>
          <a:p>
            <a:r>
              <a:rPr lang="en-GB" sz="1800" dirty="0"/>
              <a:t>YOUR RESEARCH DATA SHOULD RUN THROUGH YOUR DISCUSSION (USE EXAMPLES)</a:t>
            </a:r>
          </a:p>
          <a:p>
            <a:endParaRPr lang="en-GB" sz="1800" dirty="0"/>
          </a:p>
          <a:p>
            <a:r>
              <a:rPr lang="en-GB" sz="1800" b="1" dirty="0">
                <a:solidFill>
                  <a:srgbClr val="FF0000"/>
                </a:solidFill>
              </a:rPr>
              <a:t>BUT: keep in mind that not every dissertation presents data and will therefore follow a different structures </a:t>
            </a:r>
          </a:p>
        </p:txBody>
      </p:sp>
    </p:spTree>
    <p:extLst>
      <p:ext uri="{BB962C8B-B14F-4D97-AF65-F5344CB8AC3E}">
        <p14:creationId xmlns:p14="http://schemas.microsoft.com/office/powerpoint/2010/main" val="212791635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300" b="1" dirty="0"/>
              <a:t>CONCLUSION</a:t>
            </a:r>
          </a:p>
        </p:txBody>
      </p:sp>
      <p:sp>
        <p:nvSpPr>
          <p:cNvPr id="3" name="Content Placeholder 2"/>
          <p:cNvSpPr>
            <a:spLocks noGrp="1"/>
          </p:cNvSpPr>
          <p:nvPr>
            <p:ph idx="1"/>
          </p:nvPr>
        </p:nvSpPr>
        <p:spPr/>
        <p:txBody>
          <a:bodyPr>
            <a:normAutofit/>
          </a:bodyPr>
          <a:lstStyle/>
          <a:p>
            <a:r>
              <a:rPr lang="en-GB" sz="1800" dirty="0"/>
              <a:t>NOT JUST A SUMMARY BUT CONCLUDE YOUR ANALYSIS AND THE MAIN POINTS OF YOUR DISCUSSION</a:t>
            </a:r>
          </a:p>
          <a:p>
            <a:r>
              <a:rPr lang="en-GB" sz="1800" dirty="0"/>
              <a:t>REFER BACK TO YOUR ORIGINAL DISSERTATION QUESTION</a:t>
            </a:r>
          </a:p>
          <a:p>
            <a:r>
              <a:rPr lang="en-GB" sz="1800" dirty="0"/>
              <a:t>ARE THERE AREAS THAT DESERVE FURTHER RESEARCH?</a:t>
            </a:r>
          </a:p>
          <a:p>
            <a:r>
              <a:rPr lang="en-GB" sz="1800" dirty="0"/>
              <a:t>ARE THERE GAPS IN YOUR RESEARCH?</a:t>
            </a:r>
          </a:p>
          <a:p>
            <a:r>
              <a:rPr lang="en-GB" sz="1800" dirty="0"/>
              <a:t>ARE THERE TANGENTS THAT COULD BE EXPLORED FURTHER?</a:t>
            </a:r>
          </a:p>
          <a:p>
            <a:endParaRPr lang="en-GB" sz="1800" dirty="0"/>
          </a:p>
          <a:p>
            <a:r>
              <a:rPr lang="en-GB" sz="1800" b="1" dirty="0">
                <a:solidFill>
                  <a:srgbClr val="FF0000"/>
                </a:solidFill>
              </a:rPr>
              <a:t>Tipp: it is usually good to go back to the introduction after having written the conclusion and check that both fit together. </a:t>
            </a:r>
          </a:p>
        </p:txBody>
      </p:sp>
    </p:spTree>
    <p:extLst>
      <p:ext uri="{BB962C8B-B14F-4D97-AF65-F5344CB8AC3E}">
        <p14:creationId xmlns:p14="http://schemas.microsoft.com/office/powerpoint/2010/main" val="25512716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BC824-D48F-9A5E-2905-E48FE65866E9}"/>
              </a:ext>
            </a:extLst>
          </p:cNvPr>
          <p:cNvSpPr>
            <a:spLocks noGrp="1"/>
          </p:cNvSpPr>
          <p:nvPr>
            <p:ph type="title"/>
          </p:nvPr>
        </p:nvSpPr>
        <p:spPr/>
        <p:txBody>
          <a:bodyPr>
            <a:normAutofit fontScale="90000"/>
          </a:bodyPr>
          <a:lstStyle/>
          <a:p>
            <a:r>
              <a:rPr lang="en-GB" dirty="0"/>
              <a:t>Critical Commentary for Creative Writing </a:t>
            </a:r>
          </a:p>
        </p:txBody>
      </p:sp>
      <p:sp>
        <p:nvSpPr>
          <p:cNvPr id="3" name="Content Placeholder 2">
            <a:extLst>
              <a:ext uri="{FF2B5EF4-FFF2-40B4-BE49-F238E27FC236}">
                <a16:creationId xmlns:a16="http://schemas.microsoft.com/office/drawing/2014/main" id="{8D8A6612-DD65-521F-20F0-DD47BF0A11F4}"/>
              </a:ext>
            </a:extLst>
          </p:cNvPr>
          <p:cNvSpPr>
            <a:spLocks noGrp="1"/>
          </p:cNvSpPr>
          <p:nvPr>
            <p:ph idx="1"/>
          </p:nvPr>
        </p:nvSpPr>
        <p:spPr/>
        <p:txBody>
          <a:bodyPr/>
          <a:lstStyle/>
          <a:p>
            <a:r>
              <a:rPr lang="en-GB" u="sng" dirty="0"/>
              <a:t>Creative Writing Students </a:t>
            </a:r>
            <a:r>
              <a:rPr lang="en-GB" dirty="0"/>
              <a:t>have to submit a Portfolio instead of a dissertation.</a:t>
            </a:r>
          </a:p>
          <a:p>
            <a:r>
              <a:rPr lang="en-GB" dirty="0"/>
              <a:t>With the creative work, it needs to include a critical commentary that reflects the creative writing process. </a:t>
            </a:r>
          </a:p>
        </p:txBody>
      </p:sp>
    </p:spTree>
    <p:extLst>
      <p:ext uri="{BB962C8B-B14F-4D97-AF65-F5344CB8AC3E}">
        <p14:creationId xmlns:p14="http://schemas.microsoft.com/office/powerpoint/2010/main" val="394763644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88A76-44D4-DE75-D46F-F0ECEF0A830C}"/>
              </a:ext>
            </a:extLst>
          </p:cNvPr>
          <p:cNvSpPr>
            <a:spLocks noGrp="1"/>
          </p:cNvSpPr>
          <p:nvPr>
            <p:ph type="title"/>
          </p:nvPr>
        </p:nvSpPr>
        <p:spPr/>
        <p:txBody>
          <a:bodyPr/>
          <a:lstStyle/>
          <a:p>
            <a:r>
              <a:rPr lang="en-GB" dirty="0"/>
              <a:t>Structure of critical commentary </a:t>
            </a:r>
          </a:p>
        </p:txBody>
      </p:sp>
      <p:sp>
        <p:nvSpPr>
          <p:cNvPr id="3" name="Content Placeholder 2">
            <a:extLst>
              <a:ext uri="{FF2B5EF4-FFF2-40B4-BE49-F238E27FC236}">
                <a16:creationId xmlns:a16="http://schemas.microsoft.com/office/drawing/2014/main" id="{A2C1F386-AE9E-BADE-76F0-DD3D4FBB8C21}"/>
              </a:ext>
            </a:extLst>
          </p:cNvPr>
          <p:cNvSpPr>
            <a:spLocks noGrp="1"/>
          </p:cNvSpPr>
          <p:nvPr>
            <p:ph idx="1"/>
          </p:nvPr>
        </p:nvSpPr>
        <p:spPr>
          <a:xfrm>
            <a:off x="457200" y="1268760"/>
            <a:ext cx="8229600" cy="4248473"/>
          </a:xfrm>
        </p:spPr>
        <p:txBody>
          <a:bodyPr>
            <a:normAutofit fontScale="25000" lnSpcReduction="20000"/>
          </a:bodyPr>
          <a:lstStyle/>
          <a:p>
            <a:r>
              <a:rPr lang="en-GB" sz="9600" dirty="0">
                <a:ea typeface="+mj-ea"/>
                <a:cs typeface="+mj-cs"/>
              </a:rPr>
              <a:t>Initially, writing under sub-headings may help you structure your thoughts and give your commentary clarity.</a:t>
            </a:r>
          </a:p>
          <a:p>
            <a:r>
              <a:rPr lang="en-GB" sz="9600" dirty="0">
                <a:ea typeface="+mj-ea"/>
                <a:cs typeface="+mj-cs"/>
              </a:rPr>
              <a:t>You may find these headings useful:</a:t>
            </a:r>
          </a:p>
          <a:p>
            <a:pPr lvl="1">
              <a:buFont typeface="Wingdings" panose="05000000000000000000" pitchFamily="2" charset="2"/>
              <a:buChar char="§"/>
            </a:pPr>
            <a:r>
              <a:rPr lang="en-GB" sz="6600" b="1" dirty="0">
                <a:ea typeface="+mj-ea"/>
                <a:cs typeface="+mj-cs"/>
              </a:rPr>
              <a:t>Introduction</a:t>
            </a:r>
            <a:r>
              <a:rPr lang="en-GB" sz="6600" dirty="0">
                <a:ea typeface="+mj-ea"/>
                <a:cs typeface="+mj-cs"/>
              </a:rPr>
              <a:t> - Overview of what you have written and what you will be discussing</a:t>
            </a:r>
          </a:p>
          <a:p>
            <a:pPr lvl="1">
              <a:buFont typeface="Wingdings" panose="05000000000000000000" pitchFamily="2" charset="2"/>
              <a:buChar char="§"/>
            </a:pPr>
            <a:r>
              <a:rPr lang="en-GB" sz="6600" b="1" dirty="0">
                <a:ea typeface="+mj-ea"/>
                <a:cs typeface="+mj-cs"/>
              </a:rPr>
              <a:t>Literary Landscape </a:t>
            </a:r>
            <a:r>
              <a:rPr lang="en-GB" sz="6600" dirty="0">
                <a:ea typeface="+mj-ea"/>
                <a:cs typeface="+mj-cs"/>
              </a:rPr>
              <a:t>(contextualising your work)</a:t>
            </a:r>
          </a:p>
          <a:p>
            <a:pPr lvl="1">
              <a:buFont typeface="Wingdings" panose="05000000000000000000" pitchFamily="2" charset="2"/>
              <a:buChar char="§"/>
            </a:pPr>
            <a:r>
              <a:rPr lang="en-GB" sz="6600" b="1" dirty="0">
                <a:ea typeface="+mj-ea"/>
                <a:cs typeface="+mj-cs"/>
              </a:rPr>
              <a:t>Craft/ technical considerations </a:t>
            </a:r>
            <a:r>
              <a:rPr lang="en-GB" sz="6600" dirty="0">
                <a:ea typeface="+mj-ea"/>
                <a:cs typeface="+mj-cs"/>
              </a:rPr>
              <a:t>(Writing processes / narrative techniques / Problem solving / Revisions and redrafting)</a:t>
            </a:r>
          </a:p>
          <a:p>
            <a:pPr lvl="1">
              <a:buFont typeface="Wingdings" panose="05000000000000000000" pitchFamily="2" charset="2"/>
              <a:buChar char="§"/>
            </a:pPr>
            <a:r>
              <a:rPr lang="en-GB" sz="6600" b="1" dirty="0">
                <a:ea typeface="+mj-ea"/>
                <a:cs typeface="+mj-cs"/>
              </a:rPr>
              <a:t>Other theoretical considerations </a:t>
            </a:r>
            <a:r>
              <a:rPr lang="en-GB" sz="6600" dirty="0">
                <a:ea typeface="+mj-ea"/>
                <a:cs typeface="+mj-cs"/>
              </a:rPr>
              <a:t>(other research on content </a:t>
            </a:r>
            <a:r>
              <a:rPr lang="en-GB" sz="6700" dirty="0">
                <a:ea typeface="+mj-ea"/>
                <a:cs typeface="+mj-cs"/>
              </a:rPr>
              <a:t>or approach to your writing)</a:t>
            </a:r>
          </a:p>
          <a:p>
            <a:pPr lvl="1">
              <a:buFont typeface="Wingdings" panose="05000000000000000000" pitchFamily="2" charset="2"/>
              <a:buChar char="§"/>
            </a:pPr>
            <a:r>
              <a:rPr lang="en-GB" sz="6700" b="1" dirty="0">
                <a:ea typeface="+mj-ea"/>
                <a:cs typeface="+mj-cs"/>
              </a:rPr>
              <a:t>Conclusion</a:t>
            </a:r>
            <a:r>
              <a:rPr lang="en-GB" sz="6700" dirty="0">
                <a:ea typeface="+mj-ea"/>
                <a:cs typeface="+mj-cs"/>
              </a:rPr>
              <a:t>  (strengths and weakness you have discovered and how you can work on weaknesses – what you have learned)</a:t>
            </a:r>
          </a:p>
          <a:p>
            <a:pPr marL="457200" lvl="1" indent="0">
              <a:buNone/>
            </a:pPr>
            <a:endParaRPr lang="en-GB" sz="6700" dirty="0">
              <a:ea typeface="+mj-ea"/>
              <a:cs typeface="+mj-cs"/>
            </a:endParaRPr>
          </a:p>
          <a:p>
            <a:pPr marL="457200" lvl="1" indent="0">
              <a:buNone/>
            </a:pPr>
            <a:r>
              <a:rPr lang="en-GB" sz="6700" dirty="0">
                <a:ea typeface="+mj-ea"/>
                <a:cs typeface="+mj-cs"/>
              </a:rPr>
              <a:t>More information on the </a:t>
            </a:r>
            <a:r>
              <a:rPr lang="en-GB" sz="6700" dirty="0" err="1">
                <a:ea typeface="+mj-ea"/>
                <a:cs typeface="+mj-cs"/>
              </a:rPr>
              <a:t>powerpoint</a:t>
            </a:r>
            <a:r>
              <a:rPr lang="en-GB" sz="6700" dirty="0">
                <a:ea typeface="+mj-ea"/>
                <a:cs typeface="+mj-cs"/>
              </a:rPr>
              <a:t> slides prepared by Sarah Reynolds </a:t>
            </a:r>
          </a:p>
        </p:txBody>
      </p:sp>
    </p:spTree>
    <p:extLst>
      <p:ext uri="{BB962C8B-B14F-4D97-AF65-F5344CB8AC3E}">
        <p14:creationId xmlns:p14="http://schemas.microsoft.com/office/powerpoint/2010/main" val="424735759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0D765-51E8-B15C-5677-572B279A3AD4}"/>
              </a:ext>
            </a:extLst>
          </p:cNvPr>
          <p:cNvSpPr>
            <a:spLocks noGrp="1"/>
          </p:cNvSpPr>
          <p:nvPr>
            <p:ph type="title"/>
          </p:nvPr>
        </p:nvSpPr>
        <p:spPr/>
        <p:txBody>
          <a:bodyPr/>
          <a:lstStyle/>
          <a:p>
            <a:r>
              <a:rPr lang="en-GB" dirty="0"/>
              <a:t>Next time (27 Feb 2024)</a:t>
            </a:r>
          </a:p>
        </p:txBody>
      </p:sp>
      <p:sp>
        <p:nvSpPr>
          <p:cNvPr id="3" name="Content Placeholder 2">
            <a:extLst>
              <a:ext uri="{FF2B5EF4-FFF2-40B4-BE49-F238E27FC236}">
                <a16:creationId xmlns:a16="http://schemas.microsoft.com/office/drawing/2014/main" id="{F1E3384F-B2C7-A7CA-F806-7DD078AC7714}"/>
              </a:ext>
            </a:extLst>
          </p:cNvPr>
          <p:cNvSpPr>
            <a:spLocks noGrp="1"/>
          </p:cNvSpPr>
          <p:nvPr>
            <p:ph idx="1"/>
          </p:nvPr>
        </p:nvSpPr>
        <p:spPr/>
        <p:txBody>
          <a:bodyPr/>
          <a:lstStyle/>
          <a:p>
            <a:r>
              <a:rPr lang="en-GB" dirty="0"/>
              <a:t>How to prepare a 3 minutes presentation (scheduled for 13 March) </a:t>
            </a:r>
          </a:p>
          <a:p>
            <a:endParaRPr lang="en-GB" dirty="0"/>
          </a:p>
          <a:p>
            <a:r>
              <a:rPr lang="en-GB" dirty="0"/>
              <a:t>What is meant by theory?</a:t>
            </a:r>
          </a:p>
          <a:p>
            <a:endParaRPr lang="en-GB" dirty="0"/>
          </a:p>
          <a:p>
            <a:endParaRPr lang="en-GB" dirty="0"/>
          </a:p>
        </p:txBody>
      </p:sp>
    </p:spTree>
    <p:extLst>
      <p:ext uri="{BB962C8B-B14F-4D97-AF65-F5344CB8AC3E}">
        <p14:creationId xmlns:p14="http://schemas.microsoft.com/office/powerpoint/2010/main" val="179392929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238</TotalTime>
  <Words>1559</Words>
  <Application>Microsoft Office PowerPoint</Application>
  <PresentationFormat>On-screen Show (4:3)</PresentationFormat>
  <Paragraphs>171</Paragraphs>
  <Slides>29</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Myriad Pro</vt:lpstr>
      <vt:lpstr>Wingdings</vt:lpstr>
      <vt:lpstr>20140311PresentationUWTSDTemplate</vt:lpstr>
      <vt:lpstr>How to get started with writing </vt:lpstr>
      <vt:lpstr>Today</vt:lpstr>
      <vt:lpstr>Moving on from literature to writing </vt:lpstr>
      <vt:lpstr>Build an Argument </vt:lpstr>
      <vt:lpstr>Putting ideas onto paper</vt:lpstr>
      <vt:lpstr>Structure your argument </vt:lpstr>
      <vt:lpstr>Sequence of info</vt:lpstr>
      <vt:lpstr>Develop your argument </vt:lpstr>
      <vt:lpstr>An argument is ..</vt:lpstr>
      <vt:lpstr>What makes a coherent argument?</vt:lpstr>
      <vt:lpstr>Example:</vt:lpstr>
      <vt:lpstr>Outlines</vt:lpstr>
      <vt:lpstr>Getting started with writing . . .</vt:lpstr>
      <vt:lpstr>Structure </vt:lpstr>
      <vt:lpstr>Tipps </vt:lpstr>
      <vt:lpstr>POTENTIAL STRUCTURE (usually for empirical dissertations) </vt:lpstr>
      <vt:lpstr>Alternative Structure</vt:lpstr>
      <vt:lpstr>TITLE</vt:lpstr>
      <vt:lpstr>ABSTRACT</vt:lpstr>
      <vt:lpstr>ACKNOWLEDGEMENTS</vt:lpstr>
      <vt:lpstr>CONTENTS</vt:lpstr>
      <vt:lpstr>INTRODUCTION</vt:lpstr>
      <vt:lpstr>LITERATURE REVIEW</vt:lpstr>
      <vt:lpstr>METHODOLOGY </vt:lpstr>
      <vt:lpstr>DATA and DISCUSSION</vt:lpstr>
      <vt:lpstr>CONCLUSION</vt:lpstr>
      <vt:lpstr>Critical Commentary for Creative Writing </vt:lpstr>
      <vt:lpstr>Structure of critical commentary </vt:lpstr>
      <vt:lpstr>Next time (27 Feb 2024)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Develop an Argument</dc:title>
  <dc:creator>Bettina Schmidt</dc:creator>
  <cp:lastModifiedBy>Bettina Schmidt</cp:lastModifiedBy>
  <cp:revision>27</cp:revision>
  <dcterms:created xsi:type="dcterms:W3CDTF">2020-09-10T15:23:04Z</dcterms:created>
  <dcterms:modified xsi:type="dcterms:W3CDTF">2024-01-11T12:29:47Z</dcterms:modified>
</cp:coreProperties>
</file>