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D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B58564-229C-41BB-AECD-83AC680B1710}" v="223" dt="2025-05-21T22:25:09.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53" d="100"/>
          <a:sy n="53" d="100"/>
        </p:scale>
        <p:origin x="988" y="26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oneill" userId="b729bbed50ca0e03" providerId="LiveId" clId="{42B58564-229C-41BB-AECD-83AC680B1710}"/>
    <pc:docChg chg="undo redo custSel addSld delSld modSld">
      <pc:chgData name="rachel oneill" userId="b729bbed50ca0e03" providerId="LiveId" clId="{42B58564-229C-41BB-AECD-83AC680B1710}" dt="2025-05-21T22:57:35.066" v="5819" actId="14100"/>
      <pc:docMkLst>
        <pc:docMk/>
      </pc:docMkLst>
      <pc:sldChg chg="addSp delSp modSp mod setBg modClrScheme chgLayout">
        <pc:chgData name="rachel oneill" userId="b729bbed50ca0e03" providerId="LiveId" clId="{42B58564-229C-41BB-AECD-83AC680B1710}" dt="2025-05-21T22:57:35.066" v="5819" actId="14100"/>
        <pc:sldMkLst>
          <pc:docMk/>
          <pc:sldMk cId="109857222" sldId="256"/>
        </pc:sldMkLst>
        <pc:spChg chg="mod ord">
          <ac:chgData name="rachel oneill" userId="b729bbed50ca0e03" providerId="LiveId" clId="{42B58564-229C-41BB-AECD-83AC680B1710}" dt="2025-05-21T22:56:07.607" v="5807" actId="1076"/>
          <ac:spMkLst>
            <pc:docMk/>
            <pc:sldMk cId="109857222" sldId="256"/>
            <ac:spMk id="2" creationId="{00000000-0000-0000-0000-000000000000}"/>
          </ac:spMkLst>
        </pc:spChg>
        <pc:spChg chg="add del mod ord">
          <ac:chgData name="rachel oneill" userId="b729bbed50ca0e03" providerId="LiveId" clId="{42B58564-229C-41BB-AECD-83AC680B1710}" dt="2025-05-21T22:50:21.045" v="5751" actId="700"/>
          <ac:spMkLst>
            <pc:docMk/>
            <pc:sldMk cId="109857222" sldId="256"/>
            <ac:spMk id="3" creationId="{B1269ED6-74EC-34AD-609A-66F81B6D422B}"/>
          </ac:spMkLst>
        </pc:spChg>
        <pc:spChg chg="add del mod ord">
          <ac:chgData name="rachel oneill" userId="b729bbed50ca0e03" providerId="LiveId" clId="{42B58564-229C-41BB-AECD-83AC680B1710}" dt="2025-05-21T22:50:21.045" v="5751" actId="700"/>
          <ac:spMkLst>
            <pc:docMk/>
            <pc:sldMk cId="109857222" sldId="256"/>
            <ac:spMk id="4" creationId="{181373D5-9B11-72C1-1774-0C75CB6893F8}"/>
          </ac:spMkLst>
        </pc:spChg>
        <pc:spChg chg="add del mod">
          <ac:chgData name="rachel oneill" userId="b729bbed50ca0e03" providerId="LiveId" clId="{42B58564-229C-41BB-AECD-83AC680B1710}" dt="2025-05-21T22:57:16.726" v="5816" actId="14100"/>
          <ac:spMkLst>
            <pc:docMk/>
            <pc:sldMk cId="109857222" sldId="256"/>
            <ac:spMk id="6" creationId="{AE43CADE-E632-9845-543B-BFD489344CDE}"/>
          </ac:spMkLst>
        </pc:spChg>
        <pc:spChg chg="mod">
          <ac:chgData name="rachel oneill" userId="b729bbed50ca0e03" providerId="LiveId" clId="{42B58564-229C-41BB-AECD-83AC680B1710}" dt="2025-05-21T22:50:51.845" v="5755" actId="1076"/>
          <ac:spMkLst>
            <pc:docMk/>
            <pc:sldMk cId="109857222" sldId="256"/>
            <ac:spMk id="8" creationId="{E0406D3D-5DBD-1C4F-8003-07A3F1EE5AAD}"/>
          </ac:spMkLst>
        </pc:spChg>
        <pc:spChg chg="add mod">
          <ac:chgData name="rachel oneill" userId="b729bbed50ca0e03" providerId="LiveId" clId="{42B58564-229C-41BB-AECD-83AC680B1710}" dt="2025-05-21T22:56:58.913" v="5815" actId="1076"/>
          <ac:spMkLst>
            <pc:docMk/>
            <pc:sldMk cId="109857222" sldId="256"/>
            <ac:spMk id="13" creationId="{C39FAD4C-B966-F161-EE08-D7A2A54FBC1F}"/>
          </ac:spMkLst>
        </pc:spChg>
        <pc:spChg chg="add del mod">
          <ac:chgData name="rachel oneill" userId="b729bbed50ca0e03" providerId="LiveId" clId="{42B58564-229C-41BB-AECD-83AC680B1710}" dt="2025-05-21T22:57:22.796" v="5817" actId="14100"/>
          <ac:spMkLst>
            <pc:docMk/>
            <pc:sldMk cId="109857222" sldId="256"/>
            <ac:spMk id="16" creationId="{24130641-50B5-62D1-A73B-34DB3FAB1AA8}"/>
          </ac:spMkLst>
        </pc:spChg>
        <pc:spChg chg="mod">
          <ac:chgData name="rachel oneill" userId="b729bbed50ca0e03" providerId="LiveId" clId="{42B58564-229C-41BB-AECD-83AC680B1710}" dt="2025-05-21T22:55:01.322" v="5797" actId="1076"/>
          <ac:spMkLst>
            <pc:docMk/>
            <pc:sldMk cId="109857222" sldId="256"/>
            <ac:spMk id="17" creationId="{D98509DF-22B6-0417-6C5A-CF16537010B6}"/>
          </ac:spMkLst>
        </pc:spChg>
        <pc:spChg chg="mod">
          <ac:chgData name="rachel oneill" userId="b729bbed50ca0e03" providerId="LiveId" clId="{42B58564-229C-41BB-AECD-83AC680B1710}" dt="2025-05-21T22:56:51.037" v="5814" actId="1076"/>
          <ac:spMkLst>
            <pc:docMk/>
            <pc:sldMk cId="109857222" sldId="256"/>
            <ac:spMk id="18" creationId="{D2DAA899-C009-8DDA-92A4-9B74B3C421EC}"/>
          </ac:spMkLst>
        </pc:spChg>
        <pc:spChg chg="mod">
          <ac:chgData name="rachel oneill" userId="b729bbed50ca0e03" providerId="LiveId" clId="{42B58564-229C-41BB-AECD-83AC680B1710}" dt="2025-05-21T22:57:35.066" v="5819" actId="14100"/>
          <ac:spMkLst>
            <pc:docMk/>
            <pc:sldMk cId="109857222" sldId="256"/>
            <ac:spMk id="19" creationId="{D930639A-7010-4CAF-4C23-F3A40075D5B0}"/>
          </ac:spMkLst>
        </pc:spChg>
        <pc:picChg chg="add mod">
          <ac:chgData name="rachel oneill" userId="b729bbed50ca0e03" providerId="LiveId" clId="{42B58564-229C-41BB-AECD-83AC680B1710}" dt="2025-05-21T22:54:34.590" v="5793" actId="1076"/>
          <ac:picMkLst>
            <pc:docMk/>
            <pc:sldMk cId="109857222" sldId="256"/>
            <ac:picMk id="5" creationId="{CD04DA5C-BF4C-AE42-1E7C-2F1B2B3C12CB}"/>
          </ac:picMkLst>
        </pc:picChg>
        <pc:cxnChg chg="add del mod">
          <ac:chgData name="rachel oneill" userId="b729bbed50ca0e03" providerId="LiveId" clId="{42B58564-229C-41BB-AECD-83AC680B1710}" dt="2025-05-21T20:16:57.345" v="2649" actId="478"/>
          <ac:cxnSpMkLst>
            <pc:docMk/>
            <pc:sldMk cId="109857222" sldId="256"/>
            <ac:cxnSpMk id="4" creationId="{B00C4B08-7BE0-745E-A3C5-8083118B75C6}"/>
          </ac:cxnSpMkLst>
        </pc:cxnChg>
      </pc:sldChg>
      <pc:sldChg chg="addSp delSp modSp mod">
        <pc:chgData name="rachel oneill" userId="b729bbed50ca0e03" providerId="LiveId" clId="{42B58564-229C-41BB-AECD-83AC680B1710}" dt="2025-05-21T22:29:23.147" v="5461" actId="1076"/>
        <pc:sldMkLst>
          <pc:docMk/>
          <pc:sldMk cId="1160487996" sldId="259"/>
        </pc:sldMkLst>
        <pc:spChg chg="mod">
          <ac:chgData name="rachel oneill" userId="b729bbed50ca0e03" providerId="LiveId" clId="{42B58564-229C-41BB-AECD-83AC680B1710}" dt="2025-05-21T22:23:38.765" v="5338" actId="1076"/>
          <ac:spMkLst>
            <pc:docMk/>
            <pc:sldMk cId="1160487996" sldId="259"/>
            <ac:spMk id="2" creationId="{F31FB027-2762-062B-42E9-B651992FB2C7}"/>
          </ac:spMkLst>
        </pc:spChg>
        <pc:spChg chg="del">
          <ac:chgData name="rachel oneill" userId="b729bbed50ca0e03" providerId="LiveId" clId="{42B58564-229C-41BB-AECD-83AC680B1710}" dt="2025-05-21T22:23:18.670" v="5335" actId="478"/>
          <ac:spMkLst>
            <pc:docMk/>
            <pc:sldMk cId="1160487996" sldId="259"/>
            <ac:spMk id="3" creationId="{4762FDD8-547F-BADB-8C96-F1A7478F1257}"/>
          </ac:spMkLst>
        </pc:spChg>
        <pc:spChg chg="add del mod">
          <ac:chgData name="rachel oneill" userId="b729bbed50ca0e03" providerId="LiveId" clId="{42B58564-229C-41BB-AECD-83AC680B1710}" dt="2025-05-21T22:29:23.147" v="5461" actId="1076"/>
          <ac:spMkLst>
            <pc:docMk/>
            <pc:sldMk cId="1160487996" sldId="259"/>
            <ac:spMk id="7" creationId="{F8003393-465B-7F08-DEC3-8C7B5DB1F723}"/>
          </ac:spMkLst>
        </pc:spChg>
      </pc:sldChg>
      <pc:sldChg chg="addSp modSp new del mod">
        <pc:chgData name="rachel oneill" userId="b729bbed50ca0e03" providerId="LiveId" clId="{42B58564-229C-41BB-AECD-83AC680B1710}" dt="2025-05-21T22:29:30.908" v="5462" actId="2696"/>
        <pc:sldMkLst>
          <pc:docMk/>
          <pc:sldMk cId="2407920123" sldId="260"/>
        </pc:sldMkLst>
        <pc:spChg chg="add mod">
          <ac:chgData name="rachel oneill" userId="b729bbed50ca0e03" providerId="LiveId" clId="{42B58564-229C-41BB-AECD-83AC680B1710}" dt="2025-05-21T22:21:45.318" v="5322" actId="21"/>
          <ac:spMkLst>
            <pc:docMk/>
            <pc:sldMk cId="2407920123" sldId="260"/>
            <ac:spMk id="2" creationId="{067A3AEA-C769-23CA-A285-C78177F4A50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5/21/2025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3162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6989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5/21/2025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64512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5/21/2025</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2326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5/21/2025</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1451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5/21/2025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64472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5/21/2025</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9820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7277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5/21/2025</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336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70531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5/21/2025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7859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5/21/2025</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5691267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016/j.rasd.2011.10.005" TargetMode="External"/><Relationship Id="rId2" Type="http://schemas.openxmlformats.org/officeDocument/2006/relationships/hyperlink" Target="https://www.cdc.gov/autism/diagnosis/index.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206750" y="1781289"/>
            <a:ext cx="5778500" cy="536575"/>
          </a:xfrm>
          <a:ln w="57150">
            <a:noFill/>
          </a:ln>
        </p:spPr>
        <p:txBody>
          <a:bodyPr>
            <a:noAutofit/>
          </a:bodyPr>
          <a:lstStyle/>
          <a:p>
            <a:r>
              <a:rPr lang="en-US" sz="2400" b="1" u="sng" dirty="0">
                <a:solidFill>
                  <a:schemeClr val="accent2"/>
                </a:solidFill>
                <a:latin typeface="Rockwell Extra Bold" panose="02060903040505020403" pitchFamily="18" charset="0"/>
                <a:cs typeface="Arial"/>
              </a:rPr>
              <a:t>A Brief Insight</a:t>
            </a:r>
            <a:br>
              <a:rPr lang="en-US" sz="2400" b="1" u="sng" dirty="0">
                <a:solidFill>
                  <a:schemeClr val="accent2"/>
                </a:solidFill>
                <a:latin typeface="Rockwell Extra Bold" panose="02060903040505020403" pitchFamily="18" charset="0"/>
                <a:cs typeface="Arial"/>
              </a:rPr>
            </a:br>
            <a:r>
              <a:rPr lang="en-US" sz="2400" b="1" u="sng" dirty="0">
                <a:solidFill>
                  <a:schemeClr val="accent2"/>
                </a:solidFill>
                <a:latin typeface="Rockwell Extra Bold" panose="02060903040505020403" pitchFamily="18" charset="0"/>
                <a:cs typeface="Arial"/>
              </a:rPr>
              <a:t> into Autism</a:t>
            </a:r>
            <a:endParaRPr lang="en-US" sz="2400" u="sng" dirty="0">
              <a:solidFill>
                <a:schemeClr val="accent2"/>
              </a:solidFill>
              <a:latin typeface="Rockwell Extra Bold" panose="02060903040505020403" pitchFamily="18" charset="0"/>
              <a:cs typeface="Calibri Light" panose="020F0302020204030204"/>
            </a:endParaRPr>
          </a:p>
        </p:txBody>
      </p:sp>
      <p:sp>
        <p:nvSpPr>
          <p:cNvPr id="6" name="TextBox 5">
            <a:extLst>
              <a:ext uri="{FF2B5EF4-FFF2-40B4-BE49-F238E27FC236}">
                <a16:creationId xmlns:a16="http://schemas.microsoft.com/office/drawing/2014/main" id="{AE43CADE-E632-9845-543B-BFD489344CDE}"/>
              </a:ext>
            </a:extLst>
          </p:cNvPr>
          <p:cNvSpPr txBox="1"/>
          <p:nvPr/>
        </p:nvSpPr>
        <p:spPr>
          <a:xfrm>
            <a:off x="42673" y="4419559"/>
            <a:ext cx="7189064" cy="1546577"/>
          </a:xfrm>
          <a:prstGeom prst="rect">
            <a:avLst/>
          </a:prstGeom>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ln w="57150">
            <a:solidFill>
              <a:srgbClr val="0070C0"/>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latin typeface="Arial"/>
                <a:cs typeface="Calibri"/>
              </a:rPr>
              <a:t>Stratagies</a:t>
            </a:r>
          </a:p>
          <a:p>
            <a:r>
              <a:rPr lang="en-GB" sz="1050" dirty="0">
                <a:latin typeface="Arial"/>
                <a:cs typeface="Calibri"/>
              </a:rPr>
              <a:t>One effective strategy that can be employed to support children with Autism Spectrum Disorder (ASD) is the utilization of visual timetables. Using visual aids like timetables greatly improves the understanding of upcoming events or activities. Consistent daily routines can greatly help children with Autism Spectrum Disorder (ASD) since they usually thrive in environments that provide structure. However, changes to familiar routines can lead to feelings of discomfort and stress. The introduction of "now and next" prompt cards aids children in grasping what they need to do at the moment, as well as in anticipating the following task or reward. Aspect (2022) identifies Visual supports provide a visual reference that can be used as often as needed and can support people on the autism spectrum with skill development, communication and increased independence.</a:t>
            </a:r>
            <a:endParaRPr lang="en-US" sz="1050" dirty="0">
              <a:latin typeface="Arial"/>
              <a:cs typeface="Calibri"/>
            </a:endParaRPr>
          </a:p>
        </p:txBody>
      </p:sp>
      <p:sp>
        <p:nvSpPr>
          <p:cNvPr id="8" name="TextBox 7">
            <a:extLst>
              <a:ext uri="{FF2B5EF4-FFF2-40B4-BE49-F238E27FC236}">
                <a16:creationId xmlns:a16="http://schemas.microsoft.com/office/drawing/2014/main" id="{E0406D3D-5DBD-1C4F-8003-07A3F1EE5AAD}"/>
              </a:ext>
            </a:extLst>
          </p:cNvPr>
          <p:cNvSpPr txBox="1"/>
          <p:nvPr/>
        </p:nvSpPr>
        <p:spPr>
          <a:xfrm>
            <a:off x="-93662" y="-65637"/>
            <a:ext cx="277989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2314176   ECEY6006   Words 923       ; </a:t>
            </a:r>
          </a:p>
        </p:txBody>
      </p:sp>
      <p:sp>
        <p:nvSpPr>
          <p:cNvPr id="16" name="TextBox 15">
            <a:extLst>
              <a:ext uri="{FF2B5EF4-FFF2-40B4-BE49-F238E27FC236}">
                <a16:creationId xmlns:a16="http://schemas.microsoft.com/office/drawing/2014/main" id="{24130641-50B5-62D1-A73B-34DB3FAB1AA8}"/>
              </a:ext>
            </a:extLst>
          </p:cNvPr>
          <p:cNvSpPr txBox="1"/>
          <p:nvPr/>
        </p:nvSpPr>
        <p:spPr>
          <a:xfrm flipH="1">
            <a:off x="42672" y="2619536"/>
            <a:ext cx="7189062" cy="1715854"/>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b="1" u="sng" dirty="0">
                <a:latin typeface="Arial" panose="020B0604020202020204" pitchFamily="34" charset="0"/>
                <a:cs typeface="Arial" panose="020B0604020202020204" pitchFamily="34" charset="0"/>
              </a:rPr>
              <a:t>Barriers</a:t>
            </a:r>
          </a:p>
          <a:p>
            <a:pPr algn="l"/>
            <a:r>
              <a:rPr lang="en-GB" sz="1050" dirty="0">
                <a:latin typeface="Arial" panose="020B0604020202020204" pitchFamily="34" charset="0"/>
                <a:cs typeface="Arial" panose="020B0604020202020204" pitchFamily="34" charset="0"/>
              </a:rPr>
              <a:t> Educational settings - Without sufficient training for staff and specific spaces allocated within educational settings, children may be excluded and face conditions that could elicit behavioural responses. Children's challenges in self-regulation often amplify this phenomenon. Ambitious About Autism (2022) highlights Autistic children and young people have long faced barriers to education, but recent years have made these challenges even worse. Many have missed out on vital learning due to a lack of timely support, inaccessible education, and systems that fail to meet their needs.</a:t>
            </a:r>
          </a:p>
          <a:p>
            <a:pPr algn="l"/>
            <a:r>
              <a:rPr lang="en-GB" sz="1050" dirty="0">
                <a:latin typeface="Arial" panose="020B0604020202020204" pitchFamily="34" charset="0"/>
                <a:cs typeface="Arial" panose="020B0604020202020204" pitchFamily="34" charset="0"/>
              </a:rPr>
              <a:t>Communication represents a crucial barrier that children diagnosed with Autism Spectrum Disorder (ASD) often experience. This could lead to heightened frustration and episodes of disruptive behaviour, along with social withdrawal, as their interactions with others might suffer as a result</a:t>
            </a:r>
            <a:r>
              <a:rPr lang="en-GB" sz="1100" dirty="0">
                <a:latin typeface="Arial" panose="020B0604020202020204" pitchFamily="34" charset="0"/>
                <a:cs typeface="Arial" panose="020B0604020202020204" pitchFamily="34" charset="0"/>
              </a:rPr>
              <a:t>.</a:t>
            </a:r>
          </a:p>
        </p:txBody>
      </p:sp>
      <p:sp>
        <p:nvSpPr>
          <p:cNvPr id="17" name="TextBox 16">
            <a:extLst>
              <a:ext uri="{FF2B5EF4-FFF2-40B4-BE49-F238E27FC236}">
                <a16:creationId xmlns:a16="http://schemas.microsoft.com/office/drawing/2014/main" id="{D98509DF-22B6-0417-6C5A-CF16537010B6}"/>
              </a:ext>
            </a:extLst>
          </p:cNvPr>
          <p:cNvSpPr txBox="1"/>
          <p:nvPr/>
        </p:nvSpPr>
        <p:spPr>
          <a:xfrm>
            <a:off x="42673" y="245534"/>
            <a:ext cx="4834129" cy="2192908"/>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b="1" u="sng" dirty="0">
                <a:latin typeface="Arial" panose="020B0604020202020204" pitchFamily="34" charset="0"/>
                <a:cs typeface="Arial" panose="020B0604020202020204" pitchFamily="34" charset="0"/>
              </a:rPr>
              <a:t>Induction</a:t>
            </a:r>
          </a:p>
          <a:p>
            <a:pPr algn="l"/>
            <a:r>
              <a:rPr lang="en-GB" sz="1050" dirty="0">
                <a:latin typeface="Arial" panose="020B0604020202020204" pitchFamily="34" charset="0"/>
                <a:cs typeface="Arial" panose="020B0604020202020204" pitchFamily="34" charset="0"/>
              </a:rPr>
              <a:t>Autism Spectrum Disorder (ASD) is recognized as a neurodevelopmental disorder associated with atypical brain development. WHO (2025) states that the autism spectrum disorder ̶ constitutes a diverse group of conditions related to development of the brain. Individuals with Autism Spectrum Disorder (ASD) present a diverse set of characteristics, which include varying degrees of social engagement, communication skills, and numerous behavioural attributes. However, while children might display signs of a condition early on, a clear diagnosis typically isn't made until they are further along in their development. The timeframe for diagnosis varies from 38 months to as long as 120 months. NICE (2025) identifies in another review article states it is one of the most common childhood-onset neurodevelopmental disorders, and the mean age of diagnosis is 4–5 years [</a:t>
            </a:r>
            <a:r>
              <a:rPr lang="en-GB" sz="1050" dirty="0" err="1">
                <a:latin typeface="Arial" panose="020B0604020202020204" pitchFamily="34" charset="0"/>
                <a:cs typeface="Arial" panose="020B0604020202020204" pitchFamily="34" charset="0"/>
              </a:rPr>
              <a:t>Zwaigenbaum</a:t>
            </a:r>
            <a:r>
              <a:rPr lang="en-GB" sz="1050" dirty="0">
                <a:latin typeface="Arial" panose="020B0604020202020204" pitchFamily="34" charset="0"/>
                <a:cs typeface="Arial" panose="020B0604020202020204" pitchFamily="34" charset="0"/>
              </a:rPr>
              <a:t>, 2018])</a:t>
            </a:r>
          </a:p>
        </p:txBody>
      </p:sp>
      <p:sp>
        <p:nvSpPr>
          <p:cNvPr id="18" name="TextBox 17">
            <a:extLst>
              <a:ext uri="{FF2B5EF4-FFF2-40B4-BE49-F238E27FC236}">
                <a16:creationId xmlns:a16="http://schemas.microsoft.com/office/drawing/2014/main" id="{D2DAA899-C009-8DDA-92A4-9B74B3C421EC}"/>
              </a:ext>
            </a:extLst>
          </p:cNvPr>
          <p:cNvSpPr txBox="1"/>
          <p:nvPr/>
        </p:nvSpPr>
        <p:spPr>
          <a:xfrm>
            <a:off x="7315200" y="147332"/>
            <a:ext cx="4741957" cy="6563335"/>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u="sng" dirty="0">
                <a:latin typeface="Arial"/>
                <a:cs typeface="Arial"/>
              </a:rPr>
              <a:t>Diagnosing ASD</a:t>
            </a:r>
          </a:p>
          <a:p>
            <a:r>
              <a:rPr lang="en-GB" sz="1050" dirty="0">
                <a:latin typeface="Arial"/>
                <a:cs typeface="Arial"/>
              </a:rPr>
              <a:t>The process of identifying and diagnosing Autism Spectrum Disorder (ASD) can be lengthy and demands the cooperation of a range of specialists. Blood tests and traditional medical assessments are not effective in diagnosing Autism Spectrum Disorder (ASD). CDC (2025) identifies diagnosing autism spectrum disorder (ASD) can be difficult because there is no medical test, such as a blood test, to diagnose the disorder. Doctors look at the child's developmental history and behaviour to make a diagnosis.  As a result, specialists rely on early detection driven by the concerns voiced by parents, childcare providers and doctors. Mayo clinic (2025)  also states that a child's doctor will look for signs of developmental delays at regular checkups. If your child shows any symptoms of autism spectrum disorder, you'll likely be referred to a specialist who treats children with autism spectrum disorder Occasionally, the disorder might go unnoticed until the teenage years, resulting in significant delays in accessing the support and interventions that are needed. Hus, Y. and Segal, O. (2021 states that   timely and accurate ASD diagnosis in early childhood, is likewise marked with challenges, some of which are due to flaws in diagnostic criteria requirements and standardized assessment tools of the moment. One assessment tool that can be used for diagnosing Autism Spectrum Disorder (ASD) is the Autism Diagnostic Observation Schedule (ADOS).NHS (2025) highlights  the autism diagnostic observation schedule assessment is… a tool used to help clinicians assess autism in children, young people and adults. It uses play and conversation to get information from your child or young person.  In this situation, the child undergoes evaluation via a series of standardized tasks and questions aimed at gauging their reactions. Behaviours and replies in contexts related to social interactions and communication,. However, Mass General for Children (2025) highlights that  It is common to make an ASD diagnosis without use of the ADOS; the ADOS is an additional tool that can be completed as needed Usually a diagnosis is obtained by a professional with ASD expertise. Various research studies highlight the importance of implementing a more thorough screening method to allow for the early identification of behavioural and developmental indicators in children. Furthermore, it is essential to consider parental concerns in this process. In many cases, experts often disregard these parental observations, potentially causing a delay in diagnosis until the child is further along in their development. </a:t>
            </a:r>
            <a:r>
              <a:rPr lang="da-DK" sz="1050" dirty="0">
                <a:latin typeface="Arial"/>
                <a:cs typeface="Arial"/>
              </a:rPr>
              <a:t> Guinchat, V. et al. 2011) </a:t>
            </a:r>
            <a:r>
              <a:rPr lang="en-GB" sz="1050" dirty="0">
                <a:latin typeface="Arial"/>
                <a:cs typeface="Arial"/>
              </a:rPr>
              <a:t>found a bias in the usual screening of autism when we focused on features specific to autism. Parents who reported only general concerns about their child were alerted earlier, but had a longer delay until diagnosis</a:t>
            </a:r>
            <a:r>
              <a:rPr lang="en-GB" sz="1100" dirty="0">
                <a:latin typeface="Arial"/>
                <a:cs typeface="Arial"/>
              </a:rPr>
              <a:t>.</a:t>
            </a:r>
            <a:r>
              <a:rPr lang="da-DK" sz="1100" dirty="0">
                <a:latin typeface="Arial"/>
                <a:cs typeface="Arial"/>
              </a:rPr>
              <a:t> </a:t>
            </a:r>
            <a:endParaRPr lang="en-GB" sz="1100" dirty="0">
              <a:latin typeface="Arial"/>
              <a:cs typeface="Arial"/>
            </a:endParaRPr>
          </a:p>
        </p:txBody>
      </p:sp>
      <p:sp>
        <p:nvSpPr>
          <p:cNvPr id="19" name="TextBox 18">
            <a:extLst>
              <a:ext uri="{FF2B5EF4-FFF2-40B4-BE49-F238E27FC236}">
                <a16:creationId xmlns:a16="http://schemas.microsoft.com/office/drawing/2014/main" id="{D930639A-7010-4CAF-4C23-F3A40075D5B0}"/>
              </a:ext>
            </a:extLst>
          </p:cNvPr>
          <p:cNvSpPr txBox="1"/>
          <p:nvPr/>
        </p:nvSpPr>
        <p:spPr>
          <a:xfrm>
            <a:off x="-1" y="6067753"/>
            <a:ext cx="7231735" cy="738664"/>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u="sng" dirty="0">
                <a:latin typeface="Arial"/>
                <a:cs typeface="Arial"/>
              </a:rPr>
              <a:t>Conclusion </a:t>
            </a:r>
            <a:r>
              <a:rPr lang="en-GB" sz="1050" dirty="0">
                <a:latin typeface="Arial"/>
                <a:cs typeface="Arial"/>
              </a:rPr>
              <a:t>In summary, it is apparent that timely identification is vital for the swift application of assistance methods for children with Autism Spectrum Disorder.. The barriers that have been identified can be reduced by delivering support, deploying focused training, and carrying out efficient strategies. Furthermore, detailed training and widespread knowledge regarding ASD is needed in order reduce further barriers</a:t>
            </a:r>
            <a:endParaRPr lang="en-US" sz="1050" dirty="0">
              <a:latin typeface="Arial"/>
              <a:cs typeface="Arial"/>
            </a:endParaRPr>
          </a:p>
        </p:txBody>
      </p:sp>
      <p:pic>
        <p:nvPicPr>
          <p:cNvPr id="5" name="Picture 4">
            <a:extLst>
              <a:ext uri="{FF2B5EF4-FFF2-40B4-BE49-F238E27FC236}">
                <a16:creationId xmlns:a16="http://schemas.microsoft.com/office/drawing/2014/main" id="{CD04DA5C-BF4C-AE42-1E7C-2F1B2B3C12CB}"/>
              </a:ext>
            </a:extLst>
          </p:cNvPr>
          <p:cNvPicPr>
            <a:picLocks noChangeAspect="1"/>
          </p:cNvPicPr>
          <p:nvPr/>
        </p:nvPicPr>
        <p:blipFill>
          <a:blip r:embed="rId2"/>
          <a:stretch>
            <a:fillRect/>
          </a:stretch>
        </p:blipFill>
        <p:spPr>
          <a:xfrm>
            <a:off x="4984045" y="89916"/>
            <a:ext cx="2164230" cy="1179576"/>
          </a:xfrm>
          <a:prstGeom prst="rect">
            <a:avLst/>
          </a:prstGeom>
        </p:spPr>
      </p:pic>
      <p:sp>
        <p:nvSpPr>
          <p:cNvPr id="13" name="TextBox 12">
            <a:extLst>
              <a:ext uri="{FF2B5EF4-FFF2-40B4-BE49-F238E27FC236}">
                <a16:creationId xmlns:a16="http://schemas.microsoft.com/office/drawing/2014/main" id="{C39FAD4C-B966-F161-EE08-D7A2A54FBC1F}"/>
              </a:ext>
            </a:extLst>
          </p:cNvPr>
          <p:cNvSpPr txBox="1"/>
          <p:nvPr/>
        </p:nvSpPr>
        <p:spPr>
          <a:xfrm>
            <a:off x="4984045" y="1245939"/>
            <a:ext cx="247925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Autism Centre of Excellence (2022)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1FB027-2762-062B-42E9-B651992FB2C7}"/>
              </a:ext>
            </a:extLst>
          </p:cNvPr>
          <p:cNvSpPr txBox="1"/>
          <p:nvPr/>
        </p:nvSpPr>
        <p:spPr>
          <a:xfrm>
            <a:off x="651203" y="0"/>
            <a:ext cx="4446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panose="020B0604020202020204" pitchFamily="34" charset="0"/>
                <a:cs typeface="Arial" panose="020B0604020202020204" pitchFamily="34" charset="0"/>
              </a:rPr>
              <a:t>Reference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list</a:t>
            </a:r>
            <a:r>
              <a:rPr lang="en-US"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F8003393-465B-7F08-DEC3-8C7B5DB1F723}"/>
              </a:ext>
            </a:extLst>
          </p:cNvPr>
          <p:cNvSpPr txBox="1"/>
          <p:nvPr/>
        </p:nvSpPr>
        <p:spPr>
          <a:xfrm>
            <a:off x="651203" y="369332"/>
            <a:ext cx="11151669" cy="7533473"/>
          </a:xfrm>
          <a:prstGeom prst="rect">
            <a:avLst/>
          </a:prstGeom>
          <a:noFill/>
        </p:spPr>
        <p:txBody>
          <a:bodyPr vert="horz" wrap="square" rtlCol="0">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400" kern="100" dirty="0">
                <a:latin typeface="Aptos" panose="020B0004020202020204" pitchFamily="34" charset="0"/>
                <a:ea typeface="Aptos" panose="020B0004020202020204" pitchFamily="34" charset="0"/>
                <a:cs typeface="Times New Roman" panose="02020603050405020304" pitchFamily="18" charset="0"/>
              </a:rPr>
              <a:t>Ambitious About Autism (2022) </a:t>
            </a:r>
            <a:r>
              <a:rPr lang="en-GB" sz="1400" i="1" kern="100" dirty="0">
                <a:latin typeface="Aptos" panose="020B0004020202020204" pitchFamily="34" charset="0"/>
                <a:ea typeface="Aptos" panose="020B0004020202020204" pitchFamily="34" charset="0"/>
                <a:cs typeface="Times New Roman" panose="02020603050405020304" pitchFamily="18" charset="0"/>
              </a:rPr>
              <a:t>When will we learn: Lost Learning. </a:t>
            </a:r>
            <a:r>
              <a:rPr lang="en-GB" sz="1400" kern="100" dirty="0">
                <a:latin typeface="Aptos" panose="020B0004020202020204" pitchFamily="34" charset="0"/>
                <a:ea typeface="Aptos" panose="020B0004020202020204" pitchFamily="34" charset="0"/>
                <a:cs typeface="Times New Roman" panose="02020603050405020304" pitchFamily="18" charset="0"/>
              </a:rPr>
              <a:t>Available at: https://www.ambitiousaboutautism.org.uk/what-we-do/policy-and-campaigns/campaigns/education/when-will-we-learn-lost-learning#:~:text=Autistic%20children%20and%20young%20people%20have%20long%20faced,and%20systems%20that%20fail%20to%20meet%20their%20needs. (Accessed 12</a:t>
            </a:r>
            <a:r>
              <a:rPr lang="en-GB" sz="1400" kern="100" baseline="30000" dirty="0">
                <a:latin typeface="Aptos" panose="020B0004020202020204" pitchFamily="34" charset="0"/>
                <a:ea typeface="Aptos" panose="020B0004020202020204" pitchFamily="34" charset="0"/>
                <a:cs typeface="Times New Roman" panose="02020603050405020304" pitchFamily="18" charset="0"/>
              </a:rPr>
              <a:t>th</a:t>
            </a:r>
            <a:r>
              <a:rPr lang="en-GB" sz="1400" kern="100" dirty="0">
                <a:latin typeface="Aptos" panose="020B0004020202020204" pitchFamily="34" charset="0"/>
                <a:ea typeface="Aptos" panose="020B0004020202020204" pitchFamily="34" charset="0"/>
                <a:cs typeface="Times New Roman" panose="02020603050405020304" pitchFamily="18" charset="0"/>
              </a:rPr>
              <a:t> May 2025)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Aspect (2022) The benefits of using visual supports. Available at :https://www.aspect.org.au/blog/the-benefits-of-using-visual-supports (Accessed 13th May 2025)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Autism Centre of Excellence (2022) What is Autism Diagnostic Observation Schedule (ADOS) Available at: https://autismcoe.com/blog/autism-tests/autism-diagnostic-observation-schedule-ados/ (Accessed 13th May 2025)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CDC (2025) Screening for Autism Spectrum Disorder. Available at: </a:t>
            </a:r>
            <a:r>
              <a:rPr lang="en-GB" sz="1200" kern="100" dirty="0">
                <a:effectLst/>
                <a:latin typeface="Arial" panose="020B0604020202020204" pitchFamily="34" charset="0"/>
                <a:ea typeface="Aptos" panose="020B0004020202020204" pitchFamily="34" charset="0"/>
                <a:cs typeface="Arial" panose="020B0604020202020204" pitchFamily="34" charset="0"/>
                <a:hlinkClick r:id="rId2"/>
              </a:rPr>
              <a:t>https://www.cdc.gov/autism/diagnosis/index.html</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13th May 2025)</a:t>
            </a:r>
          </a:p>
          <a:p>
            <a:pPr>
              <a:lnSpc>
                <a:spcPct val="115000"/>
              </a:lnSpc>
              <a:spcAft>
                <a:spcPts val="800"/>
              </a:spcAft>
              <a:buNone/>
            </a:pPr>
            <a:r>
              <a:rPr lang="en-GB" sz="1200" kern="100" dirty="0" err="1">
                <a:effectLst/>
                <a:latin typeface="Arial" panose="020B0604020202020204" pitchFamily="34" charset="0"/>
                <a:ea typeface="Aptos" panose="020B0004020202020204" pitchFamily="34" charset="0"/>
                <a:cs typeface="Arial" panose="020B0604020202020204" pitchFamily="34" charset="0"/>
              </a:rPr>
              <a:t>Guinchat</a:t>
            </a:r>
            <a:r>
              <a:rPr lang="en-GB" sz="1200" kern="100" dirty="0">
                <a:effectLst/>
                <a:latin typeface="Arial" panose="020B0604020202020204" pitchFamily="34" charset="0"/>
                <a:ea typeface="Aptos" panose="020B0004020202020204" pitchFamily="34" charset="0"/>
                <a:cs typeface="Arial" panose="020B0604020202020204" pitchFamily="34" charset="0"/>
              </a:rPr>
              <a:t>, V. et al. (2011) 'Very early signs of autism reported by parents include many concerns not specific to autism criteria,' Research in Autism Spectrum Disorders, 6(2), pp. 589–601. </a:t>
            </a:r>
            <a:r>
              <a:rPr lang="en-GB" sz="12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https://doi.org/10.1016/j.rasd.2011.10.005</a:t>
            </a: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Hus, Y. and Segal, O. (2021) 'Challenges surrounding the diagnosis of autism in children,' Neuropsychiatric Disease and Treatment, Volume 17, pp. 3509–3529. https://doi.org/10.2147/ndt.s282569.</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Mass General for Children (2025) What is the ADOS. Available at: https://www.massgeneral.org/children/autism/lurie-center/autism-diagnostic-observation-schedulesecond-edition-ados2  (Accessed 13th May 2025)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Mayo Clinic (2025) Autism spectrum disorder. Available </a:t>
            </a:r>
            <a:r>
              <a:rPr lang="en-GB" sz="1200" kern="100" dirty="0" err="1">
                <a:effectLst/>
                <a:latin typeface="Arial" panose="020B0604020202020204" pitchFamily="34" charset="0"/>
                <a:ea typeface="Aptos" panose="020B0004020202020204" pitchFamily="34" charset="0"/>
                <a:cs typeface="Arial" panose="020B0604020202020204" pitchFamily="34" charset="0"/>
              </a:rPr>
              <a:t>at:https</a:t>
            </a:r>
            <a:r>
              <a:rPr lang="en-GB" sz="1200" kern="100" dirty="0">
                <a:effectLst/>
                <a:latin typeface="Arial" panose="020B0604020202020204" pitchFamily="34" charset="0"/>
                <a:ea typeface="Aptos" panose="020B0004020202020204" pitchFamily="34" charset="0"/>
                <a:cs typeface="Arial" panose="020B0604020202020204" pitchFamily="34" charset="0"/>
              </a:rPr>
              <a:t>://www.mayoclinic.org/diseases-conditions/autism-spectrum-disorder/diagnosis-treatment/drc-20352934 (Accessed 13th May 2025)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National Institute for Health Care and Excellence (NICE) (2025)  Autism in children: How Common is it? Available </a:t>
            </a:r>
            <a:r>
              <a:rPr lang="en-GB" sz="1200" kern="100" dirty="0" err="1">
                <a:effectLst/>
                <a:latin typeface="Arial" panose="020B0604020202020204" pitchFamily="34" charset="0"/>
                <a:ea typeface="Aptos" panose="020B0004020202020204" pitchFamily="34" charset="0"/>
                <a:cs typeface="Arial" panose="020B0604020202020204" pitchFamily="34" charset="0"/>
              </a:rPr>
              <a:t>at:https</a:t>
            </a:r>
            <a:r>
              <a:rPr lang="en-GB" sz="1200" kern="100" dirty="0">
                <a:effectLst/>
                <a:latin typeface="Arial" panose="020B0604020202020204" pitchFamily="34" charset="0"/>
                <a:ea typeface="Aptos" panose="020B0004020202020204" pitchFamily="34" charset="0"/>
                <a:cs typeface="Arial" panose="020B0604020202020204" pitchFamily="34" charset="0"/>
              </a:rPr>
              <a:t>://cks.nice.org.uk/topics/autism-in-children/background-information/prevalence/#:~:text=A%20review%20of%2042%20studies%20noted%20that%20the,ranging%20from%2038%20to%20120%20months%20%5BDaniels%2C%2020. (Accessed 12th May 2025)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NHS (2025) Autism diagnostic observation schedule (ADOS) assessment . Available at: https://www.bedslutonchildrenshealth.nhs.uk/neurodiversity-support/neurodevelopmental-assessment-and-diagnosis-process/autism-diagnostic-observation-schedule-ados-assessment/ (Accessed on 12th May 2025)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World Health Organisation (2025) Autism. Available at: https://www.who.int/news-room/fact-sheets/detail/autism-spectrum-disorders (Accessed 12th May 2025)</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16048799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625</TotalTime>
  <Words>1533</Words>
  <Application>Microsoft Office PowerPoint</Application>
  <PresentationFormat>Widescreen</PresentationFormat>
  <Paragraphs>29</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Arial</vt:lpstr>
      <vt:lpstr>Calibri Light</vt:lpstr>
      <vt:lpstr>Rockwell</vt:lpstr>
      <vt:lpstr>Rockwell Extra Bold</vt:lpstr>
      <vt:lpstr>Wingdings</vt:lpstr>
      <vt:lpstr>Atlas</vt:lpstr>
      <vt:lpstr>A Brief Insight  into Autism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dc:creator>
  <cp:lastModifiedBy>rachel oneill</cp:lastModifiedBy>
  <cp:revision>359</cp:revision>
  <dcterms:created xsi:type="dcterms:W3CDTF">2023-09-10T20:00:05Z</dcterms:created>
  <dcterms:modified xsi:type="dcterms:W3CDTF">2025-05-21T22:57:35Z</dcterms:modified>
</cp:coreProperties>
</file>