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2" r:id="rId4"/>
  </p:sldMasterIdLst>
  <p:notesMasterIdLst>
    <p:notesMasterId r:id="rId20"/>
  </p:notesMasterIdLst>
  <p:handoutMasterIdLst>
    <p:handoutMasterId r:id="rId21"/>
  </p:handoutMasterIdLst>
  <p:sldIdLst>
    <p:sldId id="256" r:id="rId5"/>
    <p:sldId id="257" r:id="rId6"/>
    <p:sldId id="259" r:id="rId7"/>
    <p:sldId id="266" r:id="rId8"/>
    <p:sldId id="271" r:id="rId9"/>
    <p:sldId id="274" r:id="rId10"/>
    <p:sldId id="272" r:id="rId11"/>
    <p:sldId id="276" r:id="rId12"/>
    <p:sldId id="273" r:id="rId13"/>
    <p:sldId id="275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2" autoAdjust="0"/>
    <p:restoredTop sz="94598" autoAdjust="0"/>
  </p:normalViewPr>
  <p:slideViewPr>
    <p:cSldViewPr snapToGrid="0" showGuides="1">
      <p:cViewPr varScale="1">
        <p:scale>
          <a:sx n="60" d="100"/>
          <a:sy n="60" d="100"/>
        </p:scale>
        <p:origin x="96" y="10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F1A4F8C-E918-4AA2-B7D6-8BA3DF09F0B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F2EAE0-7046-43A4-A1B0-62E783DBF35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5E78637-9866-472C-B827-FE74ABBD3EA1}" type="datetime1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A7D107-515E-4AFF-A175-895B266E35C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22CA95-5884-4688-8B0C-37914EB1085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2490F62-96B5-44BE-A8A5-3DEBC6A2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2050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BBE3B7A-5542-440A-B7CD-5AB6A17E6EFE}" type="datetime1">
              <a:rPr lang="en-GB" noProof="0" smtClean="0"/>
              <a:t>16/11/2025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63359F2-43EF-4812-9DC0-98C0B1A406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011160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4791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95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053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508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31937252-EACE-4232-855F-5C47E3F8B0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704088"/>
            <a:ext cx="10993549" cy="1499616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3507450D-E801-41C1-9FD7-923530A06B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CBA6DBC1-39A1-48A6-8B81-3CD966D06E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11265408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252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926BD44-2224-46FF-A4E7-9C9FFE197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3424138" cy="1500131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8249B4-F572-49E8-9B53-CB4E629EB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14788"/>
            <a:ext cx="3424138" cy="3975776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6C12940-675F-4BDC-8733-71FEBC2FDC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2815" y="640080"/>
            <a:ext cx="3703320" cy="5751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63AD391F-F462-4773-B9C7-B512F55F681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46720" y="640080"/>
            <a:ext cx="3703320" cy="5751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8979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9CC542F-D03C-4537-9B6E-7F653B65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30730"/>
            <a:ext cx="3475915" cy="1478341"/>
          </a:xfrm>
        </p:spPr>
        <p:txBody>
          <a:bodyPr rtlCol="0">
            <a:normAutofit/>
          </a:bodyPr>
          <a:lstStyle/>
          <a:p>
            <a:pPr rtl="0"/>
            <a:r>
              <a:rPr lang="en-US" noProof="0">
                <a:solidFill>
                  <a:schemeClr val="tx2"/>
                </a:solidFill>
              </a:rPr>
              <a:t>Click to edit Master title style</a:t>
            </a:r>
            <a:endParaRPr lang="en-GB" noProof="0">
              <a:solidFill>
                <a:schemeClr val="tx2"/>
              </a:solidFill>
            </a:endParaRPr>
          </a:p>
        </p:txBody>
      </p:sp>
      <p:sp>
        <p:nvSpPr>
          <p:cNvPr id="6" name="Content Placeholder 2" descr="Tag=AccentColor&#10;Flavor=Light&#10;Target=Bullets">
            <a:extLst>
              <a:ext uri="{FF2B5EF4-FFF2-40B4-BE49-F238E27FC236}">
                <a16:creationId xmlns:a16="http://schemas.microsoft.com/office/drawing/2014/main" id="{C768CCB8-0718-4D4E-8EE1-1D28755005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3475915" cy="3678303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C3A8825-378F-41FE-A716-644287762A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1800" y="630936"/>
            <a:ext cx="7504113" cy="352044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2E6B2055-B099-48CF-84C8-2AF6D561869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42816" y="4234252"/>
            <a:ext cx="3703320" cy="213969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EED74C29-FF8A-4470-8221-FD11E7FB7D7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46720" y="4233672"/>
            <a:ext cx="3703320" cy="213969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749436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E787D40-90B5-470E-95A2-784F1CB47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4322102"/>
            <a:ext cx="10993549" cy="115360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DDD90A03-8871-46F6-B527-27A279CAF3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475712"/>
            <a:ext cx="10993546" cy="590321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C0DC8A-3006-4A75-A9BA-FCA96D2C38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9580" y="603504"/>
            <a:ext cx="11292840" cy="355701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8504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31520"/>
            <a:ext cx="11029616" cy="98755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6887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9AD7E45-24A5-4020-858E-57CFA09557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C213B6D-04F4-4E9D-AD86-E50884CB4C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2DB8B62-62C2-4723-85AF-F5D87B489A6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5486400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1329640-D9D1-44D4-8E40-04E753A2B8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496" y="3081528"/>
            <a:ext cx="5486400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57857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5" name="SmartArt Placeholder 14">
            <a:extLst>
              <a:ext uri="{FF2B5EF4-FFF2-40B4-BE49-F238E27FC236}">
                <a16:creationId xmlns:a16="http://schemas.microsoft.com/office/drawing/2014/main" id="{1A07AFA2-B97F-4965-B3E3-0399F8696B92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576263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16" name="SmartArt Placeholder 14">
            <a:extLst>
              <a:ext uri="{FF2B5EF4-FFF2-40B4-BE49-F238E27FC236}">
                <a16:creationId xmlns:a16="http://schemas.microsoft.com/office/drawing/2014/main" id="{FBD83F25-25EA-4FCB-9180-B7567885BE7A}"/>
              </a:ext>
            </a:extLst>
          </p:cNvPr>
          <p:cNvSpPr>
            <a:spLocks noGrp="1"/>
          </p:cNvSpPr>
          <p:nvPr>
            <p:ph type="dgm" sz="quarter" idx="14"/>
          </p:nvPr>
        </p:nvSpPr>
        <p:spPr>
          <a:xfrm>
            <a:off x="3486759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17" name="SmartArt Placeholder 14">
            <a:extLst>
              <a:ext uri="{FF2B5EF4-FFF2-40B4-BE49-F238E27FC236}">
                <a16:creationId xmlns:a16="http://schemas.microsoft.com/office/drawing/2014/main" id="{C19AF1FD-578A-4AC1-8006-BF395C098188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6397255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18" name="SmartArt Placeholder 14">
            <a:extLst>
              <a:ext uri="{FF2B5EF4-FFF2-40B4-BE49-F238E27FC236}">
                <a16:creationId xmlns:a16="http://schemas.microsoft.com/office/drawing/2014/main" id="{A30FAB41-D651-4537-9674-A090F9541E38}"/>
              </a:ext>
            </a:extLst>
          </p:cNvPr>
          <p:cNvSpPr>
            <a:spLocks noGrp="1"/>
          </p:cNvSpPr>
          <p:nvPr>
            <p:ph type="dgm" sz="quarter" idx="16"/>
          </p:nvPr>
        </p:nvSpPr>
        <p:spPr>
          <a:xfrm>
            <a:off x="9307750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FF70985-87A5-4813-BB21-CD79732947F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6263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8F30C930-1919-4A13-98BD-6CB6119CC1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894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6E4126AC-7681-4156-8274-2A641489439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87128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D03485ED-1755-41FA-942B-ED95B3913DB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486759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42AFEFC9-586E-4B97-AD51-F02AC6AC6A6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97624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21">
            <a:extLst>
              <a:ext uri="{FF2B5EF4-FFF2-40B4-BE49-F238E27FC236}">
                <a16:creationId xmlns:a16="http://schemas.microsoft.com/office/drawing/2014/main" id="{E94B1769-BE23-4EBA-A0DA-9A01476DAC5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97255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9A7362AB-6137-4C5C-9219-392C3875AD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08119" y="4957131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8" name="Text Placeholder 21">
            <a:extLst>
              <a:ext uri="{FF2B5EF4-FFF2-40B4-BE49-F238E27FC236}">
                <a16:creationId xmlns:a16="http://schemas.microsoft.com/office/drawing/2014/main" id="{DA6F45F2-E17A-4027-AAA9-B9B703C26A2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07750" y="5461004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9263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4280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3200400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2343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2341" y="2926051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F00371C-297D-40EF-8A7B-A4A10A3E0F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499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4C654D6-9180-439B-AA80-A486173B740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497" y="2926051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19735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E7D0488-B202-4F7B-9F3C-5F3540449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3986411"/>
            <a:ext cx="3568661" cy="1872388"/>
          </a:xfrm>
        </p:spPr>
        <p:txBody>
          <a:bodyPr rtlCol="0" anchor="ctr"/>
          <a:lstStyle/>
          <a:p>
            <a:pPr algn="r" rtl="0"/>
            <a:r>
              <a:rPr lang="en-US" noProof="0">
                <a:solidFill>
                  <a:schemeClr val="tx2"/>
                </a:solidFill>
              </a:rPr>
              <a:t>Click to edit Master title style</a:t>
            </a:r>
            <a:endParaRPr lang="en-GB" noProof="0">
              <a:solidFill>
                <a:schemeClr val="tx2"/>
              </a:solidFill>
            </a:endParaRP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972A87D-479C-4157-A7C5-33D8FC7B29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78EE581A-A98D-4A1B-B826-3C60801D66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52800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16AE88BE-E502-4D34-AAE9-6EE48F1ACE2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57544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9FD0C6B3-E0D9-4177-8079-178D1B0F530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62288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3AD8A25-150B-42DF-B6CC-FB1E5225D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0392" y="3956050"/>
            <a:ext cx="7225075" cy="1902749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06992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20F9CA6-0CB1-4A9E-96E4-67800B107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5826FB8-73AC-4F8B-BD9C-B5E87FC9C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0F196A1-2430-4797-B656-A38302FAF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6"/>
            <a:ext cx="3568661" cy="118872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7AE5FA5-AF50-4B00-8E20-1B20A667A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3237575-909D-45C0-B594-0B7A40F04B5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57344" y="0"/>
            <a:ext cx="7534656" cy="6858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2254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rtlCol="0"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8439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79185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07898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rtlCol="0"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59284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rtlCol="0"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16506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A78C165-B12A-4B46-AC7E-8E730F42CBBA}"/>
              </a:ext>
            </a:extLst>
          </p:cNvPr>
          <p:cNvCxnSpPr>
            <a:cxnSpLocks/>
          </p:cNvCxnSpPr>
          <p:nvPr userDrawn="1"/>
        </p:nvCxnSpPr>
        <p:spPr>
          <a:xfrm>
            <a:off x="4241830" y="495574"/>
            <a:ext cx="3703320" cy="0"/>
          </a:xfrm>
          <a:prstGeom prst="line">
            <a:avLst/>
          </a:prstGeom>
          <a:ln w="82550" cap="flat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15F2DE1-F272-49DD-84C1-C2FB82B723E3}"/>
              </a:ext>
            </a:extLst>
          </p:cNvPr>
          <p:cNvCxnSpPr>
            <a:cxnSpLocks/>
          </p:cNvCxnSpPr>
          <p:nvPr userDrawn="1"/>
        </p:nvCxnSpPr>
        <p:spPr>
          <a:xfrm>
            <a:off x="8042147" y="495574"/>
            <a:ext cx="3703320" cy="0"/>
          </a:xfrm>
          <a:prstGeom prst="line">
            <a:avLst/>
          </a:prstGeom>
          <a:ln w="82550" cap="flat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0BB053-86D6-405E-A719-7B6EF23E7207}"/>
              </a:ext>
            </a:extLst>
          </p:cNvPr>
          <p:cNvCxnSpPr>
            <a:cxnSpLocks/>
          </p:cNvCxnSpPr>
          <p:nvPr userDrawn="1"/>
        </p:nvCxnSpPr>
        <p:spPr>
          <a:xfrm>
            <a:off x="437009" y="495574"/>
            <a:ext cx="3703320" cy="0"/>
          </a:xfrm>
          <a:prstGeom prst="line">
            <a:avLst/>
          </a:prstGeom>
          <a:ln w="82550" cap="flat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7929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7" r:id="rId3"/>
    <p:sldLayoutId id="2147483780" r:id="rId4"/>
    <p:sldLayoutId id="2147483764" r:id="rId5"/>
    <p:sldLayoutId id="2147483783" r:id="rId6"/>
    <p:sldLayoutId id="2147483784" r:id="rId7"/>
    <p:sldLayoutId id="2147483767" r:id="rId8"/>
    <p:sldLayoutId id="2147483782" r:id="rId9"/>
    <p:sldLayoutId id="2147483778" r:id="rId10"/>
    <p:sldLayoutId id="2147483779" r:id="rId11"/>
    <p:sldLayoutId id="2147483765" r:id="rId12"/>
    <p:sldLayoutId id="2147483766" r:id="rId13"/>
    <p:sldLayoutId id="2147483769" r:id="rId14"/>
    <p:sldLayoutId id="2147483770" r:id="rId15"/>
    <p:sldLayoutId id="2147483771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28" TargetMode="External"/><Relationship Id="rId2" Type="http://schemas.openxmlformats.org/officeDocument/2006/relationships/hyperlink" Target="https://www.nhs.uk/conditions/type-2-diabetes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diabetes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359453A-78E9-42AE-AE23-C9D218CBC3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704088"/>
            <a:ext cx="10993549" cy="662894"/>
          </a:xfrm>
        </p:spPr>
        <p:txBody>
          <a:bodyPr rtlCol="0"/>
          <a:lstStyle/>
          <a:p>
            <a:pPr algn="ctr"/>
            <a:r>
              <a:rPr lang="en-US" dirty="0"/>
              <a:t>BMHP5023 Introduction to Physiology – Component 2</a:t>
            </a: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39AF166-E191-409C-98AE-C2A47C5768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9227" y="1617991"/>
            <a:ext cx="10993546" cy="468233"/>
          </a:xfrm>
        </p:spPr>
        <p:txBody>
          <a:bodyPr rtlCol="0">
            <a:noAutofit/>
          </a:bodyPr>
          <a:lstStyle/>
          <a:p>
            <a:pPr algn="ctr"/>
            <a:r>
              <a:rPr lang="en-US" sz="2800" dirty="0"/>
              <a:t>Care Plan for a Fictional Patient with Type 2 Diabetes</a:t>
            </a:r>
            <a:endParaRPr lang="en-GB" sz="2800" dirty="0"/>
          </a:p>
        </p:txBody>
      </p:sp>
      <p:pic>
        <p:nvPicPr>
          <p:cNvPr id="8" name="Picture Placeholder 7" descr="Medical equipment with a stethoscope">
            <a:extLst>
              <a:ext uri="{FF2B5EF4-FFF2-40B4-BE49-F238E27FC236}">
                <a16:creationId xmlns:a16="http://schemas.microsoft.com/office/drawing/2014/main" id="{D9011B7D-CD6B-49C3-8163-9672E7B5EB9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8056" y="3081528"/>
            <a:ext cx="11265408" cy="331012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FCFDE3-67F7-B095-4F5F-DC0B2A032964}"/>
              </a:ext>
            </a:extLst>
          </p:cNvPr>
          <p:cNvSpPr txBox="1"/>
          <p:nvPr/>
        </p:nvSpPr>
        <p:spPr>
          <a:xfrm>
            <a:off x="581194" y="2310063"/>
            <a:ext cx="109935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465359"/>
                </a:solidFill>
              </a:rPr>
              <a:t>Mevish Noor 2407526</a:t>
            </a:r>
          </a:p>
          <a:p>
            <a:r>
              <a:rPr lang="en-GB" dirty="0">
                <a:solidFill>
                  <a:srgbClr val="465359"/>
                </a:solidFill>
              </a:rPr>
              <a:t>Internal Verifier: Dr Eleni </a:t>
            </a:r>
            <a:r>
              <a:rPr lang="en-GB" dirty="0" err="1">
                <a:solidFill>
                  <a:srgbClr val="465359"/>
                </a:solidFill>
              </a:rPr>
              <a:t>Koutsogeorgou</a:t>
            </a:r>
            <a:r>
              <a:rPr lang="en-GB" dirty="0">
                <a:solidFill>
                  <a:srgbClr val="465359"/>
                </a:solidFill>
              </a:rPr>
              <a:t>-Andreou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7B8F50-8591-6FB5-B247-F4BD8A4089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87973" y="57808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759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0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BCEE0-AF33-4B8B-9622-2A50B4FD6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6917210" cy="549129"/>
          </a:xfrm>
        </p:spPr>
        <p:txBody>
          <a:bodyPr rtlCol="0"/>
          <a:lstStyle/>
          <a:p>
            <a:r>
              <a:rPr lang="en-GB" dirty="0"/>
              <a:t>Aims of Presentation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95D9B-1C30-46A7-AC78-0AD00F70B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849711"/>
            <a:ext cx="7024758" cy="3975776"/>
          </a:xfrm>
        </p:spPr>
        <p:txBody>
          <a:bodyPr rtlCol="0"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Introduce the fictional patient diagnosed with Type 2 diabetes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Explain the anatomy and physiology of glucose regulation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Describe how Type 2 diabetes affects normal body functioning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Identify the patient’s risk factors and lifestyle contributors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Present an NHS/NICE-based care plan tailored to the patient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Highlight the role of monitoring, communication and person-</a:t>
            </a:r>
            <a:r>
              <a:rPr lang="en-US" dirty="0" err="1"/>
              <a:t>centred</a:t>
            </a:r>
            <a:r>
              <a:rPr lang="en-US" dirty="0"/>
              <a:t> care</a:t>
            </a:r>
          </a:p>
          <a:p>
            <a:pPr rtl="0"/>
            <a:endParaRPr lang="en-GB" dirty="0"/>
          </a:p>
        </p:txBody>
      </p:sp>
      <p:pic>
        <p:nvPicPr>
          <p:cNvPr id="9" name="Picture Placeholder 8" descr="Doctors in surgery">
            <a:extLst>
              <a:ext uri="{FF2B5EF4-FFF2-40B4-BE49-F238E27FC236}">
                <a16:creationId xmlns:a16="http://schemas.microsoft.com/office/drawing/2014/main" id="{945B1BB8-49E7-4A38-B10A-734F467CE26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046720" y="640080"/>
            <a:ext cx="3703320" cy="5751576"/>
          </a:xfrm>
        </p:spPr>
      </p:pic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AA17CD5-6A6E-4EE4-BD68-9B358654D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DFAC773-B88D-4D58-9F49-43222F2F2E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A0B9DDD-5A75-438F-8748-02EC3B861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2</a:t>
            </a:fld>
            <a:endParaRPr lang="en-GB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F26DC4-08DB-01C9-6AE1-4A99BD7CC9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84555" y="6400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164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7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C271D-D3EB-4A78-9929-4B8E740B5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30730"/>
            <a:ext cx="10552029" cy="600765"/>
          </a:xfrm>
        </p:spPr>
        <p:txBody>
          <a:bodyPr rtlCol="0"/>
          <a:lstStyle/>
          <a:p>
            <a:r>
              <a:rPr lang="nl-NL" dirty="0"/>
              <a:t>Burden of Type 2 Diabetes</a:t>
            </a:r>
            <a:endParaRPr lang="en-GB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9C838D91-2BF9-4595-90F6-6E2D751F6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0C174766-9DFA-4FE2-802E-A1E9794571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E05EE0A-8EAF-4145-9C58-570DD8775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3</a:t>
            </a:fld>
            <a:endParaRPr lang="en-GB"/>
          </a:p>
        </p:txBody>
      </p:sp>
      <p:sp>
        <p:nvSpPr>
          <p:cNvPr id="24" name="Rectangle 3">
            <a:extLst>
              <a:ext uri="{FF2B5EF4-FFF2-40B4-BE49-F238E27FC236}">
                <a16:creationId xmlns:a16="http://schemas.microsoft.com/office/drawing/2014/main" id="{66DE29BE-B957-3240-1D3E-042DFEE5666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20842" y="1814909"/>
            <a:ext cx="11871158" cy="363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465359"/>
                </a:solidFill>
                <a:effectLst/>
                <a:latin typeface="Arial" panose="020B0604020202020204" pitchFamily="34" charset="0"/>
              </a:rPr>
              <a:t>Over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465359"/>
                </a:solidFill>
                <a:effectLst/>
                <a:latin typeface="Arial" panose="020B0604020202020204" pitchFamily="34" charset="0"/>
              </a:rPr>
              <a:t>4.3 million people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465359"/>
                </a:solidFill>
                <a:effectLst/>
                <a:latin typeface="Arial" panose="020B0604020202020204" pitchFamily="34" charset="0"/>
              </a:rPr>
              <a:t> in the UK are living with diabetes, with Type 2 making up around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465359"/>
                </a:solidFill>
                <a:effectLst/>
                <a:latin typeface="Arial" panose="020B0604020202020204" pitchFamily="34" charset="0"/>
              </a:rPr>
              <a:t>90% of cases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465359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465359"/>
                </a:solidFill>
                <a:effectLst/>
                <a:latin typeface="Arial" panose="020B0604020202020204" pitchFamily="34" charset="0"/>
              </a:rPr>
              <a:t>Rates are increasing due to obesity, physical inactivity and an ageing population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465359"/>
                </a:solidFill>
                <a:effectLst/>
                <a:latin typeface="Arial" panose="020B0604020202020204" pitchFamily="34" charset="0"/>
              </a:rPr>
              <a:t>Higher prevalence in South Asian, Black African and Caribbean communities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465359"/>
                </a:solidFill>
                <a:effectLst/>
                <a:latin typeface="Arial" panose="020B0604020202020204" pitchFamily="34" charset="0"/>
              </a:rPr>
              <a:t>Major cause of long-term complications, including heart disease, kidney failure, nerve damage and vision loss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465359"/>
                </a:solidFill>
                <a:effectLst/>
                <a:latin typeface="Arial" panose="020B0604020202020204" pitchFamily="34" charset="0"/>
              </a:rPr>
              <a:t>Estimated cost to the NHS is around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465359"/>
                </a:solidFill>
                <a:effectLst/>
                <a:latin typeface="Arial" panose="020B0604020202020204" pitchFamily="34" charset="0"/>
              </a:rPr>
              <a:t>£10 billion per year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858FD86-0BF7-2719-BBE7-90A40BF07B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28421" y="65880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136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929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B4489-FC73-422D-B916-0D61046F52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791965"/>
            <a:ext cx="10993549" cy="590322"/>
          </a:xfrm>
        </p:spPr>
        <p:txBody>
          <a:bodyPr rtlCol="0">
            <a:normAutofit/>
          </a:bodyPr>
          <a:lstStyle/>
          <a:p>
            <a:r>
              <a:rPr lang="en-GB" dirty="0"/>
              <a:t>Fictional Patient Profile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57B5A0-5976-4FBC-9F15-908902EAE3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1382287"/>
            <a:ext cx="10993546" cy="5114766"/>
          </a:xfrm>
        </p:spPr>
        <p:txBody>
          <a:bodyPr rtlCol="0">
            <a:normAutofit fontScale="92500" lnSpcReduction="10000"/>
          </a:bodyPr>
          <a:lstStyle/>
          <a:p>
            <a:pPr>
              <a:buNone/>
            </a:pPr>
            <a:r>
              <a:rPr lang="en-GB" b="1" dirty="0"/>
              <a:t>Name:</a:t>
            </a:r>
            <a:r>
              <a:rPr lang="en-GB" dirty="0"/>
              <a:t> Burhan (55 years old)</a:t>
            </a:r>
            <a:br>
              <a:rPr lang="en-GB" dirty="0"/>
            </a:br>
            <a:r>
              <a:rPr lang="en-GB" b="1" dirty="0"/>
              <a:t>Background:</a:t>
            </a:r>
            <a:r>
              <a:rPr lang="en-GB" dirty="0"/>
              <a:t> British Pakistani, works full-time in an office job</a:t>
            </a:r>
            <a:br>
              <a:rPr lang="en-GB" dirty="0"/>
            </a:br>
            <a:r>
              <a:rPr lang="en-GB" b="1" dirty="0"/>
              <a:t>Lifestyle: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Sedentary work routine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 intake of sugary drinks and refined foods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Smokes around 10 cigarettes per day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Low physical activity</a:t>
            </a:r>
          </a:p>
          <a:p>
            <a:pPr>
              <a:buNone/>
            </a:pPr>
            <a:r>
              <a:rPr lang="en-GB" b="1" dirty="0"/>
              <a:t>Medical Factors: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BMI 31 (overweight)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Family history of Type 2 diabetes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Symptoms: fatigue, thirst, frequent urination, blurred vision</a:t>
            </a:r>
          </a:p>
          <a:p>
            <a:pPr>
              <a:buNone/>
            </a:pPr>
            <a:r>
              <a:rPr lang="en-GB" b="1" dirty="0"/>
              <a:t>Diagnosis: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HbA1c: </a:t>
            </a:r>
            <a:r>
              <a:rPr lang="en-GB" b="1" dirty="0"/>
              <a:t>58 mmol/mol</a:t>
            </a:r>
            <a:r>
              <a:rPr lang="en-GB" dirty="0"/>
              <a:t> → consistent with Type 2 diabetes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Attended GP due to increasing tiredness and concern over symptoms</a:t>
            </a:r>
          </a:p>
          <a:p>
            <a:pPr rtl="0"/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CD94DB-56D2-8197-536D-F420B57A92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68887" y="79196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841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23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C3977-AC14-8E2F-7C33-CFE429DFF3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225" y="1097639"/>
            <a:ext cx="10993549" cy="715119"/>
          </a:xfrm>
        </p:spPr>
        <p:txBody>
          <a:bodyPr/>
          <a:lstStyle/>
          <a:p>
            <a:r>
              <a:rPr lang="en-GB" dirty="0"/>
              <a:t>Anatomy: Pancreas &amp; Endocrine System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6E6A2199-FA39-6949-AFD4-FF90E81AB477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81025" y="2646363"/>
            <a:ext cx="10993438" cy="3419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pancreas is located behind the stomach in the upper abdomen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has both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exocrine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(digestive enzymes) and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endocrine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functions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Endocrine part contains the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Islets of Langerhans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which include: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Beta cells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→ produce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insulin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Alpha cells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→ produce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glucagon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Insulin lowers blood glucose by helping cells absorb glucose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Glucagon raises blood glucose by releasing stored glucose from the liver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Together, they maintain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blood glucose homeostasis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2361C9-AC17-0840-030E-D6766B8F49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51958" y="10976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07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34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55BDF1-896C-FA68-08A4-C19F7F3356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BE033-69FC-8C2D-D3AE-1E238A2BCA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122948"/>
            <a:ext cx="10993549" cy="590321"/>
          </a:xfrm>
        </p:spPr>
        <p:txBody>
          <a:bodyPr/>
          <a:lstStyle/>
          <a:p>
            <a:r>
              <a:rPr lang="en-GB" dirty="0"/>
              <a:t>Physiology: Normal Glucose Regulation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D0AD124-D1D7-89BD-CF5A-D1556694CDB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81025" y="2117725"/>
            <a:ext cx="10993438" cy="3948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After eating,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blood glucose levels rise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pancreas releases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insulin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from beta cells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Insulin allows glucose to enter muscle and fat cells for energy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Excess glucose is stored in the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liver and muscles as glycogen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Between meals,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glucagon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is released to raise glucose levels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These hormones keep blood glucose in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tight balance (homeostasis)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E8434F-2889-7D7A-23D0-0B979B23D0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48210" y="11349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816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0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36982-8609-89BB-A8FF-7DD4FC64E5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122949"/>
            <a:ext cx="10993549" cy="590322"/>
          </a:xfrm>
        </p:spPr>
        <p:txBody>
          <a:bodyPr/>
          <a:lstStyle/>
          <a:p>
            <a:r>
              <a:rPr lang="en-US" dirty="0"/>
              <a:t>Pathophysiology: What Happens in Type 2 Diabetes</a:t>
            </a:r>
            <a:endParaRPr lang="en-GB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305D1C9A-4D3A-38F6-4A7C-EB45B128FB8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81191" y="2139363"/>
            <a:ext cx="10993438" cy="3595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Body cells become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insulin resistant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so they do not respond effectively to insulin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Pancreas compensates by producing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more insulin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but over time beta cells become exhausted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Reduced glucose uptake leads to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persistent high blood sugar (hyperglycaemia)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Excess glucose damages blood vessels and nerves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Leads to long-term complications: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Cardiovascular disease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Kidney damage (nephropathy)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Nerve damage (neuropathy)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Vision problems (retinopathy)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Foot ulcers and poor wound healing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88DF4A-ECD4-5AB7-641F-11F5FC2E0F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01209" y="66526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947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03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CB6E5-DF1A-A073-BAB3-C6C29DB34B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E66DE-1B23-5B70-329B-FC82DC9803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122948"/>
            <a:ext cx="10993549" cy="513347"/>
          </a:xfrm>
        </p:spPr>
        <p:txBody>
          <a:bodyPr>
            <a:normAutofit fontScale="90000"/>
          </a:bodyPr>
          <a:lstStyle/>
          <a:p>
            <a:r>
              <a:rPr lang="en-GB" dirty="0"/>
              <a:t>Risk Factors &amp; Lifestyle Contributors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3835CE-724E-1FE4-FCE0-C61241FECC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1828800"/>
            <a:ext cx="10993546" cy="423723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b="1" dirty="0"/>
              <a:t>Patient-Specific Factors: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Age 55 – risk increases with 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Pakistani ethnicity – higher risk due to genetic and metabolic factors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BMI 31 (overweight) – increases insulin resistance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Sedentary desk job – low energy expenditure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High intake of sugary drinks and refined carbohydrates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Smoking (10/day) – worsens cardiovascular and metabolic health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Family history of Type 2 diabetes</a:t>
            </a:r>
          </a:p>
          <a:p>
            <a:pPr>
              <a:buNone/>
            </a:pPr>
            <a:r>
              <a:rPr lang="en-US" b="1" dirty="0"/>
              <a:t>Why These Matter: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Increase </a:t>
            </a:r>
            <a:r>
              <a:rPr lang="en-US" b="1" dirty="0"/>
              <a:t>insulin resistance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Promote </a:t>
            </a:r>
            <a:r>
              <a:rPr lang="en-US" b="1" dirty="0"/>
              <a:t>visceral fat</a:t>
            </a:r>
            <a:r>
              <a:rPr lang="en-US" dirty="0"/>
              <a:t>, affecting hormone regulation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Raise risk of heart disease, stroke and diabetes complications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032DE0-EC46-B917-6098-E65A72E050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01209" y="79196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596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6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F4496A-1A42-DA45-F9D6-0A878E604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4D85C-AD1B-0C85-5BD6-FE31A981B3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122948"/>
            <a:ext cx="10993549" cy="866273"/>
          </a:xfrm>
        </p:spPr>
        <p:txBody>
          <a:bodyPr/>
          <a:lstStyle/>
          <a:p>
            <a:r>
              <a:rPr lang="en-GB" dirty="0"/>
              <a:t>Assessment &amp; Monitoring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B4FD25-36D4-7633-2C98-4A28138E48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9227" y="2342148"/>
            <a:ext cx="10993546" cy="3515338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HbA1c tests</a:t>
            </a:r>
            <a:r>
              <a:rPr lang="en-GB" dirty="0"/>
              <a:t> every 3–6 months to assess long-term glucose control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Blood pressure</a:t>
            </a:r>
            <a:r>
              <a:rPr lang="en-GB" dirty="0"/>
              <a:t> monitoring (diabetes increases cardiovascular risk)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BMI and weight</a:t>
            </a:r>
            <a:r>
              <a:rPr lang="en-GB" dirty="0"/>
              <a:t> tracked regularly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Lipid profile</a:t>
            </a:r>
            <a:r>
              <a:rPr lang="en-GB" dirty="0"/>
              <a:t> (cholesterol levels)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Kidney function tests</a:t>
            </a:r>
            <a:r>
              <a:rPr lang="en-GB" dirty="0"/>
              <a:t> – eGFR and urine albumin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Foot checks</a:t>
            </a:r>
            <a:r>
              <a:rPr lang="en-GB" dirty="0"/>
              <a:t> to assess sensation, circulation, and ulcer risk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Eye screening</a:t>
            </a:r>
            <a:r>
              <a:rPr lang="en-GB" dirty="0"/>
              <a:t> for diabetic retinopathy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Review of </a:t>
            </a:r>
            <a:r>
              <a:rPr lang="en-GB" b="1" dirty="0"/>
              <a:t>diet, physical activity, and smoking habits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AE6F61-2721-45F3-D7E7-66F6AED4A9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65140" y="77002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69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0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DCDB3A-CCC0-F431-D29D-66A64FC04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6D6B9-F8D9-8BAA-EF40-7139C46096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4" y="770022"/>
            <a:ext cx="10993549" cy="577515"/>
          </a:xfrm>
        </p:spPr>
        <p:txBody>
          <a:bodyPr/>
          <a:lstStyle/>
          <a:p>
            <a:r>
              <a:rPr lang="en-GB" dirty="0"/>
              <a:t>Care Plan: Lifestyle Interventions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DB9384-78FB-0ECF-C979-09190A110C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1588168"/>
            <a:ext cx="10993546" cy="508534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dirty="0"/>
              <a:t>Dietary Changes (NHS Eatwell Guide):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Reduce sugary drinks, sweets and refined carbohydrates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Increase high-fibre foods: vegetables, whole grains, legumes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Choose healthier fats (olive oil, nuts, seeds)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Smaller portion sizes to support gradual weight loss</a:t>
            </a:r>
          </a:p>
          <a:p>
            <a:pPr>
              <a:buNone/>
            </a:pPr>
            <a:r>
              <a:rPr lang="en-GB" b="1" dirty="0"/>
              <a:t>Physical Activity: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Aim for </a:t>
            </a:r>
            <a:r>
              <a:rPr lang="en-GB" b="1" dirty="0"/>
              <a:t>150 minutes/week</a:t>
            </a:r>
            <a:r>
              <a:rPr lang="en-GB" dirty="0"/>
              <a:t> of moderate exercise (e.g., brisk walking)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Add strength training 2 days/week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Encourage daily movement during work breaks</a:t>
            </a:r>
          </a:p>
          <a:p>
            <a:pPr>
              <a:buNone/>
            </a:pPr>
            <a:r>
              <a:rPr lang="en-GB" b="1" dirty="0"/>
              <a:t>Weight Management: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Target </a:t>
            </a:r>
            <a:r>
              <a:rPr lang="en-GB" b="1" dirty="0"/>
              <a:t>5–10% weight loss</a:t>
            </a:r>
            <a:r>
              <a:rPr lang="en-GB" dirty="0"/>
              <a:t>, shown to significantly improve glucose control</a:t>
            </a:r>
          </a:p>
          <a:p>
            <a:pPr>
              <a:buNone/>
            </a:pPr>
            <a:r>
              <a:rPr lang="en-GB" b="1" dirty="0"/>
              <a:t>Smoking Cessation: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Offer stop-smoking support to lower cardiovascular risk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4CDA8D-BF08-1335-A511-F6FD4B9F11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65140" y="55345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944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7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6C17CA-1DFB-2A90-C16E-21937A8EA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D8D03-405E-3DB2-6342-2D06C96A8F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791966"/>
            <a:ext cx="10993549" cy="449179"/>
          </a:xfrm>
        </p:spPr>
        <p:txBody>
          <a:bodyPr>
            <a:normAutofit fontScale="90000"/>
          </a:bodyPr>
          <a:lstStyle/>
          <a:p>
            <a:r>
              <a:rPr lang="en-US" dirty="0"/>
              <a:t>Care Plan: Medical &amp; MDT Support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76F499-4231-6880-4D2E-06B62C78A9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1379622"/>
            <a:ext cx="10993546" cy="5478378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Metformin (first-line medication)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Lowers liver glucose production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Improves insulin sensitivity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Additional options if needed: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GLP-1 agonists</a:t>
            </a:r>
            <a:r>
              <a:rPr lang="en-GB" dirty="0"/>
              <a:t> (help weight loss + glucose control)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SGLT2 inhibitors</a:t>
            </a:r>
            <a:r>
              <a:rPr lang="en-GB" dirty="0"/>
              <a:t> (support kidney &amp; heart protection)</a:t>
            </a:r>
          </a:p>
          <a:p>
            <a:pPr>
              <a:buNone/>
            </a:pPr>
            <a:r>
              <a:rPr lang="en-GB" b="1" dirty="0"/>
              <a:t>Multidisciplinary Team (MDT):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GP:</a:t>
            </a:r>
            <a:r>
              <a:rPr lang="en-GB" dirty="0"/>
              <a:t> overall management and medication review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Diabetes nurse:</a:t>
            </a:r>
            <a:r>
              <a:rPr lang="en-GB" dirty="0"/>
              <a:t> education, monitoring, self-management support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Dietitian:</a:t>
            </a:r>
            <a:r>
              <a:rPr lang="en-GB" dirty="0"/>
              <a:t> personalised dietary advice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Podiatrist:</a:t>
            </a:r>
            <a:r>
              <a:rPr lang="en-GB" dirty="0"/>
              <a:t> foot health and ulcer prevention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Ophthalmologist:</a:t>
            </a:r>
            <a:r>
              <a:rPr lang="en-GB" dirty="0"/>
              <a:t> annual eye screening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Pharmacist:</a:t>
            </a:r>
            <a:r>
              <a:rPr lang="en-GB" dirty="0"/>
              <a:t> medication guidance and adherence support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Lifestyle services:</a:t>
            </a:r>
            <a:r>
              <a:rPr lang="en-GB" dirty="0"/>
              <a:t> smoking cessation, physical activity programmes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7FE8F2-9AA2-42DC-B95E-F7615E3E82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65140" y="71175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88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C041C2-6B59-4229-C14C-1A77852CB9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363F6-8A60-216E-E1F4-E94E9B4B79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122949"/>
            <a:ext cx="10993549" cy="465220"/>
          </a:xfrm>
        </p:spPr>
        <p:txBody>
          <a:bodyPr>
            <a:normAutofit fontScale="90000"/>
          </a:bodyPr>
          <a:lstStyle/>
          <a:p>
            <a:r>
              <a:rPr lang="en-GB"/>
              <a:t>Communication &amp; Person-Centred Care</a:t>
            </a:r>
            <a:endParaRPr lang="en-GB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705CEF0-3CF8-5168-222F-770A94BC0BC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81025" y="2551113"/>
            <a:ext cx="10993438" cy="351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clear, simple language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explain diabetes and treatment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Consider cultural dietary habits (e.g., South Asian meals) when giving advice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Involve the patient in setting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realistic, 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personalised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goals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the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teach-back method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check understanding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 flexible appointment times due to long work hours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 emotional wellbeing and reduce stigma around lifestyle changes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Encourage shared decision-making and respect the patient’s preferences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4BDE73-9582-B68D-06DA-24F9C17971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44463" y="51334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445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2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85127B-9163-B15E-383E-B81C4D2341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A9EFD-A9DF-03AB-8941-E22A20C240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225" y="1074822"/>
            <a:ext cx="10993549" cy="866273"/>
          </a:xfrm>
        </p:spPr>
        <p:txBody>
          <a:bodyPr/>
          <a:lstStyle/>
          <a:p>
            <a:r>
              <a:rPr lang="en-GB"/>
              <a:t>Ethics &amp; Professional Considerations</a:t>
            </a:r>
            <a:endParaRPr lang="en-GB" dirty="0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2F272686-C6DA-FF63-1598-2BE861ED3C1B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81025" y="2551113"/>
            <a:ext cx="10993438" cy="351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Confidentiality: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Protect the patient’s medical information and records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Informed consent: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Ensure the patient understands tests, screenings and treatment options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Autonomy: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Respect the patient’s right to make their own decisions about lifestyle and care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Non-judgmental support: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Avoid stigma around weight, smoking or diet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Cultural sensitivity: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Provide advice that respects South Asian cultural foods and beliefs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Equality in care: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Ensure no bias based on ethnicity, age or lifestyle factors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Duty of care: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Provide safe, evidence-based care following NHS/NICE guidance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E6C655-16CB-859D-1CE6-35EB4EFC25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99216" y="77002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026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3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C32328-90F2-2B50-B26F-BBBCAC856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8E5EC-54AC-0A47-9914-67286F3A04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122948"/>
            <a:ext cx="10993549" cy="866273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182A8F-7065-5A60-01B1-6EC76FD731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550696"/>
            <a:ext cx="10993546" cy="3515338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Type 2 diabetes is caused by </a:t>
            </a:r>
            <a:r>
              <a:rPr lang="en-US" b="1" dirty="0"/>
              <a:t>insulin resistance</a:t>
            </a:r>
            <a:r>
              <a:rPr lang="en-US" dirty="0"/>
              <a:t> and reduced insulin effectiveness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Ahmed’s age, ethnicity, BMI, diet and inactivity increase his risk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Key monitoring includes </a:t>
            </a:r>
            <a:r>
              <a:rPr lang="en-US" b="1" dirty="0"/>
              <a:t>HbA1c, blood pressure, cholesterol, kidney tests, foot checks, and eye screening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Effective management combines </a:t>
            </a:r>
            <a:r>
              <a:rPr lang="en-US" b="1" dirty="0"/>
              <a:t>lifestyle changes</a:t>
            </a:r>
            <a:r>
              <a:rPr lang="en-US" dirty="0"/>
              <a:t>, </a:t>
            </a:r>
            <a:r>
              <a:rPr lang="en-US" b="1" dirty="0"/>
              <a:t>medication</a:t>
            </a:r>
            <a:r>
              <a:rPr lang="en-US" dirty="0"/>
              <a:t>, and </a:t>
            </a:r>
            <a:r>
              <a:rPr lang="en-US" b="1" dirty="0"/>
              <a:t>multidisciplinary care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Person-</a:t>
            </a:r>
            <a:r>
              <a:rPr lang="en-US" dirty="0" err="1"/>
              <a:t>centred</a:t>
            </a:r>
            <a:r>
              <a:rPr lang="en-US" dirty="0"/>
              <a:t> communication helps improve understanding, engagement and long-term health outcomes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011597-FBFC-AEFB-999F-DA95C3E869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69940" y="9464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873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2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4C6CB2-346B-ABF3-3981-B0BCD508A8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F1813-9877-5A6E-C3BB-C2FCD1F456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122948"/>
            <a:ext cx="10993549" cy="866273"/>
          </a:xfrm>
        </p:spPr>
        <p:txBody>
          <a:bodyPr/>
          <a:lstStyle/>
          <a:p>
            <a:pPr algn="ctr"/>
            <a:r>
              <a:rPr lang="en-GB" dirty="0"/>
              <a:t>References (Harvard Style)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9DEE57-B261-D639-8DC9-7F22B47FA9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550696"/>
            <a:ext cx="10993546" cy="3515338"/>
          </a:xfrm>
        </p:spPr>
        <p:txBody>
          <a:bodyPr/>
          <a:lstStyle/>
          <a:p>
            <a:r>
              <a:rPr lang="en-GB" dirty="0"/>
              <a:t>NHS (2024) </a:t>
            </a:r>
            <a:r>
              <a:rPr lang="en-GB" i="1" dirty="0"/>
              <a:t>Type 2 diabetes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https://www.nhs.uk/conditions/type-2-diabetes/</a:t>
            </a:r>
            <a:br>
              <a:rPr lang="en-GB" dirty="0"/>
            </a:br>
            <a:r>
              <a:rPr lang="en-GB" dirty="0"/>
              <a:t>NICE (2022) </a:t>
            </a:r>
            <a:r>
              <a:rPr lang="en-GB" i="1" dirty="0"/>
              <a:t>Type 2 diabetes in adults: management (NG28)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https://www.nice.org.uk/guidance/ng28</a:t>
            </a:r>
            <a:br>
              <a:rPr lang="en-GB" dirty="0"/>
            </a:br>
            <a:r>
              <a:rPr lang="en-GB" dirty="0"/>
              <a:t>Diabetes UK (2024) </a:t>
            </a:r>
            <a:r>
              <a:rPr lang="en-GB" i="1" dirty="0"/>
              <a:t>Diabetes: facts and statistics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https://www.diabetes.org.uk/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0181173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Custom 10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465359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763_TF45205285_Win32" id="{512915A2-2AB9-4EE3-80AA-D8F6366BE079}" vid="{B6D99418-21CE-40BE-AD04-F937B08DC4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7333985-6DEC-4BB6-B360-FFFEFA02249A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470C9DA-ADC8-49D9-B223-6D54C6FB7BE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4608ECE-840A-4514-AD05-0950FC5D30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{F356D26F-92E1-4893-9904-E52BF870BC93}tf45205285_win32</Template>
  <TotalTime>293</TotalTime>
  <Words>1176</Words>
  <Application>Microsoft Office PowerPoint</Application>
  <PresentationFormat>Widescreen</PresentationFormat>
  <Paragraphs>145</Paragraphs>
  <Slides>15</Slides>
  <Notes>4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Gill Sans MT</vt:lpstr>
      <vt:lpstr>Wingdings 2</vt:lpstr>
      <vt:lpstr>DividendVTI</vt:lpstr>
      <vt:lpstr>BMHP5023 Introduction to Physiology – Component 2</vt:lpstr>
      <vt:lpstr>Aims of Presentation </vt:lpstr>
      <vt:lpstr>Burden of Type 2 Diabetes</vt:lpstr>
      <vt:lpstr>Fictional Patient Profile</vt:lpstr>
      <vt:lpstr>Anatomy: Pancreas &amp; Endocrine System</vt:lpstr>
      <vt:lpstr>Physiology: Normal Glucose Regulation</vt:lpstr>
      <vt:lpstr>Pathophysiology: What Happens in Type 2 Diabetes</vt:lpstr>
      <vt:lpstr>Risk Factors &amp; Lifestyle Contributors</vt:lpstr>
      <vt:lpstr>Assessment &amp; Monitoring</vt:lpstr>
      <vt:lpstr>Care Plan: Lifestyle Interventions</vt:lpstr>
      <vt:lpstr>Care Plan: Medical &amp; MDT Support</vt:lpstr>
      <vt:lpstr>Communication &amp; Person-Centred Care</vt:lpstr>
      <vt:lpstr>Ethics &amp; Professional Considerations</vt:lpstr>
      <vt:lpstr>Summary</vt:lpstr>
      <vt:lpstr>References (Harvard Style)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Burhan Tahir Muhammad</dc:creator>
  <cp:lastModifiedBy>Burhan Tahir Muhammad</cp:lastModifiedBy>
  <cp:revision>1</cp:revision>
  <dcterms:created xsi:type="dcterms:W3CDTF">2025-11-16T15:54:49Z</dcterms:created>
  <dcterms:modified xsi:type="dcterms:W3CDTF">2025-11-16T20:48:45Z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