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notesMasterIdLst>
    <p:notesMasterId r:id="rId11"/>
  </p:notesMasterIdLst>
  <p:sldIdLst>
    <p:sldId id="256" r:id="rId2"/>
    <p:sldId id="257" r:id="rId3"/>
    <p:sldId id="259"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F4059-D121-4547-AB7A-43AA4A2F1DDD}" v="61" dt="2026-10-11T21:21:22.4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66" d="100"/>
          <a:sy n="66" d="100"/>
        </p:scale>
        <p:origin x="9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87E188-B3E9-4CD0-A288-977B9913F4B5}"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FC2EDC-B1F1-4D5C-A901-D28A372D687F}" type="slidenum">
              <a:rPr lang="en-GB" smtClean="0"/>
              <a:t>‹#›</a:t>
            </a:fld>
            <a:endParaRPr lang="en-GB"/>
          </a:p>
        </p:txBody>
      </p:sp>
    </p:spTree>
    <p:extLst>
      <p:ext uri="{BB962C8B-B14F-4D97-AF65-F5344CB8AC3E}">
        <p14:creationId xmlns:p14="http://schemas.microsoft.com/office/powerpoint/2010/main" val="2853956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FC2EDC-B1F1-4D5C-A901-D28A372D687F}" type="slidenum">
              <a:rPr lang="en-GB" smtClean="0"/>
              <a:t>6</a:t>
            </a:fld>
            <a:endParaRPr lang="en-GB"/>
          </a:p>
        </p:txBody>
      </p:sp>
    </p:spTree>
    <p:extLst>
      <p:ext uri="{BB962C8B-B14F-4D97-AF65-F5344CB8AC3E}">
        <p14:creationId xmlns:p14="http://schemas.microsoft.com/office/powerpoint/2010/main" val="15481196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BBB8170F-0370-4A38-8BF3-83D69476AE62}" type="datetime1">
              <a:rPr lang="en-US" smtClean="0"/>
              <a:t>10/10/2026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16559950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2943191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a:t>Footer Text</a:t>
            </a:r>
            <a:endParaRPr lang="en-US" dirty="0"/>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BD5D1244-0536-4076-95F8-65E3144966FF}" type="datetime1">
              <a:rPr lang="en-US" smtClean="0"/>
              <a:t>10/10/2026</a:t>
            </a:fld>
            <a:endParaRPr lang="en-US"/>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21846274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9794572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E994A23-0EFF-404D-A2C5-6B54939039AD}" type="datetime1">
              <a:rPr lang="en-US" smtClean="0"/>
              <a:t>10/10/2026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0119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3120110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068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707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91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F508E656-A0B8-4F12-ADAF-B0FC56E7A30E}"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5566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499A02D2-DA5B-4163-94A4-38032F00B481}" type="datetimeFigureOut">
              <a:rPr lang="en-GB" smtClean="0"/>
              <a:t>10/10/2026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3339933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499A02D2-DA5B-4163-94A4-38032F00B481}" type="datetimeFigureOut">
              <a:rPr lang="en-GB" smtClean="0"/>
              <a:t>10/10/2026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1505480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499A02D2-DA5B-4163-94A4-38032F00B481}" type="datetimeFigureOut">
              <a:rPr lang="en-GB" smtClean="0"/>
              <a:t>10/10/2026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1709792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499A02D2-DA5B-4163-94A4-38032F00B481}" type="datetimeFigureOut">
              <a:rPr lang="en-GB" smtClean="0"/>
              <a:t>10/10/2026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3278181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499A02D2-DA5B-4163-94A4-38032F00B481}" type="datetimeFigureOut">
              <a:rPr lang="en-GB" smtClean="0"/>
              <a:t>10/10/2026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F508E656-A0B8-4F12-ADAF-B0FC56E7A30E}" type="slidenum">
              <a:rPr lang="en-GB" smtClean="0"/>
              <a:t>‹#›</a:t>
            </a:fld>
            <a:endParaRPr lang="en-GB"/>
          </a:p>
        </p:txBody>
      </p:sp>
    </p:spTree>
    <p:extLst>
      <p:ext uri="{BB962C8B-B14F-4D97-AF65-F5344CB8AC3E}">
        <p14:creationId xmlns:p14="http://schemas.microsoft.com/office/powerpoint/2010/main" val="2539137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113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749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499A02D2-DA5B-4163-94A4-38032F00B481}" type="datetimeFigureOut">
              <a:rPr lang="en-GB" smtClean="0"/>
              <a:t>10/10/2026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F508E656-A0B8-4F12-ADAF-B0FC56E7A30E}"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2255773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38275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34591607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26369491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17087925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20123206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15156391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1872155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3321761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3196208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cSld name="1_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F508E656-A0B8-4F12-ADAF-B0FC56E7A30E}" type="slidenum">
              <a:rPr lang="en-GB" smtClean="0"/>
              <a:t>‹#›</a:t>
            </a:fld>
            <a:endParaRPr lang="en-GB"/>
          </a:p>
        </p:txBody>
      </p:sp>
    </p:spTree>
    <p:extLst>
      <p:ext uri="{BB962C8B-B14F-4D97-AF65-F5344CB8AC3E}">
        <p14:creationId xmlns:p14="http://schemas.microsoft.com/office/powerpoint/2010/main" val="307928439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499A02D2-DA5B-4163-94A4-38032F00B481}" type="datetimeFigureOut">
              <a:rPr lang="en-GB" smtClean="0"/>
              <a:t>10/10/2026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F508E656-A0B8-4F12-ADAF-B0FC56E7A30E}"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1168142"/>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 id="2147483947" r:id="rId12"/>
    <p:sldLayoutId id="2147483948" r:id="rId13"/>
    <p:sldLayoutId id="2147483949" r:id="rId14"/>
    <p:sldLayoutId id="2147483950" r:id="rId15"/>
    <p:sldLayoutId id="2147483951" r:id="rId16"/>
    <p:sldLayoutId id="2147483952" r:id="rId17"/>
    <p:sldLayoutId id="2147483953" r:id="rId18"/>
    <p:sldLayoutId id="2147483954" r:id="rId19"/>
    <p:sldLayoutId id="2147483955" r:id="rId20"/>
    <p:sldLayoutId id="2147483956" r:id="rId21"/>
    <p:sldLayoutId id="2147483957" r:id="rId22"/>
    <p:sldLayoutId id="2147483958" r:id="rId23"/>
    <p:sldLayoutId id="2147483959" r:id="rId24"/>
    <p:sldLayoutId id="2147483960" r:id="rId25"/>
    <p:sldLayoutId id="2147483961" r:id="rId26"/>
    <p:sldLayoutId id="2147483962" r:id="rId27"/>
    <p:sldLayoutId id="2147483963" r:id="rId28"/>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73/pnas.1720325115" TargetMode="External"/><Relationship Id="rId2" Type="http://schemas.openxmlformats.org/officeDocument/2006/relationships/hyperlink" Target="https://doi.org/10.1016/j.copsyc.2017.03.002" TargetMode="External"/><Relationship Id="rId1" Type="http://schemas.openxmlformats.org/officeDocument/2006/relationships/slideLayout" Target="../slideLayouts/slideLayout3.xml"/><Relationship Id="rId4" Type="http://schemas.openxmlformats.org/officeDocument/2006/relationships/hyperlink" Target="https://doi.org/10.1080/146167305003659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C642E1-5A8D-35C5-D182-9E113777CDFC}"/>
              </a:ext>
            </a:extLst>
          </p:cNvPr>
          <p:cNvSpPr/>
          <p:nvPr/>
        </p:nvSpPr>
        <p:spPr>
          <a:xfrm>
            <a:off x="-314793" y="2165819"/>
            <a:ext cx="12168574" cy="1754326"/>
          </a:xfrm>
          <a:prstGeom prst="rect">
            <a:avLst/>
          </a:prstGeom>
          <a:noFill/>
        </p:spPr>
        <p:txBody>
          <a:bodyPr wrap="square" lIns="91440" tIns="45720" rIns="91440" bIns="45720">
            <a:spAutoFit/>
          </a:bodyPr>
          <a:lstStyle/>
          <a:p>
            <a:pPr algn="ctr"/>
            <a:r>
              <a:rPr lang="en-GB" sz="5400" dirty="0">
                <a:ln w="0"/>
                <a:solidFill>
                  <a:schemeClr val="tx1">
                    <a:lumMod val="95000"/>
                  </a:schemeClr>
                </a:solidFill>
                <a:effectLst>
                  <a:outerShdw blurRad="38100" dist="25400" dir="5400000" algn="ctr" rotWithShape="0">
                    <a:srgbClr val="6E747A">
                      <a:alpha val="43000"/>
                    </a:srgbClr>
                  </a:outerShdw>
                </a:effectLst>
              </a:rPr>
              <a:t>Understanding Shona's Development Through Bowlby's Attachment Theory</a:t>
            </a:r>
          </a:p>
        </p:txBody>
      </p:sp>
      <p:sp>
        <p:nvSpPr>
          <p:cNvPr id="6" name="Title 5">
            <a:extLst>
              <a:ext uri="{FF2B5EF4-FFF2-40B4-BE49-F238E27FC236}">
                <a16:creationId xmlns:a16="http://schemas.microsoft.com/office/drawing/2014/main" id="{AF77248F-8006-7AA7-3E47-223FA5BC096C}"/>
              </a:ext>
            </a:extLst>
          </p:cNvPr>
          <p:cNvSpPr>
            <a:spLocks noGrp="1"/>
          </p:cNvSpPr>
          <p:nvPr>
            <p:ph type="ctrTitle"/>
          </p:nvPr>
        </p:nvSpPr>
        <p:spPr>
          <a:xfrm>
            <a:off x="924732" y="5120926"/>
            <a:ext cx="8358753" cy="458464"/>
          </a:xfrm>
        </p:spPr>
        <p:txBody>
          <a:bodyPr>
            <a:noAutofit/>
          </a:bodyPr>
          <a:lstStyle/>
          <a:p>
            <a:br>
              <a:rPr lang="en-GB" sz="2400" dirty="0"/>
            </a:br>
            <a:r>
              <a:rPr lang="en-GB" sz="2400" dirty="0"/>
              <a:t>	</a:t>
            </a:r>
            <a:br>
              <a:rPr lang="en-GB" sz="2400" dirty="0"/>
            </a:br>
            <a:br>
              <a:rPr lang="en-GB" sz="2400" dirty="0"/>
            </a:br>
            <a:endParaRPr lang="en-GB" sz="2400" dirty="0"/>
          </a:p>
        </p:txBody>
      </p:sp>
      <p:sp>
        <p:nvSpPr>
          <p:cNvPr id="8" name="TextBox 7">
            <a:extLst>
              <a:ext uri="{FF2B5EF4-FFF2-40B4-BE49-F238E27FC236}">
                <a16:creationId xmlns:a16="http://schemas.microsoft.com/office/drawing/2014/main" id="{BDB31C79-AC92-585D-D03F-E1EDE268B26E}"/>
              </a:ext>
            </a:extLst>
          </p:cNvPr>
          <p:cNvSpPr txBox="1"/>
          <p:nvPr/>
        </p:nvSpPr>
        <p:spPr>
          <a:xfrm>
            <a:off x="213103" y="179753"/>
            <a:ext cx="6098582" cy="2308324"/>
          </a:xfrm>
          <a:prstGeom prst="rect">
            <a:avLst/>
          </a:prstGeom>
          <a:noFill/>
        </p:spPr>
        <p:txBody>
          <a:bodyPr wrap="square">
            <a:spAutoFit/>
          </a:bodyPr>
          <a:lstStyle/>
          <a:p>
            <a:r>
              <a:rPr lang="en-GB" sz="2400" dirty="0"/>
              <a:t>Student name: Taybah Nisa 	     </a:t>
            </a:r>
            <a:br>
              <a:rPr lang="en-GB" sz="2400" dirty="0"/>
            </a:br>
            <a:r>
              <a:rPr lang="en-GB" sz="2400" dirty="0"/>
              <a:t>Student ID number:2511286</a:t>
            </a:r>
            <a:br>
              <a:rPr lang="en-GB" sz="2400" dirty="0"/>
            </a:br>
            <a:r>
              <a:rPr lang="en-GB" sz="2400" dirty="0"/>
              <a:t>Module: Psychology in Health and Social Care</a:t>
            </a:r>
            <a:br>
              <a:rPr lang="en-GB" sz="2400" dirty="0"/>
            </a:br>
            <a:r>
              <a:rPr lang="en-GB" sz="2400" dirty="0"/>
              <a:t>Module code:	LCHS4010	</a:t>
            </a:r>
            <a:br>
              <a:rPr lang="en-GB" sz="2400" dirty="0"/>
            </a:br>
            <a:r>
              <a:rPr lang="en-GB" sz="2400" dirty="0"/>
              <a:t>Module lead:	 Neale Haddon</a:t>
            </a:r>
          </a:p>
        </p:txBody>
      </p:sp>
      <p:pic>
        <p:nvPicPr>
          <p:cNvPr id="10" name="Picture 9" descr="Wooden blocks with question marks">
            <a:extLst>
              <a:ext uri="{FF2B5EF4-FFF2-40B4-BE49-F238E27FC236}">
                <a16:creationId xmlns:a16="http://schemas.microsoft.com/office/drawing/2014/main" id="{DBD0D6F5-1BF5-8AD7-3549-CD283BA768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4473690"/>
            <a:ext cx="10314768" cy="2384310"/>
          </a:xfrm>
          <a:prstGeom prst="ellipse">
            <a:avLst/>
          </a:prstGeom>
          <a:ln>
            <a:noFill/>
          </a:ln>
          <a:effectLst>
            <a:softEdge rad="112500"/>
          </a:effectLst>
        </p:spPr>
      </p:pic>
    </p:spTree>
    <p:extLst>
      <p:ext uri="{BB962C8B-B14F-4D97-AF65-F5344CB8AC3E}">
        <p14:creationId xmlns:p14="http://schemas.microsoft.com/office/powerpoint/2010/main" val="201467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1110-4733-DD78-D8C6-73D0B16F8AFD}"/>
              </a:ext>
            </a:extLst>
          </p:cNvPr>
          <p:cNvSpPr>
            <a:spLocks noGrp="1"/>
          </p:cNvSpPr>
          <p:nvPr>
            <p:ph type="title"/>
          </p:nvPr>
        </p:nvSpPr>
        <p:spPr>
          <a:xfrm>
            <a:off x="123669" y="2487248"/>
            <a:ext cx="10515600" cy="1325563"/>
          </a:xfrm>
        </p:spPr>
        <p:txBody>
          <a:bodyPr>
            <a:noAutofit/>
          </a:bodyPr>
          <a:lstStyle/>
          <a:p>
            <a:br>
              <a:rPr lang="en-GB" sz="3200" dirty="0"/>
            </a:br>
            <a:br>
              <a:rPr lang="en-GB" sz="2400" dirty="0"/>
            </a:br>
            <a:r>
              <a:rPr lang="en-GB" sz="2400" u="sng" dirty="0"/>
              <a:t>Outline of Shona</a:t>
            </a:r>
            <a:br>
              <a:rPr lang="en-GB" sz="2400" dirty="0"/>
            </a:br>
            <a:r>
              <a:rPr lang="en-GB" sz="2400" dirty="0"/>
              <a:t>Shona has joined the nursery newly, at 3 years old</a:t>
            </a:r>
            <a:br>
              <a:rPr lang="en-GB" sz="2400" dirty="0"/>
            </a:br>
            <a:r>
              <a:rPr lang="en-GB" sz="2400" dirty="0"/>
              <a:t>A feeling of anxiousness and worry has become a problem for Shonas experience at nursery </a:t>
            </a:r>
            <a:br>
              <a:rPr lang="en-GB" sz="2400" dirty="0"/>
            </a:br>
            <a:r>
              <a:rPr lang="en-GB" sz="2400" dirty="0"/>
              <a:t>She is not comfortable being away from her carers  </a:t>
            </a:r>
            <a:br>
              <a:rPr lang="en-GB" sz="2400" dirty="0"/>
            </a:br>
            <a:r>
              <a:rPr lang="en-GB" sz="2400" dirty="0"/>
              <a:t>Shona is limited to communication verbally </a:t>
            </a:r>
            <a:br>
              <a:rPr lang="en-GB" sz="3200" dirty="0"/>
            </a:br>
            <a:br>
              <a:rPr lang="en-GB" sz="3200" dirty="0"/>
            </a:br>
            <a:endParaRPr lang="en-GB" sz="3200" dirty="0"/>
          </a:p>
        </p:txBody>
      </p:sp>
      <p:sp>
        <p:nvSpPr>
          <p:cNvPr id="5" name="TextBox 4">
            <a:extLst>
              <a:ext uri="{FF2B5EF4-FFF2-40B4-BE49-F238E27FC236}">
                <a16:creationId xmlns:a16="http://schemas.microsoft.com/office/drawing/2014/main" id="{1DC3F645-48B6-00D5-4321-0CF698BEB62C}"/>
              </a:ext>
            </a:extLst>
          </p:cNvPr>
          <p:cNvSpPr txBox="1"/>
          <p:nvPr/>
        </p:nvSpPr>
        <p:spPr>
          <a:xfrm>
            <a:off x="5381469" y="3327497"/>
            <a:ext cx="6100996" cy="2677656"/>
          </a:xfrm>
          <a:prstGeom prst="rect">
            <a:avLst/>
          </a:prstGeom>
          <a:noFill/>
        </p:spPr>
        <p:txBody>
          <a:bodyPr wrap="square" rtlCol="0">
            <a:spAutoFit/>
          </a:bodyPr>
          <a:lstStyle/>
          <a:p>
            <a:r>
              <a:rPr lang="en-GB" sz="2400" dirty="0"/>
              <a:t>Bowlby's Attachment Theory covers information based on how emotional bonds with caregivers support young children to feel secure and protected  (Bowlby, 1969).</a:t>
            </a:r>
            <a:br>
              <a:rPr lang="en-GB" sz="2400" dirty="0"/>
            </a:br>
            <a:r>
              <a:rPr lang="en-GB" sz="2400" dirty="0"/>
              <a:t>Based on Shonas case this theory supports practitioners recognise Shona's emotional requirements and help her settle in better.</a:t>
            </a:r>
          </a:p>
        </p:txBody>
      </p:sp>
      <p:sp>
        <p:nvSpPr>
          <p:cNvPr id="6" name="Rectangle 5">
            <a:extLst>
              <a:ext uri="{FF2B5EF4-FFF2-40B4-BE49-F238E27FC236}">
                <a16:creationId xmlns:a16="http://schemas.microsoft.com/office/drawing/2014/main" id="{A6B466E1-A1AC-25A7-EAA9-7C3051516C6B}"/>
              </a:ext>
            </a:extLst>
          </p:cNvPr>
          <p:cNvSpPr/>
          <p:nvPr/>
        </p:nvSpPr>
        <p:spPr>
          <a:xfrm>
            <a:off x="0" y="-65259"/>
            <a:ext cx="6849119" cy="923330"/>
          </a:xfrm>
          <a:prstGeom prst="rect">
            <a:avLst/>
          </a:prstGeom>
          <a:noFill/>
        </p:spPr>
        <p:txBody>
          <a:bodyPr wrap="non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Introduction To Shona </a:t>
            </a:r>
          </a:p>
        </p:txBody>
      </p:sp>
      <p:pic>
        <p:nvPicPr>
          <p:cNvPr id="8" name="Picture 7" descr="Woman embracing child with backpack">
            <a:extLst>
              <a:ext uri="{FF2B5EF4-FFF2-40B4-BE49-F238E27FC236}">
                <a16:creationId xmlns:a16="http://schemas.microsoft.com/office/drawing/2014/main" id="{E9CEDBE2-18CD-DE73-4380-4E4A78E95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805" y="3150029"/>
            <a:ext cx="4548890" cy="3032593"/>
          </a:xfrm>
          <a:prstGeom prst="rect">
            <a:avLst/>
          </a:prstGeom>
        </p:spPr>
      </p:pic>
    </p:spTree>
    <p:extLst>
      <p:ext uri="{BB962C8B-B14F-4D97-AF65-F5344CB8AC3E}">
        <p14:creationId xmlns:p14="http://schemas.microsoft.com/office/powerpoint/2010/main" val="367136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barn(inVertical)">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CF5828-B2F6-2360-3A5A-03BEEDAD380D}"/>
              </a:ext>
            </a:extLst>
          </p:cNvPr>
          <p:cNvSpPr/>
          <p:nvPr/>
        </p:nvSpPr>
        <p:spPr>
          <a:xfrm>
            <a:off x="731520" y="320040"/>
            <a:ext cx="4572000" cy="932688"/>
          </a:xfrm>
          <a:prstGeom prst="rect">
            <a:avLst/>
          </a:prstGeom>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3000" cap="all" dirty="0">
                <a:ln w="0"/>
                <a:effectLst>
                  <a:outerShdw blurRad="38100" dist="25400" dir="5400000" algn="ctr" rotWithShape="0">
                    <a:srgbClr val="6E747A">
                      <a:alpha val="43000"/>
                    </a:srgbClr>
                  </a:outerShdw>
                </a:effectLst>
                <a:latin typeface="+mj-lt"/>
                <a:ea typeface="+mj-ea"/>
                <a:cs typeface="+mj-cs"/>
              </a:rPr>
              <a:t>Bowlby's Attachment Theory</a:t>
            </a:r>
          </a:p>
        </p:txBody>
      </p:sp>
      <p:sp>
        <p:nvSpPr>
          <p:cNvPr id="3" name="Content Placeholder 2">
            <a:extLst>
              <a:ext uri="{FF2B5EF4-FFF2-40B4-BE49-F238E27FC236}">
                <a16:creationId xmlns:a16="http://schemas.microsoft.com/office/drawing/2014/main" id="{1DA07F19-2A39-EB6D-0327-EA8D01F5DBF4}"/>
              </a:ext>
            </a:extLst>
          </p:cNvPr>
          <p:cNvSpPr>
            <a:spLocks noGrp="1"/>
          </p:cNvSpPr>
          <p:nvPr>
            <p:ph sz="quarter" idx="14"/>
          </p:nvPr>
        </p:nvSpPr>
        <p:spPr/>
        <p:txBody>
          <a:bodyPr vert="horz" lIns="91440" tIns="45720" rIns="91440" bIns="45720" rtlCol="0">
            <a:normAutofit/>
          </a:bodyPr>
          <a:lstStyle/>
          <a:p>
            <a:pPr marL="342900" indent="-342900">
              <a:lnSpc>
                <a:spcPct val="100000"/>
              </a:lnSpc>
              <a:buFont typeface="Arial" panose="020B0604020202020204" pitchFamily="34" charset="0"/>
              <a:buChar char="•"/>
            </a:pPr>
            <a:r>
              <a:rPr lang="en-GB" sz="1700" dirty="0"/>
              <a:t>This theory was established by psychologist John Bowlby.</a:t>
            </a:r>
          </a:p>
          <a:p>
            <a:pPr marL="342900" indent="-342900">
              <a:lnSpc>
                <a:spcPct val="100000"/>
              </a:lnSpc>
              <a:buFont typeface="Arial" panose="020B0604020202020204" pitchFamily="34" charset="0"/>
              <a:buChar char="•"/>
            </a:pPr>
            <a:r>
              <a:rPr lang="en-GB" sz="1700" dirty="0"/>
              <a:t>Children can develop an emotional relationship with their primary caregivers.</a:t>
            </a:r>
          </a:p>
          <a:p>
            <a:pPr marL="342900" indent="-342900">
              <a:lnSpc>
                <a:spcPct val="100000"/>
              </a:lnSpc>
              <a:buFont typeface="Arial" panose="020B0604020202020204" pitchFamily="34" charset="0"/>
              <a:buChar char="•"/>
            </a:pPr>
            <a:r>
              <a:rPr lang="en-GB" sz="1700" dirty="0"/>
              <a:t>A trusted environment is created which allows children to feel safe and confident to explore.</a:t>
            </a:r>
          </a:p>
          <a:p>
            <a:pPr marL="342900" indent="-342900">
              <a:lnSpc>
                <a:spcPct val="100000"/>
              </a:lnSpc>
              <a:buFont typeface="Arial" panose="020B0604020202020204" pitchFamily="34" charset="0"/>
              <a:buChar char="•"/>
            </a:pPr>
            <a:r>
              <a:rPr lang="en-GB" sz="1700" dirty="0"/>
              <a:t>In cases of children feeling upset or stressed, they can reply on caregivers to provide comfort and support.</a:t>
            </a:r>
          </a:p>
          <a:p>
            <a:pPr marL="342900" indent="-342900">
              <a:lnSpc>
                <a:spcPct val="100000"/>
              </a:lnSpc>
              <a:buFont typeface="Arial" panose="020B0604020202020204" pitchFamily="34" charset="0"/>
              <a:buChar char="•"/>
            </a:pPr>
            <a:r>
              <a:rPr lang="en-GB" sz="1700" dirty="0"/>
              <a:t>In situations such as a child being separated from their  caregivers, this can cause separation anxiety and cause scenes of distress mainly in environments they are not familiar with.</a:t>
            </a:r>
          </a:p>
          <a:p>
            <a:pPr marL="342900" indent="-342900">
              <a:lnSpc>
                <a:spcPct val="100000"/>
              </a:lnSpc>
              <a:buFont typeface="Arial" panose="020B0604020202020204" pitchFamily="34" charset="0"/>
              <a:buChar char="•"/>
            </a:pPr>
            <a:r>
              <a:rPr lang="en-GB" sz="1700" dirty="0"/>
              <a:t>Responses that are constant create a secure feeling for children and provides reassurance (Bowlby, 1969; Ainsworth et al., 1978).</a:t>
            </a:r>
          </a:p>
          <a:p>
            <a:pPr>
              <a:lnSpc>
                <a:spcPct val="100000"/>
              </a:lnSpc>
            </a:pPr>
            <a:endParaRPr lang="en-GB" sz="1700" dirty="0"/>
          </a:p>
        </p:txBody>
      </p:sp>
      <p:pic>
        <p:nvPicPr>
          <p:cNvPr id="11" name="Picture 10" descr="Young child in grey knit cardigan leaning against father's chest">
            <a:extLst>
              <a:ext uri="{FF2B5EF4-FFF2-40B4-BE49-F238E27FC236}">
                <a16:creationId xmlns:a16="http://schemas.microsoft.com/office/drawing/2014/main" id="{9C614AB7-227E-4224-77AF-491A01A0FA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7720" y="1334959"/>
            <a:ext cx="6274279" cy="418808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6682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C575-E5C4-BC49-1D5A-C95EE79D8EB1}"/>
              </a:ext>
            </a:extLst>
          </p:cNvPr>
          <p:cNvSpPr>
            <a:spLocks noGrp="1"/>
          </p:cNvSpPr>
          <p:nvPr>
            <p:ph type="title"/>
          </p:nvPr>
        </p:nvSpPr>
        <p:spPr>
          <a:xfrm>
            <a:off x="431716" y="710533"/>
            <a:ext cx="10741152" cy="1132258"/>
          </a:xfrm>
        </p:spPr>
        <p:txBody>
          <a:bodyPr>
            <a:normAutofit fontScale="90000"/>
          </a:bodyPr>
          <a:lstStyle/>
          <a:p>
            <a:r>
              <a:rPr lang="en-GB" dirty="0"/>
              <a:t>How BOWLBYS Attachment Theory Explains Shona's Behaviour and Development</a:t>
            </a:r>
          </a:p>
        </p:txBody>
      </p:sp>
      <p:sp>
        <p:nvSpPr>
          <p:cNvPr id="3" name="Content Placeholder 2">
            <a:extLst>
              <a:ext uri="{FF2B5EF4-FFF2-40B4-BE49-F238E27FC236}">
                <a16:creationId xmlns:a16="http://schemas.microsoft.com/office/drawing/2014/main" id="{4D6DE289-235C-C4D0-01E1-6D14892B8EB7}"/>
              </a:ext>
            </a:extLst>
          </p:cNvPr>
          <p:cNvSpPr>
            <a:spLocks noGrp="1"/>
          </p:cNvSpPr>
          <p:nvPr>
            <p:ph idx="1"/>
          </p:nvPr>
        </p:nvSpPr>
        <p:spPr>
          <a:xfrm>
            <a:off x="431716" y="2093394"/>
            <a:ext cx="6778553" cy="4054073"/>
          </a:xfrm>
        </p:spPr>
        <p:txBody>
          <a:bodyPr>
            <a:normAutofit fontScale="77500" lnSpcReduction="20000"/>
          </a:bodyPr>
          <a:lstStyle/>
          <a:p>
            <a:pPr marL="285750" indent="-285750">
              <a:buFont typeface="Arial" panose="020B0604020202020204" pitchFamily="34" charset="0"/>
              <a:buChar char="•"/>
            </a:pPr>
            <a:r>
              <a:rPr lang="en-GB" sz="2100" dirty="0"/>
              <a:t>Separation anxiety:  Shona is currently dependent on her careers, which can show feelings of her being worried or distressed in situations of being left by herself due to her relying on staff members for feeling safe (Bowlby, 1969).</a:t>
            </a:r>
          </a:p>
          <a:p>
            <a:pPr marL="285750" indent="-285750">
              <a:buFont typeface="Arial" panose="020B0604020202020204" pitchFamily="34" charset="0"/>
              <a:buChar char="•"/>
            </a:pPr>
            <a:r>
              <a:rPr lang="en-GB" sz="2100" dirty="0"/>
              <a:t>Social development: Shona is not familiar with her nursery as a new student, which can result in her finding it hard to interact and play with others. Safe relationships make is easier for Shona to develop her social skills, as she has a feeling of secure care (Howes and Spieker, 2016).</a:t>
            </a:r>
          </a:p>
          <a:p>
            <a:pPr marL="285750" indent="-285750">
              <a:buFont typeface="Arial" panose="020B0604020202020204" pitchFamily="34" charset="0"/>
              <a:buChar char="•"/>
            </a:pPr>
            <a:r>
              <a:rPr lang="en-GB" sz="2100" dirty="0"/>
              <a:t>Emotional development:  Having a strong safe bond with Shona allows trust to be built and support her confidence and wellbeing (Sroufe, 2005).</a:t>
            </a:r>
          </a:p>
          <a:p>
            <a:pPr marL="285750" indent="-285750">
              <a:buFont typeface="Arial" panose="020B0604020202020204" pitchFamily="34" charset="0"/>
              <a:buChar char="•"/>
            </a:pPr>
            <a:r>
              <a:rPr lang="en-GB" sz="2100" dirty="0"/>
              <a:t>Communication development: The case tells us that Shona has limited verbal communication, which could make it challenging for her to show how she is feelings and her needs. Bowlby's Attachment Theory advises that having a positive relationship with a nursery practitioner could possibly make her feel confident enough to express her feelings through facial expressions and non-verbal cues.</a:t>
            </a:r>
          </a:p>
          <a:p>
            <a:endParaRPr lang="en-GB" dirty="0"/>
          </a:p>
        </p:txBody>
      </p:sp>
      <p:pic>
        <p:nvPicPr>
          <p:cNvPr id="5" name="Picture 4" descr="Man painting nails of little girl">
            <a:extLst>
              <a:ext uri="{FF2B5EF4-FFF2-40B4-BE49-F238E27FC236}">
                <a16:creationId xmlns:a16="http://schemas.microsoft.com/office/drawing/2014/main" id="{4E8F0547-9CAB-1037-125C-7CA759157C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0937" y="1728634"/>
            <a:ext cx="4419230" cy="453725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1504180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9F67-D3D4-4BBD-80EB-F79BA2C5B4A4}"/>
              </a:ext>
            </a:extLst>
          </p:cNvPr>
          <p:cNvSpPr>
            <a:spLocks noGrp="1"/>
          </p:cNvSpPr>
          <p:nvPr>
            <p:ph type="title"/>
          </p:nvPr>
        </p:nvSpPr>
        <p:spPr/>
        <p:txBody>
          <a:bodyPr>
            <a:normAutofit/>
          </a:bodyPr>
          <a:lstStyle/>
          <a:p>
            <a:r>
              <a:rPr lang="en-GB" sz="2800" dirty="0"/>
              <a:t>Practical Strategies Based on Attachment Theory</a:t>
            </a:r>
          </a:p>
        </p:txBody>
      </p:sp>
      <p:pic>
        <p:nvPicPr>
          <p:cNvPr id="6" name="Picture Placeholder 5" descr="Doctor greeting boy sitting on mother in clinic">
            <a:extLst>
              <a:ext uri="{FF2B5EF4-FFF2-40B4-BE49-F238E27FC236}">
                <a16:creationId xmlns:a16="http://schemas.microsoft.com/office/drawing/2014/main" id="{292F5D0D-FF91-395D-C13C-A6AB2F65E4CC}"/>
              </a:ext>
            </a:extLst>
          </p:cNvPr>
          <p:cNvPicPr>
            <a:picLocks noGrp="1" noChangeAspect="1"/>
          </p:cNvPicPr>
          <p:nvPr>
            <p:ph type="pic" idx="13"/>
          </p:nvPr>
        </p:nvPicPr>
        <p:blipFill>
          <a:blip r:embed="rId2">
            <a:extLst>
              <a:ext uri="{28A0092B-C50C-407E-A947-70E740481C1C}">
                <a14:useLocalDpi xmlns:a14="http://schemas.microsoft.com/office/drawing/2010/main" val="0"/>
              </a:ext>
            </a:extLst>
          </a:blip>
          <a:srcRect l="10280" r="10280"/>
          <a:stretch>
            <a:fillRect/>
          </a:stretch>
        </p:blipFill>
        <p:spPr/>
      </p:pic>
      <p:sp>
        <p:nvSpPr>
          <p:cNvPr id="21" name="Content Placeholder 2">
            <a:extLst>
              <a:ext uri="{FF2B5EF4-FFF2-40B4-BE49-F238E27FC236}">
                <a16:creationId xmlns:a16="http://schemas.microsoft.com/office/drawing/2014/main" id="{8C9D0AAD-EDF4-E042-6E0A-501DED32B98A}"/>
              </a:ext>
            </a:extLst>
          </p:cNvPr>
          <p:cNvSpPr>
            <a:spLocks noGrp="1"/>
          </p:cNvSpPr>
          <p:nvPr>
            <p:ph idx="1"/>
          </p:nvPr>
        </p:nvSpPr>
        <p:spPr/>
        <p:txBody>
          <a:bodyPr anchor="ctr">
            <a:normAutofit fontScale="92500" lnSpcReduction="20000"/>
          </a:bodyPr>
          <a:lstStyle/>
          <a:p>
            <a:pPr>
              <a:lnSpc>
                <a:spcPct val="100000"/>
              </a:lnSpc>
            </a:pPr>
            <a:r>
              <a:rPr lang="en-GB" sz="1600" dirty="0"/>
              <a:t>Offer a consistent member of staff : Provide Shona with a  nursery practitioner she can become familiariser and can meet her needs (Department for Education, 2022).</a:t>
            </a:r>
          </a:p>
          <a:p>
            <a:pPr>
              <a:lnSpc>
                <a:spcPct val="100000"/>
              </a:lnSpc>
            </a:pPr>
            <a:r>
              <a:rPr lang="en-GB" sz="1600" dirty="0"/>
              <a:t>Plan a goodbye routine: Support her careers to leave with a goodbye routinely. A familiar member of staff can provide reassurance and security to Shona, as she could feel distressed coping with separation from her carers(Bowlby, 1969).</a:t>
            </a:r>
          </a:p>
          <a:p>
            <a:pPr>
              <a:lnSpc>
                <a:spcPct val="100000"/>
              </a:lnSpc>
            </a:pPr>
            <a:r>
              <a:rPr lang="en-GB" sz="1600" dirty="0"/>
              <a:t>Supporting social interaction: Start at a slow pace of encouraging Shona to interact with a small group of children. The less crowded she feels the more comfortable she will become and feel more confident exploring.(Ainsworth et al., 1978). </a:t>
            </a:r>
          </a:p>
          <a:p>
            <a:pPr>
              <a:lnSpc>
                <a:spcPct val="100000"/>
              </a:lnSpc>
            </a:pPr>
            <a:r>
              <a:rPr lang="en-GB" sz="1600" dirty="0"/>
              <a:t>Communication support: Using simple words may make Shone feel less overwhelmed and support her needs to respond to others. Pictures can also encourage confidence for Shona to communicate with staff member and children. </a:t>
            </a:r>
          </a:p>
          <a:p>
            <a:pPr>
              <a:lnSpc>
                <a:spcPct val="100000"/>
              </a:lnSpc>
            </a:pPr>
            <a:r>
              <a:rPr lang="en-GB" sz="1600" dirty="0"/>
              <a:t>Show partnership with Shonas carers: Inform her carers with key information about her development in settling in the nursery.  Find out what Shona finds comforting in her own home and if it is constantly supported (Department for Education, 2022).</a:t>
            </a:r>
          </a:p>
          <a:p>
            <a:pPr>
              <a:lnSpc>
                <a:spcPct val="100000"/>
              </a:lnSpc>
            </a:pPr>
            <a:endParaRPr lang="en-GB" sz="1300" dirty="0"/>
          </a:p>
        </p:txBody>
      </p:sp>
    </p:spTree>
    <p:extLst>
      <p:ext uri="{BB962C8B-B14F-4D97-AF65-F5344CB8AC3E}">
        <p14:creationId xmlns:p14="http://schemas.microsoft.com/office/powerpoint/2010/main" val="274970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1">
                                            <p:txEl>
                                              <p:pRg st="0" end="0"/>
                                            </p:txEl>
                                          </p:spTgt>
                                        </p:tgtEl>
                                        <p:attrNameLst>
                                          <p:attrName>style.visibility</p:attrName>
                                        </p:attrNameLst>
                                      </p:cBhvr>
                                      <p:to>
                                        <p:strVal val="visible"/>
                                      </p:to>
                                    </p:set>
                                    <p:animEffect transition="in" filter="randombar(horizontal)">
                                      <p:cBhvr>
                                        <p:cTn id="17" dur="500"/>
                                        <p:tgtEl>
                                          <p:spTgt spid="2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1">
                                            <p:txEl>
                                              <p:pRg st="1" end="1"/>
                                            </p:txEl>
                                          </p:spTgt>
                                        </p:tgtEl>
                                        <p:attrNameLst>
                                          <p:attrName>style.visibility</p:attrName>
                                        </p:attrNameLst>
                                      </p:cBhvr>
                                      <p:to>
                                        <p:strVal val="visible"/>
                                      </p:to>
                                    </p:set>
                                    <p:animEffect transition="in" filter="randombar(horizontal)">
                                      <p:cBhvr>
                                        <p:cTn id="22" dur="500"/>
                                        <p:tgtEl>
                                          <p:spTgt spid="2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1">
                                            <p:txEl>
                                              <p:pRg st="2" end="2"/>
                                            </p:txEl>
                                          </p:spTgt>
                                        </p:tgtEl>
                                        <p:attrNameLst>
                                          <p:attrName>style.visibility</p:attrName>
                                        </p:attrNameLst>
                                      </p:cBhvr>
                                      <p:to>
                                        <p:strVal val="visible"/>
                                      </p:to>
                                    </p:set>
                                    <p:animEffect transition="in" filter="randombar(horizontal)">
                                      <p:cBhvr>
                                        <p:cTn id="27" dur="500"/>
                                        <p:tgtEl>
                                          <p:spTgt spid="21">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1">
                                            <p:txEl>
                                              <p:pRg st="3" end="3"/>
                                            </p:txEl>
                                          </p:spTgt>
                                        </p:tgtEl>
                                        <p:attrNameLst>
                                          <p:attrName>style.visibility</p:attrName>
                                        </p:attrNameLst>
                                      </p:cBhvr>
                                      <p:to>
                                        <p:strVal val="visible"/>
                                      </p:to>
                                    </p:set>
                                    <p:animEffect transition="in" filter="randombar(horizontal)">
                                      <p:cBhvr>
                                        <p:cTn id="32" dur="500"/>
                                        <p:tgtEl>
                                          <p:spTgt spid="21">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1">
                                            <p:txEl>
                                              <p:pRg st="4" end="4"/>
                                            </p:txEl>
                                          </p:spTgt>
                                        </p:tgtEl>
                                        <p:attrNameLst>
                                          <p:attrName>style.visibility</p:attrName>
                                        </p:attrNameLst>
                                      </p:cBhvr>
                                      <p:to>
                                        <p:strVal val="visible"/>
                                      </p:to>
                                    </p:set>
                                    <p:animEffect transition="in" filter="randombar(horizontal)">
                                      <p:cBhvr>
                                        <p:cTn id="37" dur="500"/>
                                        <p:tgtEl>
                                          <p:spTgt spid="2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1AF5F-D303-9E32-54A8-310AC3D1642D}"/>
              </a:ext>
            </a:extLst>
          </p:cNvPr>
          <p:cNvSpPr>
            <a:spLocks noGrp="1"/>
          </p:cNvSpPr>
          <p:nvPr>
            <p:ph type="title"/>
          </p:nvPr>
        </p:nvSpPr>
        <p:spPr/>
        <p:txBody>
          <a:bodyPr anchor="b">
            <a:normAutofit fontScale="90000"/>
          </a:bodyPr>
          <a:lstStyle/>
          <a:p>
            <a:r>
              <a:rPr lang="en-GB" dirty="0"/>
              <a:t>Nature and Nurture in Shona’s Development</a:t>
            </a:r>
          </a:p>
        </p:txBody>
      </p:sp>
      <p:sp>
        <p:nvSpPr>
          <p:cNvPr id="13" name="Content Placeholder 2">
            <a:extLst>
              <a:ext uri="{FF2B5EF4-FFF2-40B4-BE49-F238E27FC236}">
                <a16:creationId xmlns:a16="http://schemas.microsoft.com/office/drawing/2014/main" id="{B9773FFA-DA4C-CD06-84BC-B1E4FF6A25F1}"/>
              </a:ext>
            </a:extLst>
          </p:cNvPr>
          <p:cNvSpPr>
            <a:spLocks noGrp="1"/>
          </p:cNvSpPr>
          <p:nvPr>
            <p:ph sz="quarter" idx="14"/>
          </p:nvPr>
        </p:nvSpPr>
        <p:spPr>
          <a:xfrm>
            <a:off x="731520" y="1252728"/>
            <a:ext cx="6858000" cy="5605272"/>
          </a:xfrm>
        </p:spPr>
        <p:txBody>
          <a:bodyPr>
            <a:normAutofit/>
          </a:bodyPr>
          <a:lstStyle/>
          <a:p>
            <a:r>
              <a:rPr lang="en-GB" dirty="0"/>
              <a:t>Nature (biological influences)</a:t>
            </a:r>
          </a:p>
          <a:p>
            <a:r>
              <a:rPr lang="en-GB" dirty="0"/>
              <a:t>A child can develop at a different type of rate due to their own characteristics and personality.</a:t>
            </a:r>
          </a:p>
          <a:p>
            <a:r>
              <a:rPr lang="en-GB" dirty="0"/>
              <a:t>In Shona’s case, her personality may have an effect on how she has a reaction to places she is not familiar with and coping with separation.</a:t>
            </a:r>
          </a:p>
          <a:p>
            <a:r>
              <a:rPr lang="en-GB" dirty="0"/>
              <a:t>Inherited characteristics: Genes could influence the way a child behaves, though it does not  they do not define the development of the child. </a:t>
            </a:r>
          </a:p>
          <a:p>
            <a:r>
              <a:rPr lang="en-GB" dirty="0"/>
              <a:t>Nurture (environmental influences)</a:t>
            </a:r>
          </a:p>
          <a:p>
            <a:r>
              <a:rPr lang="en-GB" dirty="0"/>
              <a:t>The relationship between Shona and the staff members at her nursery may have an influence on how reassured and safe she feels.</a:t>
            </a:r>
          </a:p>
          <a:p>
            <a:r>
              <a:rPr lang="en-GB" dirty="0"/>
              <a:t>Consistent reassurance and support will welcome confidence in Shonas daily routine and create a confident environment. </a:t>
            </a:r>
          </a:p>
          <a:p>
            <a:r>
              <a:rPr lang="en-GB" dirty="0"/>
              <a:t>In a noisy class environment, Shona may find it uneasy to settle and take part in activities. </a:t>
            </a:r>
            <a:endParaRPr lang="en-US" dirty="0"/>
          </a:p>
        </p:txBody>
      </p:sp>
      <p:graphicFrame>
        <p:nvGraphicFramePr>
          <p:cNvPr id="8" name="Content Placeholder 5">
            <a:extLst>
              <a:ext uri="{FF2B5EF4-FFF2-40B4-BE49-F238E27FC236}">
                <a16:creationId xmlns:a16="http://schemas.microsoft.com/office/drawing/2014/main" id="{DE0EF70B-3306-C4E6-DC38-2A5ABD68BA12}"/>
              </a:ext>
            </a:extLst>
          </p:cNvPr>
          <p:cNvGraphicFramePr>
            <a:graphicFrameLocks noGrp="1"/>
          </p:cNvGraphicFramePr>
          <p:nvPr>
            <p:ph type="pic" sz="quarter" idx="13"/>
            <p:extLst>
              <p:ext uri="{D42A27DB-BD31-4B8C-83A1-F6EECF244321}">
                <p14:modId xmlns:p14="http://schemas.microsoft.com/office/powerpoint/2010/main" val="3585832087"/>
              </p:ext>
              <p:ext uri="{E7BDC344-281C-4309-B0C6-D0EE65EED2A8}">
                <p202:designPr xmlns:p202="http://schemas.microsoft.com/office/powerpoint/2020/02/main">
                  <p202:designTagLst>
                    <p202:designTag name="ARCH:1:CLS" val="StackedKeyContentTable"/>
                  </p202:designTagLst>
                </p202:designPr>
              </p:ext>
            </p:extLst>
          </p:nvPr>
        </p:nvGraphicFramePr>
        <p:xfrm>
          <a:off x="8165242" y="-81921"/>
          <a:ext cx="6051529" cy="9923004"/>
        </p:xfrm>
        <a:graphic>
          <a:graphicData uri="http://schemas.openxmlformats.org/drawingml/2006/table">
            <a:tbl>
              <a:tblPr bandRow="1">
                <a:noFill/>
                <a:tableStyleId>{5C22544A-7EE6-4342-B048-85BDC9FD1C3A}</a:tableStyleId>
              </a:tblPr>
              <a:tblGrid>
                <a:gridCol w="2021181">
                  <a:extLst>
                    <a:ext uri="{9D8B030D-6E8A-4147-A177-3AD203B41FA5}">
                      <a16:colId xmlns:a16="http://schemas.microsoft.com/office/drawing/2014/main" val="745942382"/>
                    </a:ext>
                  </a:extLst>
                </a:gridCol>
                <a:gridCol w="4030348">
                  <a:extLst>
                    <a:ext uri="{9D8B030D-6E8A-4147-A177-3AD203B41FA5}">
                      <a16:colId xmlns:a16="http://schemas.microsoft.com/office/drawing/2014/main" val="1139022323"/>
                    </a:ext>
                  </a:extLst>
                </a:gridCol>
              </a:tblGrid>
              <a:tr h="4250327">
                <a:tc>
                  <a:txBody>
                    <a:bodyPr/>
                    <a:lstStyle/>
                    <a:p>
                      <a:pPr>
                        <a:buNone/>
                      </a:pPr>
                      <a:r>
                        <a:rPr lang="en-GB" sz="2400" b="1" cap="none" spc="0" dirty="0">
                          <a:solidFill>
                            <a:schemeClr val="tx1"/>
                          </a:solidFill>
                        </a:rPr>
                        <a:t>Link to Bowlby’s Attachment Theory</a:t>
                      </a:r>
                    </a:p>
                    <a:p>
                      <a:pPr>
                        <a:buNone/>
                      </a:pPr>
                      <a:endParaRPr lang="en-GB" sz="1200" b="1" cap="none" spc="0" dirty="0">
                        <a:solidFill>
                          <a:schemeClr val="tx1"/>
                        </a:solidFill>
                      </a:endParaRPr>
                    </a:p>
                    <a:p>
                      <a:pPr>
                        <a:buNone/>
                      </a:pPr>
                      <a:r>
                        <a:rPr lang="en-GB" sz="1600" b="1" cap="none" spc="0" dirty="0">
                          <a:solidFill>
                            <a:schemeClr val="tx1"/>
                          </a:solidFill>
                        </a:rPr>
                        <a:t>Bowlby understood that having a relationship with the child's caregiver can show support in the individual's emotional development (Bowlby, 1969).</a:t>
                      </a:r>
                    </a:p>
                    <a:p>
                      <a:pPr>
                        <a:buNone/>
                      </a:pPr>
                      <a:endParaRPr lang="en-GB" sz="1200" b="1" cap="none" spc="0" dirty="0">
                        <a:solidFill>
                          <a:schemeClr val="tx1"/>
                        </a:solidFill>
                      </a:endParaRPr>
                    </a:p>
                    <a:p>
                      <a:pPr>
                        <a:buNone/>
                      </a:pPr>
                      <a:r>
                        <a:rPr lang="en-GB" sz="1600" b="1" cap="none" spc="0" dirty="0">
                          <a:solidFill>
                            <a:schemeClr val="tx1"/>
                          </a:solidFill>
                        </a:rPr>
                        <a:t>Shonas behaviour and  communication improvement must be taken into consideration.</a:t>
                      </a: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200" b="0"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2951294786"/>
                  </a:ext>
                </a:extLst>
              </a:tr>
              <a:tr h="1756260">
                <a:tc>
                  <a:txBody>
                    <a:bodyPr/>
                    <a:lstStyle/>
                    <a:p>
                      <a:pPr>
                        <a:buNone/>
                      </a:pPr>
                      <a:endParaRPr lang="en-GB" sz="1600" b="1"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200" b="0"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40219295"/>
                  </a:ext>
                </a:extLst>
              </a:tr>
              <a:tr h="999952">
                <a:tc>
                  <a:txBody>
                    <a:bodyPr/>
                    <a:lstStyle/>
                    <a:p>
                      <a:pPr>
                        <a:buNone/>
                      </a:pPr>
                      <a:endParaRPr lang="en-GB" sz="1200" b="1"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200" b="0"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649919666"/>
                  </a:ext>
                </a:extLst>
              </a:tr>
              <a:tr h="999952">
                <a:tc>
                  <a:txBody>
                    <a:bodyPr/>
                    <a:lstStyle/>
                    <a:p>
                      <a:pPr>
                        <a:buNone/>
                      </a:pPr>
                      <a:endParaRPr lang="en-GB" sz="1200" b="1" cap="none" spc="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200" b="0"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221550213"/>
                  </a:ext>
                </a:extLst>
              </a:tr>
              <a:tr h="999952">
                <a:tc>
                  <a:txBody>
                    <a:bodyPr/>
                    <a:lstStyle/>
                    <a:p>
                      <a:pPr>
                        <a:buNone/>
                      </a:pPr>
                      <a:endParaRPr lang="en-GB" sz="1200" b="1"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tc>
                  <a:txBody>
                    <a:bodyPr/>
                    <a:lstStyle/>
                    <a:p>
                      <a:pPr algn="l">
                        <a:buNone/>
                      </a:pPr>
                      <a:endParaRPr lang="en-GB" sz="1200" b="0" cap="none" spc="0" dirty="0">
                        <a:solidFill>
                          <a:schemeClr val="tx1"/>
                        </a:solidFill>
                      </a:endParaRPr>
                    </a:p>
                  </a:txBody>
                  <a:tcPr marL="84084" marR="84084" marT="84084" marB="84084" anchor="ctr">
                    <a:lnL w="12700" cmpd="sng">
                      <a:noFill/>
                      <a:prstDash val="solid"/>
                    </a:lnL>
                    <a:lnR w="12700" cmpd="sng">
                      <a:noFill/>
                      <a:prstDash val="solid"/>
                    </a:lnR>
                    <a:lnT w="6350" cap="flat" cmpd="sng" algn="ctr">
                      <a:noFill/>
                      <a:prstDash val="solid"/>
                    </a:lnT>
                    <a:lnB w="6350" cap="flat" cmpd="sng" algn="ctr">
                      <a:noFill/>
                      <a:prstDash val="solid"/>
                    </a:lnB>
                    <a:noFill/>
                  </a:tcPr>
                </a:tc>
                <a:extLst>
                  <a:ext uri="{0D108BD9-81ED-4DB2-BD59-A6C34878D82A}">
                    <a16:rowId xmlns:a16="http://schemas.microsoft.com/office/drawing/2014/main" val="3225214506"/>
                  </a:ext>
                </a:extLst>
              </a:tr>
            </a:tbl>
          </a:graphicData>
        </a:graphic>
      </p:graphicFrame>
      <p:pic>
        <p:nvPicPr>
          <p:cNvPr id="11" name="Picture 10" descr="Woman and child playing with blocks">
            <a:extLst>
              <a:ext uri="{FF2B5EF4-FFF2-40B4-BE49-F238E27FC236}">
                <a16:creationId xmlns:a16="http://schemas.microsoft.com/office/drawing/2014/main" id="{9E9ADCAE-813A-F7DF-1489-091BBC62C5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5242" y="5040859"/>
            <a:ext cx="4026758" cy="1817142"/>
          </a:xfrm>
          <a:prstGeom prst="ellipse">
            <a:avLst/>
          </a:prstGeom>
          <a:ln>
            <a:noFill/>
          </a:ln>
          <a:effectLst>
            <a:softEdge rad="112500"/>
          </a:effectLst>
        </p:spPr>
      </p:pic>
    </p:spTree>
    <p:extLst>
      <p:ext uri="{BB962C8B-B14F-4D97-AF65-F5344CB8AC3E}">
        <p14:creationId xmlns:p14="http://schemas.microsoft.com/office/powerpoint/2010/main" val="123871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anim calcmode="lin" valueType="num">
                                      <p:cBhvr additive="base">
                                        <p:cTn id="11"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 calcmode="lin" valueType="num">
                                      <p:cBhvr additive="base">
                                        <p:cTn id="17"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anim calcmode="lin" valueType="num">
                                      <p:cBhvr additive="base">
                                        <p:cTn id="2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
                                            <p:txEl>
                                              <p:pRg st="3" end="3"/>
                                            </p:txEl>
                                          </p:spTgt>
                                        </p:tgtEl>
                                        <p:attrNameLst>
                                          <p:attrName>style.visibility</p:attrName>
                                        </p:attrNameLst>
                                      </p:cBhvr>
                                      <p:to>
                                        <p:strVal val="visible"/>
                                      </p:to>
                                    </p:set>
                                    <p:anim calcmode="lin" valueType="num">
                                      <p:cBhvr additive="base">
                                        <p:cTn id="29"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3">
                                            <p:txEl>
                                              <p:pRg st="4" end="4"/>
                                            </p:txEl>
                                          </p:spTgt>
                                        </p:tgtEl>
                                        <p:attrNameLst>
                                          <p:attrName>style.visibility</p:attrName>
                                        </p:attrNameLst>
                                      </p:cBhvr>
                                      <p:to>
                                        <p:strVal val="visible"/>
                                      </p:to>
                                    </p:set>
                                    <p:anim calcmode="lin" valueType="num">
                                      <p:cBhvr additive="base">
                                        <p:cTn id="35"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3">
                                            <p:txEl>
                                              <p:pRg st="5" end="5"/>
                                            </p:txEl>
                                          </p:spTgt>
                                        </p:tgtEl>
                                        <p:attrNameLst>
                                          <p:attrName>style.visibility</p:attrName>
                                        </p:attrNameLst>
                                      </p:cBhvr>
                                      <p:to>
                                        <p:strVal val="visible"/>
                                      </p:to>
                                    </p:set>
                                    <p:anim calcmode="lin" valueType="num">
                                      <p:cBhvr additive="base">
                                        <p:cTn id="41"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
                                            <p:txEl>
                                              <p:pRg st="6" end="6"/>
                                            </p:txEl>
                                          </p:spTgt>
                                        </p:tgtEl>
                                        <p:attrNameLst>
                                          <p:attrName>style.visibility</p:attrName>
                                        </p:attrNameLst>
                                      </p:cBhvr>
                                      <p:to>
                                        <p:strVal val="visible"/>
                                      </p:to>
                                    </p:set>
                                    <p:anim calcmode="lin" valueType="num">
                                      <p:cBhvr additive="base">
                                        <p:cTn id="47"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3">
                                            <p:txEl>
                                              <p:pRg st="7" end="7"/>
                                            </p:txEl>
                                          </p:spTgt>
                                        </p:tgtEl>
                                        <p:attrNameLst>
                                          <p:attrName>style.visibility</p:attrName>
                                        </p:attrNameLst>
                                      </p:cBhvr>
                                      <p:to>
                                        <p:strVal val="visible"/>
                                      </p:to>
                                    </p:set>
                                    <p:anim calcmode="lin" valueType="num">
                                      <p:cBhvr additive="base">
                                        <p:cTn id="53" dur="500" fill="hold"/>
                                        <p:tgtEl>
                                          <p:spTgt spid="1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8"/>
                                        </p:tgtEl>
                                        <p:attrNameLst>
                                          <p:attrName>style.visibility</p:attrName>
                                        </p:attrNameLst>
                                      </p:cBhvr>
                                      <p:to>
                                        <p:strVal val="visible"/>
                                      </p:to>
                                    </p:set>
                                    <p:animEffect transition="in" filter="wipe(down)">
                                      <p:cBhvr>
                                        <p:cTn id="5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D5211-FB6B-F37E-ACCB-AF890878D5ED}"/>
              </a:ext>
            </a:extLst>
          </p:cNvPr>
          <p:cNvSpPr>
            <a:spLocks noGrp="1"/>
          </p:cNvSpPr>
          <p:nvPr>
            <p:ph type="title"/>
          </p:nvPr>
        </p:nvSpPr>
        <p:spPr>
          <a:xfrm>
            <a:off x="8375544" y="586552"/>
            <a:ext cx="3448988" cy="1659307"/>
          </a:xfrm>
        </p:spPr>
        <p:txBody>
          <a:bodyPr/>
          <a:lstStyle/>
          <a:p>
            <a:r>
              <a:rPr lang="en-GB" dirty="0"/>
              <a:t>Critical Evaluation of Bowlby’s Attachment Theory</a:t>
            </a:r>
          </a:p>
        </p:txBody>
      </p:sp>
      <p:sp>
        <p:nvSpPr>
          <p:cNvPr id="3" name="Content Placeholder 2">
            <a:extLst>
              <a:ext uri="{FF2B5EF4-FFF2-40B4-BE49-F238E27FC236}">
                <a16:creationId xmlns:a16="http://schemas.microsoft.com/office/drawing/2014/main" id="{DA2191CA-27DF-6501-A2D3-8C49937576E3}"/>
              </a:ext>
            </a:extLst>
          </p:cNvPr>
          <p:cNvSpPr>
            <a:spLocks noGrp="1"/>
          </p:cNvSpPr>
          <p:nvPr>
            <p:ph sz="quarter" idx="14"/>
          </p:nvPr>
        </p:nvSpPr>
        <p:spPr>
          <a:xfrm>
            <a:off x="0" y="0"/>
            <a:ext cx="7575028" cy="61340"/>
          </a:xfrm>
        </p:spPr>
        <p:txBody>
          <a:bodyPr>
            <a:noAutofit/>
          </a:bodyPr>
          <a:lstStyle/>
          <a:p>
            <a:r>
              <a:rPr lang="en-GB" sz="1400" dirty="0"/>
              <a:t>Usefulness</a:t>
            </a:r>
          </a:p>
          <a:p>
            <a:r>
              <a:rPr lang="en-GB" sz="1400" dirty="0"/>
              <a:t>Provides staff an understanding towards behaviour: This theory provides support un understanding why Shona finds herself feeling worried or experiences anxiety when she separated from her carers.</a:t>
            </a:r>
          </a:p>
          <a:p>
            <a:r>
              <a:rPr lang="en-GB" sz="1400" dirty="0"/>
              <a:t>influences emotional development: It offers the key information based around building trust between a staff member and child, as well as carers too (Bowlby, 1969).</a:t>
            </a:r>
          </a:p>
          <a:p>
            <a:r>
              <a:rPr lang="en-GB" sz="1400" dirty="0"/>
              <a:t>Beneficial in a nursery environment: Nursery practitioners following the theory can create trust with Shona and support her to feel confident to play and communicate with others.</a:t>
            </a:r>
          </a:p>
          <a:p>
            <a:r>
              <a:rPr lang="en-GB" sz="1400" dirty="0"/>
              <a:t> Limitations</a:t>
            </a:r>
          </a:p>
          <a:p>
            <a:r>
              <a:rPr lang="en-GB" sz="1400" dirty="0"/>
              <a:t>Communication: Since Shona is non-verbal this could make it difficult for her to settle and feel comfortable in unfamiliar environments. </a:t>
            </a:r>
          </a:p>
          <a:p>
            <a:r>
              <a:rPr lang="en-GB" sz="1400" dirty="0"/>
              <a:t>Different involvements: Some children could possibly create bonds with many caregivers rather than only one(Howes and Spieker, 2016).</a:t>
            </a:r>
          </a:p>
          <a:p>
            <a:r>
              <a:rPr lang="en-GB" sz="1400" dirty="0"/>
              <a:t>Cultural differences: Ways of providing care and independence may differ between families and cultures, which means this the theory is not garneted to inform each child's  skills equally(Keller, 2018).</a:t>
            </a:r>
          </a:p>
          <a:p>
            <a:r>
              <a:rPr lang="en-GB" sz="1400" dirty="0"/>
              <a:t>Overall evaluation</a:t>
            </a:r>
          </a:p>
          <a:p>
            <a:r>
              <a:rPr lang="en-GB" sz="1400" dirty="0"/>
              <a:t>The Bowlby's theory is beneficial since it supports nursery practioners explore the key emotions towards children's behaviours. In Shona’s case, it provides support for nursery staff discover the reasons why she experiences anxiety  being separated from her carers and how creating a strong bond built with trust towards a nursery practitioner could help. On the other hand, the limitations of the theory means there isn’t an explanation based on each trait of a child’s development. Shona not being able to communicate verbally means her behaviour could be affected. As a result, members of staff should follow the  Bowlby’s theory as well as looking into information about Shonas requirements to meet her needs(Bowlby, 1969; Sroufe, 2005).</a:t>
            </a:r>
          </a:p>
        </p:txBody>
      </p:sp>
      <p:pic>
        <p:nvPicPr>
          <p:cNvPr id="6" name="Picture 5">
            <a:extLst>
              <a:ext uri="{FF2B5EF4-FFF2-40B4-BE49-F238E27FC236}">
                <a16:creationId xmlns:a16="http://schemas.microsoft.com/office/drawing/2014/main" id="{34BD34E7-65DF-644B-2E6E-814255DB7DEE}"/>
              </a:ext>
            </a:extLst>
          </p:cNvPr>
          <p:cNvPicPr>
            <a:picLocks noChangeAspect="1"/>
          </p:cNvPicPr>
          <p:nvPr/>
        </p:nvPicPr>
        <p:blipFill>
          <a:blip r:embed="rId2"/>
          <a:stretch>
            <a:fillRect/>
          </a:stretch>
        </p:blipFill>
        <p:spPr>
          <a:xfrm>
            <a:off x="8184629" y="2245859"/>
            <a:ext cx="3830819" cy="8127334"/>
          </a:xfrm>
          <a:prstGeom prst="rect">
            <a:avLst/>
          </a:prstGeom>
        </p:spPr>
      </p:pic>
    </p:spTree>
    <p:extLst>
      <p:ext uri="{BB962C8B-B14F-4D97-AF65-F5344CB8AC3E}">
        <p14:creationId xmlns:p14="http://schemas.microsoft.com/office/powerpoint/2010/main" val="114048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barn(inVertical)">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barn(inVertical)">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barn(inVertical)">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barn(inVertical)">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barn(inVertical)">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barn(inVertical)">
                                      <p:cBhvr>
                                        <p:cTn id="43" dur="500"/>
                                        <p:tgtEl>
                                          <p:spTgt spid="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barn(inVertical)">
                                      <p:cBhvr>
                                        <p:cTn id="48" dur="500"/>
                                        <p:tgtEl>
                                          <p:spTgt spid="3">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Effect transition="in" filter="barn(inVertical)">
                                      <p:cBhvr>
                                        <p:cTn id="53" dur="500"/>
                                        <p:tgtEl>
                                          <p:spTgt spid="3">
                                            <p:txEl>
                                              <p:pRg st="7" end="7"/>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3">
                                            <p:txEl>
                                              <p:pRg st="8" end="8"/>
                                            </p:txEl>
                                          </p:spTgt>
                                        </p:tgtEl>
                                        <p:attrNameLst>
                                          <p:attrName>style.visibility</p:attrName>
                                        </p:attrNameLst>
                                      </p:cBhvr>
                                      <p:to>
                                        <p:strVal val="visible"/>
                                      </p:to>
                                    </p:set>
                                    <p:animEffect transition="in" filter="barn(inVertical)">
                                      <p:cBhvr>
                                        <p:cTn id="58" dur="5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6" presetClass="entr" presetSubtype="21"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barn(inVertical)">
                                      <p:cBhvr>
                                        <p:cTn id="6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160785-0F73-FBCB-EF6D-89A1937167CC}"/>
              </a:ext>
            </a:extLst>
          </p:cNvPr>
          <p:cNvSpPr>
            <a:spLocks noGrp="1"/>
          </p:cNvSpPr>
          <p:nvPr>
            <p:ph type="ctrTitle"/>
          </p:nvPr>
        </p:nvSpPr>
        <p:spPr>
          <a:xfrm>
            <a:off x="609600" y="5218032"/>
            <a:ext cx="10972800" cy="786384"/>
          </a:xfrm>
        </p:spPr>
        <p:txBody>
          <a:bodyPr anchor="b">
            <a:normAutofit/>
          </a:bodyPr>
          <a:lstStyle/>
          <a:p>
            <a:r>
              <a:rPr lang="en-GB" sz="3700" dirty="0"/>
              <a:t>Thank you for listening, any questions. </a:t>
            </a:r>
          </a:p>
        </p:txBody>
      </p:sp>
      <p:sp>
        <p:nvSpPr>
          <p:cNvPr id="15" name="Subtitle 2">
            <a:extLst>
              <a:ext uri="{FF2B5EF4-FFF2-40B4-BE49-F238E27FC236}">
                <a16:creationId xmlns:a16="http://schemas.microsoft.com/office/drawing/2014/main" id="{37939B95-0366-4259-DC8D-E1C592BBB50C}"/>
              </a:ext>
            </a:extLst>
          </p:cNvPr>
          <p:cNvSpPr>
            <a:spLocks noGrp="1"/>
          </p:cNvSpPr>
          <p:nvPr>
            <p:ph type="subTitle" idx="1"/>
          </p:nvPr>
        </p:nvSpPr>
        <p:spPr>
          <a:xfrm>
            <a:off x="609600" y="5972629"/>
            <a:ext cx="10972800" cy="480373"/>
          </a:xfrm>
        </p:spPr>
        <p:txBody>
          <a:bodyPr/>
          <a:lstStyle/>
          <a:p>
            <a:endParaRPr lang="en-US"/>
          </a:p>
        </p:txBody>
      </p:sp>
      <p:pic>
        <p:nvPicPr>
          <p:cNvPr id="10" name="Picture 9" descr="Close-up of raised hands at office training with speaker out of focus in background">
            <a:extLst>
              <a:ext uri="{FF2B5EF4-FFF2-40B4-BE49-F238E27FC236}">
                <a16:creationId xmlns:a16="http://schemas.microsoft.com/office/drawing/2014/main" id="{F8EB8013-D26A-A2A9-DD91-0BDAA25B648D}"/>
              </a:ext>
            </a:extLst>
          </p:cNvPr>
          <p:cNvPicPr>
            <a:picLocks noChangeAspect="1"/>
          </p:cNvPicPr>
          <p:nvPr/>
        </p:nvPicPr>
        <p:blipFill>
          <a:blip r:embed="rId2">
            <a:extLst>
              <a:ext uri="{28A0092B-C50C-407E-A947-70E740481C1C}">
                <a14:useLocalDpi xmlns:a14="http://schemas.microsoft.com/office/drawing/2010/main" val="0"/>
              </a:ext>
            </a:extLst>
          </a:blip>
          <a:srcRect t="31158" b="7570"/>
          <a:stretch>
            <a:fillRect/>
          </a:stretch>
        </p:blipFill>
        <p:spPr>
          <a:xfrm>
            <a:off x="21" y="0"/>
            <a:ext cx="12191979" cy="4986415"/>
          </a:xfrm>
          <a:prstGeom prst="ellipse">
            <a:avLst/>
          </a:prstGeom>
          <a:noFill/>
          <a:ln>
            <a:noFill/>
          </a:ln>
          <a:effectLst>
            <a:softEdge rad="112500"/>
          </a:effectLst>
        </p:spPr>
      </p:pic>
    </p:spTree>
    <p:extLst>
      <p:ext uri="{BB962C8B-B14F-4D97-AF65-F5344CB8AC3E}">
        <p14:creationId xmlns:p14="http://schemas.microsoft.com/office/powerpoint/2010/main" val="230372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1CC72C-61A9-A01E-EEB3-CE923E956B3C}"/>
              </a:ext>
            </a:extLst>
          </p:cNvPr>
          <p:cNvSpPr txBox="1"/>
          <p:nvPr/>
        </p:nvSpPr>
        <p:spPr>
          <a:xfrm>
            <a:off x="295485" y="356290"/>
            <a:ext cx="9180066" cy="6186309"/>
          </a:xfrm>
          <a:prstGeom prst="rect">
            <a:avLst/>
          </a:prstGeom>
          <a:noFill/>
        </p:spPr>
        <p:txBody>
          <a:bodyPr wrap="square" rtlCol="0">
            <a:spAutoFit/>
          </a:bodyPr>
          <a:lstStyle/>
          <a:p>
            <a:r>
              <a:rPr lang="en-GB" b="1" u="sng" dirty="0"/>
              <a:t>References </a:t>
            </a:r>
          </a:p>
          <a:p>
            <a:endParaRPr lang="en-GB" dirty="0"/>
          </a:p>
          <a:p>
            <a:r>
              <a:rPr lang="en-GB" dirty="0"/>
              <a:t>Bowlby, J. (1969) Attachment and Loss. Volume 1: Attachment. New York: Basic Books</a:t>
            </a:r>
          </a:p>
          <a:p>
            <a:endParaRPr lang="en-GB" dirty="0"/>
          </a:p>
          <a:p>
            <a:r>
              <a:rPr lang="en-GB" dirty="0"/>
              <a:t>Elfer, P., Goldschmied, E. and Selleck, D. (2003) </a:t>
            </a:r>
            <a:r>
              <a:rPr lang="en-GB" i="1" dirty="0"/>
              <a:t>Key Persons in the Nursery: Building Relationships for Quality Provision</a:t>
            </a:r>
            <a:r>
              <a:rPr lang="en-GB" dirty="0"/>
              <a:t>. London: David Fulton Publishers.</a:t>
            </a:r>
          </a:p>
          <a:p>
            <a:endParaRPr lang="en-GB" dirty="0"/>
          </a:p>
          <a:p>
            <a:r>
              <a:rPr lang="en-GB" dirty="0"/>
              <a:t>Fearon, R.M.P. and Roisman, G.I. (2017) ‘Attachment theory: Progress and future directions’, </a:t>
            </a:r>
            <a:r>
              <a:rPr lang="en-GB" i="1" dirty="0"/>
              <a:t>Current Opinion in Psychology</a:t>
            </a:r>
            <a:r>
              <a:rPr lang="en-GB" dirty="0"/>
              <a:t>, 15, pp. 131–136. Available at: </a:t>
            </a:r>
            <a:r>
              <a:rPr lang="en-GB" dirty="0">
                <a:hlinkClick r:id="rId2"/>
              </a:rPr>
              <a:t>https://doi.org/10.1016/j.copsyc.2017.03.002</a:t>
            </a:r>
            <a:r>
              <a:rPr lang="en-GB" dirty="0"/>
              <a:t> (Accessed: 11 October 2026).</a:t>
            </a:r>
          </a:p>
          <a:p>
            <a:endParaRPr lang="en-GB" dirty="0"/>
          </a:p>
          <a:p>
            <a:r>
              <a:rPr lang="en-GB" dirty="0"/>
              <a:t>Howes, C. and Spieker, S. (2016) ‘Attachment relationships in the context of multiple caregivers’, in Cassidy, J. and Shaver, P.R. (eds.) </a:t>
            </a:r>
            <a:r>
              <a:rPr lang="en-GB" i="1" dirty="0"/>
              <a:t>Handbook of Attachment: Theory, Research, and Clinical Applications</a:t>
            </a:r>
            <a:r>
              <a:rPr lang="en-GB" dirty="0"/>
              <a:t>. 3rd </a:t>
            </a:r>
            <a:r>
              <a:rPr lang="en-GB" dirty="0" err="1"/>
              <a:t>edn</a:t>
            </a:r>
            <a:r>
              <a:rPr lang="en-GB" dirty="0"/>
              <a:t>. New York: Guilford Press, pp. 314–329.</a:t>
            </a:r>
          </a:p>
          <a:p>
            <a:endParaRPr lang="en-GB" dirty="0"/>
          </a:p>
          <a:p>
            <a:r>
              <a:rPr lang="en-GB" dirty="0"/>
              <a:t>Keller, H. (2018) ‘Universality claim of attachment theory: Children’s socioemotional development across cultures’, </a:t>
            </a:r>
            <a:r>
              <a:rPr lang="en-GB" i="1" dirty="0"/>
              <a:t>Proceedings of the National Academy of Sciences</a:t>
            </a:r>
            <a:r>
              <a:rPr lang="en-GB" dirty="0"/>
              <a:t>, 115(45), pp. 11414–11419. Available at: </a:t>
            </a:r>
            <a:r>
              <a:rPr lang="en-GB" dirty="0">
                <a:hlinkClick r:id="rId3"/>
              </a:rPr>
              <a:t>https://doi.org/10.1073/pnas.1720325115</a:t>
            </a:r>
            <a:r>
              <a:rPr lang="en-GB" dirty="0"/>
              <a:t> (Accessed: 11 October 2026).</a:t>
            </a:r>
          </a:p>
          <a:p>
            <a:endParaRPr lang="en-GB" dirty="0"/>
          </a:p>
          <a:p>
            <a:r>
              <a:rPr lang="en-GB" dirty="0"/>
              <a:t>Sroufe, L.A. (2005) ‘Attachment and development: A prospective, longitudinal study from birth to adulthood’, </a:t>
            </a:r>
            <a:r>
              <a:rPr lang="en-GB" i="1" dirty="0"/>
              <a:t>Attachment &amp; Human Development</a:t>
            </a:r>
            <a:r>
              <a:rPr lang="en-GB" dirty="0"/>
              <a:t>, 7(4), pp. 349–367. Available at: </a:t>
            </a:r>
            <a:r>
              <a:rPr lang="en-GB" dirty="0">
                <a:hlinkClick r:id="rId4"/>
              </a:rPr>
              <a:t>https://doi.org/10.1080/14616730500365928</a:t>
            </a:r>
            <a:r>
              <a:rPr lang="en-GB" dirty="0"/>
              <a:t> (Accessed: 11 October 2026).</a:t>
            </a:r>
          </a:p>
        </p:txBody>
      </p:sp>
    </p:spTree>
    <p:extLst>
      <p:ext uri="{BB962C8B-B14F-4D97-AF65-F5344CB8AC3E}">
        <p14:creationId xmlns:p14="http://schemas.microsoft.com/office/powerpoint/2010/main" val="114296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0" end="1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Archway</Template>
  <TotalTime>2164</TotalTime>
  <Words>1451</Words>
  <Application>Microsoft Office PowerPoint</Application>
  <PresentationFormat>Widescreen</PresentationFormat>
  <Paragraphs>64</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Felix Titling</vt:lpstr>
      <vt:lpstr>Goudy Old Style</vt:lpstr>
      <vt:lpstr>Archway</vt:lpstr>
      <vt:lpstr>    </vt:lpstr>
      <vt:lpstr>  Outline of Shona Shona has joined the nursery newly, at 3 years old A feeling of anxiousness and worry has become a problem for Shonas experience at nursery  She is not comfortable being away from her carers   Shona is limited to communication verbally   </vt:lpstr>
      <vt:lpstr>PowerPoint Presentation</vt:lpstr>
      <vt:lpstr>How BOWLBYS Attachment Theory Explains Shona's Behaviour and Development</vt:lpstr>
      <vt:lpstr>Practical Strategies Based on Attachment Theory</vt:lpstr>
      <vt:lpstr>Nature and Nurture in Shona’s Development</vt:lpstr>
      <vt:lpstr>Critical Evaluation of Bowlby’s Attachment Theory</vt:lpstr>
      <vt:lpstr>Thank you for listening, any questions.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taybah nisa</dc:creator>
  <cp:lastModifiedBy>taybah nisa</cp:lastModifiedBy>
  <cp:revision>2</cp:revision>
  <dcterms:created xsi:type="dcterms:W3CDTF">2026-10-10T09:20:34Z</dcterms:created>
  <dcterms:modified xsi:type="dcterms:W3CDTF">2026-10-11T21:25:32Z</dcterms:modified>
</cp:coreProperties>
</file>