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8288000" cy="10287000"/>
  <p:notesSz cx="6858000" cy="9144000"/>
  <p:embeddedFontLst>
    <p:embeddedFont>
      <p:font typeface="Canva Sans" panose="020B0503030501040103" pitchFamily="34" charset="0"/>
      <p:regular r:id="rId22"/>
    </p:embeddedFont>
    <p:embeddedFont>
      <p:font typeface="Inter" panose="02000503000000020004" pitchFamily="2" charset="0"/>
      <p:regular r:id="rId23"/>
    </p:embeddedFont>
    <p:embeddedFont>
      <p:font typeface="Inter Bold" panose="02000503000000020004" pitchFamily="2" charset="0"/>
      <p:regular r:id="rId24"/>
      <p:bold r:id="rId25"/>
    </p:embeddedFont>
    <p:embeddedFont>
      <p:font typeface="Inter Semi-Bold" panose="02000503000000020004" pitchFamily="2" charset="0"/>
      <p:regular r:id="rId26"/>
      <p:bold r:id="rId27"/>
    </p:embeddedFont>
    <p:embeddedFont>
      <p:font typeface="Montserrat Bold" pitchFamily="2" charset="77"/>
      <p:regular r:id="rId28"/>
      <p:bold r:id="rId29"/>
    </p:embeddedFont>
    <p:embeddedFont>
      <p:font typeface="Nunito Ultra-Bold" pitchFamily="2" charset="77"/>
      <p:regular r:id="rId30"/>
      <p:bold r:id="rId31"/>
    </p:embeddedFont>
    <p:embeddedFont>
      <p:font typeface="Open Sauce" pitchFamily="2" charset="77"/>
      <p:regular r:id="rId32"/>
    </p:embeddedFont>
    <p:embeddedFont>
      <p:font typeface="Open Sauce Bold" pitchFamily="2" charset="77"/>
      <p:regular r:id="rId33"/>
      <p:bold r:id="rId34"/>
    </p:embeddedFont>
    <p:embeddedFont>
      <p:font typeface="Poppins" pitchFamily="2" charset="77"/>
      <p:regular r:id="rId35"/>
    </p:embeddedFont>
    <p:embeddedFont>
      <p:font typeface="Poppins Medium" panose="00000600000000000000" pitchFamily="2" charset="77"/>
      <p:regular r:id="rId36"/>
    </p:embeddedFont>
    <p:embeddedFont>
      <p:font typeface="Poppins Semi-Bold" pitchFamily="2" charset="77"/>
      <p:regular r:id="rId37"/>
      <p:bold r:id="rId3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 autoAdjust="0"/>
    <p:restoredTop sz="94574" autoAdjust="0"/>
  </p:normalViewPr>
  <p:slideViewPr>
    <p:cSldViewPr>
      <p:cViewPr varScale="1">
        <p:scale>
          <a:sx n="70" d="100"/>
          <a:sy n="70" d="100"/>
        </p:scale>
        <p:origin x="744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5.fntdata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font" Target="fonts/font13.fntdata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8.fntdata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3.fntdata"/><Relationship Id="rId32" Type="http://schemas.openxmlformats.org/officeDocument/2006/relationships/font" Target="fonts/font11.fntdata"/><Relationship Id="rId37" Type="http://schemas.openxmlformats.org/officeDocument/2006/relationships/font" Target="fonts/font16.fntdata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2.fntdata"/><Relationship Id="rId28" Type="http://schemas.openxmlformats.org/officeDocument/2006/relationships/font" Target="fonts/font7.fntdata"/><Relationship Id="rId36" Type="http://schemas.openxmlformats.org/officeDocument/2006/relationships/font" Target="fonts/font15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10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1.fntdata"/><Relationship Id="rId27" Type="http://schemas.openxmlformats.org/officeDocument/2006/relationships/font" Target="fonts/font6.fntdata"/><Relationship Id="rId30" Type="http://schemas.openxmlformats.org/officeDocument/2006/relationships/font" Target="fonts/font9.fntdata"/><Relationship Id="rId35" Type="http://schemas.openxmlformats.org/officeDocument/2006/relationships/font" Target="fonts/font14.fntdata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4.fntdata"/><Relationship Id="rId33" Type="http://schemas.openxmlformats.org/officeDocument/2006/relationships/font" Target="fonts/font12.fntdata"/><Relationship Id="rId38" Type="http://schemas.openxmlformats.org/officeDocument/2006/relationships/font" Target="fonts/font17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8/4/26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svg"/><Relationship Id="rId7" Type="http://schemas.openxmlformats.org/officeDocument/2006/relationships/image" Target="../media/image26.svg"/><Relationship Id="rId2" Type="http://schemas.openxmlformats.org/officeDocument/2006/relationships/image" Target="../media/image2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5" Type="http://schemas.openxmlformats.org/officeDocument/2006/relationships/image" Target="../media/image24.svg"/><Relationship Id="rId4" Type="http://schemas.openxmlformats.org/officeDocument/2006/relationships/image" Target="../media/image23.svg"/><Relationship Id="rId9" Type="http://schemas.openxmlformats.org/officeDocument/2006/relationships/image" Target="../media/image2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734675" y="666750"/>
            <a:ext cx="6886575" cy="8953500"/>
            <a:chOff x="0" y="0"/>
            <a:chExt cx="658032" cy="8555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58032" cy="855533"/>
            </a:xfrm>
            <a:custGeom>
              <a:avLst/>
              <a:gdLst/>
              <a:ahLst/>
              <a:cxnLst/>
              <a:rect l="l" t="t" r="r" b="b"/>
              <a:pathLst>
                <a:path w="658032" h="855533">
                  <a:moveTo>
                    <a:pt x="22484" y="0"/>
                  </a:moveTo>
                  <a:lnTo>
                    <a:pt x="635548" y="0"/>
                  </a:lnTo>
                  <a:cubicBezTo>
                    <a:pt x="647965" y="0"/>
                    <a:pt x="658032" y="10066"/>
                    <a:pt x="658032" y="22484"/>
                  </a:cubicBezTo>
                  <a:lnTo>
                    <a:pt x="658032" y="833048"/>
                  </a:lnTo>
                  <a:cubicBezTo>
                    <a:pt x="658032" y="845466"/>
                    <a:pt x="647965" y="855533"/>
                    <a:pt x="635548" y="855533"/>
                  </a:cubicBezTo>
                  <a:lnTo>
                    <a:pt x="22484" y="855533"/>
                  </a:lnTo>
                  <a:cubicBezTo>
                    <a:pt x="10066" y="855533"/>
                    <a:pt x="0" y="845466"/>
                    <a:pt x="0" y="833048"/>
                  </a:cubicBezTo>
                  <a:lnTo>
                    <a:pt x="0" y="22484"/>
                  </a:lnTo>
                  <a:cubicBezTo>
                    <a:pt x="0" y="10066"/>
                    <a:pt x="10066" y="0"/>
                    <a:pt x="22484" y="0"/>
                  </a:cubicBezTo>
                  <a:close/>
                </a:path>
              </a:pathLst>
            </a:custGeom>
            <a:blipFill>
              <a:blip r:embed="rId2"/>
              <a:stretch>
                <a:fillRect l="-96720" r="-120240" b="4994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795294" y="1203960"/>
            <a:ext cx="9037759" cy="6375241"/>
            <a:chOff x="0" y="0"/>
            <a:chExt cx="12050345" cy="8500321"/>
          </a:xfrm>
        </p:grpSpPr>
        <p:sp>
          <p:nvSpPr>
            <p:cNvPr id="5" name="TextBox 5"/>
            <p:cNvSpPr txBox="1"/>
            <p:nvPr/>
          </p:nvSpPr>
          <p:spPr>
            <a:xfrm>
              <a:off x="1230923" y="7804997"/>
              <a:ext cx="9588500" cy="6953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4200"/>
                </a:lnSpc>
                <a:spcBef>
                  <a:spcPct val="0"/>
                </a:spcBef>
              </a:pPr>
              <a:endParaRPr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66675"/>
              <a:ext cx="12050345" cy="277939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359"/>
                </a:lnSpc>
              </a:pPr>
              <a:r>
                <a:rPr lang="en-US" sz="2400" spc="-48">
                  <a:solidFill>
                    <a:srgbClr val="000000"/>
                  </a:solidFill>
                  <a:latin typeface="Poppins"/>
                  <a:ea typeface="Poppins"/>
                  <a:cs typeface="Poppins"/>
                  <a:sym typeface="Poppins"/>
                </a:rPr>
                <a:t>business plan presentation </a:t>
              </a:r>
            </a:p>
            <a:p>
              <a:pPr algn="ctr">
                <a:lnSpc>
                  <a:spcPts val="3359"/>
                </a:lnSpc>
              </a:pPr>
              <a:r>
                <a:rPr lang="en-US" sz="2400" spc="-48">
                  <a:solidFill>
                    <a:srgbClr val="000000"/>
                  </a:solidFill>
                  <a:latin typeface="Poppins"/>
                  <a:ea typeface="Poppins"/>
                  <a:cs typeface="Poppins"/>
                  <a:sym typeface="Poppins"/>
                </a:rPr>
                <a:t>Devon Wilson </a:t>
              </a:r>
            </a:p>
            <a:p>
              <a:pPr algn="ctr">
                <a:lnSpc>
                  <a:spcPts val="3359"/>
                </a:lnSpc>
              </a:pPr>
              <a:r>
                <a:rPr lang="en-US" sz="2400" spc="-48">
                  <a:solidFill>
                    <a:srgbClr val="000000"/>
                  </a:solidFill>
                  <a:latin typeface="Poppins"/>
                  <a:ea typeface="Poppins"/>
                  <a:cs typeface="Poppins"/>
                  <a:sym typeface="Poppins"/>
                </a:rPr>
                <a:t>2438758</a:t>
              </a:r>
            </a:p>
            <a:p>
              <a:pPr algn="ctr">
                <a:lnSpc>
                  <a:spcPts val="3359"/>
                </a:lnSpc>
              </a:pPr>
              <a:r>
                <a:rPr lang="en-US" sz="2400" spc="-48">
                  <a:solidFill>
                    <a:srgbClr val="000000"/>
                  </a:solidFill>
                  <a:latin typeface="Poppins"/>
                  <a:ea typeface="Poppins"/>
                  <a:cs typeface="Poppins"/>
                  <a:sym typeface="Poppins"/>
                </a:rPr>
                <a:t>Enterpriose &amp; Entrepreneurship (LCLM4006_LON)</a:t>
              </a:r>
            </a:p>
            <a:p>
              <a:pPr marL="0" lvl="0" indent="0" algn="ctr">
                <a:lnSpc>
                  <a:spcPts val="3359"/>
                </a:lnSpc>
                <a:spcBef>
                  <a:spcPct val="0"/>
                </a:spcBef>
              </a:pPr>
              <a:r>
                <a:rPr lang="en-US" sz="2400" spc="-48">
                  <a:solidFill>
                    <a:srgbClr val="000000"/>
                  </a:solidFill>
                  <a:latin typeface="Poppins"/>
                  <a:ea typeface="Poppins"/>
                  <a:cs typeface="Poppins"/>
                  <a:sym typeface="Poppins"/>
                </a:rPr>
                <a:t>SHENFENG MAI</a:t>
              </a: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A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35038" y="4543901"/>
            <a:ext cx="19533854" cy="5274140"/>
          </a:xfrm>
          <a:custGeom>
            <a:avLst/>
            <a:gdLst/>
            <a:ahLst/>
            <a:cxnLst/>
            <a:rect l="l" t="t" r="r" b="b"/>
            <a:pathLst>
              <a:path w="19533854" h="5274140">
                <a:moveTo>
                  <a:pt x="0" y="0"/>
                </a:moveTo>
                <a:lnTo>
                  <a:pt x="19533853" y="0"/>
                </a:lnTo>
                <a:lnTo>
                  <a:pt x="19533853" y="5274141"/>
                </a:lnTo>
                <a:lnTo>
                  <a:pt x="0" y="527414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AutoShape 3"/>
          <p:cNvSpPr/>
          <p:nvPr/>
        </p:nvSpPr>
        <p:spPr>
          <a:xfrm flipH="1">
            <a:off x="1028700" y="2197488"/>
            <a:ext cx="0" cy="8089512"/>
          </a:xfrm>
          <a:prstGeom prst="line">
            <a:avLst/>
          </a:prstGeom>
          <a:ln w="57150" cap="flat">
            <a:solidFill>
              <a:srgbClr val="1C443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4" name="AutoShape 4"/>
          <p:cNvSpPr/>
          <p:nvPr/>
        </p:nvSpPr>
        <p:spPr>
          <a:xfrm>
            <a:off x="1028700" y="0"/>
            <a:ext cx="0" cy="2197488"/>
          </a:xfrm>
          <a:prstGeom prst="line">
            <a:avLst/>
          </a:prstGeom>
          <a:ln w="57150" cap="flat">
            <a:solidFill>
              <a:srgbClr val="AAD69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1648320" y="1028700"/>
            <a:ext cx="556409" cy="556409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F716C">
                    <a:alpha val="100000"/>
                  </a:srgbClr>
                </a:gs>
                <a:gs pos="50000">
                  <a:srgbClr val="5DA39D">
                    <a:alpha val="100000"/>
                  </a:srgbClr>
                </a:gs>
                <a:gs pos="100000">
                  <a:srgbClr val="87CFA7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852860" y="7871519"/>
            <a:ext cx="15610980" cy="1656364"/>
            <a:chOff x="0" y="0"/>
            <a:chExt cx="4111534" cy="436244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111534" cy="436244"/>
            </a:xfrm>
            <a:custGeom>
              <a:avLst/>
              <a:gdLst/>
              <a:ahLst/>
              <a:cxnLst/>
              <a:rect l="l" t="t" r="r" b="b"/>
              <a:pathLst>
                <a:path w="4111534" h="436244">
                  <a:moveTo>
                    <a:pt x="9919" y="0"/>
                  </a:moveTo>
                  <a:lnTo>
                    <a:pt x="4101616" y="0"/>
                  </a:lnTo>
                  <a:cubicBezTo>
                    <a:pt x="4107093" y="0"/>
                    <a:pt x="4111534" y="4441"/>
                    <a:pt x="4111534" y="9919"/>
                  </a:cubicBezTo>
                  <a:lnTo>
                    <a:pt x="4111534" y="426326"/>
                  </a:lnTo>
                  <a:cubicBezTo>
                    <a:pt x="4111534" y="431803"/>
                    <a:pt x="4107093" y="436244"/>
                    <a:pt x="4101616" y="436244"/>
                  </a:cubicBezTo>
                  <a:lnTo>
                    <a:pt x="9919" y="436244"/>
                  </a:lnTo>
                  <a:cubicBezTo>
                    <a:pt x="4441" y="436244"/>
                    <a:pt x="0" y="431803"/>
                    <a:pt x="0" y="426326"/>
                  </a:cubicBezTo>
                  <a:lnTo>
                    <a:pt x="0" y="9919"/>
                  </a:lnTo>
                  <a:cubicBezTo>
                    <a:pt x="0" y="4441"/>
                    <a:pt x="4441" y="0"/>
                    <a:pt x="9919" y="0"/>
                  </a:cubicBezTo>
                  <a:close/>
                </a:path>
              </a:pathLst>
            </a:custGeom>
            <a:solidFill>
              <a:srgbClr val="D9F0E1">
                <a:alpha val="80000"/>
              </a:srgbClr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4111534" cy="4743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499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648320" y="1978413"/>
            <a:ext cx="12391907" cy="20385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6788"/>
              </a:lnSpc>
            </a:pPr>
            <a:r>
              <a:rPr lang="en-US" sz="11991" b="1">
                <a:solidFill>
                  <a:srgbClr val="3F716C">
                    <a:alpha val="80000"/>
                  </a:srgbClr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Leaves of Life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412627" y="1071955"/>
            <a:ext cx="1905972" cy="3810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149"/>
              </a:lnSpc>
            </a:pPr>
            <a:r>
              <a:rPr lang="en-US" sz="2249" b="1">
                <a:solidFill>
                  <a:srgbClr val="2F3B3A"/>
                </a:solidFill>
                <a:latin typeface="Inter Semi-Bold"/>
                <a:ea typeface="Inter Semi-Bold"/>
                <a:cs typeface="Inter Semi-Bold"/>
                <a:sym typeface="Inter Semi-Bold"/>
              </a:rPr>
              <a:t>Leaves of Life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04729" y="8205989"/>
            <a:ext cx="3678788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Founder &amp; CEO: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75871" y="8205989"/>
            <a:ext cx="3678788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Submission Date: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846571" y="8205989"/>
            <a:ext cx="3678788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Business Plan: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04729" y="8733039"/>
            <a:ext cx="3678788" cy="3810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149"/>
              </a:lnSpc>
            </a:pPr>
            <a:r>
              <a:rPr lang="en-US" sz="2249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Devon Wilson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375871" y="8733039"/>
            <a:ext cx="3978346" cy="3810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149"/>
              </a:lnSpc>
            </a:pPr>
            <a:r>
              <a:rPr lang="en-US" sz="2249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27.07.2026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2846571" y="8733039"/>
            <a:ext cx="4045989" cy="3810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149"/>
              </a:lnSpc>
            </a:pPr>
            <a:r>
              <a:rPr lang="en-US" sz="2249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Sustainable Landscaping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53328" y="1071955"/>
            <a:ext cx="1905972" cy="3810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3149"/>
              </a:lnSpc>
            </a:pPr>
            <a:r>
              <a:rPr lang="en-US" sz="2249" b="1">
                <a:solidFill>
                  <a:srgbClr val="2F3B3A"/>
                </a:solidFill>
                <a:latin typeface="Inter Semi-Bold"/>
                <a:ea typeface="Inter Semi-Bold"/>
                <a:cs typeface="Inter Semi-Bold"/>
                <a:sym typeface="Inter Semi-Bold"/>
              </a:rPr>
              <a:t>2026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926524" y="4355457"/>
            <a:ext cx="9570489" cy="3810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149"/>
              </a:lnSpc>
            </a:pPr>
            <a:r>
              <a:rPr lang="en-US" sz="2249" b="1">
                <a:solidFill>
                  <a:srgbClr val="2F3B3A"/>
                </a:solidFill>
                <a:latin typeface="Inter Semi-Bold"/>
                <a:ea typeface="Inter Semi-Bold"/>
                <a:cs typeface="Inter Semi-Bold"/>
                <a:sym typeface="Inter Semi-Bold"/>
              </a:rPr>
              <a:t>Sustainable Landscaping Business Plan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666" b="-666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 rot="-10800000">
            <a:off x="-152527" y="-137274"/>
            <a:ext cx="18608307" cy="6518107"/>
            <a:chOff x="0" y="0"/>
            <a:chExt cx="4900953" cy="171670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900953" cy="1716703"/>
            </a:xfrm>
            <a:custGeom>
              <a:avLst/>
              <a:gdLst/>
              <a:ahLst/>
              <a:cxnLst/>
              <a:rect l="l" t="t" r="r" b="b"/>
              <a:pathLst>
                <a:path w="4900953" h="1716703">
                  <a:moveTo>
                    <a:pt x="0" y="0"/>
                  </a:moveTo>
                  <a:lnTo>
                    <a:pt x="4900953" y="0"/>
                  </a:lnTo>
                  <a:lnTo>
                    <a:pt x="4900953" y="1716703"/>
                  </a:lnTo>
                  <a:lnTo>
                    <a:pt x="0" y="1716703"/>
                  </a:lnTo>
                  <a:close/>
                </a:path>
              </a:pathLst>
            </a:custGeom>
            <a:gradFill rotWithShape="1">
              <a:gsLst>
                <a:gs pos="0">
                  <a:srgbClr val="032621">
                    <a:alpha val="0"/>
                  </a:srgbClr>
                </a:gs>
                <a:gs pos="100000">
                  <a:srgbClr val="02362D">
                    <a:alpha val="7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900953" cy="17548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6601897" y="2450353"/>
            <a:ext cx="5084205" cy="538897"/>
            <a:chOff x="0" y="0"/>
            <a:chExt cx="1339050" cy="14193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339050" cy="141932"/>
            </a:xfrm>
            <a:custGeom>
              <a:avLst/>
              <a:gdLst/>
              <a:ahLst/>
              <a:cxnLst/>
              <a:rect l="l" t="t" r="r" b="b"/>
              <a:pathLst>
                <a:path w="1339050" h="141932">
                  <a:moveTo>
                    <a:pt x="70966" y="0"/>
                  </a:moveTo>
                  <a:lnTo>
                    <a:pt x="1268084" y="0"/>
                  </a:lnTo>
                  <a:cubicBezTo>
                    <a:pt x="1307277" y="0"/>
                    <a:pt x="1339050" y="31773"/>
                    <a:pt x="1339050" y="70966"/>
                  </a:cubicBezTo>
                  <a:lnTo>
                    <a:pt x="1339050" y="70966"/>
                  </a:lnTo>
                  <a:cubicBezTo>
                    <a:pt x="1339050" y="110159"/>
                    <a:pt x="1307277" y="141932"/>
                    <a:pt x="1268084" y="141932"/>
                  </a:cubicBezTo>
                  <a:lnTo>
                    <a:pt x="70966" y="141932"/>
                  </a:lnTo>
                  <a:cubicBezTo>
                    <a:pt x="31773" y="141932"/>
                    <a:pt x="0" y="110159"/>
                    <a:pt x="0" y="70966"/>
                  </a:cubicBezTo>
                  <a:lnTo>
                    <a:pt x="0" y="70966"/>
                  </a:lnTo>
                  <a:cubicBezTo>
                    <a:pt x="0" y="31773"/>
                    <a:pt x="31773" y="0"/>
                    <a:pt x="70966" y="0"/>
                  </a:cubicBezTo>
                  <a:close/>
                </a:path>
              </a:pathLst>
            </a:custGeom>
            <a:solidFill>
              <a:srgbClr val="A5D68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1339050" cy="1800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3635319" y="3370949"/>
            <a:ext cx="11032615" cy="35153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694"/>
              </a:lnSpc>
            </a:pPr>
            <a:r>
              <a:rPr lang="en-US" sz="7276" b="1">
                <a:solidFill>
                  <a:srgbClr val="FFFFFF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Leaves of Life</a:t>
            </a:r>
          </a:p>
          <a:p>
            <a:pPr marL="0" lvl="0" indent="0" algn="ctr">
              <a:lnSpc>
                <a:spcPts val="6694"/>
              </a:lnSpc>
            </a:pPr>
            <a:r>
              <a:rPr lang="en-US" sz="7276" b="1">
                <a:solidFill>
                  <a:srgbClr val="FFFFFF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Sustainable Landscaping Business Plan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87321" y="7002466"/>
            <a:ext cx="6128611" cy="742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877"/>
              </a:lnSpc>
            </a:pPr>
            <a:r>
              <a:rPr lang="en-US" sz="2000" spc="-47" dirty="0">
                <a:solidFill>
                  <a:srgbClr val="EAEAEC"/>
                </a:solidFill>
                <a:latin typeface="Poppins"/>
                <a:ea typeface="Poppins"/>
                <a:cs typeface="Poppins"/>
                <a:sym typeface="Poppins"/>
              </a:rPr>
              <a:t>Devon Wilson, Founder &amp; CEO | Submission Date: 27.07.2026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64103" y="2530889"/>
            <a:ext cx="3575046" cy="3397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798"/>
              </a:lnSpc>
              <a:spcBef>
                <a:spcPct val="0"/>
              </a:spcBef>
            </a:pPr>
            <a:r>
              <a:rPr lang="en-US" sz="199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Business Plan Presentation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886937" y="9277350"/>
            <a:ext cx="2514126" cy="0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6261571"/>
            <a:ext cx="10133536" cy="2019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407"/>
              </a:lnSpc>
            </a:pPr>
            <a:r>
              <a:rPr lang="en-US" sz="8051" b="1" dirty="0">
                <a:solidFill>
                  <a:srgbClr val="2F3524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Business Overview &amp; Founder Expertise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-1242683" y="-406435"/>
            <a:ext cx="2859973" cy="4646543"/>
            <a:chOff x="0" y="0"/>
            <a:chExt cx="753244" cy="122378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753244" cy="1223781"/>
            </a:xfrm>
            <a:custGeom>
              <a:avLst/>
              <a:gdLst/>
              <a:ahLst/>
              <a:cxnLst/>
              <a:rect l="l" t="t" r="r" b="b"/>
              <a:pathLst>
                <a:path w="753244" h="1223781">
                  <a:moveTo>
                    <a:pt x="135350" y="0"/>
                  </a:moveTo>
                  <a:lnTo>
                    <a:pt x="617895" y="0"/>
                  </a:lnTo>
                  <a:cubicBezTo>
                    <a:pt x="653791" y="0"/>
                    <a:pt x="688218" y="14260"/>
                    <a:pt x="713601" y="39643"/>
                  </a:cubicBezTo>
                  <a:cubicBezTo>
                    <a:pt x="738984" y="65026"/>
                    <a:pt x="753244" y="99453"/>
                    <a:pt x="753244" y="135350"/>
                  </a:cubicBezTo>
                  <a:lnTo>
                    <a:pt x="753244" y="1088431"/>
                  </a:lnTo>
                  <a:cubicBezTo>
                    <a:pt x="753244" y="1163183"/>
                    <a:pt x="692646" y="1223781"/>
                    <a:pt x="617895" y="1223781"/>
                  </a:cubicBezTo>
                  <a:lnTo>
                    <a:pt x="135350" y="1223781"/>
                  </a:lnTo>
                  <a:cubicBezTo>
                    <a:pt x="99453" y="1223781"/>
                    <a:pt x="65026" y="1209521"/>
                    <a:pt x="39643" y="1184138"/>
                  </a:cubicBezTo>
                  <a:cubicBezTo>
                    <a:pt x="14260" y="1158755"/>
                    <a:pt x="0" y="1124328"/>
                    <a:pt x="0" y="1088431"/>
                  </a:cubicBezTo>
                  <a:lnTo>
                    <a:pt x="0" y="135350"/>
                  </a:lnTo>
                  <a:cubicBezTo>
                    <a:pt x="0" y="99453"/>
                    <a:pt x="14260" y="65026"/>
                    <a:pt x="39643" y="39643"/>
                  </a:cubicBezTo>
                  <a:cubicBezTo>
                    <a:pt x="65026" y="14260"/>
                    <a:pt x="99453" y="0"/>
                    <a:pt x="135350" y="0"/>
                  </a:cubicBezTo>
                  <a:close/>
                </a:path>
              </a:pathLst>
            </a:custGeom>
            <a:solidFill>
              <a:srgbClr val="A5D68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753244" cy="126188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28700" y="1028700"/>
            <a:ext cx="10133536" cy="4551395"/>
            <a:chOff x="0" y="0"/>
            <a:chExt cx="13511381" cy="6068526"/>
          </a:xfrm>
        </p:grpSpPr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/>
            <a:srcRect t="643" b="643"/>
            <a:stretch>
              <a:fillRect/>
            </a:stretch>
          </p:blipFill>
          <p:spPr>
            <a:xfrm>
              <a:off x="0" y="0"/>
              <a:ext cx="13511381" cy="6068526"/>
            </a:xfrm>
            <a:prstGeom prst="rect">
              <a:avLst/>
            </a:prstGeom>
          </p:spPr>
        </p:pic>
      </p:grpSp>
      <p:sp>
        <p:nvSpPr>
          <p:cNvPr id="8" name="TextBox 8"/>
          <p:cNvSpPr txBox="1"/>
          <p:nvPr/>
        </p:nvSpPr>
        <p:spPr>
          <a:xfrm>
            <a:off x="12300238" y="1685147"/>
            <a:ext cx="4959062" cy="25455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60"/>
              </a:lnSpc>
            </a:pPr>
            <a:r>
              <a:rPr lang="en-US" sz="2000" spc="-36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Leaves of Life is a Solihull-based sustainable landscaping company serving residential, commercial, and public sector clients across the West Midlands. Our approach combines expert horticultural knowledge with eco-conscious practices to create thriving outdoor spaces that benefit both people and wildlife.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300238" y="5561045"/>
            <a:ext cx="4959062" cy="25455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60"/>
              </a:lnSpc>
            </a:pPr>
            <a:r>
              <a:rPr lang="en-US" sz="2000" spc="-36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Founder &amp; CEO Devon Wilson brings a Level 3 Diploma in Horticulture and six years of hands-on experience in the West Midlands landscaping industry. With expertise in soft landscaping, hardscaping, sustainable planting, and garden renovation, Devon leads a dedicated team committed to delivering quality, reliable service.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4642706" y="9418893"/>
            <a:ext cx="2514126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Box 11"/>
          <p:cNvSpPr txBox="1"/>
          <p:nvPr/>
        </p:nvSpPr>
        <p:spPr>
          <a:xfrm>
            <a:off x="1028700" y="9266493"/>
            <a:ext cx="6958459" cy="285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58"/>
              </a:lnSpc>
            </a:pPr>
            <a:r>
              <a:rPr lang="en-US" sz="1798" spc="-35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LEAVES OF LIFE BUSINESS PLAN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16085553" y="-3617843"/>
            <a:ext cx="2859973" cy="4646543"/>
            <a:chOff x="0" y="0"/>
            <a:chExt cx="753244" cy="1223781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753244" cy="1223781"/>
            </a:xfrm>
            <a:custGeom>
              <a:avLst/>
              <a:gdLst/>
              <a:ahLst/>
              <a:cxnLst/>
              <a:rect l="l" t="t" r="r" b="b"/>
              <a:pathLst>
                <a:path w="753244" h="1223781">
                  <a:moveTo>
                    <a:pt x="135350" y="0"/>
                  </a:moveTo>
                  <a:lnTo>
                    <a:pt x="617895" y="0"/>
                  </a:lnTo>
                  <a:cubicBezTo>
                    <a:pt x="653791" y="0"/>
                    <a:pt x="688218" y="14260"/>
                    <a:pt x="713601" y="39643"/>
                  </a:cubicBezTo>
                  <a:cubicBezTo>
                    <a:pt x="738984" y="65026"/>
                    <a:pt x="753244" y="99453"/>
                    <a:pt x="753244" y="135350"/>
                  </a:cubicBezTo>
                  <a:lnTo>
                    <a:pt x="753244" y="1088431"/>
                  </a:lnTo>
                  <a:cubicBezTo>
                    <a:pt x="753244" y="1163183"/>
                    <a:pt x="692646" y="1223781"/>
                    <a:pt x="617895" y="1223781"/>
                  </a:cubicBezTo>
                  <a:lnTo>
                    <a:pt x="135350" y="1223781"/>
                  </a:lnTo>
                  <a:cubicBezTo>
                    <a:pt x="99453" y="1223781"/>
                    <a:pt x="65026" y="1209521"/>
                    <a:pt x="39643" y="1184138"/>
                  </a:cubicBezTo>
                  <a:cubicBezTo>
                    <a:pt x="14260" y="1158755"/>
                    <a:pt x="0" y="1124328"/>
                    <a:pt x="0" y="1088431"/>
                  </a:cubicBezTo>
                  <a:lnTo>
                    <a:pt x="0" y="135350"/>
                  </a:lnTo>
                  <a:cubicBezTo>
                    <a:pt x="0" y="99453"/>
                    <a:pt x="14260" y="65026"/>
                    <a:pt x="39643" y="39643"/>
                  </a:cubicBezTo>
                  <a:cubicBezTo>
                    <a:pt x="65026" y="14260"/>
                    <a:pt x="99453" y="0"/>
                    <a:pt x="135350" y="0"/>
                  </a:cubicBezTo>
                  <a:close/>
                </a:path>
              </a:pathLst>
            </a:custGeom>
            <a:solidFill>
              <a:srgbClr val="A5D68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753244" cy="126188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17156831" y="249486"/>
            <a:ext cx="717416" cy="5443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3733"/>
              </a:lnSpc>
            </a:pPr>
            <a:r>
              <a:rPr lang="en-US" sz="4058" b="1">
                <a:solidFill>
                  <a:srgbClr val="2F3524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02</a:t>
            </a:r>
          </a:p>
        </p:txBody>
      </p:sp>
    </p:spTree>
  </p:cSld>
  <p:clrMapOvr>
    <a:masterClrMapping/>
  </p:clrMapOvr>
  <p:transition spd="slow">
    <p:push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1421970"/>
            <a:ext cx="7745367" cy="2857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157"/>
              </a:lnSpc>
            </a:pPr>
            <a:r>
              <a:rPr lang="en-US" sz="7779" b="1">
                <a:solidFill>
                  <a:srgbClr val="2F3524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Core Services &amp; Unique Selling Points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61871" y="1762244"/>
            <a:ext cx="7797429" cy="1134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Leaves of Life offers comprehensive sustainable landscaping solutions tailored to residential, commercial, and public sector clients. Our services combine horticultural expertise with eco-conscious practices to create thriving outdoor spaces.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27518" y="3249120"/>
            <a:ext cx="473323" cy="4619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07"/>
              </a:lnSpc>
            </a:pPr>
            <a:r>
              <a:rPr lang="en-US" sz="2922" spc="-58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300841" y="3258645"/>
            <a:ext cx="6958459" cy="8527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Garden Design &amp; Consultation: Bespoke design services tailored to your property and wildlife-friendly conditions, including site analysis and planting recommendations</a:t>
            </a:r>
            <a:r>
              <a:rPr lang="en-US" sz="1798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827518" y="4334970"/>
            <a:ext cx="473323" cy="4619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07"/>
              </a:lnSpc>
            </a:pPr>
            <a:r>
              <a:rPr lang="en-US" sz="2922" spc="-58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300841" y="4344495"/>
            <a:ext cx="6958459" cy="8527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Soft Landscaping: Expert planting, lawn installation, and hedging using 100% peat-free, native UK plants for sustainable, wildlife-supporting gardens.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827518" y="5420820"/>
            <a:ext cx="473323" cy="4619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07"/>
              </a:lnSpc>
            </a:pPr>
            <a:r>
              <a:rPr lang="en-US" sz="2922" spc="-58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300841" y="5430345"/>
            <a:ext cx="6958459" cy="8527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Hard Landscaping: Installation of patios, fencing, and water features using sustainable materials and eco-friendly waste management practices.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827518" y="6506670"/>
            <a:ext cx="473323" cy="4619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07"/>
              </a:lnSpc>
            </a:pPr>
            <a:r>
              <a:rPr lang="en-US" sz="2922" spc="-58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4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300841" y="6516195"/>
            <a:ext cx="6958459" cy="8527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Grounds Maintenance: Seasonal care and upkeep services including wildlife-friendly gardening, with full insurance coverage and guaranteed quality work.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-1305946" y="4796926"/>
            <a:ext cx="2859973" cy="4646543"/>
            <a:chOff x="0" y="0"/>
            <a:chExt cx="753244" cy="1223781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753244" cy="1223781"/>
            </a:xfrm>
            <a:custGeom>
              <a:avLst/>
              <a:gdLst/>
              <a:ahLst/>
              <a:cxnLst/>
              <a:rect l="l" t="t" r="r" b="b"/>
              <a:pathLst>
                <a:path w="753244" h="1223781">
                  <a:moveTo>
                    <a:pt x="135350" y="0"/>
                  </a:moveTo>
                  <a:lnTo>
                    <a:pt x="617895" y="0"/>
                  </a:lnTo>
                  <a:cubicBezTo>
                    <a:pt x="653791" y="0"/>
                    <a:pt x="688218" y="14260"/>
                    <a:pt x="713601" y="39643"/>
                  </a:cubicBezTo>
                  <a:cubicBezTo>
                    <a:pt x="738984" y="65026"/>
                    <a:pt x="753244" y="99453"/>
                    <a:pt x="753244" y="135350"/>
                  </a:cubicBezTo>
                  <a:lnTo>
                    <a:pt x="753244" y="1088431"/>
                  </a:lnTo>
                  <a:cubicBezTo>
                    <a:pt x="753244" y="1163183"/>
                    <a:pt x="692646" y="1223781"/>
                    <a:pt x="617895" y="1223781"/>
                  </a:cubicBezTo>
                  <a:lnTo>
                    <a:pt x="135350" y="1223781"/>
                  </a:lnTo>
                  <a:cubicBezTo>
                    <a:pt x="99453" y="1223781"/>
                    <a:pt x="65026" y="1209521"/>
                    <a:pt x="39643" y="1184138"/>
                  </a:cubicBezTo>
                  <a:cubicBezTo>
                    <a:pt x="14260" y="1158755"/>
                    <a:pt x="0" y="1124328"/>
                    <a:pt x="0" y="1088431"/>
                  </a:cubicBezTo>
                  <a:lnTo>
                    <a:pt x="0" y="135350"/>
                  </a:lnTo>
                  <a:cubicBezTo>
                    <a:pt x="0" y="99453"/>
                    <a:pt x="14260" y="65026"/>
                    <a:pt x="39643" y="39643"/>
                  </a:cubicBezTo>
                  <a:cubicBezTo>
                    <a:pt x="65026" y="14260"/>
                    <a:pt x="99453" y="0"/>
                    <a:pt x="135350" y="0"/>
                  </a:cubicBezTo>
                  <a:close/>
                </a:path>
              </a:pathLst>
            </a:custGeom>
            <a:solidFill>
              <a:srgbClr val="A5D68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753244" cy="126188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649124" y="5449395"/>
            <a:ext cx="7402437" cy="5254982"/>
            <a:chOff x="0" y="0"/>
            <a:chExt cx="9869917" cy="7006643"/>
          </a:xfrm>
        </p:grpSpPr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2"/>
            <a:srcRect t="7" b="7"/>
            <a:stretch>
              <a:fillRect/>
            </a:stretch>
          </p:blipFill>
          <p:spPr>
            <a:xfrm>
              <a:off x="0" y="0"/>
              <a:ext cx="9869917" cy="7006643"/>
            </a:xfrm>
            <a:prstGeom prst="rect">
              <a:avLst/>
            </a:prstGeom>
          </p:spPr>
        </p:pic>
      </p:grpSp>
      <p:grpSp>
        <p:nvGrpSpPr>
          <p:cNvPr id="17" name="Group 17"/>
          <p:cNvGrpSpPr/>
          <p:nvPr/>
        </p:nvGrpSpPr>
        <p:grpSpPr>
          <a:xfrm>
            <a:off x="16085553" y="-3617843"/>
            <a:ext cx="2859973" cy="4646543"/>
            <a:chOff x="0" y="0"/>
            <a:chExt cx="753244" cy="1223781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753244" cy="1223781"/>
            </a:xfrm>
            <a:custGeom>
              <a:avLst/>
              <a:gdLst/>
              <a:ahLst/>
              <a:cxnLst/>
              <a:rect l="l" t="t" r="r" b="b"/>
              <a:pathLst>
                <a:path w="753244" h="1223781">
                  <a:moveTo>
                    <a:pt x="135350" y="0"/>
                  </a:moveTo>
                  <a:lnTo>
                    <a:pt x="617895" y="0"/>
                  </a:lnTo>
                  <a:cubicBezTo>
                    <a:pt x="653791" y="0"/>
                    <a:pt x="688218" y="14260"/>
                    <a:pt x="713601" y="39643"/>
                  </a:cubicBezTo>
                  <a:cubicBezTo>
                    <a:pt x="738984" y="65026"/>
                    <a:pt x="753244" y="99453"/>
                    <a:pt x="753244" y="135350"/>
                  </a:cubicBezTo>
                  <a:lnTo>
                    <a:pt x="753244" y="1088431"/>
                  </a:lnTo>
                  <a:cubicBezTo>
                    <a:pt x="753244" y="1163183"/>
                    <a:pt x="692646" y="1223781"/>
                    <a:pt x="617895" y="1223781"/>
                  </a:cubicBezTo>
                  <a:lnTo>
                    <a:pt x="135350" y="1223781"/>
                  </a:lnTo>
                  <a:cubicBezTo>
                    <a:pt x="99453" y="1223781"/>
                    <a:pt x="65026" y="1209521"/>
                    <a:pt x="39643" y="1184138"/>
                  </a:cubicBezTo>
                  <a:cubicBezTo>
                    <a:pt x="14260" y="1158755"/>
                    <a:pt x="0" y="1124328"/>
                    <a:pt x="0" y="1088431"/>
                  </a:cubicBezTo>
                  <a:lnTo>
                    <a:pt x="0" y="135350"/>
                  </a:lnTo>
                  <a:cubicBezTo>
                    <a:pt x="0" y="99453"/>
                    <a:pt x="14260" y="65026"/>
                    <a:pt x="39643" y="39643"/>
                  </a:cubicBezTo>
                  <a:cubicBezTo>
                    <a:pt x="65026" y="14260"/>
                    <a:pt x="99453" y="0"/>
                    <a:pt x="135350" y="0"/>
                  </a:cubicBezTo>
                  <a:close/>
                </a:path>
              </a:pathLst>
            </a:custGeom>
            <a:solidFill>
              <a:srgbClr val="A5D68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38100"/>
              <a:ext cx="753244" cy="126188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17156831" y="249486"/>
            <a:ext cx="717416" cy="5443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3733"/>
              </a:lnSpc>
            </a:pPr>
            <a:r>
              <a:rPr lang="en-US" sz="4058" b="1">
                <a:solidFill>
                  <a:srgbClr val="2F3524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461871" y="9266493"/>
            <a:ext cx="6958459" cy="285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LEAVES OF LIFE BUSINESS PLAN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4642706" y="9418893"/>
            <a:ext cx="2514126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push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5143500"/>
            <a:ext cx="8356259" cy="7616340"/>
            <a:chOff x="0" y="0"/>
            <a:chExt cx="2200825" cy="200595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200825" cy="2005950"/>
            </a:xfrm>
            <a:custGeom>
              <a:avLst/>
              <a:gdLst/>
              <a:ahLst/>
              <a:cxnLst/>
              <a:rect l="l" t="t" r="r" b="b"/>
              <a:pathLst>
                <a:path w="2200825" h="2005950">
                  <a:moveTo>
                    <a:pt x="46324" y="0"/>
                  </a:moveTo>
                  <a:lnTo>
                    <a:pt x="2154501" y="0"/>
                  </a:lnTo>
                  <a:cubicBezTo>
                    <a:pt x="2180085" y="0"/>
                    <a:pt x="2200825" y="20740"/>
                    <a:pt x="2200825" y="46324"/>
                  </a:cubicBezTo>
                  <a:lnTo>
                    <a:pt x="2200825" y="1959626"/>
                  </a:lnTo>
                  <a:cubicBezTo>
                    <a:pt x="2200825" y="1985210"/>
                    <a:pt x="2180085" y="2005950"/>
                    <a:pt x="2154501" y="2005950"/>
                  </a:cubicBezTo>
                  <a:lnTo>
                    <a:pt x="46324" y="2005950"/>
                  </a:lnTo>
                  <a:cubicBezTo>
                    <a:pt x="34038" y="2005950"/>
                    <a:pt x="22255" y="2001069"/>
                    <a:pt x="13568" y="1992382"/>
                  </a:cubicBezTo>
                  <a:cubicBezTo>
                    <a:pt x="4881" y="1983694"/>
                    <a:pt x="0" y="1971911"/>
                    <a:pt x="0" y="1959626"/>
                  </a:cubicBezTo>
                  <a:lnTo>
                    <a:pt x="0" y="46324"/>
                  </a:lnTo>
                  <a:cubicBezTo>
                    <a:pt x="0" y="34038"/>
                    <a:pt x="4881" y="22255"/>
                    <a:pt x="13568" y="13568"/>
                  </a:cubicBezTo>
                  <a:cubicBezTo>
                    <a:pt x="22255" y="4881"/>
                    <a:pt x="34038" y="0"/>
                    <a:pt x="46324" y="0"/>
                  </a:cubicBezTo>
                  <a:close/>
                </a:path>
              </a:pathLst>
            </a:custGeom>
            <a:solidFill>
              <a:srgbClr val="A5D68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200825" cy="20440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l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946252" y="-674587"/>
            <a:ext cx="9245157" cy="9626257"/>
            <a:chOff x="0" y="0"/>
            <a:chExt cx="12326877" cy="12835010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t="21" b="21"/>
            <a:stretch>
              <a:fillRect/>
            </a:stretch>
          </p:blipFill>
          <p:spPr>
            <a:xfrm>
              <a:off x="0" y="0"/>
              <a:ext cx="12326877" cy="12835010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 rot="5400000">
            <a:off x="-1106986" y="155543"/>
            <a:ext cx="9626257" cy="7965997"/>
            <a:chOff x="0" y="0"/>
            <a:chExt cx="2535311" cy="209804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535311" cy="2098040"/>
            </a:xfrm>
            <a:custGeom>
              <a:avLst/>
              <a:gdLst/>
              <a:ahLst/>
              <a:cxnLst/>
              <a:rect l="l" t="t" r="r" b="b"/>
              <a:pathLst>
                <a:path w="2535311" h="2098040">
                  <a:moveTo>
                    <a:pt x="0" y="0"/>
                  </a:moveTo>
                  <a:lnTo>
                    <a:pt x="2535311" y="0"/>
                  </a:lnTo>
                  <a:lnTo>
                    <a:pt x="2535311" y="2098040"/>
                  </a:lnTo>
                  <a:lnTo>
                    <a:pt x="0" y="2098040"/>
                  </a:lnTo>
                  <a:close/>
                </a:path>
              </a:pathLst>
            </a:custGeom>
            <a:gradFill rotWithShape="1">
              <a:gsLst>
                <a:gs pos="0">
                  <a:srgbClr val="032621">
                    <a:alpha val="0"/>
                  </a:srgbClr>
                </a:gs>
                <a:gs pos="100000">
                  <a:srgbClr val="02362D">
                    <a:alpha val="7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2535311" cy="21361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028700" y="4935714"/>
            <a:ext cx="7170192" cy="20598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511"/>
              </a:lnSpc>
            </a:pPr>
            <a:r>
              <a:rPr lang="en-US" sz="8164" b="1">
                <a:solidFill>
                  <a:srgbClr val="FFFFFF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Legal &amp;</a:t>
            </a:r>
          </a:p>
          <a:p>
            <a:pPr marL="0" lvl="0" indent="0" algn="l">
              <a:lnSpc>
                <a:spcPts val="7511"/>
              </a:lnSpc>
            </a:pPr>
            <a:r>
              <a:rPr lang="en-US" sz="8164" b="1">
                <a:solidFill>
                  <a:srgbClr val="FFFFFF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Management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642780" y="1955486"/>
            <a:ext cx="6616520" cy="19813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Legal Structure: Private Limited Company (Ltd)</a:t>
            </a:r>
          </a:p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Our business operates as a Private Limited Company, providing limited liability protection and establishing credibility with clients and suppliers. This structure offers tax efficiency and investor-friendly arrangements, positioning Leaves of Life for sustainable growth and professional partnerships.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42780" y="1066800"/>
            <a:ext cx="5397449" cy="6111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465"/>
              </a:lnSpc>
            </a:pPr>
            <a:r>
              <a:rPr lang="en-US" sz="4293" spc="-85">
                <a:solidFill>
                  <a:srgbClr val="004637"/>
                </a:solidFill>
                <a:latin typeface="Poppins"/>
                <a:ea typeface="Poppins"/>
                <a:cs typeface="Poppins"/>
                <a:sym typeface="Poppins"/>
              </a:rPr>
              <a:t>Management Team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642780" y="6121220"/>
            <a:ext cx="6616520" cy="25455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Founder &amp; CEO: Devon Wilson leads strategy, client relations, and project management with Level 3 Diploma qualifications.</a:t>
            </a:r>
          </a:p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Landscaper &amp; Horticulturist: Handles soft landscaping, sustainable planting, and garden renovation.</a:t>
            </a:r>
          </a:p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Hardscape Specialist: Manages patios, fencing, and water features.</a:t>
            </a:r>
          </a:p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Admin &amp; Marketing Assistant: Supports operations, invoicing, and brand presence.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642780" y="5233817"/>
            <a:ext cx="5620499" cy="6111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465"/>
              </a:lnSpc>
            </a:pPr>
            <a:r>
              <a:rPr lang="en-US" sz="4293" spc="-85">
                <a:solidFill>
                  <a:srgbClr val="004637"/>
                </a:solidFill>
                <a:latin typeface="Poppins"/>
                <a:ea typeface="Poppins"/>
                <a:cs typeface="Poppins"/>
                <a:sym typeface="Poppins"/>
              </a:rPr>
              <a:t>Why Ltd?</a:t>
            </a:r>
          </a:p>
        </p:txBody>
      </p:sp>
      <p:sp>
        <p:nvSpPr>
          <p:cNvPr id="15" name="AutoShape 15"/>
          <p:cNvSpPr/>
          <p:nvPr/>
        </p:nvSpPr>
        <p:spPr>
          <a:xfrm>
            <a:off x="14745174" y="9277350"/>
            <a:ext cx="2514126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Box 16"/>
          <p:cNvSpPr txBox="1"/>
          <p:nvPr/>
        </p:nvSpPr>
        <p:spPr>
          <a:xfrm>
            <a:off x="311284" y="315596"/>
            <a:ext cx="717416" cy="5443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3733"/>
              </a:lnSpc>
            </a:pPr>
            <a:r>
              <a:rPr lang="en-US" sz="4058" b="1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336779" y="402094"/>
            <a:ext cx="3352362" cy="285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158"/>
              </a:lnSpc>
            </a:pPr>
            <a:r>
              <a:rPr lang="en-US" sz="1798" spc="-35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LEAVES OF LIFE</a:t>
            </a:r>
          </a:p>
        </p:txBody>
      </p:sp>
    </p:spTree>
  </p:cSld>
  <p:clrMapOvr>
    <a:masterClrMapping/>
  </p:clrMapOvr>
  <p:transition spd="slow">
    <p:push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666" b="-666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 rot="5400000">
            <a:off x="-252756" y="-1239791"/>
            <a:ext cx="11656966" cy="12766583"/>
            <a:chOff x="0" y="0"/>
            <a:chExt cx="3070147" cy="3362392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070147" cy="3362392"/>
            </a:xfrm>
            <a:custGeom>
              <a:avLst/>
              <a:gdLst/>
              <a:ahLst/>
              <a:cxnLst/>
              <a:rect l="l" t="t" r="r" b="b"/>
              <a:pathLst>
                <a:path w="3070147" h="3362392">
                  <a:moveTo>
                    <a:pt x="0" y="0"/>
                  </a:moveTo>
                  <a:lnTo>
                    <a:pt x="3070147" y="0"/>
                  </a:lnTo>
                  <a:lnTo>
                    <a:pt x="3070147" y="3362392"/>
                  </a:lnTo>
                  <a:lnTo>
                    <a:pt x="0" y="3362392"/>
                  </a:lnTo>
                  <a:close/>
                </a:path>
              </a:pathLst>
            </a:custGeom>
            <a:gradFill rotWithShape="1">
              <a:gsLst>
                <a:gs pos="0">
                  <a:srgbClr val="032621">
                    <a:alpha val="0"/>
                  </a:srgbClr>
                </a:gs>
                <a:gs pos="100000">
                  <a:srgbClr val="02362D">
                    <a:alpha val="61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3070147" cy="34004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144000" y="-137119"/>
            <a:ext cx="9281133" cy="5280619"/>
            <a:chOff x="0" y="0"/>
            <a:chExt cx="2444414" cy="139078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444414" cy="1390780"/>
            </a:xfrm>
            <a:custGeom>
              <a:avLst/>
              <a:gdLst/>
              <a:ahLst/>
              <a:cxnLst/>
              <a:rect l="l" t="t" r="r" b="b"/>
              <a:pathLst>
                <a:path w="2444414" h="1390780">
                  <a:moveTo>
                    <a:pt x="0" y="0"/>
                  </a:moveTo>
                  <a:lnTo>
                    <a:pt x="2444414" y="0"/>
                  </a:lnTo>
                  <a:lnTo>
                    <a:pt x="2444414" y="1390780"/>
                  </a:lnTo>
                  <a:lnTo>
                    <a:pt x="0" y="139078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2444414" cy="14288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0309833" y="2270780"/>
            <a:ext cx="7062619" cy="2263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UK Government's net-zero targets and biodiversity net gain policies create strong demand for sustainable landscaping. Council grants and environmental compliance requirements favor eco-conscious businesses. The UK landscaping market is valued at £9+ billion and growing, driven by increased home improvement spending and population growth in the West Midlands region</a:t>
            </a:r>
            <a:r>
              <a:rPr lang="en-US" sz="1798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09833" y="773778"/>
            <a:ext cx="4159673" cy="11730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465"/>
              </a:lnSpc>
            </a:pPr>
            <a:r>
              <a:rPr lang="en-US" sz="4293" spc="-85">
                <a:solidFill>
                  <a:srgbClr val="004637"/>
                </a:solidFill>
                <a:latin typeface="Poppins"/>
                <a:ea typeface="Poppins"/>
                <a:cs typeface="Poppins"/>
                <a:sym typeface="Poppins"/>
              </a:rPr>
              <a:t>Political &amp; Economic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9144000" y="5143500"/>
            <a:ext cx="9281133" cy="5280619"/>
            <a:chOff x="0" y="0"/>
            <a:chExt cx="2444414" cy="139078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444414" cy="1390780"/>
            </a:xfrm>
            <a:custGeom>
              <a:avLst/>
              <a:gdLst/>
              <a:ahLst/>
              <a:cxnLst/>
              <a:rect l="l" t="t" r="r" b="b"/>
              <a:pathLst>
                <a:path w="2444414" h="1390780">
                  <a:moveTo>
                    <a:pt x="0" y="0"/>
                  </a:moveTo>
                  <a:lnTo>
                    <a:pt x="2444414" y="0"/>
                  </a:lnTo>
                  <a:lnTo>
                    <a:pt x="2444414" y="1390780"/>
                  </a:lnTo>
                  <a:lnTo>
                    <a:pt x="0" y="1390780"/>
                  </a:lnTo>
                  <a:close/>
                </a:path>
              </a:pathLst>
            </a:custGeom>
            <a:solidFill>
              <a:srgbClr val="A5D68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2444414" cy="14288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0141398" y="7360736"/>
            <a:ext cx="7117902" cy="2263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Growing awareness of mental health benefits from green spaces drives demand for quality outdoor environments. The wildlife gardening trend shows homeowners seeking native, biodiversity-friendly landscapes. West Midlands population growth of 120,000+ residents creates expanding market for residential and commercial landscaping services, with increasing demand for professional garden transformations.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141398" y="5863733"/>
            <a:ext cx="4159673" cy="6111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465"/>
              </a:lnSpc>
            </a:pPr>
            <a:r>
              <a:rPr lang="en-US" sz="4293" spc="-85">
                <a:solidFill>
                  <a:srgbClr val="004637"/>
                </a:solidFill>
                <a:latin typeface="Poppins"/>
                <a:ea typeface="Poppins"/>
                <a:cs typeface="Poppins"/>
                <a:sym typeface="Poppins"/>
              </a:rPr>
              <a:t>Social Factors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11284" y="9239250"/>
            <a:ext cx="2514126" cy="0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Box 17"/>
          <p:cNvSpPr txBox="1"/>
          <p:nvPr/>
        </p:nvSpPr>
        <p:spPr>
          <a:xfrm>
            <a:off x="1028700" y="3540375"/>
            <a:ext cx="3352362" cy="285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58"/>
              </a:lnSpc>
            </a:pPr>
            <a:r>
              <a:rPr lang="en-US" sz="1798" spc="-35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LEAVES OF LIFE BUSINESS PLAN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1514" y="3965997"/>
            <a:ext cx="7274929" cy="23549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892"/>
              </a:lnSpc>
            </a:pPr>
            <a:r>
              <a:rPr lang="en-US" sz="8083" b="1">
                <a:solidFill>
                  <a:srgbClr val="FFFFFF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PESTEL Analysis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11284" y="333287"/>
            <a:ext cx="717416" cy="5443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3733"/>
              </a:lnSpc>
            </a:pPr>
            <a:r>
              <a:rPr lang="en-US" sz="4058" b="1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05</a:t>
            </a:r>
          </a:p>
        </p:txBody>
      </p:sp>
    </p:spTree>
  </p:cSld>
  <p:clrMapOvr>
    <a:masterClrMapping/>
  </p:clrMapOvr>
  <p:transition spd="slow">
    <p:push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694250" y="5839277"/>
            <a:ext cx="6462581" cy="20670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639"/>
              </a:lnSpc>
            </a:pPr>
            <a:r>
              <a:rPr lang="en-US" sz="8303" b="1">
                <a:solidFill>
                  <a:srgbClr val="032621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Market</a:t>
            </a:r>
          </a:p>
          <a:p>
            <a:pPr marL="0" lvl="0" indent="0" algn="l">
              <a:lnSpc>
                <a:spcPts val="7639"/>
              </a:lnSpc>
            </a:pPr>
            <a:r>
              <a:rPr lang="en-US" sz="8303" b="1">
                <a:solidFill>
                  <a:srgbClr val="032621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Opportunity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-5852812" y="4572390"/>
            <a:ext cx="8356259" cy="7616340"/>
            <a:chOff x="0" y="0"/>
            <a:chExt cx="2200825" cy="200595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200825" cy="2005950"/>
            </a:xfrm>
            <a:custGeom>
              <a:avLst/>
              <a:gdLst/>
              <a:ahLst/>
              <a:cxnLst/>
              <a:rect l="l" t="t" r="r" b="b"/>
              <a:pathLst>
                <a:path w="2200825" h="2005950">
                  <a:moveTo>
                    <a:pt x="46324" y="0"/>
                  </a:moveTo>
                  <a:lnTo>
                    <a:pt x="2154501" y="0"/>
                  </a:lnTo>
                  <a:cubicBezTo>
                    <a:pt x="2180085" y="0"/>
                    <a:pt x="2200825" y="20740"/>
                    <a:pt x="2200825" y="46324"/>
                  </a:cubicBezTo>
                  <a:lnTo>
                    <a:pt x="2200825" y="1959626"/>
                  </a:lnTo>
                  <a:cubicBezTo>
                    <a:pt x="2200825" y="1985210"/>
                    <a:pt x="2180085" y="2005950"/>
                    <a:pt x="2154501" y="2005950"/>
                  </a:cubicBezTo>
                  <a:lnTo>
                    <a:pt x="46324" y="2005950"/>
                  </a:lnTo>
                  <a:cubicBezTo>
                    <a:pt x="34038" y="2005950"/>
                    <a:pt x="22255" y="2001069"/>
                    <a:pt x="13568" y="1992382"/>
                  </a:cubicBezTo>
                  <a:cubicBezTo>
                    <a:pt x="4881" y="1983694"/>
                    <a:pt x="0" y="1971911"/>
                    <a:pt x="0" y="1959626"/>
                  </a:cubicBezTo>
                  <a:lnTo>
                    <a:pt x="0" y="46324"/>
                  </a:lnTo>
                  <a:cubicBezTo>
                    <a:pt x="0" y="34038"/>
                    <a:pt x="4881" y="22255"/>
                    <a:pt x="13568" y="13568"/>
                  </a:cubicBezTo>
                  <a:cubicBezTo>
                    <a:pt x="22255" y="4881"/>
                    <a:pt x="34038" y="0"/>
                    <a:pt x="46324" y="0"/>
                  </a:cubicBezTo>
                  <a:close/>
                </a:path>
              </a:pathLst>
            </a:custGeom>
            <a:solidFill>
              <a:srgbClr val="A5D68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2200825" cy="20440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l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539730" y="5686877"/>
            <a:ext cx="9245157" cy="5390335"/>
            <a:chOff x="0" y="0"/>
            <a:chExt cx="12326877" cy="7187114"/>
          </a:xfrm>
        </p:grpSpPr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/>
            <a:srcRect t="167" b="167"/>
            <a:stretch>
              <a:fillRect/>
            </a:stretch>
          </p:blipFill>
          <p:spPr>
            <a:xfrm>
              <a:off x="0" y="0"/>
              <a:ext cx="12326877" cy="7187114"/>
            </a:xfrm>
            <a:prstGeom prst="rect">
              <a:avLst/>
            </a:prstGeom>
          </p:spPr>
        </p:pic>
      </p:grpSp>
      <p:grpSp>
        <p:nvGrpSpPr>
          <p:cNvPr id="8" name="Group 8"/>
          <p:cNvGrpSpPr/>
          <p:nvPr/>
        </p:nvGrpSpPr>
        <p:grpSpPr>
          <a:xfrm>
            <a:off x="16108870" y="-6587640"/>
            <a:ext cx="8356259" cy="7616340"/>
            <a:chOff x="0" y="0"/>
            <a:chExt cx="2200825" cy="200595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200825" cy="2005950"/>
            </a:xfrm>
            <a:custGeom>
              <a:avLst/>
              <a:gdLst/>
              <a:ahLst/>
              <a:cxnLst/>
              <a:rect l="l" t="t" r="r" b="b"/>
              <a:pathLst>
                <a:path w="2200825" h="2005950">
                  <a:moveTo>
                    <a:pt x="46324" y="0"/>
                  </a:moveTo>
                  <a:lnTo>
                    <a:pt x="2154501" y="0"/>
                  </a:lnTo>
                  <a:cubicBezTo>
                    <a:pt x="2180085" y="0"/>
                    <a:pt x="2200825" y="20740"/>
                    <a:pt x="2200825" y="46324"/>
                  </a:cubicBezTo>
                  <a:lnTo>
                    <a:pt x="2200825" y="1959626"/>
                  </a:lnTo>
                  <a:cubicBezTo>
                    <a:pt x="2200825" y="1985210"/>
                    <a:pt x="2180085" y="2005950"/>
                    <a:pt x="2154501" y="2005950"/>
                  </a:cubicBezTo>
                  <a:lnTo>
                    <a:pt x="46324" y="2005950"/>
                  </a:lnTo>
                  <a:cubicBezTo>
                    <a:pt x="34038" y="2005950"/>
                    <a:pt x="22255" y="2001069"/>
                    <a:pt x="13568" y="1992382"/>
                  </a:cubicBezTo>
                  <a:cubicBezTo>
                    <a:pt x="4881" y="1983694"/>
                    <a:pt x="0" y="1971911"/>
                    <a:pt x="0" y="1959626"/>
                  </a:cubicBezTo>
                  <a:lnTo>
                    <a:pt x="0" y="46324"/>
                  </a:lnTo>
                  <a:cubicBezTo>
                    <a:pt x="0" y="34038"/>
                    <a:pt x="4881" y="22255"/>
                    <a:pt x="13568" y="13568"/>
                  </a:cubicBezTo>
                  <a:cubicBezTo>
                    <a:pt x="22255" y="4881"/>
                    <a:pt x="34038" y="0"/>
                    <a:pt x="46324" y="0"/>
                  </a:cubicBezTo>
                  <a:close/>
                </a:path>
              </a:pathLst>
            </a:custGeom>
            <a:solidFill>
              <a:srgbClr val="A5D68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2200825" cy="20440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l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7156831" y="230436"/>
            <a:ext cx="717416" cy="4128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794"/>
              </a:lnSpc>
            </a:pPr>
            <a:r>
              <a:rPr lang="en-US" sz="3038" b="1">
                <a:solidFill>
                  <a:srgbClr val="2F3524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06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4642706" y="9418893"/>
            <a:ext cx="2514126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Box 13"/>
          <p:cNvSpPr txBox="1"/>
          <p:nvPr/>
        </p:nvSpPr>
        <p:spPr>
          <a:xfrm>
            <a:off x="3035967" y="2506839"/>
            <a:ext cx="6616520" cy="30200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762"/>
              </a:lnSpc>
            </a:pPr>
            <a:r>
              <a:rPr lang="en-US" sz="2000" spc="-2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Technological Factors:</a:t>
            </a:r>
          </a:p>
          <a:p>
            <a:pPr marL="0" lvl="0" indent="0" algn="l">
              <a:lnSpc>
                <a:spcPts val="1762"/>
              </a:lnSpc>
            </a:pPr>
            <a:r>
              <a:rPr lang="en-US" sz="2000" spc="-2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 Eco-friendly materials and sustainable products</a:t>
            </a:r>
          </a:p>
          <a:p>
            <a:pPr marL="0" lvl="0" indent="0" algn="l">
              <a:lnSpc>
                <a:spcPts val="1762"/>
              </a:lnSpc>
            </a:pPr>
            <a:r>
              <a:rPr lang="en-US" sz="2000" spc="-2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 Digital garden design software and visualization</a:t>
            </a:r>
          </a:p>
          <a:p>
            <a:pPr marL="0" lvl="0" indent="0" algn="l">
              <a:lnSpc>
                <a:spcPts val="1762"/>
              </a:lnSpc>
            </a:pPr>
            <a:r>
              <a:rPr lang="en-US" sz="2000" spc="-2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 Electric gardening machinery reducing emissions</a:t>
            </a:r>
          </a:p>
          <a:p>
            <a:pPr marL="0" lvl="0" indent="0" algn="l">
              <a:lnSpc>
                <a:spcPts val="1762"/>
              </a:lnSpc>
            </a:pPr>
            <a:r>
              <a:rPr lang="en-US" sz="2000" spc="-2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 Smart irrigation and monitoring systems</a:t>
            </a:r>
          </a:p>
          <a:p>
            <a:pPr marL="0" lvl="0" indent="0" algn="l">
              <a:lnSpc>
                <a:spcPts val="1762"/>
              </a:lnSpc>
            </a:pPr>
            <a:r>
              <a:rPr lang="en-US" sz="2000" spc="-2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Environmental Factors:</a:t>
            </a:r>
          </a:p>
          <a:p>
            <a:pPr marL="0" lvl="0" indent="0" algn="l">
              <a:lnSpc>
                <a:spcPts val="1762"/>
              </a:lnSpc>
            </a:pPr>
            <a:r>
              <a:rPr lang="en-US" sz="2000" spc="-2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 Peat regulations driving demand for peat-free alternatives</a:t>
            </a:r>
          </a:p>
          <a:p>
            <a:pPr marL="0" lvl="0" indent="0" algn="l">
              <a:lnSpc>
                <a:spcPts val="1762"/>
              </a:lnSpc>
            </a:pPr>
            <a:r>
              <a:rPr lang="en-US" sz="2000" spc="-2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 Rising consumer demand for carbon-neutral landscaping</a:t>
            </a:r>
          </a:p>
          <a:p>
            <a:pPr marL="0" lvl="0" indent="0" algn="l">
              <a:lnSpc>
                <a:spcPts val="1762"/>
              </a:lnSpc>
            </a:pPr>
            <a:r>
              <a:rPr lang="en-US" sz="2000" spc="-2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 Government incentives for native species planting</a:t>
            </a:r>
          </a:p>
          <a:p>
            <a:pPr marL="0" lvl="0" indent="0" algn="l">
              <a:lnSpc>
                <a:spcPts val="1762"/>
              </a:lnSpc>
            </a:pPr>
            <a:r>
              <a:rPr lang="en-US" sz="2000" spc="-2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 Biodiversity net gain requirements for new developments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035967" y="1475278"/>
            <a:ext cx="6108033" cy="4653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42"/>
              </a:lnSpc>
            </a:pPr>
            <a:r>
              <a:rPr lang="en-US" sz="3213" spc="-64">
                <a:solidFill>
                  <a:srgbClr val="004637"/>
                </a:solidFill>
                <a:latin typeface="Poppins"/>
                <a:ea typeface="Poppins"/>
                <a:cs typeface="Poppins"/>
                <a:sym typeface="Poppins"/>
              </a:rPr>
              <a:t>Technological &amp; Environmental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899019" y="2506839"/>
            <a:ext cx="6616520" cy="32508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762"/>
              </a:lnSpc>
            </a:pPr>
            <a:r>
              <a:rPr lang="en-US" sz="2000" spc="-2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Legal Factors:</a:t>
            </a:r>
          </a:p>
          <a:p>
            <a:pPr marL="0" lvl="0" indent="0" algn="l">
              <a:lnSpc>
                <a:spcPts val="1762"/>
              </a:lnSpc>
            </a:pPr>
            <a:r>
              <a:rPr lang="en-US" sz="2000" spc="-2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 Health &amp; Safety Act compliance</a:t>
            </a:r>
          </a:p>
          <a:p>
            <a:pPr marL="0" lvl="0" indent="0" algn="l">
              <a:lnSpc>
                <a:spcPts val="1762"/>
              </a:lnSpc>
            </a:pPr>
            <a:r>
              <a:rPr lang="en-US" sz="2000" spc="-2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 Consumer Rights Act protections</a:t>
            </a:r>
          </a:p>
          <a:p>
            <a:pPr marL="0" lvl="0" indent="0" algn="l">
              <a:lnSpc>
                <a:spcPts val="1762"/>
              </a:lnSpc>
            </a:pPr>
            <a:r>
              <a:rPr lang="en-US" sz="2000" spc="-2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 Planning permission requirements</a:t>
            </a:r>
          </a:p>
          <a:p>
            <a:pPr marL="0" lvl="0" indent="0" algn="l">
              <a:lnSpc>
                <a:spcPts val="1762"/>
              </a:lnSpc>
            </a:pPr>
            <a:r>
              <a:rPr lang="en-US" sz="2000" spc="-2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 Environmental protection legislation</a:t>
            </a:r>
          </a:p>
          <a:p>
            <a:pPr marL="0" lvl="0" indent="0" algn="l">
              <a:lnSpc>
                <a:spcPts val="1762"/>
              </a:lnSpc>
            </a:pPr>
            <a:r>
              <a:rPr lang="en-US" sz="2000" spc="-2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Market Opportunity:</a:t>
            </a:r>
          </a:p>
          <a:p>
            <a:pPr marL="0" lvl="0" indent="0" algn="l">
              <a:lnSpc>
                <a:spcPts val="1762"/>
              </a:lnSpc>
            </a:pPr>
            <a:r>
              <a:rPr lang="en-US" sz="2000" spc="-2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 Growing demand for premium outdoor spaces in Solihull, Birmingham, Coventry</a:t>
            </a:r>
          </a:p>
          <a:p>
            <a:pPr marL="0" lvl="0" indent="0" algn="l">
              <a:lnSpc>
                <a:spcPts val="1762"/>
              </a:lnSpc>
            </a:pPr>
            <a:r>
              <a:rPr lang="en-US" sz="2000" spc="-2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 Target segments: homeowners, commercial clients, property developers</a:t>
            </a:r>
          </a:p>
          <a:p>
            <a:pPr marL="0" lvl="0" indent="0" algn="l">
              <a:lnSpc>
                <a:spcPts val="1762"/>
              </a:lnSpc>
            </a:pPr>
            <a:r>
              <a:rPr lang="en-US" sz="2000" spc="-2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 West Midlands population growth creating new residential landscaping needs</a:t>
            </a:r>
          </a:p>
          <a:p>
            <a:pPr marL="0" lvl="0" indent="0" algn="l">
              <a:lnSpc>
                <a:spcPts val="1762"/>
              </a:lnSpc>
            </a:pPr>
            <a:r>
              <a:rPr lang="en-US" sz="2000" spc="-2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 Commercial sector seeking sustainable grounds maintenance solutions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899019" y="1475278"/>
            <a:ext cx="5645113" cy="4653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42"/>
              </a:lnSpc>
            </a:pPr>
            <a:r>
              <a:rPr lang="en-US" sz="3213" spc="-64">
                <a:solidFill>
                  <a:srgbClr val="004637"/>
                </a:solidFill>
                <a:latin typeface="Poppins"/>
                <a:ea typeface="Poppins"/>
                <a:cs typeface="Poppins"/>
                <a:sym typeface="Poppins"/>
              </a:rPr>
              <a:t>Legal &amp; Market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98942" y="517731"/>
            <a:ext cx="6958459" cy="228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762"/>
              </a:lnSpc>
            </a:pPr>
            <a:r>
              <a:rPr lang="en-US" sz="1469" spc="-2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LEAVES OF LIFE BUSINESS PLAN</a:t>
            </a:r>
          </a:p>
        </p:txBody>
      </p:sp>
    </p:spTree>
  </p:cSld>
  <p:clrMapOvr>
    <a:masterClrMapping/>
  </p:clrMapOvr>
  <p:transition spd="slow">
    <p:push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431537" y="-865090"/>
            <a:ext cx="2859973" cy="7003080"/>
            <a:chOff x="0" y="0"/>
            <a:chExt cx="753244" cy="18444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53244" cy="1844433"/>
            </a:xfrm>
            <a:custGeom>
              <a:avLst/>
              <a:gdLst/>
              <a:ahLst/>
              <a:cxnLst/>
              <a:rect l="l" t="t" r="r" b="b"/>
              <a:pathLst>
                <a:path w="753244" h="1844433">
                  <a:moveTo>
                    <a:pt x="135350" y="0"/>
                  </a:moveTo>
                  <a:lnTo>
                    <a:pt x="617895" y="0"/>
                  </a:lnTo>
                  <a:cubicBezTo>
                    <a:pt x="653791" y="0"/>
                    <a:pt x="688218" y="14260"/>
                    <a:pt x="713601" y="39643"/>
                  </a:cubicBezTo>
                  <a:cubicBezTo>
                    <a:pt x="738984" y="65026"/>
                    <a:pt x="753244" y="99453"/>
                    <a:pt x="753244" y="135350"/>
                  </a:cubicBezTo>
                  <a:lnTo>
                    <a:pt x="753244" y="1709083"/>
                  </a:lnTo>
                  <a:cubicBezTo>
                    <a:pt x="753244" y="1783835"/>
                    <a:pt x="692646" y="1844433"/>
                    <a:pt x="617895" y="1844433"/>
                  </a:cubicBezTo>
                  <a:lnTo>
                    <a:pt x="135350" y="1844433"/>
                  </a:lnTo>
                  <a:cubicBezTo>
                    <a:pt x="99453" y="1844433"/>
                    <a:pt x="65026" y="1830173"/>
                    <a:pt x="39643" y="1804790"/>
                  </a:cubicBezTo>
                  <a:cubicBezTo>
                    <a:pt x="14260" y="1779407"/>
                    <a:pt x="0" y="1744980"/>
                    <a:pt x="0" y="1709083"/>
                  </a:cubicBezTo>
                  <a:lnTo>
                    <a:pt x="0" y="135350"/>
                  </a:lnTo>
                  <a:cubicBezTo>
                    <a:pt x="0" y="99453"/>
                    <a:pt x="14260" y="65026"/>
                    <a:pt x="39643" y="39643"/>
                  </a:cubicBezTo>
                  <a:cubicBezTo>
                    <a:pt x="65026" y="14260"/>
                    <a:pt x="99453" y="0"/>
                    <a:pt x="135350" y="0"/>
                  </a:cubicBezTo>
                  <a:close/>
                </a:path>
              </a:pathLst>
            </a:custGeom>
            <a:solidFill>
              <a:srgbClr val="A5D68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753244" cy="18825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l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529394" y="1028700"/>
            <a:ext cx="12252838" cy="4551395"/>
            <a:chOff x="0" y="0"/>
            <a:chExt cx="16337117" cy="6068526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96" r="196"/>
            <a:stretch>
              <a:fillRect/>
            </a:stretch>
          </p:blipFill>
          <p:spPr>
            <a:xfrm>
              <a:off x="0" y="0"/>
              <a:ext cx="16337117" cy="6068526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0285147" y="6137990"/>
            <a:ext cx="8284754" cy="4602719"/>
            <a:chOff x="0" y="0"/>
            <a:chExt cx="2181993" cy="121223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181993" cy="1212239"/>
            </a:xfrm>
            <a:custGeom>
              <a:avLst/>
              <a:gdLst/>
              <a:ahLst/>
              <a:cxnLst/>
              <a:rect l="l" t="t" r="r" b="b"/>
              <a:pathLst>
                <a:path w="2181993" h="1212239">
                  <a:moveTo>
                    <a:pt x="46724" y="0"/>
                  </a:moveTo>
                  <a:lnTo>
                    <a:pt x="2135269" y="0"/>
                  </a:lnTo>
                  <a:cubicBezTo>
                    <a:pt x="2161074" y="0"/>
                    <a:pt x="2181993" y="20919"/>
                    <a:pt x="2181993" y="46724"/>
                  </a:cubicBezTo>
                  <a:lnTo>
                    <a:pt x="2181993" y="1165515"/>
                  </a:lnTo>
                  <a:cubicBezTo>
                    <a:pt x="2181993" y="1177907"/>
                    <a:pt x="2177070" y="1189791"/>
                    <a:pt x="2168308" y="1198554"/>
                  </a:cubicBezTo>
                  <a:cubicBezTo>
                    <a:pt x="2159545" y="1207316"/>
                    <a:pt x="2147661" y="1212239"/>
                    <a:pt x="2135269" y="1212239"/>
                  </a:cubicBezTo>
                  <a:lnTo>
                    <a:pt x="46724" y="1212239"/>
                  </a:lnTo>
                  <a:cubicBezTo>
                    <a:pt x="20919" y="1212239"/>
                    <a:pt x="0" y="1191320"/>
                    <a:pt x="0" y="1165515"/>
                  </a:cubicBezTo>
                  <a:lnTo>
                    <a:pt x="0" y="46724"/>
                  </a:lnTo>
                  <a:cubicBezTo>
                    <a:pt x="0" y="34332"/>
                    <a:pt x="4923" y="22448"/>
                    <a:pt x="13685" y="13685"/>
                  </a:cubicBezTo>
                  <a:cubicBezTo>
                    <a:pt x="22448" y="4923"/>
                    <a:pt x="34332" y="0"/>
                    <a:pt x="46724" y="0"/>
                  </a:cubicBezTo>
                  <a:close/>
                </a:path>
              </a:pathLst>
            </a:custGeom>
            <a:solidFill>
              <a:srgbClr val="A5D68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2181993" cy="125033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l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AutoShape 10"/>
          <p:cNvSpPr/>
          <p:nvPr/>
        </p:nvSpPr>
        <p:spPr>
          <a:xfrm>
            <a:off x="1028700" y="9423221"/>
            <a:ext cx="2514126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Box 11"/>
          <p:cNvSpPr txBox="1"/>
          <p:nvPr/>
        </p:nvSpPr>
        <p:spPr>
          <a:xfrm>
            <a:off x="1028700" y="6386351"/>
            <a:ext cx="8457073" cy="26461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606"/>
              </a:lnSpc>
            </a:pPr>
            <a:r>
              <a:rPr lang="en-US" sz="7180" b="1">
                <a:solidFill>
                  <a:srgbClr val="2F3524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Marketing Strategies &amp; Target Market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28700" y="1208565"/>
            <a:ext cx="3883596" cy="42383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Our marketing approach combines digital presence with trusted local partnerships to reach our core customers.</a:t>
            </a:r>
          </a:p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Digital Marketing:</a:t>
            </a:r>
          </a:p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 Professional website showcasing projects</a:t>
            </a:r>
          </a:p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 Social media engagement</a:t>
            </a:r>
          </a:p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 Google Ads for local searches</a:t>
            </a:r>
          </a:p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Local Marketing:</a:t>
            </a:r>
          </a:p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 Targeted flyers in communities</a:t>
            </a:r>
          </a:p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 Nursery &amp; estate agent partnerships</a:t>
            </a:r>
          </a:p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 Vehicle branding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154551" y="6756221"/>
            <a:ext cx="6104749" cy="28276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Referral Programs:</a:t>
            </a:r>
          </a:p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 Discount incentives for referrals</a:t>
            </a:r>
          </a:p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 Testimonials and case studies</a:t>
            </a:r>
          </a:p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 Community engagement</a:t>
            </a:r>
          </a:p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Target Market:</a:t>
            </a:r>
          </a:p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 Residential homeowners (30-65, budgets £500-£15,000+)</a:t>
            </a:r>
          </a:p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 Small commercial clients (schools, local businesses)</a:t>
            </a:r>
          </a:p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 Property developers seeking BNG compliance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7156831" y="249486"/>
            <a:ext cx="717416" cy="5443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3733"/>
              </a:lnSpc>
            </a:pPr>
            <a:r>
              <a:rPr lang="en-US" sz="4058" b="1">
                <a:solidFill>
                  <a:srgbClr val="2F3524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07</a:t>
            </a:r>
          </a:p>
        </p:txBody>
      </p:sp>
    </p:spTree>
  </p:cSld>
  <p:clrMapOvr>
    <a:masterClrMapping/>
  </p:clrMapOvr>
  <p:transition spd="slow">
    <p:push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666" b="-666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-183174" y="5219700"/>
            <a:ext cx="18608307" cy="6518107"/>
            <a:chOff x="0" y="0"/>
            <a:chExt cx="4900953" cy="171670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900953" cy="1716703"/>
            </a:xfrm>
            <a:custGeom>
              <a:avLst/>
              <a:gdLst/>
              <a:ahLst/>
              <a:cxnLst/>
              <a:rect l="l" t="t" r="r" b="b"/>
              <a:pathLst>
                <a:path w="4900953" h="1716703">
                  <a:moveTo>
                    <a:pt x="0" y="0"/>
                  </a:moveTo>
                  <a:lnTo>
                    <a:pt x="4900953" y="0"/>
                  </a:lnTo>
                  <a:lnTo>
                    <a:pt x="4900953" y="1716703"/>
                  </a:lnTo>
                  <a:lnTo>
                    <a:pt x="0" y="1716703"/>
                  </a:lnTo>
                  <a:close/>
                </a:path>
              </a:pathLst>
            </a:custGeom>
            <a:gradFill rotWithShape="1">
              <a:gsLst>
                <a:gs pos="0">
                  <a:srgbClr val="032621">
                    <a:alpha val="0"/>
                  </a:srgbClr>
                </a:gs>
                <a:gs pos="100000">
                  <a:srgbClr val="02362D">
                    <a:alpha val="7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900953" cy="17548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-137133" y="-137119"/>
            <a:ext cx="9281133" cy="5280619"/>
            <a:chOff x="0" y="0"/>
            <a:chExt cx="2444414" cy="139078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444414" cy="1390780"/>
            </a:xfrm>
            <a:custGeom>
              <a:avLst/>
              <a:gdLst/>
              <a:ahLst/>
              <a:cxnLst/>
              <a:rect l="l" t="t" r="r" b="b"/>
              <a:pathLst>
                <a:path w="2444414" h="1390780">
                  <a:moveTo>
                    <a:pt x="0" y="0"/>
                  </a:moveTo>
                  <a:lnTo>
                    <a:pt x="2444414" y="0"/>
                  </a:lnTo>
                  <a:lnTo>
                    <a:pt x="2444414" y="1390780"/>
                  </a:lnTo>
                  <a:lnTo>
                    <a:pt x="0" y="139078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2444414" cy="14288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9144000" y="-137119"/>
            <a:ext cx="9281133" cy="5280619"/>
            <a:chOff x="0" y="0"/>
            <a:chExt cx="2444414" cy="139078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444414" cy="1390780"/>
            </a:xfrm>
            <a:custGeom>
              <a:avLst/>
              <a:gdLst/>
              <a:ahLst/>
              <a:cxnLst/>
              <a:rect l="l" t="t" r="r" b="b"/>
              <a:pathLst>
                <a:path w="2444414" h="1390780">
                  <a:moveTo>
                    <a:pt x="0" y="0"/>
                  </a:moveTo>
                  <a:lnTo>
                    <a:pt x="2444414" y="0"/>
                  </a:lnTo>
                  <a:lnTo>
                    <a:pt x="2444414" y="1390780"/>
                  </a:lnTo>
                  <a:lnTo>
                    <a:pt x="0" y="1390780"/>
                  </a:lnTo>
                  <a:close/>
                </a:path>
              </a:pathLst>
            </a:custGeom>
            <a:solidFill>
              <a:srgbClr val="A5D68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2444414" cy="14288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028700" y="5911330"/>
            <a:ext cx="9903268" cy="24699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336"/>
              </a:lnSpc>
            </a:pPr>
            <a:r>
              <a:rPr lang="en-US" sz="8487" b="1">
                <a:solidFill>
                  <a:srgbClr val="FFFFFF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Funding &amp; Financial Forecast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4642706" y="9418893"/>
            <a:ext cx="2514126" cy="0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Box 14"/>
          <p:cNvSpPr txBox="1"/>
          <p:nvPr/>
        </p:nvSpPr>
        <p:spPr>
          <a:xfrm>
            <a:off x="16541884" y="5548087"/>
            <a:ext cx="717416" cy="5443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3733"/>
              </a:lnSpc>
            </a:pPr>
            <a:r>
              <a:rPr lang="en-US" sz="4058" b="1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08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24204" y="9266493"/>
            <a:ext cx="6958459" cy="285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58"/>
              </a:lnSpc>
            </a:pPr>
            <a:r>
              <a:rPr lang="en-US" sz="1798" spc="-35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LEAVES OF LIFE BUSINESS PLAN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141398" y="2270780"/>
            <a:ext cx="7117902" cy="2263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Monthly Revenue &amp; Profit Forecast (6 Months): Month 1: -£150 loss | Month 2: -£50 loss (breakeven at £2,143) | Month 3: +£180 profit | Month 4: +£350 profit | Month 5: +£600 profit | Month 6: +£2,250 profit. Fixed costs £750/month with 35% margin. Revenue targets: £1,400 (M1), £2,180 (M2), £3,200 (M3), £4,500 (M4), £6,500 (M5), £7,000 (M6). Total expected revenue £24,830 over 6 months.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28700" y="2270780"/>
            <a:ext cx="7062619" cy="2263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58"/>
              </a:lnSpc>
            </a:pP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Funding Requirements: Total £12,000 required (£4,000 personal contribution + £8,000 bank loan). Startup Costs: £5,500 (equipment, signage, insurance, website). Operating Costs: £4,500 for 6 months fixed expenses. Variable Costs: £2,000 (materials, </a:t>
            </a:r>
            <a:r>
              <a:rPr lang="en-US" sz="2000" spc="-35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labour</a:t>
            </a:r>
            <a:r>
              <a:rPr lang="en-US" sz="2000" spc="-3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, fuel). Key milestones: Equipment purchase (£3,200), Vehicle conversion (£2,300), Marketing setup (£800), Legal &amp; admin (£200).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28700" y="773778"/>
            <a:ext cx="4159673" cy="11730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465"/>
              </a:lnSpc>
            </a:pPr>
            <a:r>
              <a:rPr lang="en-US" sz="4293" spc="-85">
                <a:solidFill>
                  <a:srgbClr val="004637"/>
                </a:solidFill>
                <a:latin typeface="Poppins"/>
                <a:ea typeface="Poppins"/>
                <a:cs typeface="Poppins"/>
                <a:sym typeface="Poppins"/>
              </a:rPr>
              <a:t>Funding &amp; Costs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141398" y="773778"/>
            <a:ext cx="4159673" cy="11730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465"/>
              </a:lnSpc>
            </a:pPr>
            <a:r>
              <a:rPr lang="en-US" sz="4293" spc="-85">
                <a:solidFill>
                  <a:srgbClr val="004637"/>
                </a:solidFill>
                <a:latin typeface="Poppins"/>
                <a:ea typeface="Poppins"/>
                <a:cs typeface="Poppins"/>
                <a:sym typeface="Poppins"/>
              </a:rPr>
              <a:t>6-Month Forecast</a:t>
            </a:r>
          </a:p>
        </p:txBody>
      </p:sp>
    </p:spTree>
  </p:cSld>
  <p:clrMapOvr>
    <a:masterClrMapping/>
  </p:clrMapOvr>
  <p:transition spd="slow">
    <p:push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2060758"/>
            <a:ext cx="10354465" cy="2929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0730"/>
              </a:lnSpc>
            </a:pPr>
            <a:r>
              <a:rPr lang="en-US" sz="11663" b="1">
                <a:solidFill>
                  <a:srgbClr val="032621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Vision &amp; Closing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1566160" y="1028700"/>
            <a:ext cx="7793815" cy="8229600"/>
            <a:chOff x="0" y="0"/>
            <a:chExt cx="10391754" cy="10972800"/>
          </a:xfrm>
        </p:grpSpPr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/>
            <a:srcRect t="42" b="42"/>
            <a:stretch>
              <a:fillRect/>
            </a:stretch>
          </p:blipFill>
          <p:spPr>
            <a:xfrm>
              <a:off x="0" y="0"/>
              <a:ext cx="10391754" cy="10972800"/>
            </a:xfrm>
            <a:prstGeom prst="rect">
              <a:avLst/>
            </a:prstGeom>
          </p:spPr>
        </p:pic>
      </p:grpSp>
      <p:grpSp>
        <p:nvGrpSpPr>
          <p:cNvPr id="5" name="Group 5"/>
          <p:cNvGrpSpPr/>
          <p:nvPr/>
        </p:nvGrpSpPr>
        <p:grpSpPr>
          <a:xfrm rot="-5400000">
            <a:off x="11288367" y="1852953"/>
            <a:ext cx="8229600" cy="6581094"/>
            <a:chOff x="0" y="0"/>
            <a:chExt cx="2167467" cy="173329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167467" cy="1733292"/>
            </a:xfrm>
            <a:custGeom>
              <a:avLst/>
              <a:gdLst/>
              <a:ahLst/>
              <a:cxnLst/>
              <a:rect l="l" t="t" r="r" b="b"/>
              <a:pathLst>
                <a:path w="2167467" h="1733292">
                  <a:moveTo>
                    <a:pt x="0" y="0"/>
                  </a:moveTo>
                  <a:lnTo>
                    <a:pt x="2167467" y="0"/>
                  </a:lnTo>
                  <a:lnTo>
                    <a:pt x="2167467" y="1733292"/>
                  </a:lnTo>
                  <a:lnTo>
                    <a:pt x="0" y="1733292"/>
                  </a:lnTo>
                  <a:close/>
                </a:path>
              </a:pathLst>
            </a:custGeom>
            <a:gradFill rotWithShape="1">
              <a:gsLst>
                <a:gs pos="0">
                  <a:srgbClr val="032621">
                    <a:alpha val="0"/>
                  </a:srgbClr>
                </a:gs>
                <a:gs pos="100000">
                  <a:srgbClr val="02362D">
                    <a:alpha val="7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167467" cy="17713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28700" y="6328191"/>
            <a:ext cx="2199881" cy="4414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4"/>
              </a:lnSpc>
            </a:pPr>
            <a:r>
              <a:rPr lang="en-US" sz="249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EMAIL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8700" y="7859851"/>
            <a:ext cx="2199881" cy="4414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4"/>
              </a:lnSpc>
            </a:pPr>
            <a:r>
              <a:rPr lang="en-US" sz="249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ADDRESS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223050" y="6328191"/>
            <a:ext cx="2199881" cy="4414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4"/>
              </a:lnSpc>
            </a:pPr>
            <a:r>
              <a:rPr lang="en-US" sz="249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PHONE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23050" y="7859851"/>
            <a:ext cx="2199881" cy="4414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4"/>
              </a:lnSpc>
            </a:pPr>
            <a:r>
              <a:rPr lang="en-US" sz="2496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WEBSITE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28700" y="6917264"/>
            <a:ext cx="3875312" cy="384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161"/>
              </a:lnSpc>
            </a:pPr>
            <a:r>
              <a:rPr lang="en-US" sz="2000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hello@leavesoflife.co.uk</a:t>
            </a:r>
            <a:endParaRPr lang="en-US" sz="2000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28700" y="8448924"/>
            <a:ext cx="2804228" cy="8094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161"/>
              </a:lnSpc>
            </a:pPr>
            <a:r>
              <a:rPr lang="en-US" sz="20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123 Greenleaf Road, Solihull, B91 1AA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23050" y="6917264"/>
            <a:ext cx="3512510" cy="4093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161"/>
              </a:lnSpc>
            </a:pPr>
            <a:r>
              <a:rPr lang="en-US" sz="2258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+44 121 555 0123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158682" y="8517123"/>
            <a:ext cx="3512510" cy="384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161"/>
              </a:lnSpc>
            </a:pPr>
            <a:r>
              <a:rPr lang="en-US" sz="2000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leavesoflife.co.uk</a:t>
            </a:r>
            <a:endParaRPr lang="en-US" sz="2000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10337454" y="8515599"/>
            <a:ext cx="8356259" cy="7616340"/>
            <a:chOff x="0" y="0"/>
            <a:chExt cx="2200825" cy="200595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2200825" cy="2005950"/>
            </a:xfrm>
            <a:custGeom>
              <a:avLst/>
              <a:gdLst/>
              <a:ahLst/>
              <a:cxnLst/>
              <a:rect l="l" t="t" r="r" b="b"/>
              <a:pathLst>
                <a:path w="2200825" h="2005950">
                  <a:moveTo>
                    <a:pt x="46324" y="0"/>
                  </a:moveTo>
                  <a:lnTo>
                    <a:pt x="2154501" y="0"/>
                  </a:lnTo>
                  <a:cubicBezTo>
                    <a:pt x="2180085" y="0"/>
                    <a:pt x="2200825" y="20740"/>
                    <a:pt x="2200825" y="46324"/>
                  </a:cubicBezTo>
                  <a:lnTo>
                    <a:pt x="2200825" y="1959626"/>
                  </a:lnTo>
                  <a:cubicBezTo>
                    <a:pt x="2200825" y="1985210"/>
                    <a:pt x="2180085" y="2005950"/>
                    <a:pt x="2154501" y="2005950"/>
                  </a:cubicBezTo>
                  <a:lnTo>
                    <a:pt x="46324" y="2005950"/>
                  </a:lnTo>
                  <a:cubicBezTo>
                    <a:pt x="34038" y="2005950"/>
                    <a:pt x="22255" y="2001069"/>
                    <a:pt x="13568" y="1992382"/>
                  </a:cubicBezTo>
                  <a:cubicBezTo>
                    <a:pt x="4881" y="1983694"/>
                    <a:pt x="0" y="1971911"/>
                    <a:pt x="0" y="1959626"/>
                  </a:cubicBezTo>
                  <a:lnTo>
                    <a:pt x="0" y="46324"/>
                  </a:lnTo>
                  <a:cubicBezTo>
                    <a:pt x="0" y="34038"/>
                    <a:pt x="4881" y="22255"/>
                    <a:pt x="13568" y="13568"/>
                  </a:cubicBezTo>
                  <a:cubicBezTo>
                    <a:pt x="22255" y="4881"/>
                    <a:pt x="34038" y="0"/>
                    <a:pt x="46324" y="0"/>
                  </a:cubicBezTo>
                  <a:close/>
                </a:path>
              </a:pathLst>
            </a:custGeom>
            <a:solidFill>
              <a:srgbClr val="A5D68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2200825" cy="20440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l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-5127678" y="-6587640"/>
            <a:ext cx="8356259" cy="7616340"/>
            <a:chOff x="0" y="0"/>
            <a:chExt cx="2200825" cy="200595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2200825" cy="2005950"/>
            </a:xfrm>
            <a:custGeom>
              <a:avLst/>
              <a:gdLst/>
              <a:ahLst/>
              <a:cxnLst/>
              <a:rect l="l" t="t" r="r" b="b"/>
              <a:pathLst>
                <a:path w="2200825" h="2005950">
                  <a:moveTo>
                    <a:pt x="46324" y="0"/>
                  </a:moveTo>
                  <a:lnTo>
                    <a:pt x="2154501" y="0"/>
                  </a:lnTo>
                  <a:cubicBezTo>
                    <a:pt x="2180085" y="0"/>
                    <a:pt x="2200825" y="20740"/>
                    <a:pt x="2200825" y="46324"/>
                  </a:cubicBezTo>
                  <a:lnTo>
                    <a:pt x="2200825" y="1959626"/>
                  </a:lnTo>
                  <a:cubicBezTo>
                    <a:pt x="2200825" y="1985210"/>
                    <a:pt x="2180085" y="2005950"/>
                    <a:pt x="2154501" y="2005950"/>
                  </a:cubicBezTo>
                  <a:lnTo>
                    <a:pt x="46324" y="2005950"/>
                  </a:lnTo>
                  <a:cubicBezTo>
                    <a:pt x="34038" y="2005950"/>
                    <a:pt x="22255" y="2001069"/>
                    <a:pt x="13568" y="1992382"/>
                  </a:cubicBezTo>
                  <a:cubicBezTo>
                    <a:pt x="4881" y="1983694"/>
                    <a:pt x="0" y="1971911"/>
                    <a:pt x="0" y="1959626"/>
                  </a:cubicBezTo>
                  <a:lnTo>
                    <a:pt x="0" y="46324"/>
                  </a:lnTo>
                  <a:cubicBezTo>
                    <a:pt x="0" y="34038"/>
                    <a:pt x="4881" y="22255"/>
                    <a:pt x="13568" y="13568"/>
                  </a:cubicBezTo>
                  <a:cubicBezTo>
                    <a:pt x="22255" y="4881"/>
                    <a:pt x="34038" y="0"/>
                    <a:pt x="46324" y="0"/>
                  </a:cubicBezTo>
                  <a:close/>
                </a:path>
              </a:pathLst>
            </a:custGeom>
            <a:solidFill>
              <a:srgbClr val="A5D68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38100"/>
              <a:ext cx="2200825" cy="20440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l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2" name="AutoShape 22"/>
          <p:cNvSpPr/>
          <p:nvPr/>
        </p:nvSpPr>
        <p:spPr>
          <a:xfrm>
            <a:off x="14745174" y="9460902"/>
            <a:ext cx="2514126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push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A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H="1">
            <a:off x="1028700" y="2197488"/>
            <a:ext cx="0" cy="8089512"/>
          </a:xfrm>
          <a:prstGeom prst="line">
            <a:avLst/>
          </a:prstGeom>
          <a:ln w="57150" cap="flat">
            <a:solidFill>
              <a:srgbClr val="1C443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3" name="AutoShape 3"/>
          <p:cNvSpPr/>
          <p:nvPr/>
        </p:nvSpPr>
        <p:spPr>
          <a:xfrm>
            <a:off x="1028700" y="0"/>
            <a:ext cx="0" cy="2197488"/>
          </a:xfrm>
          <a:prstGeom prst="line">
            <a:avLst/>
          </a:prstGeom>
          <a:ln w="57150" cap="flat">
            <a:solidFill>
              <a:srgbClr val="AAD69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11697223" y="0"/>
            <a:ext cx="6590777" cy="10287000"/>
            <a:chOff x="0" y="0"/>
            <a:chExt cx="1021084" cy="159372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021084" cy="1593725"/>
            </a:xfrm>
            <a:custGeom>
              <a:avLst/>
              <a:gdLst/>
              <a:ahLst/>
              <a:cxnLst/>
              <a:rect l="l" t="t" r="r" b="b"/>
              <a:pathLst>
                <a:path w="1021084" h="1593725">
                  <a:moveTo>
                    <a:pt x="0" y="0"/>
                  </a:moveTo>
                  <a:lnTo>
                    <a:pt x="1021084" y="0"/>
                  </a:lnTo>
                  <a:lnTo>
                    <a:pt x="1021084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l="-629" r="-629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875443" y="1266825"/>
            <a:ext cx="7268557" cy="45025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709"/>
              </a:lnSpc>
            </a:pPr>
            <a:r>
              <a:rPr lang="en-US" sz="9364" b="1">
                <a:solidFill>
                  <a:srgbClr val="3F716C">
                    <a:alpha val="80000"/>
                  </a:srgbClr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Business Overview &amp; Founder Expertise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875443" y="6216650"/>
            <a:ext cx="9148688" cy="29435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92"/>
              </a:lnSpc>
            </a:pP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Leaves of Life is a Solihull-based sustainable landscaping business serving residential, commercial, and public sectors across the West Midlands. Our Founder &amp; CEO, Devon Wilson, brings Level 3 Diploma qualification and 6 years of hands-on experience in the region's landscaping industry.</a:t>
            </a:r>
          </a:p>
          <a:p>
            <a:pPr marL="0" lvl="0" indent="0" algn="l">
              <a:lnSpc>
                <a:spcPts val="2892"/>
              </a:lnSpc>
            </a:pP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Key expertise areas include soft landscaping (planting, lawns, hedging), hardscaping (patios, fencing, water features), sustainable planting design, and comprehensive garden renovation services. We are committed to eco-friendly practices and delivering quality workmanship.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A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00" y="2197488"/>
            <a:ext cx="0" cy="8089512"/>
          </a:xfrm>
          <a:prstGeom prst="line">
            <a:avLst/>
          </a:prstGeom>
          <a:ln w="57150" cap="flat">
            <a:solidFill>
              <a:srgbClr val="1C443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3" name="AutoShape 3"/>
          <p:cNvSpPr/>
          <p:nvPr/>
        </p:nvSpPr>
        <p:spPr>
          <a:xfrm>
            <a:off x="1028700" y="0"/>
            <a:ext cx="0" cy="2197488"/>
          </a:xfrm>
          <a:prstGeom prst="line">
            <a:avLst/>
          </a:prstGeom>
          <a:ln w="57150" cap="flat">
            <a:solidFill>
              <a:srgbClr val="AAD69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4" name="AutoShape 4"/>
          <p:cNvSpPr/>
          <p:nvPr/>
        </p:nvSpPr>
        <p:spPr>
          <a:xfrm>
            <a:off x="1875443" y="5244228"/>
            <a:ext cx="15383857" cy="0"/>
          </a:xfrm>
          <a:prstGeom prst="line">
            <a:avLst/>
          </a:prstGeom>
          <a:ln w="28575" cap="flat">
            <a:solidFill>
              <a:srgbClr val="AAD69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5" name="AutoShape 5"/>
          <p:cNvSpPr/>
          <p:nvPr/>
        </p:nvSpPr>
        <p:spPr>
          <a:xfrm>
            <a:off x="1875443" y="6243638"/>
            <a:ext cx="15383857" cy="0"/>
          </a:xfrm>
          <a:prstGeom prst="line">
            <a:avLst/>
          </a:prstGeom>
          <a:ln w="28575" cap="flat">
            <a:solidFill>
              <a:srgbClr val="AAD69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6" name="AutoShape 6"/>
          <p:cNvSpPr/>
          <p:nvPr/>
        </p:nvSpPr>
        <p:spPr>
          <a:xfrm>
            <a:off x="1875443" y="7243762"/>
            <a:ext cx="15383857" cy="0"/>
          </a:xfrm>
          <a:prstGeom prst="line">
            <a:avLst/>
          </a:prstGeom>
          <a:ln w="28575" cap="flat">
            <a:solidFill>
              <a:srgbClr val="AAD69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7" name="AutoShape 7"/>
          <p:cNvSpPr/>
          <p:nvPr/>
        </p:nvSpPr>
        <p:spPr>
          <a:xfrm>
            <a:off x="1875443" y="8243887"/>
            <a:ext cx="15383857" cy="0"/>
          </a:xfrm>
          <a:prstGeom prst="line">
            <a:avLst/>
          </a:prstGeom>
          <a:ln w="28575" cap="flat">
            <a:solidFill>
              <a:srgbClr val="AAD69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8" name="AutoShape 8"/>
          <p:cNvSpPr/>
          <p:nvPr/>
        </p:nvSpPr>
        <p:spPr>
          <a:xfrm>
            <a:off x="1875443" y="9244012"/>
            <a:ext cx="15383857" cy="0"/>
          </a:xfrm>
          <a:prstGeom prst="line">
            <a:avLst/>
          </a:prstGeom>
          <a:ln w="28575" cap="flat">
            <a:solidFill>
              <a:srgbClr val="AAD69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9" name="Group 9"/>
          <p:cNvGrpSpPr/>
          <p:nvPr/>
        </p:nvGrpSpPr>
        <p:grpSpPr>
          <a:xfrm>
            <a:off x="1875443" y="4374768"/>
            <a:ext cx="877282" cy="768732"/>
            <a:chOff x="0" y="0"/>
            <a:chExt cx="231054" cy="202464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31054" cy="202464"/>
            </a:xfrm>
            <a:custGeom>
              <a:avLst/>
              <a:gdLst/>
              <a:ahLst/>
              <a:cxnLst/>
              <a:rect l="l" t="t" r="r" b="b"/>
              <a:pathLst>
                <a:path w="231054" h="202464">
                  <a:moveTo>
                    <a:pt x="101232" y="0"/>
                  </a:moveTo>
                  <a:lnTo>
                    <a:pt x="129822" y="0"/>
                  </a:lnTo>
                  <a:cubicBezTo>
                    <a:pt x="156670" y="0"/>
                    <a:pt x="182419" y="10665"/>
                    <a:pt x="201403" y="29650"/>
                  </a:cubicBezTo>
                  <a:cubicBezTo>
                    <a:pt x="220388" y="48635"/>
                    <a:pt x="231054" y="74384"/>
                    <a:pt x="231054" y="101232"/>
                  </a:cubicBezTo>
                  <a:lnTo>
                    <a:pt x="231054" y="101232"/>
                  </a:lnTo>
                  <a:cubicBezTo>
                    <a:pt x="231054" y="157141"/>
                    <a:pt x="185731" y="202464"/>
                    <a:pt x="129822" y="202464"/>
                  </a:cubicBezTo>
                  <a:lnTo>
                    <a:pt x="101232" y="202464"/>
                  </a:lnTo>
                  <a:cubicBezTo>
                    <a:pt x="74384" y="202464"/>
                    <a:pt x="48635" y="191799"/>
                    <a:pt x="29650" y="172814"/>
                  </a:cubicBezTo>
                  <a:cubicBezTo>
                    <a:pt x="10665" y="153829"/>
                    <a:pt x="0" y="128081"/>
                    <a:pt x="0" y="101232"/>
                  </a:cubicBezTo>
                  <a:lnTo>
                    <a:pt x="0" y="101232"/>
                  </a:lnTo>
                  <a:cubicBezTo>
                    <a:pt x="0" y="74384"/>
                    <a:pt x="10665" y="48635"/>
                    <a:pt x="29650" y="29650"/>
                  </a:cubicBezTo>
                  <a:cubicBezTo>
                    <a:pt x="48635" y="10665"/>
                    <a:pt x="74384" y="0"/>
                    <a:pt x="101232" y="0"/>
                  </a:cubicBezTo>
                  <a:close/>
                </a:path>
              </a:pathLst>
            </a:custGeom>
            <a:solidFill>
              <a:srgbClr val="D9F0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231054" cy="24056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875443" y="5359567"/>
            <a:ext cx="877282" cy="768732"/>
            <a:chOff x="0" y="0"/>
            <a:chExt cx="231054" cy="202464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31054" cy="202464"/>
            </a:xfrm>
            <a:custGeom>
              <a:avLst/>
              <a:gdLst/>
              <a:ahLst/>
              <a:cxnLst/>
              <a:rect l="l" t="t" r="r" b="b"/>
              <a:pathLst>
                <a:path w="231054" h="202464">
                  <a:moveTo>
                    <a:pt x="101232" y="0"/>
                  </a:moveTo>
                  <a:lnTo>
                    <a:pt x="129822" y="0"/>
                  </a:lnTo>
                  <a:cubicBezTo>
                    <a:pt x="156670" y="0"/>
                    <a:pt x="182419" y="10665"/>
                    <a:pt x="201403" y="29650"/>
                  </a:cubicBezTo>
                  <a:cubicBezTo>
                    <a:pt x="220388" y="48635"/>
                    <a:pt x="231054" y="74384"/>
                    <a:pt x="231054" y="101232"/>
                  </a:cubicBezTo>
                  <a:lnTo>
                    <a:pt x="231054" y="101232"/>
                  </a:lnTo>
                  <a:cubicBezTo>
                    <a:pt x="231054" y="157141"/>
                    <a:pt x="185731" y="202464"/>
                    <a:pt x="129822" y="202464"/>
                  </a:cubicBezTo>
                  <a:lnTo>
                    <a:pt x="101232" y="202464"/>
                  </a:lnTo>
                  <a:cubicBezTo>
                    <a:pt x="74384" y="202464"/>
                    <a:pt x="48635" y="191799"/>
                    <a:pt x="29650" y="172814"/>
                  </a:cubicBezTo>
                  <a:cubicBezTo>
                    <a:pt x="10665" y="153829"/>
                    <a:pt x="0" y="128081"/>
                    <a:pt x="0" y="101232"/>
                  </a:cubicBezTo>
                  <a:lnTo>
                    <a:pt x="0" y="101232"/>
                  </a:lnTo>
                  <a:cubicBezTo>
                    <a:pt x="0" y="74384"/>
                    <a:pt x="10665" y="48635"/>
                    <a:pt x="29650" y="29650"/>
                  </a:cubicBezTo>
                  <a:cubicBezTo>
                    <a:pt x="48635" y="10665"/>
                    <a:pt x="74384" y="0"/>
                    <a:pt x="101232" y="0"/>
                  </a:cubicBezTo>
                  <a:close/>
                </a:path>
              </a:pathLst>
            </a:custGeom>
            <a:solidFill>
              <a:srgbClr val="D9F0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231054" cy="24056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875443" y="6362700"/>
            <a:ext cx="877282" cy="768732"/>
            <a:chOff x="0" y="0"/>
            <a:chExt cx="231054" cy="202464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31054" cy="202464"/>
            </a:xfrm>
            <a:custGeom>
              <a:avLst/>
              <a:gdLst/>
              <a:ahLst/>
              <a:cxnLst/>
              <a:rect l="l" t="t" r="r" b="b"/>
              <a:pathLst>
                <a:path w="231054" h="202464">
                  <a:moveTo>
                    <a:pt x="101232" y="0"/>
                  </a:moveTo>
                  <a:lnTo>
                    <a:pt x="129822" y="0"/>
                  </a:lnTo>
                  <a:cubicBezTo>
                    <a:pt x="156670" y="0"/>
                    <a:pt x="182419" y="10665"/>
                    <a:pt x="201403" y="29650"/>
                  </a:cubicBezTo>
                  <a:cubicBezTo>
                    <a:pt x="220388" y="48635"/>
                    <a:pt x="231054" y="74384"/>
                    <a:pt x="231054" y="101232"/>
                  </a:cubicBezTo>
                  <a:lnTo>
                    <a:pt x="231054" y="101232"/>
                  </a:lnTo>
                  <a:cubicBezTo>
                    <a:pt x="231054" y="157141"/>
                    <a:pt x="185731" y="202464"/>
                    <a:pt x="129822" y="202464"/>
                  </a:cubicBezTo>
                  <a:lnTo>
                    <a:pt x="101232" y="202464"/>
                  </a:lnTo>
                  <a:cubicBezTo>
                    <a:pt x="74384" y="202464"/>
                    <a:pt x="48635" y="191799"/>
                    <a:pt x="29650" y="172814"/>
                  </a:cubicBezTo>
                  <a:cubicBezTo>
                    <a:pt x="10665" y="153829"/>
                    <a:pt x="0" y="128081"/>
                    <a:pt x="0" y="101232"/>
                  </a:cubicBezTo>
                  <a:lnTo>
                    <a:pt x="0" y="101232"/>
                  </a:lnTo>
                  <a:cubicBezTo>
                    <a:pt x="0" y="74384"/>
                    <a:pt x="10665" y="48635"/>
                    <a:pt x="29650" y="29650"/>
                  </a:cubicBezTo>
                  <a:cubicBezTo>
                    <a:pt x="48635" y="10665"/>
                    <a:pt x="74384" y="0"/>
                    <a:pt x="101232" y="0"/>
                  </a:cubicBezTo>
                  <a:close/>
                </a:path>
              </a:pathLst>
            </a:custGeom>
            <a:solidFill>
              <a:srgbClr val="D9F0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231054" cy="24056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875443" y="7362825"/>
            <a:ext cx="877282" cy="768732"/>
            <a:chOff x="0" y="0"/>
            <a:chExt cx="231054" cy="202464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231054" cy="202464"/>
            </a:xfrm>
            <a:custGeom>
              <a:avLst/>
              <a:gdLst/>
              <a:ahLst/>
              <a:cxnLst/>
              <a:rect l="l" t="t" r="r" b="b"/>
              <a:pathLst>
                <a:path w="231054" h="202464">
                  <a:moveTo>
                    <a:pt x="101232" y="0"/>
                  </a:moveTo>
                  <a:lnTo>
                    <a:pt x="129822" y="0"/>
                  </a:lnTo>
                  <a:cubicBezTo>
                    <a:pt x="156670" y="0"/>
                    <a:pt x="182419" y="10665"/>
                    <a:pt x="201403" y="29650"/>
                  </a:cubicBezTo>
                  <a:cubicBezTo>
                    <a:pt x="220388" y="48635"/>
                    <a:pt x="231054" y="74384"/>
                    <a:pt x="231054" y="101232"/>
                  </a:cubicBezTo>
                  <a:lnTo>
                    <a:pt x="231054" y="101232"/>
                  </a:lnTo>
                  <a:cubicBezTo>
                    <a:pt x="231054" y="157141"/>
                    <a:pt x="185731" y="202464"/>
                    <a:pt x="129822" y="202464"/>
                  </a:cubicBezTo>
                  <a:lnTo>
                    <a:pt x="101232" y="202464"/>
                  </a:lnTo>
                  <a:cubicBezTo>
                    <a:pt x="74384" y="202464"/>
                    <a:pt x="48635" y="191799"/>
                    <a:pt x="29650" y="172814"/>
                  </a:cubicBezTo>
                  <a:cubicBezTo>
                    <a:pt x="10665" y="153829"/>
                    <a:pt x="0" y="128081"/>
                    <a:pt x="0" y="101232"/>
                  </a:cubicBezTo>
                  <a:lnTo>
                    <a:pt x="0" y="101232"/>
                  </a:lnTo>
                  <a:cubicBezTo>
                    <a:pt x="0" y="74384"/>
                    <a:pt x="10665" y="48635"/>
                    <a:pt x="29650" y="29650"/>
                  </a:cubicBezTo>
                  <a:cubicBezTo>
                    <a:pt x="48635" y="10665"/>
                    <a:pt x="74384" y="0"/>
                    <a:pt x="101232" y="0"/>
                  </a:cubicBezTo>
                  <a:close/>
                </a:path>
              </a:pathLst>
            </a:custGeom>
            <a:solidFill>
              <a:srgbClr val="D9F0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38100"/>
              <a:ext cx="231054" cy="24056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875443" y="8362950"/>
            <a:ext cx="877282" cy="768732"/>
            <a:chOff x="0" y="0"/>
            <a:chExt cx="231054" cy="202464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231054" cy="202464"/>
            </a:xfrm>
            <a:custGeom>
              <a:avLst/>
              <a:gdLst/>
              <a:ahLst/>
              <a:cxnLst/>
              <a:rect l="l" t="t" r="r" b="b"/>
              <a:pathLst>
                <a:path w="231054" h="202464">
                  <a:moveTo>
                    <a:pt x="101232" y="0"/>
                  </a:moveTo>
                  <a:lnTo>
                    <a:pt x="129822" y="0"/>
                  </a:lnTo>
                  <a:cubicBezTo>
                    <a:pt x="156670" y="0"/>
                    <a:pt x="182419" y="10665"/>
                    <a:pt x="201403" y="29650"/>
                  </a:cubicBezTo>
                  <a:cubicBezTo>
                    <a:pt x="220388" y="48635"/>
                    <a:pt x="231054" y="74384"/>
                    <a:pt x="231054" y="101232"/>
                  </a:cubicBezTo>
                  <a:lnTo>
                    <a:pt x="231054" y="101232"/>
                  </a:lnTo>
                  <a:cubicBezTo>
                    <a:pt x="231054" y="157141"/>
                    <a:pt x="185731" y="202464"/>
                    <a:pt x="129822" y="202464"/>
                  </a:cubicBezTo>
                  <a:lnTo>
                    <a:pt x="101232" y="202464"/>
                  </a:lnTo>
                  <a:cubicBezTo>
                    <a:pt x="74384" y="202464"/>
                    <a:pt x="48635" y="191799"/>
                    <a:pt x="29650" y="172814"/>
                  </a:cubicBezTo>
                  <a:cubicBezTo>
                    <a:pt x="10665" y="153829"/>
                    <a:pt x="0" y="128081"/>
                    <a:pt x="0" y="101232"/>
                  </a:cubicBezTo>
                  <a:lnTo>
                    <a:pt x="0" y="101232"/>
                  </a:lnTo>
                  <a:cubicBezTo>
                    <a:pt x="0" y="74384"/>
                    <a:pt x="10665" y="48635"/>
                    <a:pt x="29650" y="29650"/>
                  </a:cubicBezTo>
                  <a:cubicBezTo>
                    <a:pt x="48635" y="10665"/>
                    <a:pt x="74384" y="0"/>
                    <a:pt x="101232" y="0"/>
                  </a:cubicBezTo>
                  <a:close/>
                </a:path>
              </a:pathLst>
            </a:custGeom>
            <a:solidFill>
              <a:srgbClr val="D9F0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38100"/>
              <a:ext cx="231054" cy="24056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9560270" y="1028700"/>
            <a:ext cx="7603739" cy="2686049"/>
            <a:chOff x="0" y="0"/>
            <a:chExt cx="1178018" cy="416139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178018" cy="416139"/>
            </a:xfrm>
            <a:custGeom>
              <a:avLst/>
              <a:gdLst/>
              <a:ahLst/>
              <a:cxnLst/>
              <a:rect l="l" t="t" r="r" b="b"/>
              <a:pathLst>
                <a:path w="1178018" h="416139">
                  <a:moveTo>
                    <a:pt x="20363" y="0"/>
                  </a:moveTo>
                  <a:lnTo>
                    <a:pt x="1157655" y="0"/>
                  </a:lnTo>
                  <a:cubicBezTo>
                    <a:pt x="1163055" y="0"/>
                    <a:pt x="1168235" y="2145"/>
                    <a:pt x="1172054" y="5964"/>
                  </a:cubicBezTo>
                  <a:cubicBezTo>
                    <a:pt x="1175873" y="9783"/>
                    <a:pt x="1178018" y="14963"/>
                    <a:pt x="1178018" y="20363"/>
                  </a:cubicBezTo>
                  <a:lnTo>
                    <a:pt x="1178018" y="395776"/>
                  </a:lnTo>
                  <a:cubicBezTo>
                    <a:pt x="1178018" y="401177"/>
                    <a:pt x="1175873" y="406356"/>
                    <a:pt x="1172054" y="410175"/>
                  </a:cubicBezTo>
                  <a:cubicBezTo>
                    <a:pt x="1168235" y="413994"/>
                    <a:pt x="1163055" y="416139"/>
                    <a:pt x="1157655" y="416139"/>
                  </a:cubicBezTo>
                  <a:lnTo>
                    <a:pt x="20363" y="416139"/>
                  </a:lnTo>
                  <a:cubicBezTo>
                    <a:pt x="14963" y="416139"/>
                    <a:pt x="9783" y="413994"/>
                    <a:pt x="5964" y="410175"/>
                  </a:cubicBezTo>
                  <a:cubicBezTo>
                    <a:pt x="2145" y="406356"/>
                    <a:pt x="0" y="401177"/>
                    <a:pt x="0" y="395776"/>
                  </a:cubicBezTo>
                  <a:lnTo>
                    <a:pt x="0" y="20363"/>
                  </a:lnTo>
                  <a:cubicBezTo>
                    <a:pt x="0" y="14963"/>
                    <a:pt x="2145" y="9783"/>
                    <a:pt x="5964" y="5964"/>
                  </a:cubicBezTo>
                  <a:cubicBezTo>
                    <a:pt x="9783" y="2145"/>
                    <a:pt x="14963" y="0"/>
                    <a:pt x="20363" y="0"/>
                  </a:cubicBezTo>
                  <a:close/>
                </a:path>
              </a:pathLst>
            </a:custGeom>
            <a:blipFill>
              <a:blip r:embed="rId2"/>
              <a:stretch>
                <a:fillRect t="-70" b="-70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75443" y="1209675"/>
            <a:ext cx="7268557" cy="2641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810"/>
              </a:lnSpc>
            </a:pPr>
            <a:r>
              <a:rPr lang="en-US" sz="7323" b="1">
                <a:solidFill>
                  <a:srgbClr val="3F716C">
                    <a:alpha val="80000"/>
                  </a:srgbClr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Core Services &amp; Unique Selling Points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75443" y="4533709"/>
            <a:ext cx="877282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875443" y="5518508"/>
            <a:ext cx="877282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02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875443" y="6505575"/>
            <a:ext cx="877282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03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875443" y="7505700"/>
            <a:ext cx="877282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04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75443" y="8505825"/>
            <a:ext cx="877282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05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3029824" y="4533709"/>
            <a:ext cx="5019489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Garden Design &amp; Consultation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029824" y="5518508"/>
            <a:ext cx="5019489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Soft Landscaping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029824" y="6505575"/>
            <a:ext cx="5019489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Hard Landscaping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029824" y="7505700"/>
            <a:ext cx="5019489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Grounds Maintenance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029824" y="8505825"/>
            <a:ext cx="5019489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Unique Selling Points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868464" y="4543234"/>
            <a:ext cx="8295545" cy="4171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679"/>
              </a:lnSpc>
            </a:pPr>
            <a:r>
              <a:rPr lang="en-US" sz="120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100% peat-free, native UK plants, eco-friendly waste, local trusted service, bespoke design, qualified horticulture expertise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8464" y="5518508"/>
            <a:ext cx="8295545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7"/>
              </a:lnSpc>
            </a:pP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Lorem ipsum dolor sit </a:t>
            </a:r>
            <a:r>
              <a:rPr lang="en-US" sz="2000" dirty="0" err="1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amet</a:t>
            </a: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-US" sz="2000" dirty="0" err="1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consectetur</a:t>
            </a: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2000" dirty="0" err="1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adipiscing</a:t>
            </a: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2000" dirty="0" err="1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elit</a:t>
            </a: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868464" y="6505575"/>
            <a:ext cx="8295545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7"/>
              </a:lnSpc>
            </a:pP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Lorem ipsum dolor sit </a:t>
            </a:r>
            <a:r>
              <a:rPr lang="en-US" sz="2000" dirty="0" err="1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amet</a:t>
            </a: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-US" sz="2000" dirty="0" err="1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consectetur</a:t>
            </a: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2000" dirty="0" err="1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adipiscing</a:t>
            </a: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2000" dirty="0" err="1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elit</a:t>
            </a:r>
            <a:r>
              <a:rPr lang="en-US" sz="2498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868464" y="7505700"/>
            <a:ext cx="8295545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7"/>
              </a:lnSpc>
            </a:pP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Lorem ipsum dolor sit </a:t>
            </a:r>
            <a:r>
              <a:rPr lang="en-US" sz="2000" dirty="0" err="1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amet</a:t>
            </a: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-US" sz="2000" dirty="0" err="1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consectetur</a:t>
            </a: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2000" dirty="0" err="1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adipiscing</a:t>
            </a: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2000" dirty="0" err="1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elit</a:t>
            </a:r>
            <a:r>
              <a:rPr lang="en-US" sz="2498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868464" y="8505825"/>
            <a:ext cx="8295545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7"/>
              </a:lnSpc>
            </a:pP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Lorem ipsum dolor sit </a:t>
            </a:r>
            <a:r>
              <a:rPr lang="en-US" sz="2000" dirty="0" err="1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amet</a:t>
            </a: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-US" sz="2000" dirty="0" err="1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consectetur</a:t>
            </a: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2000" dirty="0" err="1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adipiscing</a:t>
            </a: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2000" dirty="0" err="1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elit</a:t>
            </a:r>
            <a:r>
              <a:rPr lang="en-US" sz="2498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A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H="1">
            <a:off x="1028700" y="2197488"/>
            <a:ext cx="0" cy="8089512"/>
          </a:xfrm>
          <a:prstGeom prst="line">
            <a:avLst/>
          </a:prstGeom>
          <a:ln w="57150" cap="flat">
            <a:solidFill>
              <a:srgbClr val="1C443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3" name="AutoShape 3"/>
          <p:cNvSpPr/>
          <p:nvPr/>
        </p:nvSpPr>
        <p:spPr>
          <a:xfrm>
            <a:off x="1028700" y="0"/>
            <a:ext cx="0" cy="2197488"/>
          </a:xfrm>
          <a:prstGeom prst="line">
            <a:avLst/>
          </a:prstGeom>
          <a:ln w="57150" cap="flat">
            <a:solidFill>
              <a:srgbClr val="AAD69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4" name="AutoShape 4"/>
          <p:cNvSpPr/>
          <p:nvPr/>
        </p:nvSpPr>
        <p:spPr>
          <a:xfrm>
            <a:off x="9415393" y="4202353"/>
            <a:ext cx="0" cy="2139296"/>
          </a:xfrm>
          <a:prstGeom prst="line">
            <a:avLst/>
          </a:prstGeom>
          <a:ln w="28575" cap="flat">
            <a:solidFill>
              <a:srgbClr val="AAD69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5" name="AutoShape 5"/>
          <p:cNvSpPr/>
          <p:nvPr/>
        </p:nvSpPr>
        <p:spPr>
          <a:xfrm flipV="1">
            <a:off x="1560194" y="6724595"/>
            <a:ext cx="15699106" cy="0"/>
          </a:xfrm>
          <a:prstGeom prst="line">
            <a:avLst/>
          </a:prstGeom>
          <a:ln w="28575" cap="flat">
            <a:solidFill>
              <a:srgbClr val="AAD69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6" name="AutoShape 6"/>
          <p:cNvSpPr/>
          <p:nvPr/>
        </p:nvSpPr>
        <p:spPr>
          <a:xfrm>
            <a:off x="9401106" y="7119004"/>
            <a:ext cx="0" cy="2139296"/>
          </a:xfrm>
          <a:prstGeom prst="line">
            <a:avLst/>
          </a:prstGeom>
          <a:ln w="28575" cap="flat">
            <a:solidFill>
              <a:srgbClr val="AAD69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7" name="Group 7"/>
          <p:cNvGrpSpPr/>
          <p:nvPr/>
        </p:nvGrpSpPr>
        <p:grpSpPr>
          <a:xfrm>
            <a:off x="9666853" y="4202353"/>
            <a:ext cx="7603739" cy="2336338"/>
            <a:chOff x="0" y="0"/>
            <a:chExt cx="2002631" cy="61533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002631" cy="615332"/>
            </a:xfrm>
            <a:custGeom>
              <a:avLst/>
              <a:gdLst/>
              <a:ahLst/>
              <a:cxnLst/>
              <a:rect l="l" t="t" r="r" b="b"/>
              <a:pathLst>
                <a:path w="2002631" h="615332">
                  <a:moveTo>
                    <a:pt x="20363" y="0"/>
                  </a:moveTo>
                  <a:lnTo>
                    <a:pt x="1982267" y="0"/>
                  </a:lnTo>
                  <a:cubicBezTo>
                    <a:pt x="1987668" y="0"/>
                    <a:pt x="1992848" y="2145"/>
                    <a:pt x="1996666" y="5964"/>
                  </a:cubicBezTo>
                  <a:cubicBezTo>
                    <a:pt x="2000485" y="9783"/>
                    <a:pt x="2002631" y="14963"/>
                    <a:pt x="2002631" y="20363"/>
                  </a:cubicBezTo>
                  <a:lnTo>
                    <a:pt x="2002631" y="594968"/>
                  </a:lnTo>
                  <a:cubicBezTo>
                    <a:pt x="2002631" y="600369"/>
                    <a:pt x="2000485" y="605549"/>
                    <a:pt x="1996666" y="609368"/>
                  </a:cubicBezTo>
                  <a:cubicBezTo>
                    <a:pt x="1992848" y="613186"/>
                    <a:pt x="1987668" y="615332"/>
                    <a:pt x="1982267" y="615332"/>
                  </a:cubicBezTo>
                  <a:lnTo>
                    <a:pt x="20363" y="615332"/>
                  </a:lnTo>
                  <a:cubicBezTo>
                    <a:pt x="14963" y="615332"/>
                    <a:pt x="9783" y="613186"/>
                    <a:pt x="5964" y="609368"/>
                  </a:cubicBezTo>
                  <a:cubicBezTo>
                    <a:pt x="2145" y="605549"/>
                    <a:pt x="0" y="600369"/>
                    <a:pt x="0" y="594968"/>
                  </a:cubicBezTo>
                  <a:lnTo>
                    <a:pt x="0" y="20363"/>
                  </a:lnTo>
                  <a:cubicBezTo>
                    <a:pt x="0" y="14963"/>
                    <a:pt x="2145" y="9783"/>
                    <a:pt x="5964" y="5964"/>
                  </a:cubicBezTo>
                  <a:cubicBezTo>
                    <a:pt x="9783" y="2145"/>
                    <a:pt x="14963" y="0"/>
                    <a:pt x="20363" y="0"/>
                  </a:cubicBezTo>
                  <a:close/>
                </a:path>
              </a:pathLst>
            </a:custGeom>
            <a:solidFill>
              <a:srgbClr val="D9F0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2002631" cy="6534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560194" y="4202353"/>
            <a:ext cx="7603739" cy="2336338"/>
            <a:chOff x="0" y="0"/>
            <a:chExt cx="2002631" cy="615332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2002631" cy="615332"/>
            </a:xfrm>
            <a:custGeom>
              <a:avLst/>
              <a:gdLst/>
              <a:ahLst/>
              <a:cxnLst/>
              <a:rect l="l" t="t" r="r" b="b"/>
              <a:pathLst>
                <a:path w="2002631" h="615332">
                  <a:moveTo>
                    <a:pt x="20363" y="0"/>
                  </a:moveTo>
                  <a:lnTo>
                    <a:pt x="1982267" y="0"/>
                  </a:lnTo>
                  <a:cubicBezTo>
                    <a:pt x="1987668" y="0"/>
                    <a:pt x="1992848" y="2145"/>
                    <a:pt x="1996666" y="5964"/>
                  </a:cubicBezTo>
                  <a:cubicBezTo>
                    <a:pt x="2000485" y="9783"/>
                    <a:pt x="2002631" y="14963"/>
                    <a:pt x="2002631" y="20363"/>
                  </a:cubicBezTo>
                  <a:lnTo>
                    <a:pt x="2002631" y="594968"/>
                  </a:lnTo>
                  <a:cubicBezTo>
                    <a:pt x="2002631" y="600369"/>
                    <a:pt x="2000485" y="605549"/>
                    <a:pt x="1996666" y="609368"/>
                  </a:cubicBezTo>
                  <a:cubicBezTo>
                    <a:pt x="1992848" y="613186"/>
                    <a:pt x="1987668" y="615332"/>
                    <a:pt x="1982267" y="615332"/>
                  </a:cubicBezTo>
                  <a:lnTo>
                    <a:pt x="20363" y="615332"/>
                  </a:lnTo>
                  <a:cubicBezTo>
                    <a:pt x="14963" y="615332"/>
                    <a:pt x="9783" y="613186"/>
                    <a:pt x="5964" y="609368"/>
                  </a:cubicBezTo>
                  <a:cubicBezTo>
                    <a:pt x="2145" y="605549"/>
                    <a:pt x="0" y="600369"/>
                    <a:pt x="0" y="594968"/>
                  </a:cubicBezTo>
                  <a:lnTo>
                    <a:pt x="0" y="20363"/>
                  </a:lnTo>
                  <a:cubicBezTo>
                    <a:pt x="0" y="14963"/>
                    <a:pt x="2145" y="9783"/>
                    <a:pt x="5964" y="5964"/>
                  </a:cubicBezTo>
                  <a:cubicBezTo>
                    <a:pt x="9783" y="2145"/>
                    <a:pt x="14963" y="0"/>
                    <a:pt x="20363" y="0"/>
                  </a:cubicBezTo>
                  <a:close/>
                </a:path>
              </a:pathLst>
            </a:custGeom>
            <a:solidFill>
              <a:srgbClr val="D9F0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2002631" cy="6534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9666853" y="6921962"/>
            <a:ext cx="7603739" cy="2336338"/>
            <a:chOff x="0" y="0"/>
            <a:chExt cx="2002631" cy="615332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002631" cy="615332"/>
            </a:xfrm>
            <a:custGeom>
              <a:avLst/>
              <a:gdLst/>
              <a:ahLst/>
              <a:cxnLst/>
              <a:rect l="l" t="t" r="r" b="b"/>
              <a:pathLst>
                <a:path w="2002631" h="615332">
                  <a:moveTo>
                    <a:pt x="20363" y="0"/>
                  </a:moveTo>
                  <a:lnTo>
                    <a:pt x="1982267" y="0"/>
                  </a:lnTo>
                  <a:cubicBezTo>
                    <a:pt x="1987668" y="0"/>
                    <a:pt x="1992848" y="2145"/>
                    <a:pt x="1996666" y="5964"/>
                  </a:cubicBezTo>
                  <a:cubicBezTo>
                    <a:pt x="2000485" y="9783"/>
                    <a:pt x="2002631" y="14963"/>
                    <a:pt x="2002631" y="20363"/>
                  </a:cubicBezTo>
                  <a:lnTo>
                    <a:pt x="2002631" y="594968"/>
                  </a:lnTo>
                  <a:cubicBezTo>
                    <a:pt x="2002631" y="600369"/>
                    <a:pt x="2000485" y="605549"/>
                    <a:pt x="1996666" y="609368"/>
                  </a:cubicBezTo>
                  <a:cubicBezTo>
                    <a:pt x="1992848" y="613186"/>
                    <a:pt x="1987668" y="615332"/>
                    <a:pt x="1982267" y="615332"/>
                  </a:cubicBezTo>
                  <a:lnTo>
                    <a:pt x="20363" y="615332"/>
                  </a:lnTo>
                  <a:cubicBezTo>
                    <a:pt x="14963" y="615332"/>
                    <a:pt x="9783" y="613186"/>
                    <a:pt x="5964" y="609368"/>
                  </a:cubicBezTo>
                  <a:cubicBezTo>
                    <a:pt x="2145" y="605549"/>
                    <a:pt x="0" y="600369"/>
                    <a:pt x="0" y="594968"/>
                  </a:cubicBezTo>
                  <a:lnTo>
                    <a:pt x="0" y="20363"/>
                  </a:lnTo>
                  <a:cubicBezTo>
                    <a:pt x="0" y="14963"/>
                    <a:pt x="2145" y="9783"/>
                    <a:pt x="5964" y="5964"/>
                  </a:cubicBezTo>
                  <a:cubicBezTo>
                    <a:pt x="9783" y="2145"/>
                    <a:pt x="14963" y="0"/>
                    <a:pt x="20363" y="0"/>
                  </a:cubicBezTo>
                  <a:close/>
                </a:path>
              </a:pathLst>
            </a:custGeom>
            <a:solidFill>
              <a:srgbClr val="D9F0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2002631" cy="6534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560194" y="6921962"/>
            <a:ext cx="7603739" cy="2336338"/>
            <a:chOff x="0" y="0"/>
            <a:chExt cx="2002631" cy="615332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2002631" cy="615332"/>
            </a:xfrm>
            <a:custGeom>
              <a:avLst/>
              <a:gdLst/>
              <a:ahLst/>
              <a:cxnLst/>
              <a:rect l="l" t="t" r="r" b="b"/>
              <a:pathLst>
                <a:path w="2002631" h="615332">
                  <a:moveTo>
                    <a:pt x="20363" y="0"/>
                  </a:moveTo>
                  <a:lnTo>
                    <a:pt x="1982267" y="0"/>
                  </a:lnTo>
                  <a:cubicBezTo>
                    <a:pt x="1987668" y="0"/>
                    <a:pt x="1992848" y="2145"/>
                    <a:pt x="1996666" y="5964"/>
                  </a:cubicBezTo>
                  <a:cubicBezTo>
                    <a:pt x="2000485" y="9783"/>
                    <a:pt x="2002631" y="14963"/>
                    <a:pt x="2002631" y="20363"/>
                  </a:cubicBezTo>
                  <a:lnTo>
                    <a:pt x="2002631" y="594968"/>
                  </a:lnTo>
                  <a:cubicBezTo>
                    <a:pt x="2002631" y="600369"/>
                    <a:pt x="2000485" y="605549"/>
                    <a:pt x="1996666" y="609368"/>
                  </a:cubicBezTo>
                  <a:cubicBezTo>
                    <a:pt x="1992848" y="613186"/>
                    <a:pt x="1987668" y="615332"/>
                    <a:pt x="1982267" y="615332"/>
                  </a:cubicBezTo>
                  <a:lnTo>
                    <a:pt x="20363" y="615332"/>
                  </a:lnTo>
                  <a:cubicBezTo>
                    <a:pt x="14963" y="615332"/>
                    <a:pt x="9783" y="613186"/>
                    <a:pt x="5964" y="609368"/>
                  </a:cubicBezTo>
                  <a:cubicBezTo>
                    <a:pt x="2145" y="605549"/>
                    <a:pt x="0" y="600369"/>
                    <a:pt x="0" y="594968"/>
                  </a:cubicBezTo>
                  <a:lnTo>
                    <a:pt x="0" y="20363"/>
                  </a:lnTo>
                  <a:cubicBezTo>
                    <a:pt x="0" y="14963"/>
                    <a:pt x="2145" y="9783"/>
                    <a:pt x="5964" y="5964"/>
                  </a:cubicBezTo>
                  <a:cubicBezTo>
                    <a:pt x="9783" y="2145"/>
                    <a:pt x="14963" y="0"/>
                    <a:pt x="20363" y="0"/>
                  </a:cubicBezTo>
                  <a:close/>
                </a:path>
              </a:pathLst>
            </a:custGeom>
            <a:solidFill>
              <a:srgbClr val="D9F0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2002631" cy="6534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560194" y="1163879"/>
            <a:ext cx="7603739" cy="2686049"/>
            <a:chOff x="0" y="0"/>
            <a:chExt cx="1178018" cy="416139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178018" cy="416139"/>
            </a:xfrm>
            <a:custGeom>
              <a:avLst/>
              <a:gdLst/>
              <a:ahLst/>
              <a:cxnLst/>
              <a:rect l="l" t="t" r="r" b="b"/>
              <a:pathLst>
                <a:path w="1178018" h="416139">
                  <a:moveTo>
                    <a:pt x="20363" y="0"/>
                  </a:moveTo>
                  <a:lnTo>
                    <a:pt x="1157655" y="0"/>
                  </a:lnTo>
                  <a:cubicBezTo>
                    <a:pt x="1163055" y="0"/>
                    <a:pt x="1168235" y="2145"/>
                    <a:pt x="1172054" y="5964"/>
                  </a:cubicBezTo>
                  <a:cubicBezTo>
                    <a:pt x="1175873" y="9783"/>
                    <a:pt x="1178018" y="14963"/>
                    <a:pt x="1178018" y="20363"/>
                  </a:cubicBezTo>
                  <a:lnTo>
                    <a:pt x="1178018" y="395776"/>
                  </a:lnTo>
                  <a:cubicBezTo>
                    <a:pt x="1178018" y="401177"/>
                    <a:pt x="1175873" y="406356"/>
                    <a:pt x="1172054" y="410175"/>
                  </a:cubicBezTo>
                  <a:cubicBezTo>
                    <a:pt x="1168235" y="413994"/>
                    <a:pt x="1163055" y="416139"/>
                    <a:pt x="1157655" y="416139"/>
                  </a:cubicBezTo>
                  <a:lnTo>
                    <a:pt x="20363" y="416139"/>
                  </a:lnTo>
                  <a:cubicBezTo>
                    <a:pt x="14963" y="416139"/>
                    <a:pt x="9783" y="413994"/>
                    <a:pt x="5964" y="410175"/>
                  </a:cubicBezTo>
                  <a:cubicBezTo>
                    <a:pt x="2145" y="406356"/>
                    <a:pt x="0" y="401177"/>
                    <a:pt x="0" y="395776"/>
                  </a:cubicBezTo>
                  <a:lnTo>
                    <a:pt x="0" y="20363"/>
                  </a:lnTo>
                  <a:cubicBezTo>
                    <a:pt x="0" y="14963"/>
                    <a:pt x="2145" y="9783"/>
                    <a:pt x="5964" y="5964"/>
                  </a:cubicBezTo>
                  <a:cubicBezTo>
                    <a:pt x="9783" y="2145"/>
                    <a:pt x="14963" y="0"/>
                    <a:pt x="20363" y="0"/>
                  </a:cubicBezTo>
                  <a:close/>
                </a:path>
              </a:pathLst>
            </a:custGeom>
            <a:blipFill>
              <a:blip r:embed="rId2"/>
              <a:stretch>
                <a:fillRect t="-70" b="-70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9990743" y="1200150"/>
            <a:ext cx="7268557" cy="24941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421"/>
              </a:lnSpc>
            </a:pPr>
            <a:r>
              <a:rPr lang="en-US" sz="6904" b="1">
                <a:solidFill>
                  <a:srgbClr val="3F716C">
                    <a:alpha val="80000"/>
                  </a:srgbClr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Legal &amp; Management Structure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125403" y="4543457"/>
            <a:ext cx="5019489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Legal Structure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125403" y="7279723"/>
            <a:ext cx="5019489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Founder &amp; CEO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344295" y="4560115"/>
            <a:ext cx="5019489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Landscaper &amp; Horticulturist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344295" y="7279723"/>
            <a:ext cx="5019489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Hardscape Specialist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125403" y="5265747"/>
            <a:ext cx="6248854" cy="7197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56"/>
              </a:lnSpc>
            </a:pP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Private Limited Company (Ltd) - limited liability, credibility, tax efficiency, investor-friendly structure.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125403" y="8002014"/>
            <a:ext cx="6248854" cy="7197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56"/>
              </a:lnSpc>
            </a:pP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Strategy, client relations, and project management oversight for all business operations.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344295" y="5282405"/>
            <a:ext cx="6248854" cy="7197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56"/>
              </a:lnSpc>
            </a:pP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Planting, soft landscaping, garden renovation, and sustainable horticulture expertise.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344295" y="8002014"/>
            <a:ext cx="6248854" cy="7197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56"/>
              </a:lnSpc>
            </a:pP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Patios, fencing, water features, and specialized hardscape installations.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A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H="1">
            <a:off x="1028700" y="2197488"/>
            <a:ext cx="0" cy="8089512"/>
          </a:xfrm>
          <a:prstGeom prst="line">
            <a:avLst/>
          </a:prstGeom>
          <a:ln w="57150" cap="flat">
            <a:solidFill>
              <a:srgbClr val="1C443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3" name="AutoShape 3"/>
          <p:cNvSpPr/>
          <p:nvPr/>
        </p:nvSpPr>
        <p:spPr>
          <a:xfrm>
            <a:off x="1028700" y="0"/>
            <a:ext cx="0" cy="2197488"/>
          </a:xfrm>
          <a:prstGeom prst="line">
            <a:avLst/>
          </a:prstGeom>
          <a:ln w="57150" cap="flat">
            <a:solidFill>
              <a:srgbClr val="AAD69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1586201" y="1028700"/>
            <a:ext cx="7291140" cy="4007681"/>
            <a:chOff x="0" y="0"/>
            <a:chExt cx="1920300" cy="105552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20300" cy="1055521"/>
            </a:xfrm>
            <a:custGeom>
              <a:avLst/>
              <a:gdLst/>
              <a:ahLst/>
              <a:cxnLst/>
              <a:rect l="l" t="t" r="r" b="b"/>
              <a:pathLst>
                <a:path w="1920300" h="1055521">
                  <a:moveTo>
                    <a:pt x="21237" y="0"/>
                  </a:moveTo>
                  <a:lnTo>
                    <a:pt x="1899064" y="0"/>
                  </a:lnTo>
                  <a:cubicBezTo>
                    <a:pt x="1910792" y="0"/>
                    <a:pt x="1920300" y="9508"/>
                    <a:pt x="1920300" y="21237"/>
                  </a:cubicBezTo>
                  <a:lnTo>
                    <a:pt x="1920300" y="1034285"/>
                  </a:lnTo>
                  <a:cubicBezTo>
                    <a:pt x="1920300" y="1039917"/>
                    <a:pt x="1918063" y="1045318"/>
                    <a:pt x="1914080" y="1049301"/>
                  </a:cubicBezTo>
                  <a:cubicBezTo>
                    <a:pt x="1910098" y="1053284"/>
                    <a:pt x="1904696" y="1055521"/>
                    <a:pt x="1899064" y="1055521"/>
                  </a:cubicBezTo>
                  <a:lnTo>
                    <a:pt x="21237" y="1055521"/>
                  </a:lnTo>
                  <a:cubicBezTo>
                    <a:pt x="15604" y="1055521"/>
                    <a:pt x="10203" y="1053284"/>
                    <a:pt x="6220" y="1049301"/>
                  </a:cubicBezTo>
                  <a:cubicBezTo>
                    <a:pt x="2237" y="1045318"/>
                    <a:pt x="0" y="1039917"/>
                    <a:pt x="0" y="1034285"/>
                  </a:cubicBezTo>
                  <a:lnTo>
                    <a:pt x="0" y="21237"/>
                  </a:lnTo>
                  <a:cubicBezTo>
                    <a:pt x="0" y="15604"/>
                    <a:pt x="2237" y="10203"/>
                    <a:pt x="6220" y="6220"/>
                  </a:cubicBezTo>
                  <a:cubicBezTo>
                    <a:pt x="10203" y="2237"/>
                    <a:pt x="15604" y="0"/>
                    <a:pt x="21237" y="0"/>
                  </a:cubicBezTo>
                  <a:close/>
                </a:path>
              </a:pathLst>
            </a:custGeom>
            <a:solidFill>
              <a:srgbClr val="D9F0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1920300" cy="10936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586201" y="5250619"/>
            <a:ext cx="7291140" cy="4007681"/>
            <a:chOff x="0" y="0"/>
            <a:chExt cx="1920300" cy="1055521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920300" cy="1055521"/>
            </a:xfrm>
            <a:custGeom>
              <a:avLst/>
              <a:gdLst/>
              <a:ahLst/>
              <a:cxnLst/>
              <a:rect l="l" t="t" r="r" b="b"/>
              <a:pathLst>
                <a:path w="1920300" h="1055521">
                  <a:moveTo>
                    <a:pt x="21237" y="0"/>
                  </a:moveTo>
                  <a:lnTo>
                    <a:pt x="1899064" y="0"/>
                  </a:lnTo>
                  <a:cubicBezTo>
                    <a:pt x="1910792" y="0"/>
                    <a:pt x="1920300" y="9508"/>
                    <a:pt x="1920300" y="21237"/>
                  </a:cubicBezTo>
                  <a:lnTo>
                    <a:pt x="1920300" y="1034285"/>
                  </a:lnTo>
                  <a:cubicBezTo>
                    <a:pt x="1920300" y="1039917"/>
                    <a:pt x="1918063" y="1045318"/>
                    <a:pt x="1914080" y="1049301"/>
                  </a:cubicBezTo>
                  <a:cubicBezTo>
                    <a:pt x="1910098" y="1053284"/>
                    <a:pt x="1904696" y="1055521"/>
                    <a:pt x="1899064" y="1055521"/>
                  </a:cubicBezTo>
                  <a:lnTo>
                    <a:pt x="21237" y="1055521"/>
                  </a:lnTo>
                  <a:cubicBezTo>
                    <a:pt x="15604" y="1055521"/>
                    <a:pt x="10203" y="1053284"/>
                    <a:pt x="6220" y="1049301"/>
                  </a:cubicBezTo>
                  <a:cubicBezTo>
                    <a:pt x="2237" y="1045318"/>
                    <a:pt x="0" y="1039917"/>
                    <a:pt x="0" y="1034285"/>
                  </a:cubicBezTo>
                  <a:lnTo>
                    <a:pt x="0" y="21237"/>
                  </a:lnTo>
                  <a:cubicBezTo>
                    <a:pt x="0" y="15604"/>
                    <a:pt x="2237" y="10203"/>
                    <a:pt x="6220" y="6220"/>
                  </a:cubicBezTo>
                  <a:cubicBezTo>
                    <a:pt x="10203" y="2237"/>
                    <a:pt x="15604" y="0"/>
                    <a:pt x="21237" y="0"/>
                  </a:cubicBezTo>
                  <a:close/>
                </a:path>
              </a:pathLst>
            </a:custGeom>
            <a:solidFill>
              <a:srgbClr val="D9F0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1920300" cy="10936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2107344" y="1352428"/>
            <a:ext cx="6248854" cy="1019296"/>
            <a:chOff x="0" y="0"/>
            <a:chExt cx="1645789" cy="268457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645789" cy="268457"/>
            </a:xfrm>
            <a:custGeom>
              <a:avLst/>
              <a:gdLst/>
              <a:ahLst/>
              <a:cxnLst/>
              <a:rect l="l" t="t" r="r" b="b"/>
              <a:pathLst>
                <a:path w="1645789" h="268457">
                  <a:moveTo>
                    <a:pt x="24779" y="0"/>
                  </a:moveTo>
                  <a:lnTo>
                    <a:pt x="1621010" y="0"/>
                  </a:lnTo>
                  <a:cubicBezTo>
                    <a:pt x="1634695" y="0"/>
                    <a:pt x="1645789" y="11094"/>
                    <a:pt x="1645789" y="24779"/>
                  </a:cubicBezTo>
                  <a:lnTo>
                    <a:pt x="1645789" y="243678"/>
                  </a:lnTo>
                  <a:cubicBezTo>
                    <a:pt x="1645789" y="250250"/>
                    <a:pt x="1643178" y="256552"/>
                    <a:pt x="1638531" y="261199"/>
                  </a:cubicBezTo>
                  <a:cubicBezTo>
                    <a:pt x="1633884" y="265846"/>
                    <a:pt x="1627582" y="268457"/>
                    <a:pt x="1621010" y="268457"/>
                  </a:cubicBezTo>
                  <a:lnTo>
                    <a:pt x="24779" y="268457"/>
                  </a:lnTo>
                  <a:cubicBezTo>
                    <a:pt x="18207" y="268457"/>
                    <a:pt x="11904" y="265846"/>
                    <a:pt x="7258" y="261199"/>
                  </a:cubicBezTo>
                  <a:cubicBezTo>
                    <a:pt x="2611" y="256552"/>
                    <a:pt x="0" y="250250"/>
                    <a:pt x="0" y="243678"/>
                  </a:cubicBezTo>
                  <a:lnTo>
                    <a:pt x="0" y="24779"/>
                  </a:lnTo>
                  <a:cubicBezTo>
                    <a:pt x="0" y="18207"/>
                    <a:pt x="2611" y="11904"/>
                    <a:pt x="7258" y="7258"/>
                  </a:cubicBezTo>
                  <a:cubicBezTo>
                    <a:pt x="11904" y="2611"/>
                    <a:pt x="18207" y="0"/>
                    <a:pt x="24779" y="0"/>
                  </a:cubicBezTo>
                  <a:close/>
                </a:path>
              </a:pathLst>
            </a:custGeom>
            <a:solidFill>
              <a:srgbClr val="F9FAF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1645789" cy="30655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107344" y="5661362"/>
            <a:ext cx="6248854" cy="1019296"/>
            <a:chOff x="0" y="0"/>
            <a:chExt cx="1645789" cy="268457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645789" cy="268457"/>
            </a:xfrm>
            <a:custGeom>
              <a:avLst/>
              <a:gdLst/>
              <a:ahLst/>
              <a:cxnLst/>
              <a:rect l="l" t="t" r="r" b="b"/>
              <a:pathLst>
                <a:path w="1645789" h="268457">
                  <a:moveTo>
                    <a:pt x="24779" y="0"/>
                  </a:moveTo>
                  <a:lnTo>
                    <a:pt x="1621010" y="0"/>
                  </a:lnTo>
                  <a:cubicBezTo>
                    <a:pt x="1634695" y="0"/>
                    <a:pt x="1645789" y="11094"/>
                    <a:pt x="1645789" y="24779"/>
                  </a:cubicBezTo>
                  <a:lnTo>
                    <a:pt x="1645789" y="243678"/>
                  </a:lnTo>
                  <a:cubicBezTo>
                    <a:pt x="1645789" y="250250"/>
                    <a:pt x="1643178" y="256552"/>
                    <a:pt x="1638531" y="261199"/>
                  </a:cubicBezTo>
                  <a:cubicBezTo>
                    <a:pt x="1633884" y="265846"/>
                    <a:pt x="1627582" y="268457"/>
                    <a:pt x="1621010" y="268457"/>
                  </a:cubicBezTo>
                  <a:lnTo>
                    <a:pt x="24779" y="268457"/>
                  </a:lnTo>
                  <a:cubicBezTo>
                    <a:pt x="18207" y="268457"/>
                    <a:pt x="11904" y="265846"/>
                    <a:pt x="7258" y="261199"/>
                  </a:cubicBezTo>
                  <a:cubicBezTo>
                    <a:pt x="2611" y="256552"/>
                    <a:pt x="0" y="250250"/>
                    <a:pt x="0" y="243678"/>
                  </a:cubicBezTo>
                  <a:lnTo>
                    <a:pt x="0" y="24779"/>
                  </a:lnTo>
                  <a:cubicBezTo>
                    <a:pt x="0" y="18207"/>
                    <a:pt x="2611" y="11904"/>
                    <a:pt x="7258" y="7258"/>
                  </a:cubicBezTo>
                  <a:cubicBezTo>
                    <a:pt x="11904" y="2611"/>
                    <a:pt x="18207" y="0"/>
                    <a:pt x="24779" y="0"/>
                  </a:cubicBezTo>
                  <a:close/>
                </a:path>
              </a:pathLst>
            </a:custGeom>
            <a:solidFill>
              <a:srgbClr val="F9FAF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1645789" cy="30655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990743" y="3907594"/>
            <a:ext cx="7268557" cy="5339896"/>
            <a:chOff x="0" y="0"/>
            <a:chExt cx="1126090" cy="82729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126090" cy="827290"/>
            </a:xfrm>
            <a:custGeom>
              <a:avLst/>
              <a:gdLst/>
              <a:ahLst/>
              <a:cxnLst/>
              <a:rect l="l" t="t" r="r" b="b"/>
              <a:pathLst>
                <a:path w="1126090" h="827290">
                  <a:moveTo>
                    <a:pt x="21302" y="0"/>
                  </a:moveTo>
                  <a:lnTo>
                    <a:pt x="1104787" y="0"/>
                  </a:lnTo>
                  <a:cubicBezTo>
                    <a:pt x="1110437" y="0"/>
                    <a:pt x="1115855" y="2244"/>
                    <a:pt x="1119850" y="6239"/>
                  </a:cubicBezTo>
                  <a:cubicBezTo>
                    <a:pt x="1123845" y="10234"/>
                    <a:pt x="1126090" y="15653"/>
                    <a:pt x="1126090" y="21302"/>
                  </a:cubicBezTo>
                  <a:lnTo>
                    <a:pt x="1126090" y="805987"/>
                  </a:lnTo>
                  <a:cubicBezTo>
                    <a:pt x="1126090" y="811637"/>
                    <a:pt x="1123845" y="817055"/>
                    <a:pt x="1119850" y="821050"/>
                  </a:cubicBezTo>
                  <a:cubicBezTo>
                    <a:pt x="1115855" y="825045"/>
                    <a:pt x="1110437" y="827290"/>
                    <a:pt x="1104787" y="827290"/>
                  </a:cubicBezTo>
                  <a:lnTo>
                    <a:pt x="21302" y="827290"/>
                  </a:lnTo>
                  <a:cubicBezTo>
                    <a:pt x="9537" y="827290"/>
                    <a:pt x="0" y="817752"/>
                    <a:pt x="0" y="805987"/>
                  </a:cubicBezTo>
                  <a:lnTo>
                    <a:pt x="0" y="21302"/>
                  </a:lnTo>
                  <a:cubicBezTo>
                    <a:pt x="0" y="15653"/>
                    <a:pt x="2244" y="10234"/>
                    <a:pt x="6239" y="6239"/>
                  </a:cubicBezTo>
                  <a:cubicBezTo>
                    <a:pt x="10234" y="2244"/>
                    <a:pt x="15653" y="0"/>
                    <a:pt x="21302" y="0"/>
                  </a:cubicBezTo>
                  <a:close/>
                </a:path>
              </a:pathLst>
            </a:custGeom>
            <a:blipFill>
              <a:blip r:embed="rId2"/>
              <a:stretch>
                <a:fillRect l="-61" r="-61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9990743" y="1295400"/>
            <a:ext cx="7268557" cy="24191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293"/>
              </a:lnSpc>
            </a:pPr>
            <a:r>
              <a:rPr lang="en-US" sz="9992" b="1">
                <a:solidFill>
                  <a:srgbClr val="3F716C">
                    <a:alpha val="80000"/>
                  </a:srgbClr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PESTEL Analysis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82904" y="1636651"/>
            <a:ext cx="5019489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Political Factors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682904" y="5945585"/>
            <a:ext cx="5019489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Economic Factors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936128" y="2671235"/>
            <a:ext cx="6420070" cy="17669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764"/>
              </a:lnSpc>
            </a:pP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UK net-zero targets drive demand for sustainable landscaping. Biodiversity net gain regulations create opportunities for native planting solutions. Local council grants increasingly support eco-friendly garden projects and wildlife corridors.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982614" y="7004508"/>
            <a:ext cx="6420070" cy="17669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764"/>
              </a:lnSpc>
            </a:pP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£9+ billion UK landscaping market with steady home improvement growth. Rising material and </a:t>
            </a:r>
            <a:r>
              <a:rPr lang="en-US" sz="2000" dirty="0" err="1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labour</a:t>
            </a: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 costs present challenges. West Midlands population growth expands residential demand for quality outdoor spaces.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A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H="1">
            <a:off x="1028700" y="2197488"/>
            <a:ext cx="0" cy="8089512"/>
          </a:xfrm>
          <a:prstGeom prst="line">
            <a:avLst/>
          </a:prstGeom>
          <a:ln w="57150" cap="flat">
            <a:solidFill>
              <a:srgbClr val="1C443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3" name="AutoShape 3"/>
          <p:cNvSpPr/>
          <p:nvPr/>
        </p:nvSpPr>
        <p:spPr>
          <a:xfrm>
            <a:off x="1028700" y="0"/>
            <a:ext cx="0" cy="2197488"/>
          </a:xfrm>
          <a:prstGeom prst="line">
            <a:avLst/>
          </a:prstGeom>
          <a:ln w="57150" cap="flat">
            <a:solidFill>
              <a:srgbClr val="AAD69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1852860" y="4202353"/>
            <a:ext cx="7291140" cy="5055947"/>
            <a:chOff x="0" y="0"/>
            <a:chExt cx="1920300" cy="133160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20300" cy="1331607"/>
            </a:xfrm>
            <a:custGeom>
              <a:avLst/>
              <a:gdLst/>
              <a:ahLst/>
              <a:cxnLst/>
              <a:rect l="l" t="t" r="r" b="b"/>
              <a:pathLst>
                <a:path w="1920300" h="1331607">
                  <a:moveTo>
                    <a:pt x="21237" y="0"/>
                  </a:moveTo>
                  <a:lnTo>
                    <a:pt x="1899064" y="0"/>
                  </a:lnTo>
                  <a:cubicBezTo>
                    <a:pt x="1910792" y="0"/>
                    <a:pt x="1920300" y="9508"/>
                    <a:pt x="1920300" y="21237"/>
                  </a:cubicBezTo>
                  <a:lnTo>
                    <a:pt x="1920300" y="1310371"/>
                  </a:lnTo>
                  <a:cubicBezTo>
                    <a:pt x="1920300" y="1316003"/>
                    <a:pt x="1918063" y="1321405"/>
                    <a:pt x="1914080" y="1325387"/>
                  </a:cubicBezTo>
                  <a:cubicBezTo>
                    <a:pt x="1910098" y="1329370"/>
                    <a:pt x="1904696" y="1331607"/>
                    <a:pt x="1899064" y="1331607"/>
                  </a:cubicBezTo>
                  <a:lnTo>
                    <a:pt x="21237" y="1331607"/>
                  </a:lnTo>
                  <a:cubicBezTo>
                    <a:pt x="9508" y="1331607"/>
                    <a:pt x="0" y="1322099"/>
                    <a:pt x="0" y="1310371"/>
                  </a:cubicBezTo>
                  <a:lnTo>
                    <a:pt x="0" y="21237"/>
                  </a:lnTo>
                  <a:cubicBezTo>
                    <a:pt x="0" y="15604"/>
                    <a:pt x="2237" y="10203"/>
                    <a:pt x="6220" y="6220"/>
                  </a:cubicBezTo>
                  <a:cubicBezTo>
                    <a:pt x="10203" y="2237"/>
                    <a:pt x="15604" y="0"/>
                    <a:pt x="21237" y="0"/>
                  </a:cubicBezTo>
                  <a:close/>
                </a:path>
              </a:pathLst>
            </a:custGeom>
            <a:solidFill>
              <a:srgbClr val="D9F0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1920300" cy="13697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9944100" y="4202353"/>
            <a:ext cx="7291140" cy="5055947"/>
            <a:chOff x="0" y="0"/>
            <a:chExt cx="1920300" cy="133160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920300" cy="1331607"/>
            </a:xfrm>
            <a:custGeom>
              <a:avLst/>
              <a:gdLst/>
              <a:ahLst/>
              <a:cxnLst/>
              <a:rect l="l" t="t" r="r" b="b"/>
              <a:pathLst>
                <a:path w="1920300" h="1331607">
                  <a:moveTo>
                    <a:pt x="21237" y="0"/>
                  </a:moveTo>
                  <a:lnTo>
                    <a:pt x="1899064" y="0"/>
                  </a:lnTo>
                  <a:cubicBezTo>
                    <a:pt x="1910792" y="0"/>
                    <a:pt x="1920300" y="9508"/>
                    <a:pt x="1920300" y="21237"/>
                  </a:cubicBezTo>
                  <a:lnTo>
                    <a:pt x="1920300" y="1310371"/>
                  </a:lnTo>
                  <a:cubicBezTo>
                    <a:pt x="1920300" y="1316003"/>
                    <a:pt x="1918063" y="1321405"/>
                    <a:pt x="1914080" y="1325387"/>
                  </a:cubicBezTo>
                  <a:cubicBezTo>
                    <a:pt x="1910098" y="1329370"/>
                    <a:pt x="1904696" y="1331607"/>
                    <a:pt x="1899064" y="1331607"/>
                  </a:cubicBezTo>
                  <a:lnTo>
                    <a:pt x="21237" y="1331607"/>
                  </a:lnTo>
                  <a:cubicBezTo>
                    <a:pt x="9508" y="1331607"/>
                    <a:pt x="0" y="1322099"/>
                    <a:pt x="0" y="1310371"/>
                  </a:cubicBezTo>
                  <a:lnTo>
                    <a:pt x="0" y="21237"/>
                  </a:lnTo>
                  <a:cubicBezTo>
                    <a:pt x="0" y="15604"/>
                    <a:pt x="2237" y="10203"/>
                    <a:pt x="6220" y="6220"/>
                  </a:cubicBezTo>
                  <a:cubicBezTo>
                    <a:pt x="10203" y="2237"/>
                    <a:pt x="15604" y="0"/>
                    <a:pt x="21237" y="0"/>
                  </a:cubicBezTo>
                  <a:close/>
                </a:path>
              </a:pathLst>
            </a:custGeom>
            <a:solidFill>
              <a:srgbClr val="D9F0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1920300" cy="13697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2374003" y="4633852"/>
            <a:ext cx="6248854" cy="1019296"/>
            <a:chOff x="0" y="0"/>
            <a:chExt cx="1645789" cy="268457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645789" cy="268457"/>
            </a:xfrm>
            <a:custGeom>
              <a:avLst/>
              <a:gdLst/>
              <a:ahLst/>
              <a:cxnLst/>
              <a:rect l="l" t="t" r="r" b="b"/>
              <a:pathLst>
                <a:path w="1645789" h="268457">
                  <a:moveTo>
                    <a:pt x="24779" y="0"/>
                  </a:moveTo>
                  <a:lnTo>
                    <a:pt x="1621010" y="0"/>
                  </a:lnTo>
                  <a:cubicBezTo>
                    <a:pt x="1634695" y="0"/>
                    <a:pt x="1645789" y="11094"/>
                    <a:pt x="1645789" y="24779"/>
                  </a:cubicBezTo>
                  <a:lnTo>
                    <a:pt x="1645789" y="243678"/>
                  </a:lnTo>
                  <a:cubicBezTo>
                    <a:pt x="1645789" y="250250"/>
                    <a:pt x="1643178" y="256552"/>
                    <a:pt x="1638531" y="261199"/>
                  </a:cubicBezTo>
                  <a:cubicBezTo>
                    <a:pt x="1633884" y="265846"/>
                    <a:pt x="1627582" y="268457"/>
                    <a:pt x="1621010" y="268457"/>
                  </a:cubicBezTo>
                  <a:lnTo>
                    <a:pt x="24779" y="268457"/>
                  </a:lnTo>
                  <a:cubicBezTo>
                    <a:pt x="18207" y="268457"/>
                    <a:pt x="11904" y="265846"/>
                    <a:pt x="7258" y="261199"/>
                  </a:cubicBezTo>
                  <a:cubicBezTo>
                    <a:pt x="2611" y="256552"/>
                    <a:pt x="0" y="250250"/>
                    <a:pt x="0" y="243678"/>
                  </a:cubicBezTo>
                  <a:lnTo>
                    <a:pt x="0" y="24779"/>
                  </a:lnTo>
                  <a:cubicBezTo>
                    <a:pt x="0" y="18207"/>
                    <a:pt x="2611" y="11904"/>
                    <a:pt x="7258" y="7258"/>
                  </a:cubicBezTo>
                  <a:cubicBezTo>
                    <a:pt x="11904" y="2611"/>
                    <a:pt x="18207" y="0"/>
                    <a:pt x="24779" y="0"/>
                  </a:cubicBezTo>
                  <a:close/>
                </a:path>
              </a:pathLst>
            </a:custGeom>
            <a:solidFill>
              <a:srgbClr val="F9FAF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1645789" cy="30655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0458450" y="4633852"/>
            <a:ext cx="6248854" cy="1019296"/>
            <a:chOff x="0" y="0"/>
            <a:chExt cx="1645789" cy="268457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645789" cy="268457"/>
            </a:xfrm>
            <a:custGeom>
              <a:avLst/>
              <a:gdLst/>
              <a:ahLst/>
              <a:cxnLst/>
              <a:rect l="l" t="t" r="r" b="b"/>
              <a:pathLst>
                <a:path w="1645789" h="268457">
                  <a:moveTo>
                    <a:pt x="24779" y="0"/>
                  </a:moveTo>
                  <a:lnTo>
                    <a:pt x="1621010" y="0"/>
                  </a:lnTo>
                  <a:cubicBezTo>
                    <a:pt x="1634695" y="0"/>
                    <a:pt x="1645789" y="11094"/>
                    <a:pt x="1645789" y="24779"/>
                  </a:cubicBezTo>
                  <a:lnTo>
                    <a:pt x="1645789" y="243678"/>
                  </a:lnTo>
                  <a:cubicBezTo>
                    <a:pt x="1645789" y="250250"/>
                    <a:pt x="1643178" y="256552"/>
                    <a:pt x="1638531" y="261199"/>
                  </a:cubicBezTo>
                  <a:cubicBezTo>
                    <a:pt x="1633884" y="265846"/>
                    <a:pt x="1627582" y="268457"/>
                    <a:pt x="1621010" y="268457"/>
                  </a:cubicBezTo>
                  <a:lnTo>
                    <a:pt x="24779" y="268457"/>
                  </a:lnTo>
                  <a:cubicBezTo>
                    <a:pt x="18207" y="268457"/>
                    <a:pt x="11904" y="265846"/>
                    <a:pt x="7258" y="261199"/>
                  </a:cubicBezTo>
                  <a:cubicBezTo>
                    <a:pt x="2611" y="256552"/>
                    <a:pt x="0" y="250250"/>
                    <a:pt x="0" y="243678"/>
                  </a:cubicBezTo>
                  <a:lnTo>
                    <a:pt x="0" y="24779"/>
                  </a:lnTo>
                  <a:cubicBezTo>
                    <a:pt x="0" y="18207"/>
                    <a:pt x="2611" y="11904"/>
                    <a:pt x="7258" y="7258"/>
                  </a:cubicBezTo>
                  <a:cubicBezTo>
                    <a:pt x="11904" y="2611"/>
                    <a:pt x="18207" y="0"/>
                    <a:pt x="24779" y="0"/>
                  </a:cubicBezTo>
                  <a:close/>
                </a:path>
              </a:pathLst>
            </a:custGeom>
            <a:solidFill>
              <a:srgbClr val="F9FAF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1645789" cy="30655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631501" y="1028700"/>
            <a:ext cx="7603739" cy="2686049"/>
            <a:chOff x="0" y="0"/>
            <a:chExt cx="1178018" cy="416139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178018" cy="416139"/>
            </a:xfrm>
            <a:custGeom>
              <a:avLst/>
              <a:gdLst/>
              <a:ahLst/>
              <a:cxnLst/>
              <a:rect l="l" t="t" r="r" b="b"/>
              <a:pathLst>
                <a:path w="1178018" h="416139">
                  <a:moveTo>
                    <a:pt x="20363" y="0"/>
                  </a:moveTo>
                  <a:lnTo>
                    <a:pt x="1157655" y="0"/>
                  </a:lnTo>
                  <a:cubicBezTo>
                    <a:pt x="1163055" y="0"/>
                    <a:pt x="1168235" y="2145"/>
                    <a:pt x="1172054" y="5964"/>
                  </a:cubicBezTo>
                  <a:cubicBezTo>
                    <a:pt x="1175873" y="9783"/>
                    <a:pt x="1178018" y="14963"/>
                    <a:pt x="1178018" y="20363"/>
                  </a:cubicBezTo>
                  <a:lnTo>
                    <a:pt x="1178018" y="395776"/>
                  </a:lnTo>
                  <a:cubicBezTo>
                    <a:pt x="1178018" y="401177"/>
                    <a:pt x="1175873" y="406356"/>
                    <a:pt x="1172054" y="410175"/>
                  </a:cubicBezTo>
                  <a:cubicBezTo>
                    <a:pt x="1168235" y="413994"/>
                    <a:pt x="1163055" y="416139"/>
                    <a:pt x="1157655" y="416139"/>
                  </a:cubicBezTo>
                  <a:lnTo>
                    <a:pt x="20363" y="416139"/>
                  </a:lnTo>
                  <a:cubicBezTo>
                    <a:pt x="14963" y="416139"/>
                    <a:pt x="9783" y="413994"/>
                    <a:pt x="5964" y="410175"/>
                  </a:cubicBezTo>
                  <a:cubicBezTo>
                    <a:pt x="2145" y="406356"/>
                    <a:pt x="0" y="401177"/>
                    <a:pt x="0" y="395776"/>
                  </a:cubicBezTo>
                  <a:lnTo>
                    <a:pt x="0" y="20363"/>
                  </a:lnTo>
                  <a:cubicBezTo>
                    <a:pt x="0" y="14963"/>
                    <a:pt x="2145" y="9783"/>
                    <a:pt x="5964" y="5964"/>
                  </a:cubicBezTo>
                  <a:cubicBezTo>
                    <a:pt x="9783" y="2145"/>
                    <a:pt x="14963" y="0"/>
                    <a:pt x="20363" y="0"/>
                  </a:cubicBezTo>
                  <a:close/>
                </a:path>
              </a:pathLst>
            </a:custGeom>
            <a:blipFill>
              <a:blip r:embed="rId2"/>
              <a:stretch>
                <a:fillRect t="-70" b="-70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1875443" y="1190625"/>
            <a:ext cx="7268557" cy="24393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226"/>
              </a:lnSpc>
            </a:pPr>
            <a:r>
              <a:rPr lang="en-US" sz="6695" b="1">
                <a:solidFill>
                  <a:srgbClr val="3F716C">
                    <a:alpha val="80000"/>
                  </a:srgbClr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PESTEL Analysis &amp; Market Opportunity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949563" y="4918075"/>
            <a:ext cx="5019489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Technology &amp; Environment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39475" y="4918075"/>
            <a:ext cx="5019489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Legal &amp; Market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74003" y="6032921"/>
            <a:ext cx="6248854" cy="28441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783"/>
              </a:lnSpc>
            </a:pP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Technology: Eco-friendly materials, digital garden design tools, and electric machinery are transforming the industry. Environmentally, peat-free regulations and carbon-neutral demand drive the shift toward native UK plants. Legal framework includes Health &amp; Safety Act compliance, Consumer Rights protection, and planning permissions for outdoor works</a:t>
            </a:r>
            <a:r>
              <a:rPr lang="en-US" sz="1987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465243" y="6032921"/>
            <a:ext cx="6248854" cy="28441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783"/>
              </a:lnSpc>
            </a:pP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Market Opportunity: Growing demand for premium outdoor spaces presents significant growth potential. Target geographies include Solihull, Birmingham, and Coventry across the West Midlands. Key segments: residential homeowners, small commercial clients (schools, businesses), and property developers seeking Biodiversity Net Gain compliance.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A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00" y="2197488"/>
            <a:ext cx="0" cy="8089512"/>
          </a:xfrm>
          <a:prstGeom prst="line">
            <a:avLst/>
          </a:prstGeom>
          <a:ln w="57150" cap="flat">
            <a:solidFill>
              <a:srgbClr val="1C443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3" name="AutoShape 3"/>
          <p:cNvSpPr/>
          <p:nvPr/>
        </p:nvSpPr>
        <p:spPr>
          <a:xfrm>
            <a:off x="1028700" y="0"/>
            <a:ext cx="0" cy="2197488"/>
          </a:xfrm>
          <a:prstGeom prst="line">
            <a:avLst/>
          </a:prstGeom>
          <a:ln w="57150" cap="flat">
            <a:solidFill>
              <a:srgbClr val="AAD69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4" name="AutoShape 4"/>
          <p:cNvSpPr/>
          <p:nvPr/>
        </p:nvSpPr>
        <p:spPr>
          <a:xfrm>
            <a:off x="9415393" y="2543174"/>
            <a:ext cx="0" cy="6715126"/>
          </a:xfrm>
          <a:prstGeom prst="line">
            <a:avLst/>
          </a:prstGeom>
          <a:ln w="28575" cap="flat">
            <a:solidFill>
              <a:srgbClr val="AAD69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5" name="AutoShape 5"/>
          <p:cNvSpPr/>
          <p:nvPr/>
        </p:nvSpPr>
        <p:spPr>
          <a:xfrm>
            <a:off x="1560194" y="6724595"/>
            <a:ext cx="15699106" cy="0"/>
          </a:xfrm>
          <a:prstGeom prst="line">
            <a:avLst/>
          </a:prstGeom>
          <a:ln w="28575" cap="flat">
            <a:solidFill>
              <a:srgbClr val="AAD69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6" name="Group 6"/>
          <p:cNvGrpSpPr/>
          <p:nvPr/>
        </p:nvGrpSpPr>
        <p:grpSpPr>
          <a:xfrm>
            <a:off x="9666853" y="4202353"/>
            <a:ext cx="7603739" cy="2336338"/>
            <a:chOff x="0" y="0"/>
            <a:chExt cx="2002631" cy="61533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002631" cy="615332"/>
            </a:xfrm>
            <a:custGeom>
              <a:avLst/>
              <a:gdLst/>
              <a:ahLst/>
              <a:cxnLst/>
              <a:rect l="l" t="t" r="r" b="b"/>
              <a:pathLst>
                <a:path w="2002631" h="615332">
                  <a:moveTo>
                    <a:pt x="20363" y="0"/>
                  </a:moveTo>
                  <a:lnTo>
                    <a:pt x="1982267" y="0"/>
                  </a:lnTo>
                  <a:cubicBezTo>
                    <a:pt x="1987668" y="0"/>
                    <a:pt x="1992848" y="2145"/>
                    <a:pt x="1996666" y="5964"/>
                  </a:cubicBezTo>
                  <a:cubicBezTo>
                    <a:pt x="2000485" y="9783"/>
                    <a:pt x="2002631" y="14963"/>
                    <a:pt x="2002631" y="20363"/>
                  </a:cubicBezTo>
                  <a:lnTo>
                    <a:pt x="2002631" y="594968"/>
                  </a:lnTo>
                  <a:cubicBezTo>
                    <a:pt x="2002631" y="600369"/>
                    <a:pt x="2000485" y="605549"/>
                    <a:pt x="1996666" y="609368"/>
                  </a:cubicBezTo>
                  <a:cubicBezTo>
                    <a:pt x="1992848" y="613186"/>
                    <a:pt x="1987668" y="615332"/>
                    <a:pt x="1982267" y="615332"/>
                  </a:cubicBezTo>
                  <a:lnTo>
                    <a:pt x="20363" y="615332"/>
                  </a:lnTo>
                  <a:cubicBezTo>
                    <a:pt x="14963" y="615332"/>
                    <a:pt x="9783" y="613186"/>
                    <a:pt x="5964" y="609368"/>
                  </a:cubicBezTo>
                  <a:cubicBezTo>
                    <a:pt x="2145" y="605549"/>
                    <a:pt x="0" y="600369"/>
                    <a:pt x="0" y="594968"/>
                  </a:cubicBezTo>
                  <a:lnTo>
                    <a:pt x="0" y="20363"/>
                  </a:lnTo>
                  <a:cubicBezTo>
                    <a:pt x="0" y="14963"/>
                    <a:pt x="2145" y="9783"/>
                    <a:pt x="5964" y="5964"/>
                  </a:cubicBezTo>
                  <a:cubicBezTo>
                    <a:pt x="9783" y="2145"/>
                    <a:pt x="14963" y="0"/>
                    <a:pt x="20363" y="0"/>
                  </a:cubicBezTo>
                  <a:close/>
                </a:path>
              </a:pathLst>
            </a:custGeom>
            <a:solidFill>
              <a:srgbClr val="D9F0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2002631" cy="6534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560194" y="4202353"/>
            <a:ext cx="7603739" cy="2336338"/>
            <a:chOff x="0" y="0"/>
            <a:chExt cx="2002631" cy="615332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002631" cy="615332"/>
            </a:xfrm>
            <a:custGeom>
              <a:avLst/>
              <a:gdLst/>
              <a:ahLst/>
              <a:cxnLst/>
              <a:rect l="l" t="t" r="r" b="b"/>
              <a:pathLst>
                <a:path w="2002631" h="615332">
                  <a:moveTo>
                    <a:pt x="20363" y="0"/>
                  </a:moveTo>
                  <a:lnTo>
                    <a:pt x="1982267" y="0"/>
                  </a:lnTo>
                  <a:cubicBezTo>
                    <a:pt x="1987668" y="0"/>
                    <a:pt x="1992848" y="2145"/>
                    <a:pt x="1996666" y="5964"/>
                  </a:cubicBezTo>
                  <a:cubicBezTo>
                    <a:pt x="2000485" y="9783"/>
                    <a:pt x="2002631" y="14963"/>
                    <a:pt x="2002631" y="20363"/>
                  </a:cubicBezTo>
                  <a:lnTo>
                    <a:pt x="2002631" y="594968"/>
                  </a:lnTo>
                  <a:cubicBezTo>
                    <a:pt x="2002631" y="600369"/>
                    <a:pt x="2000485" y="605549"/>
                    <a:pt x="1996666" y="609368"/>
                  </a:cubicBezTo>
                  <a:cubicBezTo>
                    <a:pt x="1992848" y="613186"/>
                    <a:pt x="1987668" y="615332"/>
                    <a:pt x="1982267" y="615332"/>
                  </a:cubicBezTo>
                  <a:lnTo>
                    <a:pt x="20363" y="615332"/>
                  </a:lnTo>
                  <a:cubicBezTo>
                    <a:pt x="14963" y="615332"/>
                    <a:pt x="9783" y="613186"/>
                    <a:pt x="5964" y="609368"/>
                  </a:cubicBezTo>
                  <a:cubicBezTo>
                    <a:pt x="2145" y="605549"/>
                    <a:pt x="0" y="600369"/>
                    <a:pt x="0" y="594968"/>
                  </a:cubicBezTo>
                  <a:lnTo>
                    <a:pt x="0" y="20363"/>
                  </a:lnTo>
                  <a:cubicBezTo>
                    <a:pt x="0" y="14963"/>
                    <a:pt x="2145" y="9783"/>
                    <a:pt x="5964" y="5964"/>
                  </a:cubicBezTo>
                  <a:cubicBezTo>
                    <a:pt x="9783" y="2145"/>
                    <a:pt x="14963" y="0"/>
                    <a:pt x="20363" y="0"/>
                  </a:cubicBezTo>
                  <a:close/>
                </a:path>
              </a:pathLst>
            </a:custGeom>
            <a:solidFill>
              <a:srgbClr val="D9F0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2002631" cy="6534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9666853" y="6921962"/>
            <a:ext cx="7603739" cy="2336338"/>
            <a:chOff x="0" y="0"/>
            <a:chExt cx="2002631" cy="615332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002631" cy="615332"/>
            </a:xfrm>
            <a:custGeom>
              <a:avLst/>
              <a:gdLst/>
              <a:ahLst/>
              <a:cxnLst/>
              <a:rect l="l" t="t" r="r" b="b"/>
              <a:pathLst>
                <a:path w="2002631" h="615332">
                  <a:moveTo>
                    <a:pt x="20363" y="0"/>
                  </a:moveTo>
                  <a:lnTo>
                    <a:pt x="1982267" y="0"/>
                  </a:lnTo>
                  <a:cubicBezTo>
                    <a:pt x="1987668" y="0"/>
                    <a:pt x="1992848" y="2145"/>
                    <a:pt x="1996666" y="5964"/>
                  </a:cubicBezTo>
                  <a:cubicBezTo>
                    <a:pt x="2000485" y="9783"/>
                    <a:pt x="2002631" y="14963"/>
                    <a:pt x="2002631" y="20363"/>
                  </a:cubicBezTo>
                  <a:lnTo>
                    <a:pt x="2002631" y="594968"/>
                  </a:lnTo>
                  <a:cubicBezTo>
                    <a:pt x="2002631" y="600369"/>
                    <a:pt x="2000485" y="605549"/>
                    <a:pt x="1996666" y="609368"/>
                  </a:cubicBezTo>
                  <a:cubicBezTo>
                    <a:pt x="1992848" y="613186"/>
                    <a:pt x="1987668" y="615332"/>
                    <a:pt x="1982267" y="615332"/>
                  </a:cubicBezTo>
                  <a:lnTo>
                    <a:pt x="20363" y="615332"/>
                  </a:lnTo>
                  <a:cubicBezTo>
                    <a:pt x="14963" y="615332"/>
                    <a:pt x="9783" y="613186"/>
                    <a:pt x="5964" y="609368"/>
                  </a:cubicBezTo>
                  <a:cubicBezTo>
                    <a:pt x="2145" y="605549"/>
                    <a:pt x="0" y="600369"/>
                    <a:pt x="0" y="594968"/>
                  </a:cubicBezTo>
                  <a:lnTo>
                    <a:pt x="0" y="20363"/>
                  </a:lnTo>
                  <a:cubicBezTo>
                    <a:pt x="0" y="14963"/>
                    <a:pt x="2145" y="9783"/>
                    <a:pt x="5964" y="5964"/>
                  </a:cubicBezTo>
                  <a:cubicBezTo>
                    <a:pt x="9783" y="2145"/>
                    <a:pt x="14963" y="0"/>
                    <a:pt x="20363" y="0"/>
                  </a:cubicBezTo>
                  <a:close/>
                </a:path>
              </a:pathLst>
            </a:custGeom>
            <a:solidFill>
              <a:srgbClr val="D9F0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2002631" cy="6534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560194" y="6921962"/>
            <a:ext cx="7603739" cy="2336338"/>
            <a:chOff x="0" y="0"/>
            <a:chExt cx="2002631" cy="615332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002631" cy="615332"/>
            </a:xfrm>
            <a:custGeom>
              <a:avLst/>
              <a:gdLst/>
              <a:ahLst/>
              <a:cxnLst/>
              <a:rect l="l" t="t" r="r" b="b"/>
              <a:pathLst>
                <a:path w="2002631" h="615332">
                  <a:moveTo>
                    <a:pt x="20363" y="0"/>
                  </a:moveTo>
                  <a:lnTo>
                    <a:pt x="1982267" y="0"/>
                  </a:lnTo>
                  <a:cubicBezTo>
                    <a:pt x="1987668" y="0"/>
                    <a:pt x="1992848" y="2145"/>
                    <a:pt x="1996666" y="5964"/>
                  </a:cubicBezTo>
                  <a:cubicBezTo>
                    <a:pt x="2000485" y="9783"/>
                    <a:pt x="2002631" y="14963"/>
                    <a:pt x="2002631" y="20363"/>
                  </a:cubicBezTo>
                  <a:lnTo>
                    <a:pt x="2002631" y="594968"/>
                  </a:lnTo>
                  <a:cubicBezTo>
                    <a:pt x="2002631" y="600369"/>
                    <a:pt x="2000485" y="605549"/>
                    <a:pt x="1996666" y="609368"/>
                  </a:cubicBezTo>
                  <a:cubicBezTo>
                    <a:pt x="1992848" y="613186"/>
                    <a:pt x="1987668" y="615332"/>
                    <a:pt x="1982267" y="615332"/>
                  </a:cubicBezTo>
                  <a:lnTo>
                    <a:pt x="20363" y="615332"/>
                  </a:lnTo>
                  <a:cubicBezTo>
                    <a:pt x="14963" y="615332"/>
                    <a:pt x="9783" y="613186"/>
                    <a:pt x="5964" y="609368"/>
                  </a:cubicBezTo>
                  <a:cubicBezTo>
                    <a:pt x="2145" y="605549"/>
                    <a:pt x="0" y="600369"/>
                    <a:pt x="0" y="594968"/>
                  </a:cubicBezTo>
                  <a:lnTo>
                    <a:pt x="0" y="20363"/>
                  </a:lnTo>
                  <a:cubicBezTo>
                    <a:pt x="0" y="14963"/>
                    <a:pt x="2145" y="9783"/>
                    <a:pt x="5964" y="5964"/>
                  </a:cubicBezTo>
                  <a:cubicBezTo>
                    <a:pt x="9783" y="2145"/>
                    <a:pt x="14963" y="0"/>
                    <a:pt x="20363" y="0"/>
                  </a:cubicBezTo>
                  <a:close/>
                </a:path>
              </a:pathLst>
            </a:custGeom>
            <a:solidFill>
              <a:srgbClr val="D9F0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2002631" cy="6534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499"/>
                </a:lnSpc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>
            <a:off x="4278484" y="2868176"/>
            <a:ext cx="1340959" cy="1122285"/>
          </a:xfrm>
          <a:custGeom>
            <a:avLst/>
            <a:gdLst/>
            <a:ahLst/>
            <a:cxnLst/>
            <a:rect l="l" t="t" r="r" b="b"/>
            <a:pathLst>
              <a:path w="1340959" h="1122285">
                <a:moveTo>
                  <a:pt x="0" y="0"/>
                </a:moveTo>
                <a:lnTo>
                  <a:pt x="1340959" y="0"/>
                </a:lnTo>
                <a:lnTo>
                  <a:pt x="1340959" y="1122285"/>
                </a:lnTo>
                <a:lnTo>
                  <a:pt x="0" y="112228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9" name="Freeform 19"/>
          <p:cNvSpPr/>
          <p:nvPr/>
        </p:nvSpPr>
        <p:spPr>
          <a:xfrm>
            <a:off x="12839877" y="2624893"/>
            <a:ext cx="1270023" cy="1700318"/>
          </a:xfrm>
          <a:custGeom>
            <a:avLst/>
            <a:gdLst/>
            <a:ahLst/>
            <a:cxnLst/>
            <a:rect l="l" t="t" r="r" b="b"/>
            <a:pathLst>
              <a:path w="1270023" h="1700318">
                <a:moveTo>
                  <a:pt x="0" y="0"/>
                </a:moveTo>
                <a:lnTo>
                  <a:pt x="1270023" y="0"/>
                </a:lnTo>
                <a:lnTo>
                  <a:pt x="1270023" y="1700318"/>
                </a:lnTo>
                <a:lnTo>
                  <a:pt x="0" y="170031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0" name="TextBox 20"/>
          <p:cNvSpPr txBox="1"/>
          <p:nvPr/>
        </p:nvSpPr>
        <p:spPr>
          <a:xfrm>
            <a:off x="1875443" y="1162050"/>
            <a:ext cx="7268557" cy="12633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814"/>
              </a:lnSpc>
            </a:pPr>
            <a:r>
              <a:rPr lang="en-US" sz="5177" b="1">
                <a:solidFill>
                  <a:srgbClr val="3F716C">
                    <a:alpha val="80000"/>
                  </a:srgbClr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Marketing Strategies &amp; Target Market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125403" y="4543457"/>
            <a:ext cx="5019489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Digital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125403" y="7279723"/>
            <a:ext cx="5019489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Referral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344295" y="4560115"/>
            <a:ext cx="5019489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Local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344295" y="7279723"/>
            <a:ext cx="5019489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Target Market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125403" y="5284797"/>
            <a:ext cx="6248854" cy="6224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489"/>
              </a:lnSpc>
            </a:pP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Website, social media presence, and Google Ads for online visibility and lead generation.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125403" y="8021064"/>
            <a:ext cx="6248854" cy="6224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489"/>
              </a:lnSpc>
            </a:pP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Discounts for referrals, testimonials, and detailed case studies to build trust.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344295" y="5301455"/>
            <a:ext cx="6248854" cy="6224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489"/>
              </a:lnSpc>
            </a:pP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Flyers, nursery partnerships, estate agent networks, and vehicle branding.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344295" y="8021064"/>
            <a:ext cx="6248854" cy="9430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489"/>
              </a:lnSpc>
            </a:pP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Residential homeowners (30-65, £500-£15k+), commercial clients, and property developers seeking BNG compliance.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A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H="1">
            <a:off x="1028700" y="2197488"/>
            <a:ext cx="0" cy="8089512"/>
          </a:xfrm>
          <a:prstGeom prst="line">
            <a:avLst/>
          </a:prstGeom>
          <a:ln w="57150" cap="flat">
            <a:solidFill>
              <a:srgbClr val="1C443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3" name="AutoShape 3"/>
          <p:cNvSpPr/>
          <p:nvPr/>
        </p:nvSpPr>
        <p:spPr>
          <a:xfrm>
            <a:off x="1028700" y="0"/>
            <a:ext cx="0" cy="2197488"/>
          </a:xfrm>
          <a:prstGeom prst="line">
            <a:avLst/>
          </a:prstGeom>
          <a:ln w="57150" cap="flat">
            <a:solidFill>
              <a:srgbClr val="AAD69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4" name="AutoShape 4"/>
          <p:cNvSpPr/>
          <p:nvPr/>
        </p:nvSpPr>
        <p:spPr>
          <a:xfrm>
            <a:off x="9415393" y="3714749"/>
            <a:ext cx="0" cy="5029124"/>
          </a:xfrm>
          <a:prstGeom prst="line">
            <a:avLst/>
          </a:prstGeom>
          <a:ln w="28575" cap="flat">
            <a:solidFill>
              <a:srgbClr val="AAD69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9666853" y="4630393"/>
            <a:ext cx="7603739" cy="4627907"/>
            <a:chOff x="0" y="0"/>
            <a:chExt cx="2002631" cy="121887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02631" cy="1218873"/>
            </a:xfrm>
            <a:custGeom>
              <a:avLst/>
              <a:gdLst/>
              <a:ahLst/>
              <a:cxnLst/>
              <a:rect l="l" t="t" r="r" b="b"/>
              <a:pathLst>
                <a:path w="2002631" h="1218873">
                  <a:moveTo>
                    <a:pt x="20363" y="0"/>
                  </a:moveTo>
                  <a:lnTo>
                    <a:pt x="1982267" y="0"/>
                  </a:lnTo>
                  <a:cubicBezTo>
                    <a:pt x="1987668" y="0"/>
                    <a:pt x="1992848" y="2145"/>
                    <a:pt x="1996666" y="5964"/>
                  </a:cubicBezTo>
                  <a:cubicBezTo>
                    <a:pt x="2000485" y="9783"/>
                    <a:pt x="2002631" y="14963"/>
                    <a:pt x="2002631" y="20363"/>
                  </a:cubicBezTo>
                  <a:lnTo>
                    <a:pt x="2002631" y="1198509"/>
                  </a:lnTo>
                  <a:cubicBezTo>
                    <a:pt x="2002631" y="1203910"/>
                    <a:pt x="2000485" y="1209089"/>
                    <a:pt x="1996666" y="1212908"/>
                  </a:cubicBezTo>
                  <a:cubicBezTo>
                    <a:pt x="1992848" y="1216727"/>
                    <a:pt x="1987668" y="1218873"/>
                    <a:pt x="1982267" y="1218873"/>
                  </a:cubicBezTo>
                  <a:lnTo>
                    <a:pt x="20363" y="1218873"/>
                  </a:lnTo>
                  <a:cubicBezTo>
                    <a:pt x="14963" y="1218873"/>
                    <a:pt x="9783" y="1216727"/>
                    <a:pt x="5964" y="1212908"/>
                  </a:cubicBezTo>
                  <a:cubicBezTo>
                    <a:pt x="2145" y="1209089"/>
                    <a:pt x="0" y="1203910"/>
                    <a:pt x="0" y="1198509"/>
                  </a:cubicBezTo>
                  <a:lnTo>
                    <a:pt x="0" y="20363"/>
                  </a:lnTo>
                  <a:cubicBezTo>
                    <a:pt x="0" y="14963"/>
                    <a:pt x="2145" y="9783"/>
                    <a:pt x="5964" y="5964"/>
                  </a:cubicBezTo>
                  <a:cubicBezTo>
                    <a:pt x="9783" y="2145"/>
                    <a:pt x="14963" y="0"/>
                    <a:pt x="20363" y="0"/>
                  </a:cubicBezTo>
                  <a:close/>
                </a:path>
              </a:pathLst>
            </a:custGeom>
            <a:solidFill>
              <a:srgbClr val="D9F0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002631" cy="12569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60194" y="4630393"/>
            <a:ext cx="7603739" cy="4627907"/>
            <a:chOff x="0" y="0"/>
            <a:chExt cx="2002631" cy="121887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002631" cy="1218873"/>
            </a:xfrm>
            <a:custGeom>
              <a:avLst/>
              <a:gdLst/>
              <a:ahLst/>
              <a:cxnLst/>
              <a:rect l="l" t="t" r="r" b="b"/>
              <a:pathLst>
                <a:path w="2002631" h="1218873">
                  <a:moveTo>
                    <a:pt x="20363" y="0"/>
                  </a:moveTo>
                  <a:lnTo>
                    <a:pt x="1982267" y="0"/>
                  </a:lnTo>
                  <a:cubicBezTo>
                    <a:pt x="1987668" y="0"/>
                    <a:pt x="1992848" y="2145"/>
                    <a:pt x="1996666" y="5964"/>
                  </a:cubicBezTo>
                  <a:cubicBezTo>
                    <a:pt x="2000485" y="9783"/>
                    <a:pt x="2002631" y="14963"/>
                    <a:pt x="2002631" y="20363"/>
                  </a:cubicBezTo>
                  <a:lnTo>
                    <a:pt x="2002631" y="1198509"/>
                  </a:lnTo>
                  <a:cubicBezTo>
                    <a:pt x="2002631" y="1203910"/>
                    <a:pt x="2000485" y="1209089"/>
                    <a:pt x="1996666" y="1212908"/>
                  </a:cubicBezTo>
                  <a:cubicBezTo>
                    <a:pt x="1992848" y="1216727"/>
                    <a:pt x="1987668" y="1218873"/>
                    <a:pt x="1982267" y="1218873"/>
                  </a:cubicBezTo>
                  <a:lnTo>
                    <a:pt x="20363" y="1218873"/>
                  </a:lnTo>
                  <a:cubicBezTo>
                    <a:pt x="14963" y="1218873"/>
                    <a:pt x="9783" y="1216727"/>
                    <a:pt x="5964" y="1212908"/>
                  </a:cubicBezTo>
                  <a:cubicBezTo>
                    <a:pt x="2145" y="1209089"/>
                    <a:pt x="0" y="1203910"/>
                    <a:pt x="0" y="1198509"/>
                  </a:cubicBezTo>
                  <a:lnTo>
                    <a:pt x="0" y="20363"/>
                  </a:lnTo>
                  <a:cubicBezTo>
                    <a:pt x="0" y="14963"/>
                    <a:pt x="2145" y="9783"/>
                    <a:pt x="5964" y="5964"/>
                  </a:cubicBezTo>
                  <a:cubicBezTo>
                    <a:pt x="9783" y="2145"/>
                    <a:pt x="14963" y="0"/>
                    <a:pt x="20363" y="0"/>
                  </a:cubicBezTo>
                  <a:close/>
                </a:path>
              </a:pathLst>
            </a:custGeom>
            <a:solidFill>
              <a:srgbClr val="D9F0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2002631" cy="12569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560194" y="1028700"/>
            <a:ext cx="7603739" cy="2686049"/>
            <a:chOff x="0" y="0"/>
            <a:chExt cx="1178018" cy="41613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178018" cy="416139"/>
            </a:xfrm>
            <a:custGeom>
              <a:avLst/>
              <a:gdLst/>
              <a:ahLst/>
              <a:cxnLst/>
              <a:rect l="l" t="t" r="r" b="b"/>
              <a:pathLst>
                <a:path w="1178018" h="416139">
                  <a:moveTo>
                    <a:pt x="20363" y="0"/>
                  </a:moveTo>
                  <a:lnTo>
                    <a:pt x="1157655" y="0"/>
                  </a:lnTo>
                  <a:cubicBezTo>
                    <a:pt x="1163055" y="0"/>
                    <a:pt x="1168235" y="2145"/>
                    <a:pt x="1172054" y="5964"/>
                  </a:cubicBezTo>
                  <a:cubicBezTo>
                    <a:pt x="1175873" y="9783"/>
                    <a:pt x="1178018" y="14963"/>
                    <a:pt x="1178018" y="20363"/>
                  </a:cubicBezTo>
                  <a:lnTo>
                    <a:pt x="1178018" y="395776"/>
                  </a:lnTo>
                  <a:cubicBezTo>
                    <a:pt x="1178018" y="401177"/>
                    <a:pt x="1175873" y="406356"/>
                    <a:pt x="1172054" y="410175"/>
                  </a:cubicBezTo>
                  <a:cubicBezTo>
                    <a:pt x="1168235" y="413994"/>
                    <a:pt x="1163055" y="416139"/>
                    <a:pt x="1157655" y="416139"/>
                  </a:cubicBezTo>
                  <a:lnTo>
                    <a:pt x="20363" y="416139"/>
                  </a:lnTo>
                  <a:cubicBezTo>
                    <a:pt x="14963" y="416139"/>
                    <a:pt x="9783" y="413994"/>
                    <a:pt x="5964" y="410175"/>
                  </a:cubicBezTo>
                  <a:cubicBezTo>
                    <a:pt x="2145" y="406356"/>
                    <a:pt x="0" y="401177"/>
                    <a:pt x="0" y="395776"/>
                  </a:cubicBezTo>
                  <a:lnTo>
                    <a:pt x="0" y="20363"/>
                  </a:lnTo>
                  <a:cubicBezTo>
                    <a:pt x="0" y="14963"/>
                    <a:pt x="2145" y="9783"/>
                    <a:pt x="5964" y="5964"/>
                  </a:cubicBezTo>
                  <a:cubicBezTo>
                    <a:pt x="9783" y="2145"/>
                    <a:pt x="14963" y="0"/>
                    <a:pt x="20363" y="0"/>
                  </a:cubicBezTo>
                  <a:close/>
                </a:path>
              </a:pathLst>
            </a:custGeom>
            <a:blipFill>
              <a:blip r:embed="rId2"/>
              <a:stretch>
                <a:fillRect t="-70" b="-70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9990743" y="1228725"/>
            <a:ext cx="7268557" cy="28729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394"/>
              </a:lnSpc>
            </a:pPr>
            <a:r>
              <a:rPr lang="en-US" sz="7951" b="1">
                <a:solidFill>
                  <a:srgbClr val="3F716C">
                    <a:alpha val="80000"/>
                  </a:srgbClr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Funding &amp; Financial Forecast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949563" y="5105400"/>
            <a:ext cx="5019489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Funding Requirements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858431" y="5105400"/>
            <a:ext cx="5019489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6-Month Forecast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063789" y="6140373"/>
            <a:ext cx="6791038" cy="22086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497"/>
              </a:lnSpc>
            </a:pP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Total funding required: £12,000 (£4,000 personal contribution + £8,000 loan). Startup costs: £5,500 covering equipment, signage, insurance, and website. Operating costs: £4,500 for 6 months fixed expenses. Variable costs: £2,000 for materials, </a:t>
            </a:r>
            <a:r>
              <a:rPr lang="en-US" sz="2000" dirty="0" err="1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labour</a:t>
            </a: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, and fuel</a:t>
            </a:r>
            <a:r>
              <a:rPr lang="en-US" sz="2498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073203" y="6140373"/>
            <a:ext cx="6791038" cy="17445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497"/>
              </a:lnSpc>
            </a:pP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Financial trajectory: Month 1 shows initial loss, Month 2 reaches breakeven at £2,143 revenue/month. By Month 6, projected profit of £2,250. Fixed costs: £750/month with 35% margin expected.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A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5038042" y="4610300"/>
            <a:ext cx="27806650" cy="5178989"/>
          </a:xfrm>
          <a:custGeom>
            <a:avLst/>
            <a:gdLst/>
            <a:ahLst/>
            <a:cxnLst/>
            <a:rect l="l" t="t" r="r" b="b"/>
            <a:pathLst>
              <a:path w="27806650" h="5178989">
                <a:moveTo>
                  <a:pt x="0" y="0"/>
                </a:moveTo>
                <a:lnTo>
                  <a:pt x="27806650" y="0"/>
                </a:lnTo>
                <a:lnTo>
                  <a:pt x="27806650" y="5178988"/>
                </a:lnTo>
                <a:lnTo>
                  <a:pt x="0" y="517898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AutoShape 3"/>
          <p:cNvSpPr/>
          <p:nvPr/>
        </p:nvSpPr>
        <p:spPr>
          <a:xfrm flipH="1">
            <a:off x="1028700" y="2197488"/>
            <a:ext cx="0" cy="8089512"/>
          </a:xfrm>
          <a:prstGeom prst="line">
            <a:avLst/>
          </a:prstGeom>
          <a:ln w="57150" cap="flat">
            <a:solidFill>
              <a:srgbClr val="1C443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4" name="AutoShape 4"/>
          <p:cNvSpPr/>
          <p:nvPr/>
        </p:nvSpPr>
        <p:spPr>
          <a:xfrm>
            <a:off x="1028700" y="0"/>
            <a:ext cx="0" cy="2197488"/>
          </a:xfrm>
          <a:prstGeom prst="line">
            <a:avLst/>
          </a:prstGeom>
          <a:ln w="57150" cap="flat">
            <a:solidFill>
              <a:srgbClr val="AAD69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1648320" y="1028700"/>
            <a:ext cx="556409" cy="556409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F716C">
                    <a:alpha val="100000"/>
                  </a:srgbClr>
                </a:gs>
                <a:gs pos="50000">
                  <a:srgbClr val="5DA39D">
                    <a:alpha val="100000"/>
                  </a:srgbClr>
                </a:gs>
                <a:gs pos="100000">
                  <a:srgbClr val="87CFA7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852860" y="7871519"/>
            <a:ext cx="15610980" cy="1656364"/>
            <a:chOff x="0" y="0"/>
            <a:chExt cx="4111534" cy="436244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111534" cy="436244"/>
            </a:xfrm>
            <a:custGeom>
              <a:avLst/>
              <a:gdLst/>
              <a:ahLst/>
              <a:cxnLst/>
              <a:rect l="l" t="t" r="r" b="b"/>
              <a:pathLst>
                <a:path w="4111534" h="436244">
                  <a:moveTo>
                    <a:pt x="9919" y="0"/>
                  </a:moveTo>
                  <a:lnTo>
                    <a:pt x="4101616" y="0"/>
                  </a:lnTo>
                  <a:cubicBezTo>
                    <a:pt x="4107093" y="0"/>
                    <a:pt x="4111534" y="4441"/>
                    <a:pt x="4111534" y="9919"/>
                  </a:cubicBezTo>
                  <a:lnTo>
                    <a:pt x="4111534" y="426326"/>
                  </a:lnTo>
                  <a:cubicBezTo>
                    <a:pt x="4111534" y="431803"/>
                    <a:pt x="4107093" y="436244"/>
                    <a:pt x="4101616" y="436244"/>
                  </a:cubicBezTo>
                  <a:lnTo>
                    <a:pt x="9919" y="436244"/>
                  </a:lnTo>
                  <a:cubicBezTo>
                    <a:pt x="4441" y="436244"/>
                    <a:pt x="0" y="431803"/>
                    <a:pt x="0" y="426326"/>
                  </a:cubicBezTo>
                  <a:lnTo>
                    <a:pt x="0" y="9919"/>
                  </a:lnTo>
                  <a:cubicBezTo>
                    <a:pt x="0" y="4441"/>
                    <a:pt x="4441" y="0"/>
                    <a:pt x="9919" y="0"/>
                  </a:cubicBezTo>
                  <a:close/>
                </a:path>
              </a:pathLst>
            </a:custGeom>
            <a:solidFill>
              <a:srgbClr val="D9F0E1">
                <a:alpha val="80000"/>
              </a:srgbClr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4111534" cy="4743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499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648320" y="1978413"/>
            <a:ext cx="12391907" cy="20385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6788"/>
              </a:lnSpc>
            </a:pPr>
            <a:r>
              <a:rPr lang="en-US" sz="11991" b="1">
                <a:solidFill>
                  <a:srgbClr val="3F716C">
                    <a:alpha val="80000"/>
                  </a:srgbClr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Thank You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412627" y="1091005"/>
            <a:ext cx="1905972" cy="207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679"/>
              </a:lnSpc>
            </a:pPr>
            <a:r>
              <a:rPr lang="en-US" sz="1200" b="1">
                <a:solidFill>
                  <a:srgbClr val="2F3B3A"/>
                </a:solidFill>
                <a:latin typeface="Inter Semi-Bold"/>
                <a:ea typeface="Inter Semi-Bold"/>
                <a:cs typeface="Inter Semi-Bold"/>
                <a:sym typeface="Inter Semi-Bold"/>
              </a:rPr>
              <a:t>Leaves of Life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04729" y="8205989"/>
            <a:ext cx="3678788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Vision: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75871" y="8205989"/>
            <a:ext cx="3678788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Questions?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846571" y="8205989"/>
            <a:ext cx="3678788" cy="4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7"/>
              </a:lnSpc>
            </a:pPr>
            <a:r>
              <a:rPr lang="en-US" sz="2498" b="1">
                <a:solidFill>
                  <a:srgbClr val="2F3B3A"/>
                </a:solidFill>
                <a:latin typeface="Inter Bold"/>
                <a:ea typeface="Inter Bold"/>
                <a:cs typeface="Inter Bold"/>
                <a:sym typeface="Inter Bold"/>
              </a:rPr>
              <a:t>Contact: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04729" y="8752089"/>
            <a:ext cx="3678788" cy="13149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679"/>
              </a:lnSpc>
            </a:pP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To become Solihull and West Midlands' most trusted eco-friendly landscaping provider, crafting thriving outdoor spaces that support local wildlife.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375871" y="8752089"/>
            <a:ext cx="3978346" cy="224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679"/>
              </a:lnSpc>
            </a:pP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Devon Wilson | Founder &amp; CEO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2846571" y="8752089"/>
            <a:ext cx="4045989" cy="4428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679"/>
              </a:lnSpc>
            </a:pPr>
            <a:r>
              <a:rPr lang="en-US" sz="2000" dirty="0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Leaves of Life | </a:t>
            </a:r>
            <a:r>
              <a:rPr lang="en-US" sz="2000" dirty="0" err="1">
                <a:solidFill>
                  <a:srgbClr val="2F3B3A"/>
                </a:solidFill>
                <a:latin typeface="Inter"/>
                <a:ea typeface="Inter"/>
                <a:cs typeface="Inter"/>
                <a:sym typeface="Inter"/>
              </a:rPr>
              <a:t>sustainable@leavesoflife.co.uk</a:t>
            </a:r>
            <a:endParaRPr lang="en-US" sz="2000" dirty="0">
              <a:solidFill>
                <a:srgbClr val="2F3B3A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15353328" y="1091005"/>
            <a:ext cx="1905972" cy="207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679"/>
              </a:lnSpc>
            </a:pPr>
            <a:r>
              <a:rPr lang="en-US" sz="1200" b="1">
                <a:solidFill>
                  <a:srgbClr val="2F3B3A"/>
                </a:solidFill>
                <a:latin typeface="Inter Semi-Bold"/>
                <a:ea typeface="Inter Semi-Bold"/>
                <a:cs typeface="Inter Semi-Bold"/>
                <a:sym typeface="Inter Semi-Bold"/>
              </a:rPr>
              <a:t>2026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926524" y="4374507"/>
            <a:ext cx="9570489" cy="207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679"/>
              </a:lnSpc>
            </a:pPr>
            <a:r>
              <a:rPr lang="en-US" sz="1200" b="1">
                <a:solidFill>
                  <a:srgbClr val="2F3B3A"/>
                </a:solidFill>
                <a:latin typeface="Inter Semi-Bold"/>
                <a:ea typeface="Inter Semi-Bold"/>
                <a:cs typeface="Inter Semi-Bold"/>
                <a:sym typeface="Inter Semi-Bold"/>
              </a:rPr>
              <a:t>Let's Grow a Greener Future Together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1028700"/>
            <a:ext cx="518720" cy="610913"/>
          </a:xfrm>
          <a:custGeom>
            <a:avLst/>
            <a:gdLst/>
            <a:ahLst/>
            <a:cxnLst/>
            <a:rect l="l" t="t" r="r" b="b"/>
            <a:pathLst>
              <a:path w="518720" h="610913">
                <a:moveTo>
                  <a:pt x="0" y="0"/>
                </a:moveTo>
                <a:lnTo>
                  <a:pt x="518720" y="0"/>
                </a:lnTo>
                <a:lnTo>
                  <a:pt x="518720" y="610913"/>
                </a:lnTo>
                <a:lnTo>
                  <a:pt x="0" y="6109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-1473208" flipH="1">
            <a:off x="9833105" y="-1539492"/>
            <a:ext cx="15430506" cy="17319955"/>
          </a:xfrm>
          <a:custGeom>
            <a:avLst/>
            <a:gdLst/>
            <a:ahLst/>
            <a:cxnLst/>
            <a:rect l="l" t="t" r="r" b="b"/>
            <a:pathLst>
              <a:path w="15430506" h="17319955">
                <a:moveTo>
                  <a:pt x="15430506" y="0"/>
                </a:moveTo>
                <a:lnTo>
                  <a:pt x="0" y="0"/>
                </a:lnTo>
                <a:lnTo>
                  <a:pt x="0" y="17319955"/>
                </a:lnTo>
                <a:lnTo>
                  <a:pt x="15430506" y="17319955"/>
                </a:lnTo>
                <a:lnTo>
                  <a:pt x="15430506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0879346" y="0"/>
            <a:ext cx="5357866" cy="10638361"/>
          </a:xfrm>
          <a:custGeom>
            <a:avLst/>
            <a:gdLst/>
            <a:ahLst/>
            <a:cxnLst/>
            <a:rect l="l" t="t" r="r" b="b"/>
            <a:pathLst>
              <a:path w="5357866" h="10638361">
                <a:moveTo>
                  <a:pt x="0" y="0"/>
                </a:moveTo>
                <a:lnTo>
                  <a:pt x="5357866" y="0"/>
                </a:lnTo>
                <a:lnTo>
                  <a:pt x="5357866" y="10638361"/>
                </a:lnTo>
                <a:lnTo>
                  <a:pt x="0" y="106383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14173200" y="962437"/>
            <a:ext cx="3086100" cy="743439"/>
            <a:chOff x="0" y="0"/>
            <a:chExt cx="812800" cy="19580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195803"/>
            </a:xfrm>
            <a:custGeom>
              <a:avLst/>
              <a:gdLst/>
              <a:ahLst/>
              <a:cxnLst/>
              <a:rect l="l" t="t" r="r" b="b"/>
              <a:pathLst>
                <a:path w="812800" h="195803">
                  <a:moveTo>
                    <a:pt x="97901" y="0"/>
                  </a:moveTo>
                  <a:lnTo>
                    <a:pt x="714899" y="0"/>
                  </a:lnTo>
                  <a:cubicBezTo>
                    <a:pt x="740864" y="0"/>
                    <a:pt x="765765" y="10315"/>
                    <a:pt x="784125" y="28675"/>
                  </a:cubicBezTo>
                  <a:cubicBezTo>
                    <a:pt x="802485" y="47035"/>
                    <a:pt x="812800" y="71936"/>
                    <a:pt x="812800" y="97901"/>
                  </a:cubicBezTo>
                  <a:lnTo>
                    <a:pt x="812800" y="97901"/>
                  </a:lnTo>
                  <a:cubicBezTo>
                    <a:pt x="812800" y="123867"/>
                    <a:pt x="802485" y="148768"/>
                    <a:pt x="784125" y="167128"/>
                  </a:cubicBezTo>
                  <a:cubicBezTo>
                    <a:pt x="765765" y="185488"/>
                    <a:pt x="740864" y="195803"/>
                    <a:pt x="714899" y="195803"/>
                  </a:cubicBezTo>
                  <a:lnTo>
                    <a:pt x="97901" y="195803"/>
                  </a:lnTo>
                  <a:cubicBezTo>
                    <a:pt x="71936" y="195803"/>
                    <a:pt x="47035" y="185488"/>
                    <a:pt x="28675" y="167128"/>
                  </a:cubicBezTo>
                  <a:cubicBezTo>
                    <a:pt x="10315" y="148768"/>
                    <a:pt x="0" y="123867"/>
                    <a:pt x="0" y="97901"/>
                  </a:cubicBezTo>
                  <a:lnTo>
                    <a:pt x="0" y="97901"/>
                  </a:lnTo>
                  <a:cubicBezTo>
                    <a:pt x="0" y="71936"/>
                    <a:pt x="10315" y="47035"/>
                    <a:pt x="28675" y="28675"/>
                  </a:cubicBezTo>
                  <a:cubicBezTo>
                    <a:pt x="47035" y="10315"/>
                    <a:pt x="71936" y="0"/>
                    <a:pt x="97901" y="0"/>
                  </a:cubicBezTo>
                  <a:close/>
                </a:path>
              </a:pathLst>
            </a:custGeom>
            <a:solidFill>
              <a:srgbClr val="10601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28575"/>
              <a:ext cx="812800" cy="1672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10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 rot="-1608445">
            <a:off x="15706553" y="7933618"/>
            <a:ext cx="1315048" cy="2649363"/>
          </a:xfrm>
          <a:custGeom>
            <a:avLst/>
            <a:gdLst/>
            <a:ahLst/>
            <a:cxnLst/>
            <a:rect l="l" t="t" r="r" b="b"/>
            <a:pathLst>
              <a:path w="1315048" h="2649363">
                <a:moveTo>
                  <a:pt x="0" y="0"/>
                </a:moveTo>
                <a:lnTo>
                  <a:pt x="1315048" y="0"/>
                </a:lnTo>
                <a:lnTo>
                  <a:pt x="1315048" y="2649364"/>
                </a:lnTo>
                <a:lnTo>
                  <a:pt x="0" y="264936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6003707" y="-1675242"/>
            <a:ext cx="2803401" cy="3192278"/>
          </a:xfrm>
          <a:custGeom>
            <a:avLst/>
            <a:gdLst/>
            <a:ahLst/>
            <a:cxnLst/>
            <a:rect l="l" t="t" r="r" b="b"/>
            <a:pathLst>
              <a:path w="2803401" h="3192278">
                <a:moveTo>
                  <a:pt x="0" y="0"/>
                </a:moveTo>
                <a:lnTo>
                  <a:pt x="2803401" y="0"/>
                </a:lnTo>
                <a:lnTo>
                  <a:pt x="2803401" y="3192278"/>
                </a:lnTo>
                <a:lnTo>
                  <a:pt x="0" y="31922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 rot="-862978">
            <a:off x="8614439" y="-289178"/>
            <a:ext cx="2383684" cy="3833409"/>
          </a:xfrm>
          <a:custGeom>
            <a:avLst/>
            <a:gdLst/>
            <a:ahLst/>
            <a:cxnLst/>
            <a:rect l="l" t="t" r="r" b="b"/>
            <a:pathLst>
              <a:path w="2383684" h="3833409">
                <a:moveTo>
                  <a:pt x="0" y="0"/>
                </a:moveTo>
                <a:lnTo>
                  <a:pt x="2383684" y="0"/>
                </a:lnTo>
                <a:lnTo>
                  <a:pt x="2383684" y="3833409"/>
                </a:lnTo>
                <a:lnTo>
                  <a:pt x="0" y="383340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TextBox 11"/>
          <p:cNvSpPr txBox="1"/>
          <p:nvPr/>
        </p:nvSpPr>
        <p:spPr>
          <a:xfrm>
            <a:off x="1547420" y="3085698"/>
            <a:ext cx="6381375" cy="33622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3190"/>
              </a:lnSpc>
            </a:pPr>
            <a:r>
              <a:rPr lang="en-US" sz="11991" b="1">
                <a:solidFill>
                  <a:srgbClr val="0E461B"/>
                </a:solidFill>
                <a:latin typeface="Nunito Ultra-Bold"/>
                <a:ea typeface="Nunito Ultra-Bold"/>
                <a:cs typeface="Nunito Ultra-Bold"/>
                <a:sym typeface="Nunito Ultra-Bold"/>
              </a:rPr>
              <a:t>THANK YOU</a:t>
            </a:r>
          </a:p>
        </p:txBody>
      </p:sp>
      <p:sp>
        <p:nvSpPr>
          <p:cNvPr id="12" name="Freeform 12"/>
          <p:cNvSpPr/>
          <p:nvPr/>
        </p:nvSpPr>
        <p:spPr>
          <a:xfrm rot="-1082960">
            <a:off x="-2123797" y="5766726"/>
            <a:ext cx="4895727" cy="5495204"/>
          </a:xfrm>
          <a:custGeom>
            <a:avLst/>
            <a:gdLst/>
            <a:ahLst/>
            <a:cxnLst/>
            <a:rect l="l" t="t" r="r" b="b"/>
            <a:pathLst>
              <a:path w="4895727" h="5495204">
                <a:moveTo>
                  <a:pt x="0" y="0"/>
                </a:moveTo>
                <a:lnTo>
                  <a:pt x="4895727" y="0"/>
                </a:lnTo>
                <a:lnTo>
                  <a:pt x="4895727" y="5495205"/>
                </a:lnTo>
                <a:lnTo>
                  <a:pt x="0" y="549520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>
            <a:off x="3824263" y="8854055"/>
            <a:ext cx="2179444" cy="2481768"/>
          </a:xfrm>
          <a:custGeom>
            <a:avLst/>
            <a:gdLst/>
            <a:ahLst/>
            <a:cxnLst/>
            <a:rect l="l" t="t" r="r" b="b"/>
            <a:pathLst>
              <a:path w="2179444" h="2481768">
                <a:moveTo>
                  <a:pt x="0" y="0"/>
                </a:moveTo>
                <a:lnTo>
                  <a:pt x="2179444" y="0"/>
                </a:lnTo>
                <a:lnTo>
                  <a:pt x="2179444" y="2481768"/>
                </a:lnTo>
                <a:lnTo>
                  <a:pt x="0" y="24817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/>
          <p:cNvSpPr/>
          <p:nvPr/>
        </p:nvSpPr>
        <p:spPr>
          <a:xfrm>
            <a:off x="1547420" y="6843095"/>
            <a:ext cx="733827" cy="733827"/>
          </a:xfrm>
          <a:custGeom>
            <a:avLst/>
            <a:gdLst/>
            <a:ahLst/>
            <a:cxnLst/>
            <a:rect l="l" t="t" r="r" b="b"/>
            <a:pathLst>
              <a:path w="733827" h="733827">
                <a:moveTo>
                  <a:pt x="0" y="0"/>
                </a:moveTo>
                <a:lnTo>
                  <a:pt x="733827" y="0"/>
                </a:lnTo>
                <a:lnTo>
                  <a:pt x="733827" y="733828"/>
                </a:lnTo>
                <a:lnTo>
                  <a:pt x="0" y="73382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Freeform 15"/>
          <p:cNvSpPr/>
          <p:nvPr/>
        </p:nvSpPr>
        <p:spPr>
          <a:xfrm>
            <a:off x="1547420" y="7744205"/>
            <a:ext cx="733827" cy="733827"/>
          </a:xfrm>
          <a:custGeom>
            <a:avLst/>
            <a:gdLst/>
            <a:ahLst/>
            <a:cxnLst/>
            <a:rect l="l" t="t" r="r" b="b"/>
            <a:pathLst>
              <a:path w="733827" h="733827">
                <a:moveTo>
                  <a:pt x="0" y="0"/>
                </a:moveTo>
                <a:lnTo>
                  <a:pt x="733827" y="0"/>
                </a:lnTo>
                <a:lnTo>
                  <a:pt x="733827" y="733828"/>
                </a:lnTo>
                <a:lnTo>
                  <a:pt x="0" y="73382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TextBox 16"/>
          <p:cNvSpPr txBox="1"/>
          <p:nvPr/>
        </p:nvSpPr>
        <p:spPr>
          <a:xfrm>
            <a:off x="1684823" y="1078886"/>
            <a:ext cx="1466327" cy="5295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98"/>
              </a:lnSpc>
            </a:pPr>
            <a:r>
              <a:rPr lang="en-US" sz="2098" b="1" spc="-41">
                <a:solidFill>
                  <a:srgbClr val="0E461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Leaves of Life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4618214" y="1198901"/>
            <a:ext cx="2196073" cy="3085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398"/>
              </a:lnSpc>
            </a:pPr>
            <a:r>
              <a:rPr lang="en-US" sz="2398" b="1" spc="-47">
                <a:solidFill>
                  <a:srgbClr val="F8F4E8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28 July 2026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417986" y="6990934"/>
            <a:ext cx="5510809" cy="428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57"/>
              </a:lnSpc>
            </a:pPr>
            <a:r>
              <a:rPr lang="en-US" sz="2798">
                <a:solidFill>
                  <a:srgbClr val="351E15"/>
                </a:solidFill>
                <a:latin typeface="Open Sauce"/>
                <a:ea typeface="Open Sauce"/>
                <a:cs typeface="Open Sauce"/>
                <a:sym typeface="Open Sauce"/>
              </a:rPr>
              <a:t>devon@leafsoflife.co.uk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417986" y="7892044"/>
            <a:ext cx="5510809" cy="428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57"/>
              </a:lnSpc>
            </a:pPr>
            <a:r>
              <a:rPr lang="en-US" sz="2798">
                <a:solidFill>
                  <a:srgbClr val="351E15"/>
                </a:solidFill>
                <a:latin typeface="Open Sauce"/>
                <a:ea typeface="Open Sauce"/>
                <a:cs typeface="Open Sauce"/>
                <a:sym typeface="Open Sauce"/>
              </a:rPr>
              <a:t>0121 456 7890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1727</Words>
  <Application>Microsoft Macintosh PowerPoint</Application>
  <PresentationFormat>Custom</PresentationFormat>
  <Paragraphs>183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34" baseType="lpstr">
      <vt:lpstr>Inter Semi-Bold</vt:lpstr>
      <vt:lpstr>Calibri</vt:lpstr>
      <vt:lpstr>Nunito Ultra-Bold</vt:lpstr>
      <vt:lpstr>Poppins Medium</vt:lpstr>
      <vt:lpstr>Open Sauce Bold</vt:lpstr>
      <vt:lpstr>Canva Sans</vt:lpstr>
      <vt:lpstr>Poppins Semi-Bold</vt:lpstr>
      <vt:lpstr>Arial</vt:lpstr>
      <vt:lpstr>Montserrat Bold</vt:lpstr>
      <vt:lpstr>Inter</vt:lpstr>
      <vt:lpstr>Inter Bold</vt:lpstr>
      <vt:lpstr>Poppins</vt:lpstr>
      <vt:lpstr>Open Sauce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8-Minute Presentation</dc:title>
  <cp:lastModifiedBy>Devon Wilson (2438758)</cp:lastModifiedBy>
  <cp:revision>2</cp:revision>
  <dcterms:created xsi:type="dcterms:W3CDTF">2006-08-16T00:00:00Z</dcterms:created>
  <dcterms:modified xsi:type="dcterms:W3CDTF">2026-08-04T14:01:53Z</dcterms:modified>
  <dc:identifier>DAHQrSKqwXg</dc:identifier>
</cp:coreProperties>
</file>