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60" r:id="rId5"/>
    <p:sldId id="257" r:id="rId6"/>
    <p:sldId id="258" r:id="rId7"/>
    <p:sldId id="259" r:id="rId8"/>
    <p:sldId id="261"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tableStyles" Target="tableStyles.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theme" Target="theme/theme1.xml" /><Relationship Id="rId2" Type="http://schemas.openxmlformats.org/officeDocument/2006/relationships/customXml" Target="../customXml/item2.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viewProps" Target="viewProps.xml" /><Relationship Id="rId5" Type="http://schemas.openxmlformats.org/officeDocument/2006/relationships/slide" Target="slides/slide1.xml" /><Relationship Id="rId10" Type="http://schemas.openxmlformats.org/officeDocument/2006/relationships/presProps" Target="presProps.xml" /><Relationship Id="rId4" Type="http://schemas.openxmlformats.org/officeDocument/2006/relationships/slideMaster" Target="slideMasters/slideMaster1.xml" /><Relationship Id="rId9" Type="http://schemas.openxmlformats.org/officeDocument/2006/relationships/slide" Target="slides/slide5.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BBAA59E-6B14-413A-94C8-E1D6BBBF25D3}" type="datetimeFigureOut">
              <a:rPr lang="en-GB" smtClean="0"/>
              <a:t>12/07/2024</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2F7C0B68-A282-49C2-80D5-5F0D624E7F6E}" type="slidenum">
              <a:rPr lang="en-GB" smtClean="0"/>
              <a:t>‹#›</a:t>
            </a:fld>
            <a:endParaRPr lang="en-GB"/>
          </a:p>
        </p:txBody>
      </p:sp>
    </p:spTree>
    <p:extLst>
      <p:ext uri="{BB962C8B-B14F-4D97-AF65-F5344CB8AC3E}">
        <p14:creationId xmlns:p14="http://schemas.microsoft.com/office/powerpoint/2010/main" val="529841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BAA59E-6B14-413A-94C8-E1D6BBBF25D3}" type="datetimeFigureOut">
              <a:rPr lang="en-GB" smtClean="0"/>
              <a:t>12/07/2024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2F7C0B68-A282-49C2-80D5-5F0D624E7F6E}" type="slidenum">
              <a:rPr lang="en-GB" smtClean="0"/>
              <a:t>‹#›</a:t>
            </a:fld>
            <a:endParaRPr lang="en-GB"/>
          </a:p>
        </p:txBody>
      </p:sp>
    </p:spTree>
    <p:extLst>
      <p:ext uri="{BB962C8B-B14F-4D97-AF65-F5344CB8AC3E}">
        <p14:creationId xmlns:p14="http://schemas.microsoft.com/office/powerpoint/2010/main" val="2190390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BAA59E-6B14-413A-94C8-E1D6BBBF25D3}" type="datetimeFigureOut">
              <a:rPr lang="en-GB" smtClean="0"/>
              <a:t>12/07/2024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C0B68-A282-49C2-80D5-5F0D624E7F6E}" type="slidenum">
              <a:rPr lang="en-GB" smtClean="0"/>
              <a:t>‹#›</a:t>
            </a:fld>
            <a:endParaRPr lang="en-GB"/>
          </a:p>
        </p:txBody>
      </p:sp>
    </p:spTree>
    <p:extLst>
      <p:ext uri="{BB962C8B-B14F-4D97-AF65-F5344CB8AC3E}">
        <p14:creationId xmlns:p14="http://schemas.microsoft.com/office/powerpoint/2010/main" val="3729474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BBAA59E-6B14-413A-94C8-E1D6BBBF25D3}" type="datetimeFigureOut">
              <a:rPr lang="en-GB" smtClean="0"/>
              <a:t>12/07/2024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C0B68-A282-49C2-80D5-5F0D624E7F6E}" type="slidenum">
              <a:rPr lang="en-GB" smtClean="0"/>
              <a:t>‹#›</a:t>
            </a:fld>
            <a:endParaRPr lang="en-GB"/>
          </a:p>
        </p:txBody>
      </p:sp>
    </p:spTree>
    <p:extLst>
      <p:ext uri="{BB962C8B-B14F-4D97-AF65-F5344CB8AC3E}">
        <p14:creationId xmlns:p14="http://schemas.microsoft.com/office/powerpoint/2010/main" val="129421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BBAA59E-6B14-413A-94C8-E1D6BBBF25D3}" type="datetimeFigureOut">
              <a:rPr lang="en-GB" smtClean="0"/>
              <a:t>12/07/2024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7C0B68-A282-49C2-80D5-5F0D624E7F6E}" type="slidenum">
              <a:rPr lang="en-GB" smtClean="0"/>
              <a:t>‹#›</a:t>
            </a:fld>
            <a:endParaRPr lang="en-GB"/>
          </a:p>
        </p:txBody>
      </p:sp>
    </p:spTree>
    <p:extLst>
      <p:ext uri="{BB962C8B-B14F-4D97-AF65-F5344CB8AC3E}">
        <p14:creationId xmlns:p14="http://schemas.microsoft.com/office/powerpoint/2010/main" val="28185321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BBAA59E-6B14-413A-94C8-E1D6BBBF25D3}" type="datetimeFigureOut">
              <a:rPr lang="en-GB" smtClean="0"/>
              <a:t>12/07/2024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7C0B68-A282-49C2-80D5-5F0D624E7F6E}" type="slidenum">
              <a:rPr lang="en-GB" smtClean="0"/>
              <a:t>‹#›</a:t>
            </a:fld>
            <a:endParaRPr lang="en-GB"/>
          </a:p>
        </p:txBody>
      </p:sp>
    </p:spTree>
    <p:extLst>
      <p:ext uri="{BB962C8B-B14F-4D97-AF65-F5344CB8AC3E}">
        <p14:creationId xmlns:p14="http://schemas.microsoft.com/office/powerpoint/2010/main" val="18529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BAA59E-6B14-413A-94C8-E1D6BBBF25D3}" type="datetimeFigureOut">
              <a:rPr lang="en-GB" smtClean="0"/>
              <a:t>12/07/2024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F7C0B68-A282-49C2-80D5-5F0D624E7F6E}" type="slidenum">
              <a:rPr lang="en-GB" smtClean="0"/>
              <a:t>‹#›</a:t>
            </a:fld>
            <a:endParaRPr lang="en-GB"/>
          </a:p>
        </p:txBody>
      </p:sp>
    </p:spTree>
    <p:extLst>
      <p:ext uri="{BB962C8B-B14F-4D97-AF65-F5344CB8AC3E}">
        <p14:creationId xmlns:p14="http://schemas.microsoft.com/office/powerpoint/2010/main" val="2230606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BBAA59E-6B14-413A-94C8-E1D6BBBF25D3}" type="datetimeFigureOut">
              <a:rPr lang="en-GB" smtClean="0"/>
              <a:t>12/07/2024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C0B68-A282-49C2-80D5-5F0D624E7F6E}" type="slidenum">
              <a:rPr lang="en-GB" smtClean="0"/>
              <a:t>‹#›</a:t>
            </a:fld>
            <a:endParaRPr lang="en-GB"/>
          </a:p>
        </p:txBody>
      </p:sp>
    </p:spTree>
    <p:extLst>
      <p:ext uri="{BB962C8B-B14F-4D97-AF65-F5344CB8AC3E}">
        <p14:creationId xmlns:p14="http://schemas.microsoft.com/office/powerpoint/2010/main" val="2344362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BBAA59E-6B14-413A-94C8-E1D6BBBF25D3}" type="datetimeFigureOut">
              <a:rPr lang="en-GB" smtClean="0"/>
              <a:t>12/07/2024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C0B68-A282-49C2-80D5-5F0D624E7F6E}" type="slidenum">
              <a:rPr lang="en-GB" smtClean="0"/>
              <a:t>‹#›</a:t>
            </a:fld>
            <a:endParaRPr lang="en-GB"/>
          </a:p>
        </p:txBody>
      </p:sp>
    </p:spTree>
    <p:extLst>
      <p:ext uri="{BB962C8B-B14F-4D97-AF65-F5344CB8AC3E}">
        <p14:creationId xmlns:p14="http://schemas.microsoft.com/office/powerpoint/2010/main" val="2768905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BBAA59E-6B14-413A-94C8-E1D6BBBF25D3}" type="datetimeFigureOut">
              <a:rPr lang="en-GB" smtClean="0"/>
              <a:t>12/07/2024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C0B68-A282-49C2-80D5-5F0D624E7F6E}" type="slidenum">
              <a:rPr lang="en-GB" smtClean="0"/>
              <a:t>‹#›</a:t>
            </a:fld>
            <a:endParaRPr lang="en-GB"/>
          </a:p>
        </p:txBody>
      </p:sp>
    </p:spTree>
    <p:extLst>
      <p:ext uri="{BB962C8B-B14F-4D97-AF65-F5344CB8AC3E}">
        <p14:creationId xmlns:p14="http://schemas.microsoft.com/office/powerpoint/2010/main" val="3113935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BAA59E-6B14-413A-94C8-E1D6BBBF25D3}" type="datetimeFigureOut">
              <a:rPr lang="en-GB" smtClean="0"/>
              <a:t>12/07/2024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C0B68-A282-49C2-80D5-5F0D624E7F6E}" type="slidenum">
              <a:rPr lang="en-GB" smtClean="0"/>
              <a:t>‹#›</a:t>
            </a:fld>
            <a:endParaRPr lang="en-GB"/>
          </a:p>
        </p:txBody>
      </p:sp>
    </p:spTree>
    <p:extLst>
      <p:ext uri="{BB962C8B-B14F-4D97-AF65-F5344CB8AC3E}">
        <p14:creationId xmlns:p14="http://schemas.microsoft.com/office/powerpoint/2010/main" val="3221753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BAA59E-6B14-413A-94C8-E1D6BBBF25D3}" type="datetimeFigureOut">
              <a:rPr lang="en-GB" smtClean="0"/>
              <a:t>12/07/2024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C0B68-A282-49C2-80D5-5F0D624E7F6E}" type="slidenum">
              <a:rPr lang="en-GB" smtClean="0"/>
              <a:t>‹#›</a:t>
            </a:fld>
            <a:endParaRPr lang="en-GB"/>
          </a:p>
        </p:txBody>
      </p:sp>
    </p:spTree>
    <p:extLst>
      <p:ext uri="{BB962C8B-B14F-4D97-AF65-F5344CB8AC3E}">
        <p14:creationId xmlns:p14="http://schemas.microsoft.com/office/powerpoint/2010/main" val="23985640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BAA59E-6B14-413A-94C8-E1D6BBBF25D3}" type="datetimeFigureOut">
              <a:rPr lang="en-GB" smtClean="0"/>
              <a:t>12/07/2024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C0B68-A282-49C2-80D5-5F0D624E7F6E}" type="slidenum">
              <a:rPr lang="en-GB" smtClean="0"/>
              <a:t>‹#›</a:t>
            </a:fld>
            <a:endParaRPr lang="en-GB"/>
          </a:p>
        </p:txBody>
      </p:sp>
    </p:spTree>
    <p:extLst>
      <p:ext uri="{BB962C8B-B14F-4D97-AF65-F5344CB8AC3E}">
        <p14:creationId xmlns:p14="http://schemas.microsoft.com/office/powerpoint/2010/main" val="9671137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BAA59E-6B14-413A-94C8-E1D6BBBF25D3}" type="datetimeFigureOut">
              <a:rPr lang="en-GB" smtClean="0"/>
              <a:t>12/07/2024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C0B68-A282-49C2-80D5-5F0D624E7F6E}" type="slidenum">
              <a:rPr lang="en-GB" smtClean="0"/>
              <a:t>‹#›</a:t>
            </a:fld>
            <a:endParaRPr lang="en-GB"/>
          </a:p>
        </p:txBody>
      </p:sp>
    </p:spTree>
    <p:extLst>
      <p:ext uri="{BB962C8B-B14F-4D97-AF65-F5344CB8AC3E}">
        <p14:creationId xmlns:p14="http://schemas.microsoft.com/office/powerpoint/2010/main" val="19923305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BAA59E-6B14-413A-94C8-E1D6BBBF25D3}" type="datetimeFigureOut">
              <a:rPr lang="en-GB" smtClean="0"/>
              <a:t>12/07/2024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C0B68-A282-49C2-80D5-5F0D624E7F6E}" type="slidenum">
              <a:rPr lang="en-GB" smtClean="0"/>
              <a:t>‹#›</a:t>
            </a:fld>
            <a:endParaRPr lang="en-GB"/>
          </a:p>
        </p:txBody>
      </p:sp>
    </p:spTree>
    <p:extLst>
      <p:ext uri="{BB962C8B-B14F-4D97-AF65-F5344CB8AC3E}">
        <p14:creationId xmlns:p14="http://schemas.microsoft.com/office/powerpoint/2010/main" val="11509923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BAA59E-6B14-413A-94C8-E1D6BBBF25D3}" type="datetimeFigureOut">
              <a:rPr lang="en-GB" smtClean="0"/>
              <a:t>12/07/2024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C0B68-A282-49C2-80D5-5F0D624E7F6E}" type="slidenum">
              <a:rPr lang="en-GB" smtClean="0"/>
              <a:t>‹#›</a:t>
            </a:fld>
            <a:endParaRPr lang="en-GB"/>
          </a:p>
        </p:txBody>
      </p:sp>
    </p:spTree>
    <p:extLst>
      <p:ext uri="{BB962C8B-B14F-4D97-AF65-F5344CB8AC3E}">
        <p14:creationId xmlns:p14="http://schemas.microsoft.com/office/powerpoint/2010/main" val="11609077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BAA59E-6B14-413A-94C8-E1D6BBBF25D3}" type="datetimeFigureOut">
              <a:rPr lang="en-GB" smtClean="0"/>
              <a:t>12/07/2024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C0B68-A282-49C2-80D5-5F0D624E7F6E}" type="slidenum">
              <a:rPr lang="en-GB" smtClean="0"/>
              <a:t>‹#›</a:t>
            </a:fld>
            <a:endParaRPr lang="en-GB"/>
          </a:p>
        </p:txBody>
      </p:sp>
    </p:spTree>
    <p:extLst>
      <p:ext uri="{BB962C8B-B14F-4D97-AF65-F5344CB8AC3E}">
        <p14:creationId xmlns:p14="http://schemas.microsoft.com/office/powerpoint/2010/main" val="3228726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BBAA59E-6B14-413A-94C8-E1D6BBBF25D3}" type="datetimeFigureOut">
              <a:rPr lang="en-GB" smtClean="0"/>
              <a:t>12/07/2024</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F7C0B68-A282-49C2-80D5-5F0D624E7F6E}" type="slidenum">
              <a:rPr lang="en-GB" smtClean="0"/>
              <a:t>‹#›</a:t>
            </a:fld>
            <a:endParaRPr lang="en-GB"/>
          </a:p>
        </p:txBody>
      </p:sp>
    </p:spTree>
    <p:extLst>
      <p:ext uri="{BB962C8B-B14F-4D97-AF65-F5344CB8AC3E}">
        <p14:creationId xmlns:p14="http://schemas.microsoft.com/office/powerpoint/2010/main" val="229616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hyperlink" Target="https://www.geograph.org.uk/photo/3244483" TargetMode="External" /><Relationship Id="rId2" Type="http://schemas.openxmlformats.org/officeDocument/2006/relationships/image" Target="../media/image3.jpg" /><Relationship Id="rId1" Type="http://schemas.openxmlformats.org/officeDocument/2006/relationships/slideLayout" Target="../slideLayouts/slideLayout2.xml" /><Relationship Id="rId4" Type="http://schemas.openxmlformats.org/officeDocument/2006/relationships/hyperlink" Target="https://creativecommons.org/licenses/by-sa/3.0/" TargetMode="Externa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B5444-611E-8E8D-5E57-ED73B9C09A0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52864F8-BD8C-3C26-43CF-8D691B422AE0}"/>
              </a:ext>
            </a:extLst>
          </p:cNvPr>
          <p:cNvSpPr>
            <a:spLocks noGrp="1"/>
          </p:cNvSpPr>
          <p:nvPr>
            <p:ph idx="1"/>
          </p:nvPr>
        </p:nvSpPr>
        <p:spPr>
          <a:xfrm>
            <a:off x="1484310" y="2438397"/>
            <a:ext cx="10018713" cy="3352803"/>
          </a:xfrm>
        </p:spPr>
        <p:txBody>
          <a:bodyPr>
            <a:normAutofit fontScale="92500" lnSpcReduction="10000"/>
          </a:bodyPr>
          <a:lstStyle/>
          <a:p>
            <a:pPr>
              <a:lnSpc>
                <a:spcPct val="107000"/>
              </a:lnSpc>
              <a:spcAft>
                <a:spcPts val="800"/>
              </a:spcAft>
            </a:pPr>
            <a:r>
              <a:rPr lang="en-GB" sz="3200" b="1" u="sng" kern="100" dirty="0">
                <a:effectLst/>
                <a:latin typeface="Calibri" panose="020F0502020204030204" pitchFamily="34" charset="0"/>
                <a:ea typeface="DengXian" panose="02010600030101010101" pitchFamily="2" charset="-122"/>
                <a:cs typeface="Calibri" panose="020F0502020204030204" pitchFamily="34" charset="0"/>
              </a:rPr>
              <a:t>Name</a:t>
            </a:r>
            <a:r>
              <a:rPr lang="en-GB" sz="3200" kern="100" dirty="0">
                <a:effectLst/>
                <a:latin typeface="Calibri" panose="020F0502020204030204" pitchFamily="34" charset="0"/>
                <a:ea typeface="DengXian" panose="02010600030101010101" pitchFamily="2" charset="-122"/>
                <a:cs typeface="Calibri" panose="020F0502020204030204" pitchFamily="34" charset="0"/>
              </a:rPr>
              <a:t>: Odimba Ongambo</a:t>
            </a:r>
          </a:p>
          <a:p>
            <a:pPr>
              <a:lnSpc>
                <a:spcPct val="107000"/>
              </a:lnSpc>
              <a:spcAft>
                <a:spcPts val="800"/>
              </a:spcAft>
            </a:pPr>
            <a:r>
              <a:rPr lang="en-GB" sz="3200" b="1" u="sng" kern="100" dirty="0">
                <a:effectLst/>
                <a:latin typeface="Calibri" panose="020F0502020204030204" pitchFamily="34" charset="0"/>
                <a:ea typeface="DengXian" panose="02010600030101010101" pitchFamily="2" charset="-122"/>
                <a:cs typeface="Calibri" panose="020F0502020204030204" pitchFamily="34" charset="0"/>
              </a:rPr>
              <a:t>Student ID</a:t>
            </a:r>
            <a:r>
              <a:rPr lang="en-GB" sz="3200" kern="100" dirty="0">
                <a:effectLst/>
                <a:latin typeface="Calibri" panose="020F0502020204030204" pitchFamily="34" charset="0"/>
                <a:ea typeface="DengXian" panose="02010600030101010101" pitchFamily="2" charset="-122"/>
                <a:cs typeface="Calibri" panose="020F0502020204030204" pitchFamily="34" charset="0"/>
              </a:rPr>
              <a:t>:2327905</a:t>
            </a:r>
          </a:p>
          <a:p>
            <a:pPr>
              <a:lnSpc>
                <a:spcPct val="107000"/>
              </a:lnSpc>
              <a:spcAft>
                <a:spcPts val="800"/>
              </a:spcAft>
            </a:pPr>
            <a:r>
              <a:rPr lang="en-GB" sz="3200" b="1" u="sng" kern="100" dirty="0">
                <a:effectLst/>
                <a:latin typeface="Calibri" panose="020F0502020204030204" pitchFamily="34" charset="0"/>
                <a:ea typeface="DengXian" panose="02010600030101010101" pitchFamily="2" charset="-122"/>
                <a:cs typeface="Calibri" panose="020F0502020204030204" pitchFamily="34" charset="0"/>
              </a:rPr>
              <a:t>Lecturer’s name</a:t>
            </a:r>
            <a:r>
              <a:rPr lang="en-GB" sz="3200" kern="100" dirty="0">
                <a:effectLst/>
                <a:latin typeface="Calibri" panose="020F0502020204030204" pitchFamily="34" charset="0"/>
                <a:ea typeface="DengXian" panose="02010600030101010101" pitchFamily="2" charset="-122"/>
                <a:cs typeface="Calibri" panose="020F0502020204030204" pitchFamily="34" charset="0"/>
              </a:rPr>
              <a:t>: Rachel Cohen</a:t>
            </a:r>
          </a:p>
          <a:p>
            <a:pPr>
              <a:lnSpc>
                <a:spcPct val="107000"/>
              </a:lnSpc>
              <a:spcAft>
                <a:spcPts val="800"/>
              </a:spcAft>
            </a:pPr>
            <a:r>
              <a:rPr lang="en-GB" sz="3200" b="1" u="sng" kern="100" dirty="0">
                <a:effectLst/>
                <a:latin typeface="Calibri" panose="020F0502020204030204" pitchFamily="34" charset="0"/>
                <a:ea typeface="DengXian" panose="02010600030101010101" pitchFamily="2" charset="-122"/>
                <a:cs typeface="Calibri" panose="020F0502020204030204" pitchFamily="34" charset="0"/>
              </a:rPr>
              <a:t>Module Code</a:t>
            </a:r>
            <a:r>
              <a:rPr lang="en-GB" sz="3200" kern="100" dirty="0">
                <a:effectLst/>
                <a:latin typeface="Calibri" panose="020F0502020204030204" pitchFamily="34" charset="0"/>
                <a:ea typeface="DengXian" panose="02010600030101010101" pitchFamily="2" charset="-122"/>
                <a:cs typeface="Calibri" panose="020F0502020204030204" pitchFamily="34" charset="0"/>
              </a:rPr>
              <a:t>:LCH4003_LON</a:t>
            </a:r>
          </a:p>
          <a:p>
            <a:pPr>
              <a:lnSpc>
                <a:spcPct val="107000"/>
              </a:lnSpc>
              <a:spcAft>
                <a:spcPts val="800"/>
              </a:spcAft>
            </a:pPr>
            <a:r>
              <a:rPr lang="en-GB" sz="3200" b="1" u="sng" kern="100" dirty="0">
                <a:effectLst/>
                <a:latin typeface="Calibri" panose="020F0502020204030204" pitchFamily="34" charset="0"/>
                <a:ea typeface="DengXian" panose="02010600030101010101" pitchFamily="2" charset="-122"/>
                <a:cs typeface="Calibri" panose="020F0502020204030204" pitchFamily="34" charset="0"/>
              </a:rPr>
              <a:t>Module Name</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a:t>
            </a:r>
            <a:r>
              <a:rPr lang="en-GB" sz="3500" kern="100" dirty="0">
                <a:latin typeface="Calibri" panose="020F0502020204030204" pitchFamily="34" charset="0"/>
                <a:ea typeface="DengXian" panose="02010600030101010101" pitchFamily="2" charset="-122"/>
                <a:cs typeface="Calibri" panose="020F0502020204030204" pitchFamily="34" charset="0"/>
              </a:rPr>
              <a:t>Introduction to health and social care</a:t>
            </a:r>
            <a:endParaRPr lang="en-GB" sz="3500" kern="100" dirty="0">
              <a:effectLst/>
              <a:latin typeface="Calibri" panose="020F0502020204030204" pitchFamily="34" charset="0"/>
              <a:ea typeface="DengXian" panose="02010600030101010101" pitchFamily="2" charset="-122"/>
              <a:cs typeface="Calibri" panose="020F0502020204030204" pitchFamily="34" charset="0"/>
            </a:endParaRPr>
          </a:p>
          <a:p>
            <a:endParaRPr lang="en-GB" dirty="0"/>
          </a:p>
        </p:txBody>
      </p:sp>
      <p:pic>
        <p:nvPicPr>
          <p:cNvPr id="4" name="Picture 3">
            <a:extLst>
              <a:ext uri="{FF2B5EF4-FFF2-40B4-BE49-F238E27FC236}">
                <a16:creationId xmlns:a16="http://schemas.microsoft.com/office/drawing/2014/main" id="{1B56313C-3D72-CB2E-8D92-2B7B731405A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807974" y="900746"/>
            <a:ext cx="5309420" cy="1322705"/>
          </a:xfrm>
          <a:prstGeom prst="rect">
            <a:avLst/>
          </a:prstGeom>
          <a:noFill/>
        </p:spPr>
      </p:pic>
    </p:spTree>
    <p:extLst>
      <p:ext uri="{BB962C8B-B14F-4D97-AF65-F5344CB8AC3E}">
        <p14:creationId xmlns:p14="http://schemas.microsoft.com/office/powerpoint/2010/main" val="8854914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75597-B91E-B2BA-0263-EFBCEC0273D6}"/>
              </a:ext>
            </a:extLst>
          </p:cNvPr>
          <p:cNvSpPr>
            <a:spLocks noGrp="1"/>
          </p:cNvSpPr>
          <p:nvPr>
            <p:ph type="title"/>
          </p:nvPr>
        </p:nvSpPr>
        <p:spPr>
          <a:xfrm>
            <a:off x="1484311" y="914401"/>
            <a:ext cx="3161431" cy="152400"/>
          </a:xfrm>
        </p:spPr>
        <p:txBody>
          <a:bodyPr>
            <a:normAutofit fontScale="90000"/>
          </a:bodyPr>
          <a:lstStyle/>
          <a:p>
            <a:r>
              <a:rPr lang="en-GB" b="1" u="sng" dirty="0"/>
              <a:t>introduction</a:t>
            </a:r>
          </a:p>
        </p:txBody>
      </p:sp>
      <p:sp>
        <p:nvSpPr>
          <p:cNvPr id="8" name="Content Placeholder 7">
            <a:extLst>
              <a:ext uri="{FF2B5EF4-FFF2-40B4-BE49-F238E27FC236}">
                <a16:creationId xmlns:a16="http://schemas.microsoft.com/office/drawing/2014/main" id="{A4CF7489-DA45-5A83-1EAC-BDEC087F38D2}"/>
              </a:ext>
            </a:extLst>
          </p:cNvPr>
          <p:cNvSpPr>
            <a:spLocks noGrp="1"/>
          </p:cNvSpPr>
          <p:nvPr>
            <p:ph idx="1"/>
          </p:nvPr>
        </p:nvSpPr>
        <p:spPr>
          <a:xfrm>
            <a:off x="1484311" y="1612491"/>
            <a:ext cx="10018713" cy="4331110"/>
          </a:xfrm>
        </p:spPr>
        <p:txBody>
          <a:bodyPr>
            <a:normAutofit lnSpcReduction="10000"/>
          </a:bodyPr>
          <a:lstStyle/>
          <a:p>
            <a:pPr marL="0" indent="0" algn="just">
              <a:buNone/>
            </a:pPr>
            <a:r>
              <a:rPr lang="en-GB" b="1" dirty="0">
                <a:latin typeface="Calibri" panose="020F0502020204030204" pitchFamily="34" charset="0"/>
                <a:cs typeface="Calibri" panose="020F0502020204030204" pitchFamily="34" charset="0"/>
              </a:rPr>
              <a:t>In the healthcare sector in </a:t>
            </a:r>
            <a:r>
              <a:rPr lang="en-GB" b="1" dirty="0" err="1">
                <a:latin typeface="Calibri" panose="020F0502020204030204" pitchFamily="34" charset="0"/>
                <a:cs typeface="Calibri" panose="020F0502020204030204" pitchFamily="34" charset="0"/>
              </a:rPr>
              <a:t>uk</a:t>
            </a:r>
            <a:r>
              <a:rPr lang="en-GB" b="1" dirty="0">
                <a:latin typeface="Calibri" panose="020F0502020204030204" pitchFamily="34" charset="0"/>
                <a:cs typeface="Calibri" panose="020F0502020204030204" pitchFamily="34" charset="0"/>
              </a:rPr>
              <a:t> they are a lot of variables demands which bring competitive also conflict that occur to the need of carers, patients and families, The care home which is a providers in accommodation that come associated with care of the person included the nursing for the person also the care option that are suitable to  a lot of peoples with different requirements</a:t>
            </a:r>
          </a:p>
          <a:p>
            <a:pPr marL="0" indent="0" algn="just">
              <a:buNone/>
            </a:pPr>
            <a:r>
              <a:rPr lang="en-GB" b="1" dirty="0">
                <a:latin typeface="Calibri" panose="020F0502020204030204" pitchFamily="34" charset="0"/>
                <a:cs typeface="Calibri" panose="020F0502020204030204" pitchFamily="34" charset="0"/>
              </a:rPr>
              <a:t>As ill person or elderly peoples located to the home care must have such of conduct or strategy which also bring some regulation that must be following from the services users. Residential care (WS 2024)</a:t>
            </a:r>
          </a:p>
          <a:p>
            <a:pPr marL="0" indent="0" algn="just">
              <a:buNone/>
            </a:pPr>
            <a:r>
              <a:rPr lang="en-GB" b="1" dirty="0">
                <a:latin typeface="Calibri" panose="020F0502020204030204" pitchFamily="34" charset="0"/>
                <a:cs typeface="Calibri" panose="020F0502020204030204" pitchFamily="34" charset="0"/>
              </a:rPr>
              <a:t>I am going to present to the audience on the slides by boletes point, the residential care home services. </a:t>
            </a:r>
          </a:p>
          <a:p>
            <a:endParaRPr lang="en-GB" dirty="0"/>
          </a:p>
        </p:txBody>
      </p:sp>
    </p:spTree>
    <p:extLst>
      <p:ext uri="{BB962C8B-B14F-4D97-AF65-F5344CB8AC3E}">
        <p14:creationId xmlns:p14="http://schemas.microsoft.com/office/powerpoint/2010/main" val="664395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72103-8D34-8A00-0913-06B5FDD613E0}"/>
              </a:ext>
            </a:extLst>
          </p:cNvPr>
          <p:cNvSpPr>
            <a:spLocks noGrp="1"/>
          </p:cNvSpPr>
          <p:nvPr>
            <p:ph type="title"/>
          </p:nvPr>
        </p:nvSpPr>
        <p:spPr>
          <a:xfrm>
            <a:off x="1484310" y="0"/>
            <a:ext cx="5801393" cy="656303"/>
          </a:xfrm>
        </p:spPr>
        <p:txBody>
          <a:bodyPr>
            <a:normAutofit fontScale="90000"/>
          </a:bodyPr>
          <a:lstStyle/>
          <a:p>
            <a:r>
              <a:rPr lang="en-GB" sz="3600" b="1" u="sng" dirty="0">
                <a:latin typeface="Calibri" panose="020F0502020204030204" pitchFamily="34" charset="0"/>
                <a:cs typeface="Calibri" panose="020F0502020204030204" pitchFamily="34" charset="0"/>
              </a:rPr>
              <a:t>RESIDENTIALE CARE HOME</a:t>
            </a:r>
            <a:r>
              <a:rPr lang="en-GB" dirty="0"/>
              <a:t>:</a:t>
            </a:r>
          </a:p>
        </p:txBody>
      </p:sp>
      <p:pic>
        <p:nvPicPr>
          <p:cNvPr id="5" name="Content Placeholder 4" descr="A building with a fence around it">
            <a:extLst>
              <a:ext uri="{FF2B5EF4-FFF2-40B4-BE49-F238E27FC236}">
                <a16:creationId xmlns:a16="http://schemas.microsoft.com/office/drawing/2014/main" id="{818CD299-18A8-6C5A-FE8D-B3C104CD5FC1}"/>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36818" y="213359"/>
            <a:ext cx="3218021" cy="2644518"/>
          </a:xfrm>
        </p:spPr>
      </p:pic>
      <p:sp>
        <p:nvSpPr>
          <p:cNvPr id="6" name="TextBox 5">
            <a:extLst>
              <a:ext uri="{FF2B5EF4-FFF2-40B4-BE49-F238E27FC236}">
                <a16:creationId xmlns:a16="http://schemas.microsoft.com/office/drawing/2014/main" id="{933FAC26-BA38-D1D6-48F8-27E324F7C03B}"/>
              </a:ext>
            </a:extLst>
          </p:cNvPr>
          <p:cNvSpPr txBox="1"/>
          <p:nvPr/>
        </p:nvSpPr>
        <p:spPr>
          <a:xfrm>
            <a:off x="8836819" y="2211546"/>
            <a:ext cx="1219200" cy="646331"/>
          </a:xfrm>
          <a:prstGeom prst="rect">
            <a:avLst/>
          </a:prstGeom>
          <a:noFill/>
        </p:spPr>
        <p:txBody>
          <a:bodyPr wrap="square" rtlCol="0">
            <a:spAutoFit/>
          </a:bodyPr>
          <a:lstStyle/>
          <a:p>
            <a:r>
              <a:rPr lang="en-GB" sz="900">
                <a:hlinkClick r:id="rId3" tooltip="https://www.geograph.org.uk/photo/3244483"/>
              </a:rPr>
              <a:t>This Photo</a:t>
            </a:r>
            <a:r>
              <a:rPr lang="en-GB" sz="900"/>
              <a:t> by Unknown Author is licensed under </a:t>
            </a:r>
            <a:r>
              <a:rPr lang="en-GB" sz="900">
                <a:hlinkClick r:id="rId4" tooltip="https://creativecommons.org/licenses/by-sa/3.0/"/>
              </a:rPr>
              <a:t>CC BY-SA</a:t>
            </a:r>
            <a:endParaRPr lang="en-GB" sz="900"/>
          </a:p>
        </p:txBody>
      </p:sp>
      <p:sp>
        <p:nvSpPr>
          <p:cNvPr id="7" name="TextBox 6">
            <a:extLst>
              <a:ext uri="{FF2B5EF4-FFF2-40B4-BE49-F238E27FC236}">
                <a16:creationId xmlns:a16="http://schemas.microsoft.com/office/drawing/2014/main" id="{707E09EE-F69D-BF07-A04B-032117B7878D}"/>
              </a:ext>
            </a:extLst>
          </p:cNvPr>
          <p:cNvSpPr txBox="1"/>
          <p:nvPr/>
        </p:nvSpPr>
        <p:spPr>
          <a:xfrm>
            <a:off x="1622323" y="656303"/>
            <a:ext cx="7049730" cy="7817525"/>
          </a:xfrm>
          <a:prstGeom prst="rect">
            <a:avLst/>
          </a:prstGeom>
          <a:noFill/>
        </p:spPr>
        <p:txBody>
          <a:bodyPr wrap="square" rtlCol="0">
            <a:spAutoFit/>
          </a:bodyPr>
          <a:lstStyle/>
          <a:p>
            <a:r>
              <a:rPr lang="en-GB" sz="2400" b="1" dirty="0"/>
              <a:t>Is a home that provide support extra care to all the residents.</a:t>
            </a:r>
          </a:p>
          <a:p>
            <a:pPr marL="285750" indent="-285750">
              <a:buFont typeface="Courier New" panose="02070309020205020404" pitchFamily="49" charset="0"/>
              <a:buChar char="o"/>
            </a:pPr>
            <a:r>
              <a:rPr lang="en-GB" sz="2400" b="1" dirty="0"/>
              <a:t>Social activity, Counselling</a:t>
            </a:r>
          </a:p>
          <a:p>
            <a:pPr marL="285750" indent="-285750">
              <a:buFont typeface="Courier New" panose="02070309020205020404" pitchFamily="49" charset="0"/>
              <a:buChar char="o"/>
            </a:pPr>
            <a:r>
              <a:rPr lang="en-GB" sz="2400" b="1" dirty="0"/>
              <a:t>Shopping, Dressing, taking medication and Eating</a:t>
            </a:r>
          </a:p>
          <a:p>
            <a:r>
              <a:rPr lang="en-GB" sz="2400" b="1" dirty="0"/>
              <a:t>Also, the organization must make in practice a strong care quality.</a:t>
            </a:r>
          </a:p>
          <a:p>
            <a:pPr marL="285750" indent="-285750">
              <a:buFont typeface="Courier New" panose="02070309020205020404" pitchFamily="49" charset="0"/>
              <a:buChar char="o"/>
            </a:pPr>
            <a:r>
              <a:rPr lang="en-GB" sz="2400" b="1" dirty="0"/>
              <a:t>Safety standard protecting peoples from harm</a:t>
            </a:r>
          </a:p>
          <a:p>
            <a:pPr marL="285750" indent="-285750">
              <a:buFont typeface="Courier New" panose="02070309020205020404" pitchFamily="49" charset="0"/>
              <a:buChar char="o"/>
            </a:pPr>
            <a:r>
              <a:rPr lang="en-GB" sz="2400" b="1" dirty="0"/>
              <a:t>Staffing standard</a:t>
            </a:r>
          </a:p>
          <a:p>
            <a:pPr marL="285750" indent="-285750">
              <a:buFont typeface="Courier New" panose="02070309020205020404" pitchFamily="49" charset="0"/>
              <a:buChar char="o"/>
            </a:pPr>
            <a:r>
              <a:rPr lang="en-GB" sz="2400" b="1" dirty="0"/>
              <a:t>Respect of treating and the care involvement standard</a:t>
            </a:r>
          </a:p>
          <a:p>
            <a:pPr marL="285750" indent="-285750">
              <a:buFont typeface="Courier New" panose="02070309020205020404" pitchFamily="49" charset="0"/>
              <a:buChar char="o"/>
            </a:pPr>
            <a:r>
              <a:rPr lang="en-GB" sz="2400" b="1" dirty="0"/>
              <a:t>Support ,treatment and care to meet the needs standard</a:t>
            </a:r>
          </a:p>
          <a:p>
            <a:pPr marL="285750" indent="-285750">
              <a:buFont typeface="Courier New" panose="02070309020205020404" pitchFamily="49" charset="0"/>
              <a:buChar char="o"/>
            </a:pPr>
            <a:r>
              <a:rPr lang="en-GB" sz="2400" b="1" dirty="0"/>
              <a:t>Suitable and quality standard of management to reach all the needs of the resident. </a:t>
            </a:r>
            <a:r>
              <a:rPr lang="en-GB" sz="2000" b="1" dirty="0"/>
              <a:t>Recognition of the complexity facing residential care home(</a:t>
            </a:r>
            <a:r>
              <a:rPr lang="en-GB" sz="2000" b="1" dirty="0" err="1"/>
              <a:t>Wendy,M</a:t>
            </a:r>
            <a:r>
              <a:rPr lang="en-GB" sz="2000" b="1" dirty="0"/>
              <a:t> and </a:t>
            </a:r>
            <a:r>
              <a:rPr lang="en-GB" sz="2000" b="1" dirty="0" err="1"/>
              <a:t>Cheryl,H</a:t>
            </a:r>
            <a:r>
              <a:rPr lang="en-GB" sz="2000" b="1" dirty="0"/>
              <a:t> 2018 )</a:t>
            </a:r>
          </a:p>
          <a:p>
            <a:pPr marL="285750" indent="-285750">
              <a:buFont typeface="Courier New" panose="02070309020205020404" pitchFamily="49" charset="0"/>
              <a:buChar char="o"/>
            </a:pPr>
            <a:endParaRPr lang="en-GB" sz="2400" dirty="0"/>
          </a:p>
          <a:p>
            <a:pPr marL="285750" indent="-285750">
              <a:buFont typeface="Courier New" panose="02070309020205020404" pitchFamily="49" charset="0"/>
              <a:buChar char="o"/>
            </a:pPr>
            <a:endParaRPr lang="en-GB" sz="2400" dirty="0"/>
          </a:p>
          <a:p>
            <a:pPr marL="285750" indent="-285750">
              <a:buFont typeface="Courier New" panose="02070309020205020404" pitchFamily="49" charset="0"/>
              <a:buChar char="o"/>
            </a:pPr>
            <a:endParaRPr lang="en-GB" dirty="0"/>
          </a:p>
          <a:p>
            <a:pPr marL="285750" indent="-285750">
              <a:buFont typeface="Courier New" panose="02070309020205020404" pitchFamily="49" charset="0"/>
              <a:buChar char="o"/>
            </a:pPr>
            <a:endParaRPr lang="en-GB" dirty="0"/>
          </a:p>
          <a:p>
            <a:pPr marL="285750" indent="-285750">
              <a:buFont typeface="Courier New" panose="02070309020205020404" pitchFamily="49" charset="0"/>
              <a:buChar char="o"/>
            </a:pPr>
            <a:endParaRPr lang="en-GB" dirty="0"/>
          </a:p>
        </p:txBody>
      </p:sp>
    </p:spTree>
    <p:extLst>
      <p:ext uri="{BB962C8B-B14F-4D97-AF65-F5344CB8AC3E}">
        <p14:creationId xmlns:p14="http://schemas.microsoft.com/office/powerpoint/2010/main" val="3018162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B1616-551E-3AA6-087B-0C20D76636CE}"/>
              </a:ext>
            </a:extLst>
          </p:cNvPr>
          <p:cNvSpPr>
            <a:spLocks noGrp="1"/>
          </p:cNvSpPr>
          <p:nvPr>
            <p:ph type="title"/>
          </p:nvPr>
        </p:nvSpPr>
        <p:spPr>
          <a:xfrm>
            <a:off x="1484312" y="117987"/>
            <a:ext cx="3515392" cy="781665"/>
          </a:xfrm>
        </p:spPr>
        <p:txBody>
          <a:bodyPr/>
          <a:lstStyle/>
          <a:p>
            <a:r>
              <a:rPr lang="en-GB" b="1" u="sng" dirty="0"/>
              <a:t>Conclusion</a:t>
            </a:r>
            <a:r>
              <a:rPr lang="en-GB" dirty="0"/>
              <a:t>:</a:t>
            </a:r>
          </a:p>
        </p:txBody>
      </p:sp>
      <p:sp>
        <p:nvSpPr>
          <p:cNvPr id="3" name="Content Placeholder 2">
            <a:extLst>
              <a:ext uri="{FF2B5EF4-FFF2-40B4-BE49-F238E27FC236}">
                <a16:creationId xmlns:a16="http://schemas.microsoft.com/office/drawing/2014/main" id="{C8749B8E-25EB-84FF-A38B-2DB07E09BDDF}"/>
              </a:ext>
            </a:extLst>
          </p:cNvPr>
          <p:cNvSpPr>
            <a:spLocks noGrp="1"/>
          </p:cNvSpPr>
          <p:nvPr>
            <p:ph idx="1"/>
          </p:nvPr>
        </p:nvSpPr>
        <p:spPr>
          <a:xfrm>
            <a:off x="1484312" y="1091381"/>
            <a:ext cx="10018711" cy="4699819"/>
          </a:xfrm>
        </p:spPr>
        <p:txBody>
          <a:bodyPr>
            <a:normAutofit/>
          </a:bodyPr>
          <a:lstStyle/>
          <a:p>
            <a:pPr marL="0" indent="0">
              <a:lnSpc>
                <a:spcPct val="115000"/>
              </a:lnSpc>
              <a:spcAft>
                <a:spcPts val="800"/>
              </a:spcAft>
              <a:buNone/>
            </a:pPr>
            <a:r>
              <a:rPr lang="en-GB" b="1" kern="100" dirty="0">
                <a:solidFill>
                  <a:srgbClr val="333333"/>
                </a:solidFill>
                <a:latin typeface="Calibri" panose="020F0502020204030204" pitchFamily="34" charset="0"/>
                <a:ea typeface="Aptos" panose="020B0004020202020204" pitchFamily="34" charset="0"/>
                <a:cs typeface="Calibri" panose="020F0502020204030204" pitchFamily="34" charset="0"/>
              </a:rPr>
              <a:t>The residential care home play a vital role for the elderly people and especially for those who have a need for care and security which provide then with a strong morale and physical support, that bring to them a lot of attention to develop.</a:t>
            </a:r>
            <a:endParaRPr lang="en-GB" b="1" kern="100" dirty="0">
              <a:latin typeface="Calibri" panose="020F0502020204030204" pitchFamily="34" charset="0"/>
              <a:ea typeface="Aptos" panose="020B0004020202020204" pitchFamily="34" charset="0"/>
              <a:cs typeface="Calibri" panose="020F0502020204030204" pitchFamily="34" charset="0"/>
            </a:endParaRPr>
          </a:p>
          <a:p>
            <a:pPr marL="0" indent="0">
              <a:lnSpc>
                <a:spcPct val="115000"/>
              </a:lnSpc>
              <a:spcAft>
                <a:spcPts val="800"/>
              </a:spcAft>
              <a:buNone/>
            </a:pPr>
            <a:r>
              <a:rPr lang="en-GB" b="1" kern="100" dirty="0">
                <a:solidFill>
                  <a:srgbClr val="333333"/>
                </a:solidFill>
                <a:latin typeface="Calibri" panose="020F0502020204030204" pitchFamily="34" charset="0"/>
                <a:ea typeface="Aptos" panose="020B0004020202020204" pitchFamily="34" charset="0"/>
                <a:cs typeface="Calibri" panose="020F0502020204030204" pitchFamily="34" charset="0"/>
              </a:rPr>
              <a:t>That also allow to all the residents from the services providers to focus on them care and concerns, that bring such of confidences to the family to have a clear decisions about their better of life for their loved ones. </a:t>
            </a:r>
            <a:r>
              <a:rPr lang="en-GB" sz="2000" b="1" kern="100" dirty="0">
                <a:solidFill>
                  <a:srgbClr val="333333"/>
                </a:solidFill>
                <a:latin typeface="Calibri" panose="020F0502020204030204" pitchFamily="34" charset="0"/>
                <a:ea typeface="Aptos" panose="020B0004020202020204" pitchFamily="34" charset="0"/>
                <a:cs typeface="Calibri" panose="020F0502020204030204" pitchFamily="34" charset="0"/>
              </a:rPr>
              <a:t>Benefits of living residential care homes(Splendid Health Care 2024)</a:t>
            </a:r>
            <a:endParaRPr lang="en-GB" sz="2000" b="1" kern="100" dirty="0">
              <a:latin typeface="Calibri" panose="020F0502020204030204" pitchFamily="34" charset="0"/>
              <a:ea typeface="Aptos" panose="020B000402020202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5228219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D4F65-1DA1-3087-AC17-F6BA1DDB61FF}"/>
              </a:ext>
            </a:extLst>
          </p:cNvPr>
          <p:cNvSpPr>
            <a:spLocks noGrp="1"/>
          </p:cNvSpPr>
          <p:nvPr>
            <p:ph type="title"/>
          </p:nvPr>
        </p:nvSpPr>
        <p:spPr>
          <a:xfrm>
            <a:off x="1637071" y="117987"/>
            <a:ext cx="2772697" cy="707922"/>
          </a:xfrm>
        </p:spPr>
        <p:txBody>
          <a:bodyPr/>
          <a:lstStyle/>
          <a:p>
            <a:r>
              <a:rPr lang="en-GB" b="1" u="sng" dirty="0"/>
              <a:t>References:</a:t>
            </a:r>
          </a:p>
        </p:txBody>
      </p:sp>
      <p:sp>
        <p:nvSpPr>
          <p:cNvPr id="3" name="Content Placeholder 2">
            <a:extLst>
              <a:ext uri="{FF2B5EF4-FFF2-40B4-BE49-F238E27FC236}">
                <a16:creationId xmlns:a16="http://schemas.microsoft.com/office/drawing/2014/main" id="{1EBF8ED5-8A61-C02B-E2FB-2161EBC49BC3}"/>
              </a:ext>
            </a:extLst>
          </p:cNvPr>
          <p:cNvSpPr>
            <a:spLocks noGrp="1"/>
          </p:cNvSpPr>
          <p:nvPr>
            <p:ph idx="1"/>
          </p:nvPr>
        </p:nvSpPr>
        <p:spPr>
          <a:xfrm>
            <a:off x="1533832" y="2123768"/>
            <a:ext cx="10658167" cy="3996813"/>
          </a:xfrm>
        </p:spPr>
        <p:txBody>
          <a:bodyPr>
            <a:noAutofit/>
          </a:bodyPr>
          <a:lstStyle/>
          <a:p>
            <a:pPr marL="0" indent="0">
              <a:buNone/>
            </a:pPr>
            <a:endParaRPr lang="en-GB" b="1" i="0" u="sng" dirty="0">
              <a:solidFill>
                <a:srgbClr val="333333"/>
              </a:solidFill>
              <a:effectLst/>
              <a:latin typeface="Calibri" panose="020F0502020204030204" pitchFamily="34" charset="0"/>
              <a:cs typeface="Calibri" panose="020F0502020204030204" pitchFamily="34" charset="0"/>
            </a:endParaRPr>
          </a:p>
          <a:p>
            <a:pPr>
              <a:buFont typeface="Wingdings" panose="05000000000000000000" pitchFamily="2" charset="2"/>
              <a:buChar char="Ø"/>
            </a:pPr>
            <a:r>
              <a:rPr lang="en-GB" b="1" i="0" u="sng" dirty="0">
                <a:solidFill>
                  <a:srgbClr val="333333"/>
                </a:solidFill>
                <a:effectLst/>
                <a:latin typeface="Calibri" panose="020F0502020204030204" pitchFamily="34" charset="0"/>
                <a:cs typeface="Calibri" panose="020F0502020204030204" pitchFamily="34" charset="0"/>
              </a:rPr>
              <a:t>Splendid Health Care(2024) </a:t>
            </a:r>
            <a:r>
              <a:rPr lang="en-GB" b="1" i="1" u="sng" dirty="0">
                <a:solidFill>
                  <a:srgbClr val="333333"/>
                </a:solidFill>
                <a:effectLst/>
                <a:latin typeface="Calibri" panose="020F0502020204030204" pitchFamily="34" charset="0"/>
                <a:cs typeface="Calibri" panose="020F0502020204030204" pitchFamily="34" charset="0"/>
              </a:rPr>
              <a:t>Benefit of Living Residential Care Homes</a:t>
            </a:r>
            <a:r>
              <a:rPr lang="en-GB" b="1" i="0" u="sng" dirty="0">
                <a:solidFill>
                  <a:srgbClr val="333333"/>
                </a:solidFill>
                <a:effectLst/>
                <a:latin typeface="Calibri" panose="020F0502020204030204" pitchFamily="34" charset="0"/>
                <a:cs typeface="Calibri" panose="020F0502020204030204" pitchFamily="34" charset="0"/>
              </a:rPr>
              <a:t>. Available at: https://splendidhelathcare.co.uk/blog/benefits/of_living_in_residential_care_homes/(07/07/2024).</a:t>
            </a:r>
            <a:endParaRPr lang="en-GB" b="1" u="sng" dirty="0">
              <a:solidFill>
                <a:srgbClr val="333333"/>
              </a:solidFill>
              <a:latin typeface="Calibri" panose="020F0502020204030204" pitchFamily="34" charset="0"/>
              <a:cs typeface="Calibri" panose="020F0502020204030204" pitchFamily="34" charset="0"/>
            </a:endParaRPr>
          </a:p>
          <a:p>
            <a:pPr>
              <a:buFont typeface="Wingdings" panose="05000000000000000000" pitchFamily="2" charset="2"/>
              <a:buChar char="Ø"/>
            </a:pPr>
            <a:r>
              <a:rPr lang="en-GB" b="1" i="0" u="sng" dirty="0">
                <a:solidFill>
                  <a:srgbClr val="333333"/>
                </a:solidFill>
                <a:effectLst/>
                <a:latin typeface="Calibri" panose="020F0502020204030204" pitchFamily="34" charset="0"/>
                <a:cs typeface="Calibri" panose="020F0502020204030204" pitchFamily="34" charset="0"/>
              </a:rPr>
              <a:t>Walsingham Support (2024) </a:t>
            </a:r>
            <a:r>
              <a:rPr lang="en-GB" b="1" i="1" u="sng" dirty="0">
                <a:solidFill>
                  <a:srgbClr val="333333"/>
                </a:solidFill>
                <a:effectLst/>
                <a:latin typeface="Calibri" panose="020F0502020204030204" pitchFamily="34" charset="0"/>
                <a:cs typeface="Calibri" panose="020F0502020204030204" pitchFamily="34" charset="0"/>
              </a:rPr>
              <a:t>residential care</a:t>
            </a:r>
            <a:r>
              <a:rPr lang="en-GB" b="1" i="0" u="sng" dirty="0">
                <a:solidFill>
                  <a:srgbClr val="333333"/>
                </a:solidFill>
                <a:effectLst/>
                <a:latin typeface="Calibri" panose="020F0502020204030204" pitchFamily="34" charset="0"/>
                <a:cs typeface="Calibri" panose="020F0502020204030204" pitchFamily="34" charset="0"/>
              </a:rPr>
              <a:t>. https://www.walsingham.com/our-support/residential-care/?gad_source: (07/07/2024).</a:t>
            </a:r>
          </a:p>
          <a:p>
            <a:pPr>
              <a:buFont typeface="Wingdings" panose="05000000000000000000" pitchFamily="2" charset="2"/>
              <a:buChar char="Ø"/>
            </a:pPr>
            <a:r>
              <a:rPr lang="en-GB" b="1" i="0" u="sng" dirty="0">
                <a:solidFill>
                  <a:srgbClr val="333333"/>
                </a:solidFill>
                <a:effectLst/>
                <a:latin typeface="Calibri" panose="020F0502020204030204" pitchFamily="34" charset="0"/>
                <a:cs typeface="Calibri" panose="020F0502020204030204" pitchFamily="34" charset="0"/>
              </a:rPr>
              <a:t>Wendy, M and Cheryl, H. (2018) 'Recognition of the complexity facing residential care home', </a:t>
            </a:r>
            <a:r>
              <a:rPr lang="en-GB" b="1" i="1" u="sng" dirty="0">
                <a:solidFill>
                  <a:srgbClr val="333333"/>
                </a:solidFill>
                <a:effectLst/>
                <a:latin typeface="Calibri" panose="020F0502020204030204" pitchFamily="34" charset="0"/>
                <a:cs typeface="Calibri" panose="020F0502020204030204" pitchFamily="34" charset="0"/>
              </a:rPr>
              <a:t>primary health care research and development</a:t>
            </a:r>
            <a:r>
              <a:rPr lang="en-GB" b="1" i="0" u="sng" dirty="0">
                <a:solidFill>
                  <a:srgbClr val="333333"/>
                </a:solidFill>
                <a:effectLst/>
                <a:latin typeface="Calibri" panose="020F0502020204030204" pitchFamily="34" charset="0"/>
                <a:cs typeface="Calibri" panose="020F0502020204030204" pitchFamily="34" charset="0"/>
              </a:rPr>
              <a:t>.</a:t>
            </a:r>
          </a:p>
          <a:p>
            <a:pPr>
              <a:buFont typeface="Wingdings" panose="05000000000000000000" pitchFamily="2" charset="2"/>
              <a:buChar char="Ø"/>
            </a:pPr>
            <a:endParaRPr lang="en-GB" b="1" i="0" u="sng" dirty="0">
              <a:solidFill>
                <a:srgbClr val="333333"/>
              </a:solidFill>
              <a:effectLst/>
              <a:latin typeface="avenir-regular-class"/>
            </a:endParaRPr>
          </a:p>
          <a:p>
            <a:pPr>
              <a:buFont typeface="Wingdings" panose="05000000000000000000" pitchFamily="2" charset="2"/>
              <a:buChar char="Ø"/>
            </a:pPr>
            <a:endParaRPr lang="en-GB" b="1" i="0" u="sng" dirty="0">
              <a:solidFill>
                <a:srgbClr val="333333"/>
              </a:solidFill>
              <a:effectLst/>
              <a:latin typeface="Calibri" panose="020F0502020204030204" pitchFamily="34" charset="0"/>
              <a:cs typeface="Calibri" panose="020F0502020204030204" pitchFamily="34" charset="0"/>
            </a:endParaRPr>
          </a:p>
          <a:p>
            <a:pPr>
              <a:buFont typeface="Wingdings" panose="05000000000000000000" pitchFamily="2" charset="2"/>
              <a:buChar char="Ø"/>
            </a:pPr>
            <a:endParaRPr lang="en-GB" b="1" i="0" u="sng" dirty="0">
              <a:solidFill>
                <a:srgbClr val="333333"/>
              </a:solidFill>
              <a:effectLst/>
              <a:highlight>
                <a:srgbClr val="FBFBFB"/>
              </a:highlight>
              <a:latin typeface="Calibri" panose="020F0502020204030204" pitchFamily="34" charset="0"/>
              <a:cs typeface="Calibri" panose="020F0502020204030204" pitchFamily="34" charset="0"/>
            </a:endParaRPr>
          </a:p>
          <a:p>
            <a:pPr>
              <a:buFont typeface="Wingdings" panose="05000000000000000000" pitchFamily="2" charset="2"/>
              <a:buChar char="Ø"/>
            </a:pPr>
            <a:endParaRPr lang="en-GB" b="0" i="0" dirty="0">
              <a:solidFill>
                <a:srgbClr val="333333"/>
              </a:solidFill>
              <a:effectLst/>
              <a:highlight>
                <a:srgbClr val="FBFBFB"/>
              </a:highlight>
              <a:latin typeface="Calibri" panose="020F0502020204030204" pitchFamily="34" charset="0"/>
              <a:cs typeface="Calibri" panose="020F0502020204030204" pitchFamily="34" charset="0"/>
            </a:endParaRPr>
          </a:p>
          <a:p>
            <a:pPr>
              <a:buFont typeface="Wingdings" panose="05000000000000000000" pitchFamily="2" charset="2"/>
              <a:buChar char="Ø"/>
            </a:pPr>
            <a:endParaRPr lang="en-GB" b="0" i="0" dirty="0">
              <a:solidFill>
                <a:srgbClr val="333333"/>
              </a:solidFill>
              <a:effectLst/>
              <a:highlight>
                <a:srgbClr val="FBFBFB"/>
              </a:highlight>
              <a:latin typeface="Calibri" panose="020F0502020204030204" pitchFamily="34" charset="0"/>
              <a:cs typeface="Calibri" panose="020F0502020204030204" pitchFamily="34" charset="0"/>
            </a:endParaRPr>
          </a:p>
          <a:p>
            <a:pPr marL="0" indent="0">
              <a:buNone/>
            </a:pPr>
            <a:endParaRPr lang="en-GB" b="0" i="0" dirty="0">
              <a:solidFill>
                <a:srgbClr val="333333"/>
              </a:solidFill>
              <a:effectLst/>
              <a:highlight>
                <a:srgbClr val="FBFBFB"/>
              </a:highlight>
              <a:latin typeface="Calibri" panose="020F050202020403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11000758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D9644D8744A0F4B81A92F2F31CC48D8" ma:contentTypeVersion="15" ma:contentTypeDescription="Create a new document." ma:contentTypeScope="" ma:versionID="15a59f055b04f7044e4f26461f10d155">
  <xsd:schema xmlns:xsd="http://www.w3.org/2001/XMLSchema" xmlns:xs="http://www.w3.org/2001/XMLSchema" xmlns:p="http://schemas.microsoft.com/office/2006/metadata/properties" xmlns:ns3="24118c1d-9c57-4544-8bbc-2ac5ece2c856" xmlns:ns4="e20b7137-338c-45eb-9a8d-884a28e15fa4" targetNamespace="http://schemas.microsoft.com/office/2006/metadata/properties" ma:root="true" ma:fieldsID="830a8faddfd47a6bdca5d2eba38f980d" ns3:_="" ns4:_="">
    <xsd:import namespace="24118c1d-9c57-4544-8bbc-2ac5ece2c856"/>
    <xsd:import namespace="e20b7137-338c-45eb-9a8d-884a28e15fa4"/>
    <xsd:element name="properties">
      <xsd:complexType>
        <xsd:sequence>
          <xsd:element name="documentManagement">
            <xsd:complexType>
              <xsd:all>
                <xsd:element ref="ns3:_activity" minOccurs="0"/>
                <xsd:element ref="ns3:MediaServiceMetadata" minOccurs="0"/>
                <xsd:element ref="ns3:MediaServiceFastMetadata" minOccurs="0"/>
                <xsd:element ref="ns3:MediaServiceSearchProperties" minOccurs="0"/>
                <xsd:element ref="ns3:MediaServiceDateTaken" minOccurs="0"/>
                <xsd:element ref="ns3:MediaServiceObjectDetectorVersions" minOccurs="0"/>
                <xsd:element ref="ns3:MediaServiceSystemTags" minOccurs="0"/>
                <xsd:element ref="ns3:MediaServiceGenerationTime" minOccurs="0"/>
                <xsd:element ref="ns3:MediaServiceEventHashCode" minOccurs="0"/>
                <xsd:element ref="ns3:MediaLengthInSeconds" minOccurs="0"/>
                <xsd:element ref="ns4:SharedWithUsers" minOccurs="0"/>
                <xsd:element ref="ns4:SharedWithDetails" minOccurs="0"/>
                <xsd:element ref="ns4:SharingHintHash"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4118c1d-9c57-4544-8bbc-2ac5ece2c856"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20b7137-338c-45eb-9a8d-884a28e15fa4"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24118c1d-9c57-4544-8bbc-2ac5ece2c856" xsi:nil="true"/>
  </documentManagement>
</p:properties>
</file>

<file path=customXml/itemProps1.xml><?xml version="1.0" encoding="utf-8"?>
<ds:datastoreItem xmlns:ds="http://schemas.openxmlformats.org/officeDocument/2006/customXml" ds:itemID="{3C51DCD4-85C8-4558-99BF-D2BD6F70D160}">
  <ds:schemaRefs>
    <ds:schemaRef ds:uri="http://schemas.microsoft.com/sharepoint/v3/contenttype/forms"/>
  </ds:schemaRefs>
</ds:datastoreItem>
</file>

<file path=customXml/itemProps2.xml><?xml version="1.0" encoding="utf-8"?>
<ds:datastoreItem xmlns:ds="http://schemas.openxmlformats.org/officeDocument/2006/customXml" ds:itemID="{816D08E9-69FD-499C-A94A-14743E05A708}">
  <ds:schemaRefs>
    <ds:schemaRef ds:uri="http://schemas.microsoft.com/office/2006/metadata/contentType"/>
    <ds:schemaRef ds:uri="http://schemas.microsoft.com/office/2006/metadata/properties/metaAttributes"/>
    <ds:schemaRef ds:uri="http://www.w3.org/2000/xmlns/"/>
    <ds:schemaRef ds:uri="http://www.w3.org/2001/XMLSchema"/>
    <ds:schemaRef ds:uri="24118c1d-9c57-4544-8bbc-2ac5ece2c856"/>
    <ds:schemaRef ds:uri="e20b7137-338c-45eb-9a8d-884a28e15fa4"/>
  </ds:schemaRefs>
</ds:datastoreItem>
</file>

<file path=customXml/itemProps3.xml><?xml version="1.0" encoding="utf-8"?>
<ds:datastoreItem xmlns:ds="http://schemas.openxmlformats.org/officeDocument/2006/customXml" ds:itemID="{DA2BED3B-A618-43BA-B2C8-5325BB0565A2}">
  <ds:schemaRefs>
    <ds:schemaRef ds:uri="http://schemas.microsoft.com/office/2006/metadata/properties"/>
    <ds:schemaRef ds:uri="http://www.w3.org/2000/xmlns/"/>
    <ds:schemaRef ds:uri="24118c1d-9c57-4544-8bbc-2ac5ece2c856"/>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Parallax</Template>
  <TotalTime>708</TotalTime>
  <Words>467</Words>
  <Application>Microsoft Office PowerPoint</Application>
  <PresentationFormat>Widescreen</PresentationFormat>
  <Paragraphs>36</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Parallax</vt:lpstr>
      <vt:lpstr>PowerPoint Presentation</vt:lpstr>
      <vt:lpstr>introduction</vt:lpstr>
      <vt:lpstr>RESIDENTIALE CARE HOME: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Odimba Ongambo (2327905)</dc:creator>
  <cp:lastModifiedBy>Odimba Ongambo (2327905)</cp:lastModifiedBy>
  <cp:revision>2</cp:revision>
  <dcterms:created xsi:type="dcterms:W3CDTF">2024-07-08T17:57:53Z</dcterms:created>
  <dcterms:modified xsi:type="dcterms:W3CDTF">2024-07-12T13:09:19Z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0x0101003D9644D8744A0F4B81A92F2F31CC48D8</vt:lpwstr>
  </property>
</Properties>
</file>