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06" r:id="rId3"/>
    <p:sldId id="273" r:id="rId4"/>
    <p:sldId id="274" r:id="rId5"/>
    <p:sldId id="307" r:id="rId6"/>
    <p:sldId id="301" r:id="rId7"/>
    <p:sldId id="277" r:id="rId8"/>
    <p:sldId id="308" r:id="rId9"/>
    <p:sldId id="278" r:id="rId10"/>
    <p:sldId id="312" r:id="rId11"/>
    <p:sldId id="279" r:id="rId12"/>
    <p:sldId id="309" r:id="rId13"/>
    <p:sldId id="281" r:id="rId14"/>
    <p:sldId id="280" r:id="rId15"/>
    <p:sldId id="302" r:id="rId16"/>
    <p:sldId id="284" r:id="rId17"/>
    <p:sldId id="310" r:id="rId18"/>
    <p:sldId id="285" r:id="rId19"/>
    <p:sldId id="286" r:id="rId20"/>
    <p:sldId id="304" r:id="rId21"/>
    <p:sldId id="311" r:id="rId22"/>
    <p:sldId id="303" r:id="rId23"/>
    <p:sldId id="297" r:id="rId24"/>
    <p:sldId id="295" r:id="rId25"/>
    <p:sldId id="296" r:id="rId26"/>
    <p:sldId id="299" r:id="rId27"/>
    <p:sldId id="300" r:id="rId28"/>
    <p:sldId id="291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55" autoAdjust="0"/>
    <p:restoredTop sz="94407" autoAdjust="0"/>
  </p:normalViewPr>
  <p:slideViewPr>
    <p:cSldViewPr>
      <p:cViewPr varScale="1">
        <p:scale>
          <a:sx n="73" d="100"/>
          <a:sy n="73" d="100"/>
        </p:scale>
        <p:origin x="100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3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16888-2CFF-428B-9935-EFC77E97D3F3}" type="datetimeFigureOut">
              <a:rPr lang="en-US" smtClean="0"/>
              <a:pPr/>
              <a:t>2/28/2019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42B67-2C5A-410E-98A6-D24D48C18BA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2656"/>
            <a:ext cx="7772400" cy="1470025"/>
          </a:xfrm>
        </p:spPr>
        <p:txBody>
          <a:bodyPr>
            <a:normAutofit/>
          </a:bodyPr>
          <a:lstStyle/>
          <a:p>
            <a:r>
              <a:rPr lang="en-GB" sz="1800" dirty="0" smtClean="0"/>
              <a:t>Series:</a:t>
            </a:r>
            <a:br>
              <a:rPr lang="en-GB" sz="1800" dirty="0" smtClean="0"/>
            </a:br>
            <a:r>
              <a:rPr lang="en-GB" sz="1800" dirty="0" smtClean="0"/>
              <a:t>Individual and Organisational Behaviour &amp; Management</a:t>
            </a:r>
            <a:endParaRPr lang="en-GB" sz="1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599" y="5877272"/>
            <a:ext cx="6400800" cy="515924"/>
          </a:xfrm>
        </p:spPr>
        <p:txBody>
          <a:bodyPr>
            <a:normAutofit/>
          </a:bodyPr>
          <a:lstStyle/>
          <a:p>
            <a:r>
              <a:rPr lang="en-GB" sz="1000" dirty="0" smtClean="0"/>
              <a:t>Originally based on Mullins, 9ed.</a:t>
            </a:r>
          </a:p>
          <a:p>
            <a:r>
              <a:rPr lang="en-GB" sz="1000" dirty="0"/>
              <a:t>T</a:t>
            </a:r>
            <a:r>
              <a:rPr lang="en-GB" sz="1000" dirty="0" smtClean="0"/>
              <a:t>he Nature of Organisational Behaviour</a:t>
            </a:r>
            <a:endParaRPr lang="en-GB" sz="1000" dirty="0"/>
          </a:p>
        </p:txBody>
      </p:sp>
      <p:pic>
        <p:nvPicPr>
          <p:cNvPr id="3074" name="Picture 2" descr="C:\Documents and Settings\sc-jw\Local Settings\Temporary Internet Files\Content.IE5\8TEF4D2F\MC900442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6486" y="4005064"/>
            <a:ext cx="1851025" cy="1139825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271541" y="1816651"/>
            <a:ext cx="650085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The Psychological </a:t>
            </a:r>
            <a:r>
              <a:rPr lang="en-GB" sz="4400" b="1" dirty="0" smtClean="0"/>
              <a:t>Contract</a:t>
            </a:r>
            <a:endParaRPr lang="en-GB" sz="4400" b="1" dirty="0"/>
          </a:p>
          <a:p>
            <a:pPr algn="ctr"/>
            <a:r>
              <a:rPr lang="en-GB" sz="2800" dirty="0" smtClean="0"/>
              <a:t>Management as an integrating activity towards Organisational effectiveness</a:t>
            </a:r>
            <a:r>
              <a:rPr lang="en-GB" sz="2800" dirty="0"/>
              <a:t>.</a:t>
            </a:r>
            <a:endParaRPr lang="en-GB" sz="28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352928" cy="1143000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>Management as an Integrating </a:t>
            </a:r>
            <a:r>
              <a:rPr lang="en-GB" b="1" u="sng" dirty="0"/>
              <a:t>A</a:t>
            </a:r>
            <a:r>
              <a:rPr lang="en-GB" b="1" u="sng" dirty="0" smtClean="0"/>
              <a:t>ctivity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</a:t>
            </a:r>
            <a:r>
              <a:rPr lang="en-GB" dirty="0"/>
              <a:t>Management </a:t>
            </a:r>
            <a:r>
              <a:rPr lang="en-GB" dirty="0" smtClean="0"/>
              <a:t>today can be viewed as </a:t>
            </a:r>
            <a:r>
              <a:rPr lang="en-GB" dirty="0"/>
              <a:t>an </a:t>
            </a:r>
            <a:r>
              <a:rPr lang="en-GB" dirty="0" smtClean="0"/>
              <a:t>‘</a:t>
            </a:r>
            <a:r>
              <a:rPr lang="en-GB" b="1" dirty="0" smtClean="0"/>
              <a:t>integrating activity</a:t>
            </a:r>
            <a:r>
              <a:rPr lang="en-GB" dirty="0" smtClean="0"/>
              <a:t>’ – reflect / research and document what this means?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307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876" y="-71462"/>
            <a:ext cx="8929718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Bg</a:t>
            </a:r>
            <a:r>
              <a:rPr lang="en-GB" dirty="0" smtClean="0"/>
              <a:t>: Management as an Integrating activity</a:t>
            </a:r>
            <a:endParaRPr lang="en-GB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6" y="970681"/>
            <a:ext cx="8929718" cy="5887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5652120" y="4869160"/>
            <a:ext cx="3420474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2876" y="5157192"/>
            <a:ext cx="892971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7703" y="1043009"/>
            <a:ext cx="8124825" cy="545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3643306" y="1071546"/>
            <a:ext cx="4000528" cy="428628"/>
          </a:xfrm>
          <a:prstGeom prst="rect">
            <a:avLst/>
          </a:prstGeom>
          <a:noFill/>
          <a:ln w="63500" cap="flat">
            <a:solidFill>
              <a:schemeClr val="accent1">
                <a:shade val="50000"/>
              </a:schemeClr>
            </a:solidFill>
            <a:rou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1470" y="7141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Management aims to support individuals of different generations cultures and groups, to create effective policies/procedures and a positive environment so that everything works together in harmony, the popular Japanese concept of (</a:t>
            </a:r>
            <a:r>
              <a:rPr lang="en-GB" sz="1600" dirty="0" err="1" smtClean="0"/>
              <a:t>wa</a:t>
            </a:r>
            <a:r>
              <a:rPr lang="en-GB" sz="1600" dirty="0" smtClean="0"/>
              <a:t>) harmony.</a:t>
            </a:r>
            <a:endParaRPr lang="en-GB" sz="1600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57200" y="6500834"/>
            <a:ext cx="8229600" cy="285752"/>
          </a:xfrm>
        </p:spPr>
        <p:txBody>
          <a:bodyPr>
            <a:noAutofit/>
          </a:bodyPr>
          <a:lstStyle/>
          <a:p>
            <a:r>
              <a:rPr lang="en-GB" sz="1200" dirty="0" smtClean="0"/>
              <a:t>Fig. 1.4 Management as the cornerstone of organisation effectiveness</a:t>
            </a:r>
            <a:endParaRPr lang="en-GB" sz="1200" dirty="0"/>
          </a:p>
        </p:txBody>
      </p:sp>
      <p:sp>
        <p:nvSpPr>
          <p:cNvPr id="7" name="Rectangle 6"/>
          <p:cNvSpPr/>
          <p:nvPr/>
        </p:nvSpPr>
        <p:spPr>
          <a:xfrm>
            <a:off x="6948264" y="1772816"/>
            <a:ext cx="1152128" cy="41044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The </a:t>
            </a:r>
            <a:r>
              <a:rPr lang="en-GB" b="1" u="sng" dirty="0"/>
              <a:t>Psychological C</a:t>
            </a:r>
            <a:r>
              <a:rPr lang="en-GB" b="1" u="sng" dirty="0" smtClean="0"/>
              <a:t>ontract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Research document and cite a definition of the term ‘</a:t>
            </a:r>
            <a:r>
              <a:rPr lang="en-GB" b="1" dirty="0" smtClean="0"/>
              <a:t>The</a:t>
            </a:r>
            <a:r>
              <a:rPr lang="en-GB" dirty="0" smtClean="0"/>
              <a:t> </a:t>
            </a:r>
            <a:r>
              <a:rPr lang="en-GB" b="1" dirty="0" smtClean="0"/>
              <a:t>Psychological Contract’?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9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96944" cy="1143000"/>
          </a:xfrm>
        </p:spPr>
        <p:txBody>
          <a:bodyPr>
            <a:normAutofit/>
          </a:bodyPr>
          <a:lstStyle/>
          <a:p>
            <a:r>
              <a:rPr lang="en-GB" dirty="0" err="1" smtClean="0"/>
              <a:t>Bg</a:t>
            </a:r>
            <a:r>
              <a:rPr lang="en-GB" dirty="0" smtClean="0"/>
              <a:t>: </a:t>
            </a:r>
            <a:r>
              <a:rPr lang="en-GB" b="1" dirty="0" smtClean="0"/>
              <a:t>The </a:t>
            </a:r>
            <a:r>
              <a:rPr lang="en-GB" b="1" dirty="0"/>
              <a:t>Psychological </a:t>
            </a:r>
            <a:r>
              <a:rPr lang="en-GB" b="1" dirty="0" smtClean="0"/>
              <a:t>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7638"/>
            <a:ext cx="8424936" cy="46085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smtClean="0"/>
              <a:t>Can been </a:t>
            </a:r>
            <a:r>
              <a:rPr lang="en-GB" sz="2000" dirty="0"/>
              <a:t>defined </a:t>
            </a:r>
            <a:r>
              <a:rPr lang="en-GB" sz="2000" dirty="0" smtClean="0"/>
              <a:t>as:</a:t>
            </a:r>
          </a:p>
          <a:p>
            <a:r>
              <a:rPr lang="en-GB" sz="2000" dirty="0" smtClean="0"/>
              <a:t>The employee and employer / organisation relationship. </a:t>
            </a:r>
          </a:p>
          <a:p>
            <a:r>
              <a:rPr lang="en-GB" sz="2000" dirty="0" smtClean="0"/>
              <a:t>Unwritten </a:t>
            </a:r>
            <a:r>
              <a:rPr lang="en-GB" sz="2000" dirty="0"/>
              <a:t>expectations of the employment </a:t>
            </a:r>
            <a:r>
              <a:rPr lang="en-GB" sz="2000" dirty="0" smtClean="0"/>
              <a:t>relationship.</a:t>
            </a:r>
          </a:p>
          <a:p>
            <a:r>
              <a:rPr lang="en-GB" sz="2000" dirty="0" smtClean="0"/>
              <a:t>'…</a:t>
            </a:r>
            <a:r>
              <a:rPr lang="en-GB" sz="2000" dirty="0"/>
              <a:t>the perceptions of the two parties, employee and employer, of what their mutual obligations are towards each </a:t>
            </a:r>
            <a:r>
              <a:rPr lang="en-GB" sz="2000" dirty="0" smtClean="0"/>
              <a:t>other‘. </a:t>
            </a:r>
          </a:p>
          <a:p>
            <a:r>
              <a:rPr lang="en-GB" sz="2000" dirty="0"/>
              <a:t>Some obligations may be seen as 'promises' and others as 'expectations'. </a:t>
            </a:r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/>
              <a:t>important thing is that they are believed by the employee to be part of the relationship with the employer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It is the psychological contract that effectively tells employees what they are required to do in order to meet their side of the </a:t>
            </a:r>
            <a:r>
              <a:rPr lang="en-GB" sz="2000" dirty="0" smtClean="0"/>
              <a:t>bargain.</a:t>
            </a:r>
          </a:p>
          <a:p>
            <a:r>
              <a:rPr lang="en-GB" sz="2000" dirty="0" smtClean="0"/>
              <a:t>Essentially “the </a:t>
            </a:r>
            <a:r>
              <a:rPr lang="en-GB" sz="2000" dirty="0"/>
              <a:t>Psychological Contract refers to the </a:t>
            </a:r>
            <a:r>
              <a:rPr lang="en-GB" sz="2000" b="1" dirty="0"/>
              <a:t>relationship between an employer and its employees</a:t>
            </a:r>
            <a:r>
              <a:rPr lang="en-GB" sz="2000" dirty="0"/>
              <a:t>, and specifically concerns </a:t>
            </a:r>
            <a:r>
              <a:rPr lang="en-GB" sz="2000" b="1" dirty="0"/>
              <a:t>mutual </a:t>
            </a:r>
            <a:r>
              <a:rPr lang="en-GB" sz="2000" b="1" dirty="0" smtClean="0"/>
              <a:t>expectations </a:t>
            </a:r>
            <a:r>
              <a:rPr lang="en-GB" sz="2000" dirty="0" smtClean="0"/>
              <a:t>(2).”</a:t>
            </a:r>
            <a:endParaRPr lang="en-GB" sz="2000" dirty="0"/>
          </a:p>
          <a:p>
            <a:endParaRPr lang="en-GB" sz="20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07504" y="6474822"/>
            <a:ext cx="86409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(1) http://</a:t>
            </a:r>
            <a:r>
              <a:rPr lang="en-GB" sz="800" dirty="0" smtClean="0"/>
              <a:t>www.cipd.co.uk/hr-resources/factsheets/psychological-contract.aspx</a:t>
            </a:r>
            <a:r>
              <a:rPr lang="en-GB" sz="800" dirty="0"/>
              <a:t/>
            </a:r>
            <a:br>
              <a:rPr lang="en-GB" sz="800" dirty="0"/>
            </a:br>
            <a:r>
              <a:rPr lang="en-GB" sz="800" dirty="0"/>
              <a:t>(2) http://www.businessballs.com/psychological-contracts-theory.htm</a:t>
            </a:r>
          </a:p>
        </p:txBody>
      </p:sp>
    </p:spTree>
    <p:extLst>
      <p:ext uri="{BB962C8B-B14F-4D97-AF65-F5344CB8AC3E}">
        <p14:creationId xmlns:p14="http://schemas.microsoft.com/office/powerpoint/2010/main" val="3361577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Bg</a:t>
            </a:r>
            <a:r>
              <a:rPr lang="en-GB" dirty="0" smtClean="0"/>
              <a:t>: The Psychological contract</a:t>
            </a:r>
            <a:endParaRPr lang="en-GB" dirty="0"/>
          </a:p>
        </p:txBody>
      </p:sp>
      <p:pic>
        <p:nvPicPr>
          <p:cNvPr id="337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85860"/>
            <a:ext cx="9132219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79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3571876"/>
            <a:ext cx="9018803" cy="857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809" name="Picture 17" descr="C:\Users\James Williams\AppData\Local\Microsoft\Windows\Temporary Internet Files\Content.IE5\0D2TLS6B\MP9004438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14744" y="4429132"/>
            <a:ext cx="1517328" cy="2266626"/>
          </a:xfrm>
          <a:prstGeom prst="rect">
            <a:avLst/>
          </a:prstGeom>
          <a:noFill/>
        </p:spPr>
      </p:pic>
      <p:sp>
        <p:nvSpPr>
          <p:cNvPr id="21" name="Rectangle 20"/>
          <p:cNvSpPr/>
          <p:nvPr/>
        </p:nvSpPr>
        <p:spPr>
          <a:xfrm>
            <a:off x="0" y="1857364"/>
            <a:ext cx="9144000" cy="2857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Activity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Q. List the ‘</a:t>
            </a:r>
            <a:r>
              <a:rPr lang="en-GB" b="1" dirty="0" smtClean="0"/>
              <a:t>Organisation’s</a:t>
            </a:r>
            <a:r>
              <a:rPr lang="en-GB" dirty="0" smtClean="0"/>
              <a:t>’ expectations of the employee?</a:t>
            </a:r>
            <a:endParaRPr lang="en-GB" dirty="0"/>
          </a:p>
        </p:txBody>
      </p:sp>
      <p:pic>
        <p:nvPicPr>
          <p:cNvPr id="34826" name="Picture 10" descr="C:\Users\James Williams\AppData\Local\Microsoft\Windows\Temporary Internet Files\Content.IE5\9GT2RYYQ\MC9004419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149080"/>
            <a:ext cx="1713415" cy="171971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38392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Activity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9309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Q. List the ‘</a:t>
            </a:r>
            <a:r>
              <a:rPr lang="en-GB" b="1" dirty="0" smtClean="0"/>
              <a:t>employee’s</a:t>
            </a:r>
            <a:r>
              <a:rPr lang="en-GB" dirty="0" smtClean="0"/>
              <a:t>’ expectations of an organisation / employment</a:t>
            </a:r>
            <a:r>
              <a:rPr lang="en-GB" dirty="0"/>
              <a:t>?</a:t>
            </a:r>
            <a:endParaRPr lang="en-GB" dirty="0" smtClean="0"/>
          </a:p>
        </p:txBody>
      </p:sp>
      <p:pic>
        <p:nvPicPr>
          <p:cNvPr id="34826" name="Picture 10" descr="C:\Users\James Williams\AppData\Local\Microsoft\Windows\Temporary Internet Files\Content.IE5\9GT2RYYQ\MC9004419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933056"/>
            <a:ext cx="1713679" cy="17199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Activity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9309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Q. </a:t>
            </a:r>
            <a:r>
              <a:rPr lang="en-GB" dirty="0" smtClean="0"/>
              <a:t>Document </a:t>
            </a:r>
            <a:r>
              <a:rPr lang="en-GB" b="1" dirty="0" smtClean="0"/>
              <a:t>your ideal employment </a:t>
            </a:r>
            <a:r>
              <a:rPr lang="en-GB" dirty="0" smtClean="0"/>
              <a:t>/ environment?</a:t>
            </a:r>
            <a:endParaRPr lang="en-GB" dirty="0" smtClean="0"/>
          </a:p>
        </p:txBody>
      </p:sp>
      <p:pic>
        <p:nvPicPr>
          <p:cNvPr id="34826" name="Picture 10" descr="C:\Users\James Williams\AppData\Local\Microsoft\Windows\Temporary Internet Files\Content.IE5\9GT2RYYQ\MC9004419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573016"/>
            <a:ext cx="1713679" cy="17199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98624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Example of individual &amp; organisational expectations</a:t>
            </a:r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0" y="-24"/>
            <a:ext cx="46327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Tutor note: Send to back and bring to front to showcase both diagrams.</a:t>
            </a:r>
            <a:endParaRPr lang="en-GB" sz="1200" dirty="0"/>
          </a:p>
        </p:txBody>
      </p:sp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643182"/>
            <a:ext cx="7911872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628800"/>
            <a:ext cx="7429552" cy="444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</a:t>
            </a:r>
            <a:r>
              <a:rPr lang="en-GB" b="1" dirty="0"/>
              <a:t>Psychological C</a:t>
            </a:r>
            <a:r>
              <a:rPr lang="en-GB" b="1" dirty="0" smtClean="0"/>
              <a:t>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and document how to successfully manage the </a:t>
            </a:r>
            <a:r>
              <a:rPr lang="en-GB" b="1" dirty="0" smtClean="0"/>
              <a:t>Psychological </a:t>
            </a:r>
            <a:r>
              <a:rPr lang="en-GB" b="1" dirty="0"/>
              <a:t>C</a:t>
            </a:r>
            <a:r>
              <a:rPr lang="en-GB" b="1" dirty="0" smtClean="0"/>
              <a:t>ontract?</a:t>
            </a:r>
          </a:p>
          <a:p>
            <a:pPr marL="857250" lvl="2" indent="0">
              <a:buNone/>
            </a:pPr>
            <a:r>
              <a:rPr lang="en-GB" sz="2000" dirty="0" smtClean="0"/>
              <a:t>+ Consider if </a:t>
            </a:r>
            <a:r>
              <a:rPr lang="en-GB" sz="2000" dirty="0"/>
              <a:t>you were a Manager h</a:t>
            </a:r>
            <a:r>
              <a:rPr lang="en-GB" sz="2000" dirty="0" smtClean="0"/>
              <a:t>ow </a:t>
            </a:r>
            <a:r>
              <a:rPr lang="en-GB" sz="2000" dirty="0"/>
              <a:t>would you successfully manage the </a:t>
            </a:r>
            <a:r>
              <a:rPr lang="en-GB" sz="2000" b="1" dirty="0"/>
              <a:t>Psychological Contract </a:t>
            </a:r>
            <a:r>
              <a:rPr lang="en-GB" sz="2000" dirty="0"/>
              <a:t>in the workplace</a:t>
            </a:r>
            <a:r>
              <a:rPr lang="en-GB" sz="2000" b="1" dirty="0"/>
              <a:t>?</a:t>
            </a:r>
            <a:endParaRPr lang="en-GB" sz="2000" dirty="0"/>
          </a:p>
          <a:p>
            <a:pPr lvl="1"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9107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of Balancing</a:t>
            </a:r>
            <a:endParaRPr lang="en-GB" dirty="0"/>
          </a:p>
        </p:txBody>
      </p:sp>
      <p:pic>
        <p:nvPicPr>
          <p:cNvPr id="378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28736"/>
            <a:ext cx="9146643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895" name="Picture 7" descr="C:\Users\James Williams\AppData\Local\Microsoft\Windows\Temporary Internet Files\Content.IE5\0D2TLS6B\MC9000899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285728"/>
            <a:ext cx="1696016" cy="1342931"/>
          </a:xfrm>
          <a:prstGeom prst="rect">
            <a:avLst/>
          </a:prstGeom>
          <a:noFill/>
        </p:spPr>
      </p:pic>
      <p:pic>
        <p:nvPicPr>
          <p:cNvPr id="37899" name="Picture 11" descr="C:\Users\James Williams\AppData\Local\Microsoft\Windows\Temporary Internet Files\Content.IE5\0D2TLS6B\MC9000552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4714884"/>
            <a:ext cx="2341830" cy="16160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Bg: Implications for Organisational Strategy</a:t>
            </a:r>
            <a:endParaRPr lang="en-GB" dirty="0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61975"/>
            <a:ext cx="9144000" cy="361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6867" name="Picture 3" descr="C:\Users\James Williams\AppData\Local\Microsoft\Windows\Temporary Internet Files\Content.IE5\G26T3PNJ\MC90044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786322"/>
            <a:ext cx="1806575" cy="1835150"/>
          </a:xfrm>
          <a:prstGeom prst="rect">
            <a:avLst/>
          </a:prstGeom>
          <a:noFill/>
        </p:spPr>
      </p:pic>
      <p:pic>
        <p:nvPicPr>
          <p:cNvPr id="36869" name="Picture 5" descr="C:\Users\James Williams\AppData\Local\Microsoft\Windows\Temporary Internet Files\Content.IE5\0D2TLS6B\MC9003836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5357826"/>
            <a:ext cx="937260" cy="7187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Change &amp; The Psychological contract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Our expectations and the way we work is changing.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expectations</a:t>
            </a:r>
            <a:r>
              <a:rPr lang="en-GB" dirty="0" smtClean="0"/>
              <a:t> of both the employee and the employer/Organisation change – as a </a:t>
            </a:r>
            <a:r>
              <a:rPr lang="en-GB" dirty="0"/>
              <a:t>result the </a:t>
            </a:r>
            <a:r>
              <a:rPr lang="en-GB" dirty="0" smtClean="0"/>
              <a:t>Psychological </a:t>
            </a:r>
            <a:r>
              <a:rPr lang="en-GB" dirty="0"/>
              <a:t>contract </a:t>
            </a:r>
            <a:r>
              <a:rPr lang="en-GB" b="1" dirty="0" smtClean="0"/>
              <a:t>evolves and changes </a:t>
            </a:r>
            <a:r>
              <a:rPr lang="en-GB" dirty="0" smtClean="0"/>
              <a:t>over time.</a:t>
            </a:r>
          </a:p>
          <a:p>
            <a:r>
              <a:rPr lang="en-GB" dirty="0" smtClean="0"/>
              <a:t>Q. Can you think or find an example of this?</a:t>
            </a:r>
          </a:p>
        </p:txBody>
      </p:sp>
    </p:spTree>
    <p:extLst>
      <p:ext uri="{BB962C8B-B14F-4D97-AF65-F5344CB8AC3E}">
        <p14:creationId xmlns:p14="http://schemas.microsoft.com/office/powerpoint/2010/main" val="260935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2000" b="1" dirty="0" smtClean="0"/>
              <a:t>Stu-review by para: </a:t>
            </a:r>
            <a:r>
              <a:rPr lang="en-GB" sz="1300" dirty="0" smtClean="0"/>
              <a:t/>
            </a:r>
            <a:br>
              <a:rPr lang="en-GB" sz="1300" dirty="0" smtClean="0"/>
            </a:br>
            <a:r>
              <a:rPr lang="en-GB" b="1" u="sng" dirty="0" smtClean="0"/>
              <a:t>The Changing World of Work Organisations</a:t>
            </a:r>
            <a:endParaRPr lang="en-GB" b="1" u="sng" dirty="0"/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9144000" cy="1116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745081"/>
            <a:ext cx="909693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6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888089"/>
            <a:ext cx="9144064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New </a:t>
            </a:r>
            <a:r>
              <a:rPr lang="en-GB" b="1" u="sng" dirty="0"/>
              <a:t>Approaches to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579296" cy="45259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Q. To illustrate the New Paradigms and Changing nature of Management and the psychological contract today </a:t>
            </a:r>
            <a:r>
              <a:rPr lang="en-GB" sz="2800" b="1" dirty="0" smtClean="0"/>
              <a:t>list the Characteristics of Management</a:t>
            </a:r>
            <a:r>
              <a:rPr lang="en-GB" sz="2800" dirty="0" smtClean="0"/>
              <a:t> in the previous and current emerging century using the table structure below</a:t>
            </a:r>
            <a:r>
              <a:rPr lang="en-GB" sz="2800" b="1" dirty="0" smtClean="0"/>
              <a:t>?</a:t>
            </a:r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158711"/>
              </p:ext>
            </p:extLst>
          </p:nvPr>
        </p:nvGraphicFramePr>
        <p:xfrm>
          <a:off x="2411760" y="3861048"/>
          <a:ext cx="4064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</a:t>
                      </a:r>
                      <a:r>
                        <a:rPr lang="en-GB" baseline="30000" dirty="0" smtClean="0"/>
                        <a:t>th</a:t>
                      </a:r>
                      <a:r>
                        <a:rPr lang="en-GB" dirty="0" smtClean="0"/>
                        <a:t> Century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21</a:t>
                      </a:r>
                      <a:r>
                        <a:rPr lang="en-GB" baseline="30000" dirty="0" smtClean="0"/>
                        <a:t>st</a:t>
                      </a:r>
                      <a:r>
                        <a:rPr lang="en-GB" dirty="0" smtClean="0"/>
                        <a:t> Century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7846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90" name="Picture 6" descr="C:\Users\James Williams\AppData\Local\Microsoft\Windows\Temporary Internet Files\Content.IE5\9GT2RYYQ\MP9004305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96" y="4715094"/>
            <a:ext cx="1571604" cy="214290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1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Bg</a:t>
            </a:r>
            <a:r>
              <a:rPr lang="en-GB" dirty="0" smtClean="0"/>
              <a:t>: New Approaches to Management</a:t>
            </a:r>
            <a:endParaRPr lang="en-GB" dirty="0"/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85860"/>
            <a:ext cx="9144000" cy="559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98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" y="1928803"/>
            <a:ext cx="9144000" cy="11430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98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243274"/>
            <a:ext cx="9135529" cy="2257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255664" y="5786454"/>
            <a:ext cx="231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See Table 1.1 overleaf.</a:t>
            </a:r>
            <a:endParaRPr lang="en-GB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-32" y="5727016"/>
            <a:ext cx="8728075" cy="63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000" dirty="0">
                <a:latin typeface="Arial" pitchFamily="34" charset="0"/>
                <a:cs typeface="Arial" pitchFamily="34" charset="0"/>
              </a:rPr>
              <a:t>Table 1.1  Contrasting the paradigms</a:t>
            </a:r>
          </a:p>
          <a:p>
            <a:pPr eaLnBrk="0" hangingPunct="0">
              <a:spcBef>
                <a:spcPct val="50000"/>
              </a:spcBef>
            </a:pPr>
            <a:r>
              <a:rPr lang="en-GB" sz="1000" i="1" dirty="0">
                <a:latin typeface="Arial" pitchFamily="34" charset="0"/>
                <a:cs typeface="Arial" pitchFamily="34" charset="0"/>
              </a:rPr>
              <a:t>Source: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>
                <a:latin typeface="Arial" pitchFamily="34" charset="0"/>
                <a:cs typeface="Arial" pitchFamily="34" charset="0"/>
              </a:rPr>
              <a:t>Bouchikhi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, H. and Kimberly, J. R., ‘The Customized Workplace’, in </a:t>
            </a:r>
            <a:r>
              <a:rPr lang="en-GB" sz="1000" dirty="0" err="1">
                <a:latin typeface="Arial" pitchFamily="34" charset="0"/>
                <a:cs typeface="Arial" pitchFamily="34" charset="0"/>
              </a:rPr>
              <a:t>Chowdhury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, S. (ed.) </a:t>
            </a:r>
            <a:r>
              <a:rPr lang="en-GB" sz="1000" i="1" dirty="0">
                <a:latin typeface="Arial" pitchFamily="34" charset="0"/>
                <a:cs typeface="Arial" pitchFamily="34" charset="0"/>
              </a:rPr>
              <a:t>Management 21C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, Financial Times Prentice Hall (2000), p. 215. Reproduced with permission from Pearson Education Ltd.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0" y="214290"/>
            <a:ext cx="9144000" cy="5357850"/>
            <a:chOff x="0" y="214290"/>
            <a:chExt cx="9144000" cy="5357850"/>
          </a:xfrm>
        </p:grpSpPr>
        <p:pic>
          <p:nvPicPr>
            <p:cNvPr id="46083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14290"/>
              <a:ext cx="9144000" cy="5357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2" name="Rectangle 1"/>
            <p:cNvSpPr/>
            <p:nvPr/>
          </p:nvSpPr>
          <p:spPr>
            <a:xfrm>
              <a:off x="72008" y="3645024"/>
              <a:ext cx="9036496" cy="57606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Psychological Contract at</a:t>
            </a:r>
            <a:br>
              <a:rPr lang="en-GB" b="1" dirty="0"/>
            </a:br>
            <a:r>
              <a:rPr lang="en-GB" b="1" dirty="0"/>
              <a:t>Ernst &amp; </a:t>
            </a:r>
            <a:r>
              <a:rPr lang="en-GB" b="1" dirty="0" smtClean="0"/>
              <a:t>Young </a:t>
            </a:r>
            <a:r>
              <a:rPr lang="en-GB" dirty="0" smtClean="0"/>
              <a:t>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GB" b="1" dirty="0" smtClean="0"/>
              <a:t>What </a:t>
            </a:r>
            <a:r>
              <a:rPr lang="en-GB" b="1" dirty="0"/>
              <a:t>employees can expect from E &amp; Y: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Recognise and reward individual's contribution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Enjoyable place to work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Care, listen and respond to people's ideas and concerns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Continuous learning opportunities, access to knowledge and support for personal and career growth and achieving your </a:t>
            </a:r>
            <a:r>
              <a:rPr lang="en-GB" dirty="0" smtClean="0"/>
              <a:t>potential.</a:t>
            </a:r>
          </a:p>
          <a:p>
            <a:pPr fontAlgn="base"/>
            <a:r>
              <a:rPr lang="en-GB" b="1" dirty="0"/>
              <a:t>What E &amp; Y expect from employees: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Do the right thing and succeed for clients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Energy, enthusiasm, stretch and excel yourself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Build relationships, teamwork and the courage to lead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Take charge and personal responsibility for your </a:t>
            </a:r>
            <a:r>
              <a:rPr lang="en-GB" dirty="0" smtClean="0"/>
              <a:t>career.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6453336"/>
            <a:ext cx="70567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(2) </a:t>
            </a:r>
            <a:r>
              <a:rPr lang="en-GB" sz="800" dirty="0"/>
              <a:t>http://www.the-chiefexecutive.com/features/feature1603/</a:t>
            </a:r>
          </a:p>
        </p:txBody>
      </p:sp>
    </p:spTree>
    <p:extLst>
      <p:ext uri="{BB962C8B-B14F-4D97-AF65-F5344CB8AC3E}">
        <p14:creationId xmlns:p14="http://schemas.microsoft.com/office/powerpoint/2010/main" val="12076964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Psychological Contract at</a:t>
            </a:r>
            <a:br>
              <a:rPr lang="en-GB" b="1" dirty="0"/>
            </a:br>
            <a:r>
              <a:rPr lang="en-GB" b="1" dirty="0" smtClean="0"/>
              <a:t>Google?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What Google employees expect </a:t>
            </a:r>
            <a:r>
              <a:rPr lang="en-GB" b="1" dirty="0"/>
              <a:t>from </a:t>
            </a:r>
            <a:r>
              <a:rPr lang="en-GB" b="1" dirty="0" smtClean="0"/>
              <a:t>Google: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?</a:t>
            </a:r>
          </a:p>
          <a:p>
            <a:pPr fontAlgn="base"/>
            <a:r>
              <a:rPr lang="en-GB" b="1" dirty="0"/>
              <a:t>What does Google expect from employees: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?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512" y="6453336"/>
            <a:ext cx="70567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(2) </a:t>
            </a:r>
            <a:r>
              <a:rPr lang="en-GB" sz="800" dirty="0"/>
              <a:t>http://www.the-chiefexecutive.com/features/feature1603/</a:t>
            </a:r>
          </a:p>
        </p:txBody>
      </p:sp>
    </p:spTree>
    <p:extLst>
      <p:ext uri="{BB962C8B-B14F-4D97-AF65-F5344CB8AC3E}">
        <p14:creationId xmlns:p14="http://schemas.microsoft.com/office/powerpoint/2010/main" val="3823056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5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Bg: The Psychological Contract at</a:t>
            </a:r>
            <a:br>
              <a:rPr lang="en-GB" dirty="0" smtClean="0"/>
            </a:br>
            <a:r>
              <a:rPr lang="en-GB" dirty="0" smtClean="0"/>
              <a:t> Prêt À Manger (1)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GB" b="1" dirty="0"/>
              <a:t>What employees can expect from Prêt à Manger: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Get paid as much as we can afford (not as little as we can get away with)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Cosmopolitan atmosphere as a result of diverse employee backgrounds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Invest in people training &amp; development (in-store trainer)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Most managers are promoted from within</a:t>
            </a:r>
            <a:r>
              <a:rPr lang="en-GB" dirty="0" smtClean="0"/>
              <a:t>.</a:t>
            </a:r>
            <a:endParaRPr lang="en-GB" b="1" dirty="0" smtClean="0"/>
          </a:p>
          <a:p>
            <a:pPr fontAlgn="base"/>
            <a:r>
              <a:rPr lang="en-GB" b="1" dirty="0" smtClean="0"/>
              <a:t>What </a:t>
            </a:r>
            <a:r>
              <a:rPr lang="en-GB" b="1" dirty="0"/>
              <a:t>Prêt à Manger expects from employees: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Reasonably hard working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Good sense of humour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Enjoy delicious food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Start early and leave </a:t>
            </a:r>
            <a:r>
              <a:rPr lang="en-GB" dirty="0" smtClean="0"/>
              <a:t>early.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6453336"/>
            <a:ext cx="70567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(1) http://www.the-chiefexecutive.com/features/feature1603/</a:t>
            </a:r>
          </a:p>
        </p:txBody>
      </p:sp>
    </p:spTree>
    <p:extLst>
      <p:ext uri="{BB962C8B-B14F-4D97-AF65-F5344CB8AC3E}">
        <p14:creationId xmlns:p14="http://schemas.microsoft.com/office/powerpoint/2010/main" val="31380968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mela\AppData\Local\Microsoft\Windows\Temporary Internet Files\Content.IE5\5XYZY1AZ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4575" y="3029864"/>
            <a:ext cx="1774850" cy="7982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709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143000"/>
          </a:xfrm>
        </p:spPr>
        <p:txBody>
          <a:bodyPr/>
          <a:lstStyle/>
          <a:p>
            <a:r>
              <a:rPr lang="en-GB" dirty="0" smtClean="0"/>
              <a:t>Employer – Employee relationship</a:t>
            </a:r>
            <a:endParaRPr lang="en-GB" dirty="0"/>
          </a:p>
        </p:txBody>
      </p:sp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736" y="1285860"/>
            <a:ext cx="903885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Rectangle 6"/>
          <p:cNvSpPr/>
          <p:nvPr/>
        </p:nvSpPr>
        <p:spPr>
          <a:xfrm>
            <a:off x="285720" y="2214554"/>
            <a:ext cx="8858280" cy="14287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85720" y="5357826"/>
            <a:ext cx="8858280" cy="8572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078706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Changing nature of the </a:t>
            </a:r>
            <a:br>
              <a:rPr lang="en-GB" dirty="0" smtClean="0"/>
            </a:br>
            <a:r>
              <a:rPr lang="en-GB" dirty="0" smtClean="0"/>
              <a:t>Psychological contract </a:t>
            </a:r>
            <a:endParaRPr lang="en-GB" dirty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85926"/>
            <a:ext cx="907336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39" name="Picture 3" descr="C:\Users\James Williams\AppData\Local\Microsoft\Windows\Temporary Internet Files\Content.IE5\G26T3PNJ\MC90043381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243634"/>
            <a:ext cx="1828572" cy="18285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652644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People – Organisation relationship</a:t>
            </a:r>
            <a:endParaRPr lang="en-GB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41" y="1571612"/>
            <a:ext cx="9048253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747" name="Picture 3" descr="C:\Users\James Williams\AppData\Local\Microsoft\Windows\Temporary Internet Files\Content.IE5\G26T3PNJ\MC9004420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3500438"/>
            <a:ext cx="2436255" cy="1500198"/>
          </a:xfrm>
          <a:prstGeom prst="rect">
            <a:avLst/>
          </a:prstGeom>
          <a:noFill/>
        </p:spPr>
      </p:pic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143512"/>
            <a:ext cx="9108713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65558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Providing the right balance</a:t>
            </a:r>
            <a:endParaRPr lang="en-GB" dirty="0"/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00174"/>
            <a:ext cx="9103917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0" y="3214686"/>
            <a:ext cx="9144000" cy="18573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2326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5" name="Picture 3" descr="C:\Users\James Williams\AppData\Local\Microsoft\Windows\Temporary Internet Files\Content.IE5\G26T3PNJ\MP9004227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942</TotalTime>
  <Words>756</Words>
  <Application>Microsoft Office PowerPoint</Application>
  <PresentationFormat>On-screen Show (4:3)</PresentationFormat>
  <Paragraphs>89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Courier New</vt:lpstr>
      <vt:lpstr>Office Theme</vt:lpstr>
      <vt:lpstr>Series: Individual and Organisational Behaviour &amp; Management</vt:lpstr>
      <vt:lpstr>Management as an Integrating Activity</vt:lpstr>
      <vt:lpstr>Bg: Management as an Integrating activity</vt:lpstr>
      <vt:lpstr>Fig. 1.4 Management as the cornerstone of organisation effectiveness</vt:lpstr>
      <vt:lpstr>The Psychological Contract</vt:lpstr>
      <vt:lpstr>Bg: The Psychological contract</vt:lpstr>
      <vt:lpstr>Bg: The Psychological contract</vt:lpstr>
      <vt:lpstr>Activity</vt:lpstr>
      <vt:lpstr>Activity</vt:lpstr>
      <vt:lpstr>Activity</vt:lpstr>
      <vt:lpstr>Example of individual &amp; organisational expectations</vt:lpstr>
      <vt:lpstr>The Psychological Contract</vt:lpstr>
      <vt:lpstr>Process of Balancing</vt:lpstr>
      <vt:lpstr>Bg: Implications for Organisational Strategy</vt:lpstr>
      <vt:lpstr>Change &amp; The Psychological contract</vt:lpstr>
      <vt:lpstr>Stu-review by para:  The Changing World of Work Organisations</vt:lpstr>
      <vt:lpstr>New Approaches to Management</vt:lpstr>
      <vt:lpstr>Bg: New Approaches to Management</vt:lpstr>
      <vt:lpstr>PowerPoint Presentation</vt:lpstr>
      <vt:lpstr>The Psychological Contract at Ernst &amp; Young (2)</vt:lpstr>
      <vt:lpstr>The Psychological Contract at Google?</vt:lpstr>
      <vt:lpstr>Bg: The Psychological Contract at  Prêt À Manger (1) </vt:lpstr>
      <vt:lpstr>PowerPoint Presentation</vt:lpstr>
      <vt:lpstr>Employer – Employee relationship</vt:lpstr>
      <vt:lpstr>Changing nature of the  Psychological contract </vt:lpstr>
      <vt:lpstr>The People – Organisation relationship</vt:lpstr>
      <vt:lpstr>Providing the right balance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&amp; Individual Behaviour ... part 2.</dc:title>
  <dc:creator>James Williams</dc:creator>
  <cp:lastModifiedBy>James Williams</cp:lastModifiedBy>
  <cp:revision>135</cp:revision>
  <dcterms:created xsi:type="dcterms:W3CDTF">2011-02-07T10:26:10Z</dcterms:created>
  <dcterms:modified xsi:type="dcterms:W3CDTF">2019-02-28T15:53:24Z</dcterms:modified>
</cp:coreProperties>
</file>