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F4C876C-9422-44C7-8DDF-DB0AD2685B68}">
          <p14:sldIdLst>
            <p14:sldId id="256"/>
            <p14:sldId id="257"/>
            <p14:sldId id="258"/>
            <p14:sldId id="259"/>
            <p14:sldId id="260"/>
            <p14:sldId id="261"/>
          </p14:sldIdLst>
        </p14:section>
        <p14:section name="Untitled Section" id="{984379AF-B36B-4198-B543-0E3D45E99146}">
          <p14:sldIdLst>
            <p14:sldId id="262"/>
            <p14:sldId id="263"/>
            <p14:sldId id="265"/>
            <p14:sldId id="264"/>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004" autoAdjust="0"/>
  </p:normalViewPr>
  <p:slideViewPr>
    <p:cSldViewPr snapToGrid="0">
      <p:cViewPr varScale="1">
        <p:scale>
          <a:sx n="56" d="100"/>
          <a:sy n="56" d="100"/>
        </p:scale>
        <p:origin x="12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7B87EE-24D9-4CC2-A6EB-4EC86C7D2B84}" type="datetimeFigureOut">
              <a:rPr lang="en-US" smtClean="0"/>
              <a:t>10/19/2023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09C1B8-C1AA-4F82-883E-10103D99E01D}" type="slidenum">
              <a:rPr lang="en-US" smtClean="0"/>
              <a:t>‹#›</a:t>
            </a:fld>
            <a:endParaRPr lang="en-US" dirty="0"/>
          </a:p>
        </p:txBody>
      </p:sp>
    </p:spTree>
    <p:extLst>
      <p:ext uri="{BB962C8B-B14F-4D97-AF65-F5344CB8AC3E}">
        <p14:creationId xmlns:p14="http://schemas.microsoft.com/office/powerpoint/2010/main" val="2325442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222222"/>
                </a:solidFill>
                <a:effectLst/>
                <a:latin typeface="sfpro-regular"/>
              </a:rPr>
              <a:t>Marriott is one of the</a:t>
            </a:r>
            <a:r>
              <a:rPr lang="en-US" b="0" i="0" baseline="0" dirty="0">
                <a:solidFill>
                  <a:srgbClr val="222222"/>
                </a:solidFill>
                <a:effectLst/>
                <a:latin typeface="sfpro-regular"/>
              </a:rPr>
              <a:t> renowned and famous luxury hotel chain. The main and key business strategy is to offer luxury facilities to the travelers. The core product in marketing mix is the quality services and includes each and everything requires to operate the hotel services. It also includes multiple franchises and brands of hotel such as Renaissance, Sheraton and others. </a:t>
            </a:r>
            <a:endParaRPr lang="en-US" b="0" i="0" dirty="0">
              <a:solidFill>
                <a:srgbClr val="222222"/>
              </a:solidFill>
              <a:effectLst/>
              <a:latin typeface="sfpro-regular"/>
            </a:endParaRPr>
          </a:p>
          <a:p>
            <a:pPr algn="l" fontAlgn="base"/>
            <a:r>
              <a:rPr lang="en-US" b="0" i="0" dirty="0">
                <a:solidFill>
                  <a:srgbClr val="222222"/>
                </a:solidFill>
                <a:effectLst/>
                <a:latin typeface="sfpro-regular"/>
              </a:rPr>
              <a:t>The brand has</a:t>
            </a:r>
            <a:r>
              <a:rPr lang="en-US" b="0" i="0" baseline="0" dirty="0">
                <a:solidFill>
                  <a:srgbClr val="222222"/>
                </a:solidFill>
                <a:effectLst/>
                <a:latin typeface="sfpro-regular"/>
              </a:rPr>
              <a:t> tagged its services under different category like luxury, premium, select and longer stays. </a:t>
            </a:r>
            <a:endParaRPr lang="en-US" b="0" i="0" dirty="0">
              <a:solidFill>
                <a:srgbClr val="222222"/>
              </a:solidFill>
              <a:effectLst/>
              <a:latin typeface="sfpro-regular"/>
            </a:endParaRPr>
          </a:p>
          <a:p>
            <a:endParaRPr lang="en-US" dirty="0"/>
          </a:p>
        </p:txBody>
      </p:sp>
      <p:sp>
        <p:nvSpPr>
          <p:cNvPr id="4" name="Slide Number Placeholder 3"/>
          <p:cNvSpPr>
            <a:spLocks noGrp="1"/>
          </p:cNvSpPr>
          <p:nvPr>
            <p:ph type="sldNum" sz="quarter" idx="5"/>
          </p:nvPr>
        </p:nvSpPr>
        <p:spPr/>
        <p:txBody>
          <a:bodyPr/>
          <a:lstStyle/>
          <a:p>
            <a:fld id="{F509C1B8-C1AA-4F82-883E-10103D99E01D}" type="slidenum">
              <a:rPr lang="en-US" smtClean="0"/>
              <a:t>2</a:t>
            </a:fld>
            <a:endParaRPr lang="en-US" dirty="0"/>
          </a:p>
        </p:txBody>
      </p:sp>
    </p:spTree>
    <p:extLst>
      <p:ext uri="{BB962C8B-B14F-4D97-AF65-F5344CB8AC3E}">
        <p14:creationId xmlns:p14="http://schemas.microsoft.com/office/powerpoint/2010/main" val="154680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In the hotel service, facilities and guest services are oriented to facilitate guests with convenience, comfort and customized and personalized services according to the guest preference and demands</a:t>
            </a:r>
            <a:r>
              <a:rPr lang="en-US" b="0" i="0" baseline="0" dirty="0">
                <a:solidFill>
                  <a:srgbClr val="374151"/>
                </a:solidFill>
                <a:effectLst/>
                <a:latin typeface="Söhne"/>
              </a:rPr>
              <a:t> such as couples, families and business travelers. </a:t>
            </a:r>
            <a:endParaRPr lang="en-US"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 </a:t>
            </a:r>
          </a:p>
        </p:txBody>
      </p:sp>
      <p:sp>
        <p:nvSpPr>
          <p:cNvPr id="4" name="Slide Number Placeholder 3"/>
          <p:cNvSpPr>
            <a:spLocks noGrp="1"/>
          </p:cNvSpPr>
          <p:nvPr>
            <p:ph type="sldNum" sz="quarter" idx="5"/>
          </p:nvPr>
        </p:nvSpPr>
        <p:spPr/>
        <p:txBody>
          <a:bodyPr/>
          <a:lstStyle/>
          <a:p>
            <a:fld id="{F509C1B8-C1AA-4F82-883E-10103D99E01D}" type="slidenum">
              <a:rPr lang="en-US" smtClean="0"/>
              <a:t>4</a:t>
            </a:fld>
            <a:endParaRPr lang="en-US" dirty="0"/>
          </a:p>
        </p:txBody>
      </p:sp>
    </p:spTree>
    <p:extLst>
      <p:ext uri="{BB962C8B-B14F-4D97-AF65-F5344CB8AC3E}">
        <p14:creationId xmlns:p14="http://schemas.microsoft.com/office/powerpoint/2010/main" val="830119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Marriott is able to provide distinct services</a:t>
            </a:r>
            <a:r>
              <a:rPr lang="en-US" b="0" i="0" baseline="0" dirty="0">
                <a:solidFill>
                  <a:srgbClr val="374151"/>
                </a:solidFill>
                <a:effectLst/>
                <a:latin typeface="Söhne"/>
              </a:rPr>
              <a:t> and become distinct in the competitive hospitality sector with attracting a vast range of customer base to generate additional revenue streams and increase occupancy rates in the company.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5</a:t>
            </a:fld>
            <a:endParaRPr lang="en-US" dirty="0"/>
          </a:p>
        </p:txBody>
      </p:sp>
    </p:spTree>
    <p:extLst>
      <p:ext uri="{BB962C8B-B14F-4D97-AF65-F5344CB8AC3E}">
        <p14:creationId xmlns:p14="http://schemas.microsoft.com/office/powerpoint/2010/main" val="1689530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A fast and hassle-free</a:t>
            </a:r>
            <a:r>
              <a:rPr lang="en-US" b="0" i="0" baseline="0" dirty="0">
                <a:solidFill>
                  <a:srgbClr val="374151"/>
                </a:solidFill>
                <a:effectLst/>
                <a:latin typeface="Söhne"/>
              </a:rPr>
              <a:t> check in and check out process which is especially convenient for the guests of weekend with limited time to spend. Different in-room aminities like high quality bedding, mini kitchen, in-room dining services also enhance the guest’s experience to the traveling.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6</a:t>
            </a:fld>
            <a:endParaRPr lang="en-US" dirty="0"/>
          </a:p>
        </p:txBody>
      </p:sp>
    </p:spTree>
    <p:extLst>
      <p:ext uri="{BB962C8B-B14F-4D97-AF65-F5344CB8AC3E}">
        <p14:creationId xmlns:p14="http://schemas.microsoft.com/office/powerpoint/2010/main" val="618215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It provides accommodation to family-friend</a:t>
            </a:r>
            <a:r>
              <a:rPr lang="en-US" b="0" i="0" baseline="0" dirty="0">
                <a:solidFill>
                  <a:srgbClr val="374151"/>
                </a:solidFill>
                <a:effectLst/>
                <a:latin typeface="Söhne"/>
              </a:rPr>
              <a:t> guests by prpviding connected rooms with ample space to spend and recreate time while staying together. Cribs, rollaway beds are also accommodated in the rooms for young children. Marriott also provides kids-menu in dining services and cafes of hotel.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7</a:t>
            </a:fld>
            <a:endParaRPr lang="en-US" dirty="0"/>
          </a:p>
        </p:txBody>
      </p:sp>
    </p:spTree>
    <p:extLst>
      <p:ext uri="{BB962C8B-B14F-4D97-AF65-F5344CB8AC3E}">
        <p14:creationId xmlns:p14="http://schemas.microsoft.com/office/powerpoint/2010/main" val="181209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Exceptional services and amenities to guests are provided with the positive experience</a:t>
            </a:r>
            <a:r>
              <a:rPr lang="en-US" b="0" i="0" baseline="0" dirty="0">
                <a:solidFill>
                  <a:srgbClr val="374151"/>
                </a:solidFill>
                <a:effectLst/>
                <a:latin typeface="Söhne"/>
              </a:rPr>
              <a:t> and create a lasting impression. In success of hospitality business, guest services play a crucial and critical role in hospitality business to provide overall satisfaction to the guests with likelihood to return and recommend to others. </a:t>
            </a:r>
            <a:endParaRPr lang="en-US" b="0" i="0" dirty="0">
              <a:solidFill>
                <a:srgbClr val="374151"/>
              </a:solidFill>
              <a:effectLst/>
              <a:latin typeface="Söhne"/>
            </a:endParaRPr>
          </a:p>
          <a:p>
            <a:pPr algn="l"/>
            <a:endParaRPr lang="en-US" dirty="0"/>
          </a:p>
        </p:txBody>
      </p:sp>
      <p:sp>
        <p:nvSpPr>
          <p:cNvPr id="4" name="Slide Number Placeholder 3"/>
          <p:cNvSpPr>
            <a:spLocks noGrp="1"/>
          </p:cNvSpPr>
          <p:nvPr>
            <p:ph type="sldNum" sz="quarter" idx="5"/>
          </p:nvPr>
        </p:nvSpPr>
        <p:spPr/>
        <p:txBody>
          <a:bodyPr/>
          <a:lstStyle/>
          <a:p>
            <a:fld id="{F509C1B8-C1AA-4F82-883E-10103D99E01D}" type="slidenum">
              <a:rPr lang="en-US" smtClean="0"/>
              <a:t>8</a:t>
            </a:fld>
            <a:endParaRPr lang="en-US" dirty="0"/>
          </a:p>
        </p:txBody>
      </p:sp>
    </p:spTree>
    <p:extLst>
      <p:ext uri="{BB962C8B-B14F-4D97-AF65-F5344CB8AC3E}">
        <p14:creationId xmlns:p14="http://schemas.microsoft.com/office/powerpoint/2010/main" val="928436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To the Marriott International,</a:t>
            </a:r>
            <a:r>
              <a:rPr lang="en-US" b="0" i="0" baseline="0" dirty="0">
                <a:solidFill>
                  <a:srgbClr val="374151"/>
                </a:solidFill>
                <a:effectLst/>
                <a:latin typeface="Söhne"/>
              </a:rPr>
              <a:t> Hospitality is a paramount to lead global company that operates in different 130 countries and regions globally.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9</a:t>
            </a:fld>
            <a:endParaRPr lang="en-US" dirty="0"/>
          </a:p>
        </p:txBody>
      </p:sp>
    </p:spTree>
    <p:extLst>
      <p:ext uri="{BB962C8B-B14F-4D97-AF65-F5344CB8AC3E}">
        <p14:creationId xmlns:p14="http://schemas.microsoft.com/office/powerpoint/2010/main" val="2037496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Söhne"/>
              </a:rPr>
              <a:t>For Marriott International, hospitality is a core source for profit and revenue with operational activities in hospitality sector with resorts, hotels, and vacation clubs. </a:t>
            </a:r>
          </a:p>
          <a:p>
            <a:pPr algn="l"/>
            <a:r>
              <a:rPr lang="en-US" b="0" i="0" dirty="0">
                <a:effectLst/>
                <a:latin typeface="Söhne"/>
              </a:rPr>
              <a:t>An exceptional service and amenities providing to the guests also generate revenue and attracting potential customers to pay for premium services and experiencing exceptional hotel stay. </a:t>
            </a:r>
          </a:p>
          <a:p>
            <a:endParaRPr lang="en-US" dirty="0"/>
          </a:p>
        </p:txBody>
      </p:sp>
      <p:sp>
        <p:nvSpPr>
          <p:cNvPr id="4" name="Slide Number Placeholder 3"/>
          <p:cNvSpPr>
            <a:spLocks noGrp="1"/>
          </p:cNvSpPr>
          <p:nvPr>
            <p:ph type="sldNum" sz="quarter" idx="5"/>
          </p:nvPr>
        </p:nvSpPr>
        <p:spPr/>
        <p:txBody>
          <a:bodyPr/>
          <a:lstStyle/>
          <a:p>
            <a:fld id="{F509C1B8-C1AA-4F82-883E-10103D99E01D}" type="slidenum">
              <a:rPr lang="en-US" smtClean="0"/>
              <a:t>10</a:t>
            </a:fld>
            <a:endParaRPr lang="en-US" dirty="0"/>
          </a:p>
        </p:txBody>
      </p:sp>
    </p:spTree>
    <p:extLst>
      <p:ext uri="{BB962C8B-B14F-4D97-AF65-F5344CB8AC3E}">
        <p14:creationId xmlns:p14="http://schemas.microsoft.com/office/powerpoint/2010/main" val="2336703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Exceptional</a:t>
            </a:r>
            <a:r>
              <a:rPr lang="en-US" b="0" i="0" baseline="0" dirty="0">
                <a:solidFill>
                  <a:srgbClr val="374151"/>
                </a:solidFill>
                <a:effectLst/>
                <a:latin typeface="Söhne"/>
              </a:rPr>
              <a:t> guest services with high level of accuracy and diligence is expected from hotel staff to make sure of repetitive stay and hotel is distinct to provide personalized and anticipated services and amenities according to the guest’s needs and preference with highly customer service department to promptly providing solution to the guest query and problem.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11</a:t>
            </a:fld>
            <a:endParaRPr lang="en-US" dirty="0"/>
          </a:p>
        </p:txBody>
      </p:sp>
    </p:spTree>
    <p:extLst>
      <p:ext uri="{BB962C8B-B14F-4D97-AF65-F5344CB8AC3E}">
        <p14:creationId xmlns:p14="http://schemas.microsoft.com/office/powerpoint/2010/main" val="146143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10/19/2023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10/19/2023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10/19/2023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10/19/2023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10/19/2023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1CF9E-2504-8E52-4927-A39222DBF425}"/>
              </a:ext>
            </a:extLst>
          </p:cNvPr>
          <p:cNvSpPr>
            <a:spLocks noGrp="1"/>
          </p:cNvSpPr>
          <p:nvPr>
            <p:ph type="ctrTitle"/>
          </p:nvPr>
        </p:nvSpPr>
        <p:spPr/>
        <p:txBody>
          <a:bodyPr/>
          <a:lstStyle/>
          <a:p>
            <a:r>
              <a:rPr lang="en-US" sz="4400" dirty="0"/>
              <a:t>Hospitality and Guest Services</a:t>
            </a:r>
            <a:br>
              <a:rPr lang="en-US" sz="4400" dirty="0"/>
            </a:br>
            <a:r>
              <a:rPr lang="en-US" sz="4400" dirty="0"/>
              <a:t>BMIH4003</a:t>
            </a:r>
          </a:p>
        </p:txBody>
      </p:sp>
      <p:sp>
        <p:nvSpPr>
          <p:cNvPr id="3" name="Subtitle 2">
            <a:extLst>
              <a:ext uri="{FF2B5EF4-FFF2-40B4-BE49-F238E27FC236}">
                <a16:creationId xmlns:a16="http://schemas.microsoft.com/office/drawing/2014/main" id="{79284206-EC57-4600-2B84-9044CC9FD80B}"/>
              </a:ext>
            </a:extLst>
          </p:cNvPr>
          <p:cNvSpPr>
            <a:spLocks noGrp="1"/>
          </p:cNvSpPr>
          <p:nvPr>
            <p:ph type="subTitle" idx="1"/>
          </p:nvPr>
        </p:nvSpPr>
        <p:spPr>
          <a:xfrm>
            <a:off x="2679906" y="4032662"/>
            <a:ext cx="6831673" cy="1009854"/>
          </a:xfrm>
        </p:spPr>
        <p:txBody>
          <a:bodyPr/>
          <a:lstStyle/>
          <a:p>
            <a:r>
              <a:rPr lang="en-GB" i="1" dirty="0"/>
              <a:t>Student Name : Elena </a:t>
            </a:r>
            <a:r>
              <a:rPr lang="en-GB" i="1" dirty="0" err="1"/>
              <a:t>Caragicu</a:t>
            </a:r>
            <a:endParaRPr lang="en-GB" i="1" dirty="0"/>
          </a:p>
          <a:p>
            <a:r>
              <a:rPr lang="en-GB" i="1" dirty="0"/>
              <a:t>Student ID: 2244881</a:t>
            </a:r>
          </a:p>
          <a:p>
            <a:endParaRPr lang="en-US" i="1" dirty="0"/>
          </a:p>
        </p:txBody>
      </p:sp>
      <p:pic>
        <p:nvPicPr>
          <p:cNvPr id="5" name="Picture 4">
            <a:extLst>
              <a:ext uri="{FF2B5EF4-FFF2-40B4-BE49-F238E27FC236}">
                <a16:creationId xmlns:a16="http://schemas.microsoft.com/office/drawing/2014/main" id="{92E4DC65-6A5A-B415-8815-1115AD5ABB12}"/>
              </a:ext>
            </a:extLst>
          </p:cNvPr>
          <p:cNvPicPr>
            <a:picLocks noChangeAspect="1"/>
          </p:cNvPicPr>
          <p:nvPr/>
        </p:nvPicPr>
        <p:blipFill>
          <a:blip r:embed="rId2"/>
          <a:stretch>
            <a:fillRect/>
          </a:stretch>
        </p:blipFill>
        <p:spPr>
          <a:xfrm>
            <a:off x="7952783" y="0"/>
            <a:ext cx="4239217" cy="1552792"/>
          </a:xfrm>
          <a:prstGeom prst="rect">
            <a:avLst/>
          </a:prstGeom>
        </p:spPr>
      </p:pic>
    </p:spTree>
    <p:extLst>
      <p:ext uri="{BB962C8B-B14F-4D97-AF65-F5344CB8AC3E}">
        <p14:creationId xmlns:p14="http://schemas.microsoft.com/office/powerpoint/2010/main" val="1363528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943D4-4394-EC9F-BB89-933369D63384}"/>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12D37058-76E1-B178-4E92-83AB6769CB8D}"/>
              </a:ext>
            </a:extLst>
          </p:cNvPr>
          <p:cNvSpPr>
            <a:spLocks noGrp="1"/>
          </p:cNvSpPr>
          <p:nvPr>
            <p:ph idx="1"/>
          </p:nvPr>
        </p:nvSpPr>
        <p:spPr/>
        <p:txBody>
          <a:bodyPr>
            <a:noAutofit/>
          </a:bodyPr>
          <a:lstStyle/>
          <a:p>
            <a:pPr>
              <a:lnSpc>
                <a:spcPct val="100000"/>
              </a:lnSpc>
            </a:pPr>
            <a:r>
              <a:rPr lang="en-US" dirty="0"/>
              <a:t>The subsidiary of Marriott International Inc includes franchises of hotel, timeshare properties and residential properties. </a:t>
            </a:r>
          </a:p>
          <a:p>
            <a:pPr>
              <a:lnSpc>
                <a:spcPct val="100000"/>
              </a:lnSpc>
            </a:pPr>
            <a:r>
              <a:rPr lang="en-US" dirty="0"/>
              <a:t>It is operational in different business sectors like North American Limited-Service, Asia Pacific, and North America Full Service.</a:t>
            </a:r>
          </a:p>
          <a:p>
            <a:pPr>
              <a:lnSpc>
                <a:spcPct val="100000"/>
              </a:lnSpc>
            </a:pPr>
            <a:r>
              <a:rPr lang="en-US" dirty="0"/>
              <a:t>The company founder was </a:t>
            </a:r>
            <a:r>
              <a:rPr lang="en-US" dirty="0" err="1"/>
              <a:t>Wil</a:t>
            </a:r>
            <a:r>
              <a:rPr lang="en-GB" dirty="0"/>
              <a:t>l</a:t>
            </a:r>
            <a:r>
              <a:rPr lang="en-US" dirty="0" err="1"/>
              <a:t>ard</a:t>
            </a:r>
            <a:r>
              <a:rPr lang="en-US" dirty="0"/>
              <a:t> Marriott and Alice Sheets Marriott in 1927 and based in Bethesda, MD (Artini, Sumawidari and Yulianthi, 2023).</a:t>
            </a:r>
          </a:p>
          <a:p>
            <a:pPr>
              <a:lnSpc>
                <a:spcPct val="100000"/>
              </a:lnSpc>
            </a:pPr>
            <a:r>
              <a:rPr lang="en-US" dirty="0"/>
              <a:t>The overall properties operational under its name are 30 in different 138 countries and regions.</a:t>
            </a:r>
          </a:p>
          <a:p>
            <a:pPr>
              <a:lnSpc>
                <a:spcPct val="100000"/>
              </a:lnSpc>
            </a:pPr>
            <a:r>
              <a:rPr lang="en-US" dirty="0"/>
              <a:t>Marriott is operational in different 131 countries with more than 7,000 hotel franchises with more than 1.4M guests rooms. </a:t>
            </a:r>
          </a:p>
        </p:txBody>
      </p:sp>
      <p:pic>
        <p:nvPicPr>
          <p:cNvPr id="5" name="Picture 4"/>
          <p:cNvPicPr>
            <a:picLocks noChangeAspect="1"/>
          </p:cNvPicPr>
          <p:nvPr/>
        </p:nvPicPr>
        <p:blipFill>
          <a:blip r:embed="rId3"/>
          <a:stretch>
            <a:fillRect/>
          </a:stretch>
        </p:blipFill>
        <p:spPr>
          <a:xfrm>
            <a:off x="8503920" y="0"/>
            <a:ext cx="3688080" cy="2052638"/>
          </a:xfrm>
          <a:prstGeom prst="rect">
            <a:avLst/>
          </a:prstGeom>
        </p:spPr>
      </p:pic>
    </p:spTree>
    <p:extLst>
      <p:ext uri="{BB962C8B-B14F-4D97-AF65-F5344CB8AC3E}">
        <p14:creationId xmlns:p14="http://schemas.microsoft.com/office/powerpoint/2010/main" val="2515785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91D9D-9962-57CB-AED1-8FB98257C36A}"/>
              </a:ext>
            </a:extLst>
          </p:cNvPr>
          <p:cNvSpPr>
            <a:spLocks noGrp="1"/>
          </p:cNvSpPr>
          <p:nvPr>
            <p:ph type="title"/>
          </p:nvPr>
        </p:nvSpPr>
        <p:spPr/>
        <p:txBody>
          <a:bodyPr/>
          <a:lstStyle/>
          <a:p>
            <a:r>
              <a:rPr lang="en-GB" dirty="0"/>
              <a:t>Main consumers of the brand 	</a:t>
            </a:r>
            <a:endParaRPr lang="en-US" dirty="0"/>
          </a:p>
        </p:txBody>
      </p:sp>
      <p:sp>
        <p:nvSpPr>
          <p:cNvPr id="3" name="Content Placeholder 2">
            <a:extLst>
              <a:ext uri="{FF2B5EF4-FFF2-40B4-BE49-F238E27FC236}">
                <a16:creationId xmlns:a16="http://schemas.microsoft.com/office/drawing/2014/main" id="{1A9FAC7D-88A1-C34C-9C34-B83DA079831D}"/>
              </a:ext>
            </a:extLst>
          </p:cNvPr>
          <p:cNvSpPr>
            <a:spLocks noGrp="1"/>
          </p:cNvSpPr>
          <p:nvPr>
            <p:ph idx="1"/>
          </p:nvPr>
        </p:nvSpPr>
        <p:spPr>
          <a:xfrm>
            <a:off x="1371600" y="2286000"/>
            <a:ext cx="5098211" cy="3581400"/>
          </a:xfrm>
        </p:spPr>
        <p:txBody>
          <a:bodyPr>
            <a:noAutofit/>
          </a:bodyPr>
          <a:lstStyle/>
          <a:p>
            <a:pPr algn="just" fontAlgn="base"/>
            <a:r>
              <a:rPr lang="en-US" dirty="0"/>
              <a:t>The main focus of JW Marriot is to emphasize on customers with the requirement of opulent and quiet atmosphere during their stay. </a:t>
            </a:r>
          </a:p>
          <a:p>
            <a:pPr algn="just" fontAlgn="base"/>
            <a:r>
              <a:rPr lang="en-US" dirty="0"/>
              <a:t>Different target markets are secured by International Marriott with specific targeting the requirements of potential guests (Wibawa and Mathilda, 2023). </a:t>
            </a:r>
          </a:p>
          <a:p>
            <a:pPr algn="just" fontAlgn="base"/>
            <a:r>
              <a:rPr lang="en-US" dirty="0"/>
              <a:t>Thus, customers are mostly sophisticated, individualistic, and self-defined travelers with the will to spend extra money to have luxurious and expensive services during business trip. </a:t>
            </a:r>
          </a:p>
          <a:p>
            <a:pPr algn="just" fontAlgn="base"/>
            <a:endParaRPr lang="en-US" dirty="0"/>
          </a:p>
          <a:p>
            <a:pPr algn="just"/>
            <a:endParaRPr lang="en-US" dirty="0"/>
          </a:p>
        </p:txBody>
      </p:sp>
      <p:pic>
        <p:nvPicPr>
          <p:cNvPr id="5" name="Picture 4">
            <a:extLst>
              <a:ext uri="{FF2B5EF4-FFF2-40B4-BE49-F238E27FC236}">
                <a16:creationId xmlns:a16="http://schemas.microsoft.com/office/drawing/2014/main" id="{E9822B4F-46E7-5237-FC88-E8A1CF3A96F3}"/>
              </a:ext>
            </a:extLst>
          </p:cNvPr>
          <p:cNvPicPr>
            <a:picLocks noChangeAspect="1"/>
          </p:cNvPicPr>
          <p:nvPr/>
        </p:nvPicPr>
        <p:blipFill>
          <a:blip r:embed="rId2"/>
          <a:stretch>
            <a:fillRect/>
          </a:stretch>
        </p:blipFill>
        <p:spPr>
          <a:xfrm>
            <a:off x="6469811" y="1637959"/>
            <a:ext cx="5525271" cy="4877481"/>
          </a:xfrm>
          <a:prstGeom prst="rect">
            <a:avLst/>
          </a:prstGeom>
        </p:spPr>
      </p:pic>
    </p:spTree>
    <p:extLst>
      <p:ext uri="{BB962C8B-B14F-4D97-AF65-F5344CB8AC3E}">
        <p14:creationId xmlns:p14="http://schemas.microsoft.com/office/powerpoint/2010/main" val="3438936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697F-E378-4BEA-60B9-CF09E94DCEA7}"/>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A5CD371A-3406-F58F-B691-9D74978BBFCC}"/>
              </a:ext>
            </a:extLst>
          </p:cNvPr>
          <p:cNvSpPr>
            <a:spLocks noGrp="1"/>
          </p:cNvSpPr>
          <p:nvPr>
            <p:ph idx="1"/>
          </p:nvPr>
        </p:nvSpPr>
        <p:spPr/>
        <p:txBody>
          <a:bodyPr>
            <a:normAutofit/>
          </a:bodyPr>
          <a:lstStyle/>
          <a:p>
            <a:pPr algn="l"/>
            <a:r>
              <a:rPr lang="en-US" dirty="0"/>
              <a:t>In the hotel service, facilities and guest services are oriented to facilitate guests with convenience, comfort and customized and </a:t>
            </a:r>
            <a:r>
              <a:rPr lang="en-US" dirty="0" err="1"/>
              <a:t>personali</a:t>
            </a:r>
            <a:r>
              <a:rPr lang="en-GB"/>
              <a:t>s</a:t>
            </a:r>
            <a:r>
              <a:rPr lang="en-US"/>
              <a:t>ed</a:t>
            </a:r>
            <a:r>
              <a:rPr lang="en-US" dirty="0"/>
              <a:t> services according to the guest preference and demands. </a:t>
            </a:r>
          </a:p>
          <a:p>
            <a:pPr marL="0" indent="0">
              <a:buNone/>
            </a:pPr>
            <a:r>
              <a:rPr lang="en-US" dirty="0"/>
              <a:t>Business guests are mostly travel for business commitments. </a:t>
            </a:r>
          </a:p>
          <a:p>
            <a:pPr lvl="1"/>
            <a:r>
              <a:rPr lang="en-US" i="0" dirty="0"/>
              <a:t>Catering service for business guests : Management provides food and supplement services for business symposium.</a:t>
            </a:r>
          </a:p>
          <a:p>
            <a:pPr lvl="1"/>
            <a:r>
              <a:rPr lang="en-US" i="0" dirty="0"/>
              <a:t>Technological support: it is acquired with highly accommodated meeting room with all the necessary and required essentials. </a:t>
            </a:r>
          </a:p>
          <a:p>
            <a:pPr lvl="1"/>
            <a:r>
              <a:rPr lang="en-US" i="0" dirty="0"/>
              <a:t>Recreation: indoor games facilities also provide business guests to enjoy their time without leaving hotel (</a:t>
            </a:r>
            <a:r>
              <a:rPr lang="en-US" i="0" dirty="0" err="1"/>
              <a:t>Harnjo</a:t>
            </a:r>
            <a:r>
              <a:rPr lang="en-US" i="0" dirty="0"/>
              <a:t> et al., 2021). </a:t>
            </a:r>
          </a:p>
        </p:txBody>
      </p:sp>
    </p:spTree>
    <p:extLst>
      <p:ext uri="{BB962C8B-B14F-4D97-AF65-F5344CB8AC3E}">
        <p14:creationId xmlns:p14="http://schemas.microsoft.com/office/powerpoint/2010/main" val="3929139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697F-E378-4BEA-60B9-CF09E94DCEA7}"/>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A5CD371A-3406-F58F-B691-9D74978BBFCC}"/>
              </a:ext>
            </a:extLst>
          </p:cNvPr>
          <p:cNvSpPr>
            <a:spLocks noGrp="1"/>
          </p:cNvSpPr>
          <p:nvPr>
            <p:ph idx="1"/>
          </p:nvPr>
        </p:nvSpPr>
        <p:spPr>
          <a:xfrm>
            <a:off x="1371600" y="1844040"/>
            <a:ext cx="9601200" cy="3581400"/>
          </a:xfrm>
        </p:spPr>
        <p:txBody>
          <a:bodyPr>
            <a:normAutofit/>
          </a:bodyPr>
          <a:lstStyle/>
          <a:p>
            <a:pPr algn="l">
              <a:lnSpc>
                <a:spcPct val="150000"/>
              </a:lnSpc>
            </a:pPr>
            <a:r>
              <a:rPr lang="en-US" dirty="0"/>
              <a:t>Optimistic guests have different securities during exploring and vacationing. </a:t>
            </a:r>
          </a:p>
          <a:p>
            <a:pPr lvl="1">
              <a:lnSpc>
                <a:spcPct val="150000"/>
              </a:lnSpc>
            </a:pPr>
            <a:r>
              <a:rPr lang="en-US" dirty="0"/>
              <a:t>Outdoor activities: There is a swimming pool which provides outdoor recreational environment. </a:t>
            </a:r>
          </a:p>
          <a:p>
            <a:pPr lvl="1">
              <a:lnSpc>
                <a:spcPct val="150000"/>
              </a:lnSpc>
            </a:pPr>
            <a:r>
              <a:rPr lang="en-US" dirty="0"/>
              <a:t>Fast internet: it provides guests to be connected with the outer world (Dung, and Thang, 2022). </a:t>
            </a:r>
          </a:p>
          <a:p>
            <a:pPr lvl="1">
              <a:lnSpc>
                <a:spcPct val="150000"/>
              </a:lnSpc>
            </a:pPr>
            <a:r>
              <a:rPr lang="en-US" dirty="0"/>
              <a:t>Local sight seeing: It facilitate guests with local sight seeing which also minimize the cost to spend on tour guides. </a:t>
            </a:r>
          </a:p>
        </p:txBody>
      </p:sp>
      <p:pic>
        <p:nvPicPr>
          <p:cNvPr id="5" name="Picture 4"/>
          <p:cNvPicPr>
            <a:picLocks noChangeAspect="1"/>
          </p:cNvPicPr>
          <p:nvPr/>
        </p:nvPicPr>
        <p:blipFill>
          <a:blip r:embed="rId3"/>
          <a:stretch>
            <a:fillRect/>
          </a:stretch>
        </p:blipFill>
        <p:spPr>
          <a:xfrm>
            <a:off x="8859520" y="4983480"/>
            <a:ext cx="3332480" cy="1874520"/>
          </a:xfrm>
          <a:prstGeom prst="rect">
            <a:avLst/>
          </a:prstGeom>
        </p:spPr>
      </p:pic>
    </p:spTree>
    <p:extLst>
      <p:ext uri="{BB962C8B-B14F-4D97-AF65-F5344CB8AC3E}">
        <p14:creationId xmlns:p14="http://schemas.microsoft.com/office/powerpoint/2010/main" val="425085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DA46-DB38-11F3-889E-3E600CD823AE}"/>
              </a:ext>
            </a:extLst>
          </p:cNvPr>
          <p:cNvSpPr>
            <a:spLocks noGrp="1"/>
          </p:cNvSpPr>
          <p:nvPr>
            <p:ph type="title"/>
          </p:nvPr>
        </p:nvSpPr>
        <p:spPr>
          <a:xfrm>
            <a:off x="1325880" y="167640"/>
            <a:ext cx="9601200" cy="1485900"/>
          </a:xfrm>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5C4F4684-C1B9-982E-DA93-7DC13D59B4BF}"/>
              </a:ext>
            </a:extLst>
          </p:cNvPr>
          <p:cNvSpPr>
            <a:spLocks noGrp="1"/>
          </p:cNvSpPr>
          <p:nvPr>
            <p:ph idx="1"/>
          </p:nvPr>
        </p:nvSpPr>
        <p:spPr>
          <a:xfrm>
            <a:off x="1325880" y="1524000"/>
            <a:ext cx="9601200" cy="3581400"/>
          </a:xfrm>
        </p:spPr>
        <p:txBody>
          <a:bodyPr>
            <a:normAutofit/>
          </a:bodyPr>
          <a:lstStyle/>
          <a:p>
            <a:pPr>
              <a:lnSpc>
                <a:spcPct val="150000"/>
              </a:lnSpc>
            </a:pPr>
            <a:r>
              <a:rPr lang="en-US" dirty="0"/>
              <a:t>Weekend travelers are those guests who visits weekly with friends and family and enjoy spending time and contributing in recreational activities. </a:t>
            </a:r>
          </a:p>
          <a:p>
            <a:pPr>
              <a:lnSpc>
                <a:spcPct val="150000"/>
              </a:lnSpc>
            </a:pPr>
            <a:r>
              <a:rPr lang="en-US" dirty="0"/>
              <a:t>Easy access to transportation: Marriott International is situated in different areas with stress-free and easily available transportation system. </a:t>
            </a:r>
          </a:p>
          <a:p>
            <a:pPr lvl="1">
              <a:lnSpc>
                <a:spcPct val="150000"/>
              </a:lnSpc>
            </a:pPr>
            <a:r>
              <a:rPr lang="en-US" i="0" dirty="0"/>
              <a:t>Post check-out facilities: It delivers facilities to the guest to travel from check out to airport (Yunila, Ermawati and Akiriningsih, 2021).</a:t>
            </a:r>
          </a:p>
          <a:p>
            <a:pPr lvl="1">
              <a:lnSpc>
                <a:spcPct val="150000"/>
              </a:lnSpc>
            </a:pPr>
            <a:r>
              <a:rPr lang="en-US" i="0" dirty="0"/>
              <a:t>One day tour package: the package includes one-day sighted compendium. </a:t>
            </a:r>
          </a:p>
        </p:txBody>
      </p:sp>
      <p:pic>
        <p:nvPicPr>
          <p:cNvPr id="4" name="Picture 3"/>
          <p:cNvPicPr>
            <a:picLocks noChangeAspect="1"/>
          </p:cNvPicPr>
          <p:nvPr/>
        </p:nvPicPr>
        <p:blipFill>
          <a:blip r:embed="rId3"/>
          <a:stretch>
            <a:fillRect/>
          </a:stretch>
        </p:blipFill>
        <p:spPr>
          <a:xfrm>
            <a:off x="9235440" y="4888937"/>
            <a:ext cx="2956560" cy="1969063"/>
          </a:xfrm>
          <a:prstGeom prst="rect">
            <a:avLst/>
          </a:prstGeom>
        </p:spPr>
      </p:pic>
    </p:spTree>
    <p:extLst>
      <p:ext uri="{BB962C8B-B14F-4D97-AF65-F5344CB8AC3E}">
        <p14:creationId xmlns:p14="http://schemas.microsoft.com/office/powerpoint/2010/main" val="3723634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42F82-CDE7-33F6-84D0-9610CA7A429F}"/>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036AA0B6-E495-0CA2-E10B-07E61EC83981}"/>
              </a:ext>
            </a:extLst>
          </p:cNvPr>
          <p:cNvSpPr>
            <a:spLocks noGrp="1"/>
          </p:cNvSpPr>
          <p:nvPr>
            <p:ph idx="1"/>
          </p:nvPr>
        </p:nvSpPr>
        <p:spPr/>
        <p:txBody>
          <a:bodyPr>
            <a:normAutofit/>
          </a:bodyPr>
          <a:lstStyle/>
          <a:p>
            <a:pPr algn="just">
              <a:lnSpc>
                <a:spcPct val="150000"/>
              </a:lnSpc>
            </a:pPr>
            <a:r>
              <a:rPr lang="en-US" dirty="0"/>
              <a:t>Multigenerational members are those family guests who plan to spend time together in hoteling to enjoy leisure time. </a:t>
            </a:r>
          </a:p>
          <a:p>
            <a:pPr algn="just">
              <a:lnSpc>
                <a:spcPct val="150000"/>
              </a:lnSpc>
            </a:pPr>
            <a:r>
              <a:rPr lang="en-US" dirty="0"/>
              <a:t>Family room: there are also few room suites are available for family guests.</a:t>
            </a:r>
          </a:p>
          <a:p>
            <a:pPr algn="just">
              <a:lnSpc>
                <a:spcPct val="150000"/>
              </a:lnSpc>
            </a:pPr>
            <a:r>
              <a:rPr lang="en-US" dirty="0"/>
              <a:t>It provides 24/7 room service. </a:t>
            </a:r>
          </a:p>
          <a:p>
            <a:pPr marL="384048" lvl="1" algn="just">
              <a:lnSpc>
                <a:spcPct val="150000"/>
              </a:lnSpc>
              <a:spcBef>
                <a:spcPts val="1000"/>
              </a:spcBef>
              <a:buFont typeface="Franklin Gothic Book" panose="020B0503020102020204" pitchFamily="34" charset="0"/>
              <a:buChar char="■"/>
            </a:pPr>
            <a:r>
              <a:rPr lang="en-US" i="0" dirty="0"/>
              <a:t>Recreational facilities: There is a swimming pool, game room, and spa which provides outdoor recreational environment (Naumov, 2019). </a:t>
            </a:r>
          </a:p>
          <a:p>
            <a:pPr marL="384048" lvl="1" algn="just">
              <a:lnSpc>
                <a:spcPct val="150000"/>
              </a:lnSpc>
              <a:spcBef>
                <a:spcPts val="1000"/>
              </a:spcBef>
              <a:buFont typeface="Franklin Gothic Book" panose="020B0503020102020204" pitchFamily="34" charset="0"/>
              <a:buChar char="■"/>
            </a:pPr>
            <a:endParaRPr lang="en-US" i="0" dirty="0"/>
          </a:p>
          <a:p>
            <a:pPr algn="just">
              <a:lnSpc>
                <a:spcPct val="150000"/>
              </a:lnSpc>
            </a:pPr>
            <a:endParaRPr lang="en-US" dirty="0"/>
          </a:p>
        </p:txBody>
      </p:sp>
      <p:pic>
        <p:nvPicPr>
          <p:cNvPr id="4098" name="Picture 2" descr="Auburn Marriott Opelika Resort &amp; Spa at Grand National | Marriott Bonvoy -  Home p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7800" y="5108448"/>
            <a:ext cx="3124200" cy="1749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413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9F7BA-9D74-BBDD-D616-EF4DB189DE62}"/>
              </a:ext>
            </a:extLst>
          </p:cNvPr>
          <p:cNvSpPr>
            <a:spLocks noGrp="1"/>
          </p:cNvSpPr>
          <p:nvPr>
            <p:ph type="title"/>
          </p:nvPr>
        </p:nvSpPr>
        <p:spPr>
          <a:xfrm>
            <a:off x="1371600" y="685800"/>
            <a:ext cx="7315200" cy="822960"/>
          </a:xfrm>
        </p:spPr>
        <p:txBody>
          <a:bodyPr>
            <a:normAutofit fontScale="90000"/>
          </a:bodyPr>
          <a:lstStyle/>
          <a:p>
            <a:r>
              <a:rPr lang="en-GB" dirty="0"/>
              <a:t>Role of Guest Services in general </a:t>
            </a:r>
            <a:endParaRPr lang="en-US" dirty="0"/>
          </a:p>
        </p:txBody>
      </p:sp>
      <p:sp>
        <p:nvSpPr>
          <p:cNvPr id="3" name="Content Placeholder 2">
            <a:extLst>
              <a:ext uri="{FF2B5EF4-FFF2-40B4-BE49-F238E27FC236}">
                <a16:creationId xmlns:a16="http://schemas.microsoft.com/office/drawing/2014/main" id="{C36081EA-407B-F2B8-D9F0-5A252408DB63}"/>
              </a:ext>
            </a:extLst>
          </p:cNvPr>
          <p:cNvSpPr>
            <a:spLocks noGrp="1"/>
          </p:cNvSpPr>
          <p:nvPr>
            <p:ph idx="1"/>
          </p:nvPr>
        </p:nvSpPr>
        <p:spPr>
          <a:xfrm>
            <a:off x="1371599" y="2285999"/>
            <a:ext cx="10118785" cy="4252823"/>
          </a:xfrm>
        </p:spPr>
        <p:txBody>
          <a:bodyPr>
            <a:normAutofit fontScale="92500" lnSpcReduction="20000"/>
          </a:bodyPr>
          <a:lstStyle/>
          <a:p>
            <a:r>
              <a:rPr lang="en-US" dirty="0"/>
              <a:t>Customer satisfaction: </a:t>
            </a:r>
          </a:p>
          <a:p>
            <a:pPr lvl="1"/>
            <a:r>
              <a:rPr lang="en-US" i="0" dirty="0"/>
              <a:t>The prime and key objective of guest service is to provide high level of services to increase the satisfaction of customers and ensure their return in future. </a:t>
            </a:r>
          </a:p>
          <a:p>
            <a:pPr lvl="1"/>
            <a:r>
              <a:rPr lang="en-US" i="0" dirty="0"/>
              <a:t>It provides personalized services, resolving any issues and complaints of customers by anticipating needs and requirements of guests. </a:t>
            </a:r>
          </a:p>
          <a:p>
            <a:r>
              <a:rPr lang="en-US" dirty="0"/>
              <a:t>Brand differentiation: </a:t>
            </a:r>
          </a:p>
          <a:p>
            <a:pPr lvl="1"/>
            <a:r>
              <a:rPr lang="en-US" i="0" dirty="0"/>
              <a:t>It provides distinct facilities and services to make it distinct in the competitive market by providing unique and memorable services to their potential guests with a long-lasting impression (Naumov, 2019). </a:t>
            </a:r>
          </a:p>
          <a:p>
            <a:pPr lvl="1"/>
            <a:r>
              <a:rPr lang="en-US" i="0" dirty="0"/>
              <a:t>Customers are attracted and retain with the premium services to get for exceptional prices. </a:t>
            </a:r>
          </a:p>
          <a:p>
            <a:r>
              <a:rPr lang="en-US" dirty="0"/>
              <a:t>Revenue generation:</a:t>
            </a:r>
          </a:p>
          <a:p>
            <a:pPr lvl="1"/>
            <a:r>
              <a:rPr lang="en-US" i="0" dirty="0"/>
              <a:t>The company revenue also generate by additional services and amenities with guests to pay willingly. It may includes spa services, in-room dining, and other recreational activities.  </a:t>
            </a:r>
          </a:p>
        </p:txBody>
      </p:sp>
      <p:pic>
        <p:nvPicPr>
          <p:cNvPr id="2050" name="Picture 2" descr="Why it's important to understand Marriott's bran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4920" y="0"/>
            <a:ext cx="330708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4264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7ABB-8B5E-B871-FB2C-E6C8B954410B}"/>
              </a:ext>
            </a:extLst>
          </p:cNvPr>
          <p:cNvSpPr>
            <a:spLocks noGrp="1"/>
          </p:cNvSpPr>
          <p:nvPr>
            <p:ph type="title"/>
          </p:nvPr>
        </p:nvSpPr>
        <p:spPr/>
        <p:txBody>
          <a:bodyPr>
            <a:normAutofit fontScale="90000"/>
          </a:bodyPr>
          <a:lstStyle/>
          <a:p>
            <a:r>
              <a:rPr lang="en-US" dirty="0"/>
              <a:t>the importance of hospitality for Marriott international</a:t>
            </a:r>
            <a:br>
              <a:rPr lang="en-US" dirty="0"/>
            </a:br>
            <a:br>
              <a:rPr lang="en-US" dirty="0"/>
            </a:br>
            <a:endParaRPr lang="en-US" dirty="0"/>
          </a:p>
        </p:txBody>
      </p:sp>
      <p:sp>
        <p:nvSpPr>
          <p:cNvPr id="3" name="Content Placeholder 2">
            <a:extLst>
              <a:ext uri="{FF2B5EF4-FFF2-40B4-BE49-F238E27FC236}">
                <a16:creationId xmlns:a16="http://schemas.microsoft.com/office/drawing/2014/main" id="{A4A8D0A6-4391-1DE1-B5A3-8EE2C1866F79}"/>
              </a:ext>
            </a:extLst>
          </p:cNvPr>
          <p:cNvSpPr>
            <a:spLocks noGrp="1"/>
          </p:cNvSpPr>
          <p:nvPr>
            <p:ph idx="1"/>
          </p:nvPr>
        </p:nvSpPr>
        <p:spPr>
          <a:xfrm>
            <a:off x="1371599" y="2118360"/>
            <a:ext cx="10412083" cy="3581400"/>
          </a:xfrm>
        </p:spPr>
        <p:txBody>
          <a:bodyPr>
            <a:noAutofit/>
          </a:bodyPr>
          <a:lstStyle/>
          <a:p>
            <a:r>
              <a:rPr lang="en-US" sz="1600" dirty="0"/>
              <a:t>Customer satisfaction: </a:t>
            </a:r>
          </a:p>
          <a:p>
            <a:pPr lvl="1"/>
            <a:r>
              <a:rPr lang="en-US" sz="1600" i="0" dirty="0"/>
              <a:t>The core product of Marriott International is the key services and it places a high values in providing exceptional and timely services to the potential guests. </a:t>
            </a:r>
          </a:p>
          <a:p>
            <a:pPr lvl="1"/>
            <a:r>
              <a:rPr lang="en-US" sz="1600" i="0" dirty="0"/>
              <a:t>To the company success, customer satisfaction is very crucial. It leads to positive word-of-mouth recommendations, repetitive business and online feedback. </a:t>
            </a:r>
          </a:p>
          <a:p>
            <a:r>
              <a:rPr lang="en-US" sz="1600" dirty="0"/>
              <a:t>Brand differentiation: </a:t>
            </a:r>
          </a:p>
          <a:p>
            <a:pPr lvl="1"/>
            <a:r>
              <a:rPr lang="en-US" sz="1600" i="0" dirty="0"/>
              <a:t>The hospitality sector is very competitive and it is important for the Marriott to provide exceptional services and become distinct in the competitive hospitality sector. </a:t>
            </a:r>
          </a:p>
          <a:p>
            <a:pPr lvl="1"/>
            <a:r>
              <a:rPr lang="en-US" sz="1600" i="0" dirty="0"/>
              <a:t>The company also differentiates itself with providence of memorable and unique experiences in Hospitality sector to set it apart from other business companies of hospitality (Bagdan, 2019). </a:t>
            </a:r>
          </a:p>
          <a:p>
            <a:r>
              <a:rPr lang="en-US" sz="1600" dirty="0"/>
              <a:t>Employee engagement: </a:t>
            </a:r>
          </a:p>
          <a:p>
            <a:pPr lvl="1"/>
            <a:r>
              <a:rPr lang="en-US" sz="1600" i="0" dirty="0"/>
              <a:t>The employees in the company are also considers as the great asset and it also places a high value on employees engagement. </a:t>
            </a:r>
          </a:p>
          <a:p>
            <a:pPr lvl="1"/>
            <a:r>
              <a:rPr lang="en-US" sz="1600" i="0" dirty="0"/>
              <a:t>A critical role is played as employees are passionate about providing exceptional services to make employees more engaged and involved in their services. </a:t>
            </a:r>
          </a:p>
        </p:txBody>
      </p:sp>
    </p:spTree>
    <p:extLst>
      <p:ext uri="{BB962C8B-B14F-4D97-AF65-F5344CB8AC3E}">
        <p14:creationId xmlns:p14="http://schemas.microsoft.com/office/powerpoint/2010/main" val="4095208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7ABB-8B5E-B871-FB2C-E6C8B954410B}"/>
              </a:ext>
            </a:extLst>
          </p:cNvPr>
          <p:cNvSpPr>
            <a:spLocks noGrp="1"/>
          </p:cNvSpPr>
          <p:nvPr>
            <p:ph type="title"/>
          </p:nvPr>
        </p:nvSpPr>
        <p:spPr/>
        <p:txBody>
          <a:bodyPr>
            <a:normAutofit fontScale="90000"/>
          </a:bodyPr>
          <a:lstStyle/>
          <a:p>
            <a:r>
              <a:rPr lang="en-US" dirty="0"/>
              <a:t>the importance of hospitality for Marriott international</a:t>
            </a:r>
            <a:br>
              <a:rPr lang="en-US" dirty="0"/>
            </a:br>
            <a:br>
              <a:rPr lang="en-US" dirty="0"/>
            </a:br>
            <a:endParaRPr lang="en-US" dirty="0"/>
          </a:p>
        </p:txBody>
      </p:sp>
      <p:sp>
        <p:nvSpPr>
          <p:cNvPr id="3" name="Content Placeholder 2">
            <a:extLst>
              <a:ext uri="{FF2B5EF4-FFF2-40B4-BE49-F238E27FC236}">
                <a16:creationId xmlns:a16="http://schemas.microsoft.com/office/drawing/2014/main" id="{A4A8D0A6-4391-1DE1-B5A3-8EE2C1866F79}"/>
              </a:ext>
            </a:extLst>
          </p:cNvPr>
          <p:cNvSpPr>
            <a:spLocks noGrp="1"/>
          </p:cNvSpPr>
          <p:nvPr>
            <p:ph idx="1"/>
          </p:nvPr>
        </p:nvSpPr>
        <p:spPr>
          <a:xfrm>
            <a:off x="1371600" y="2171700"/>
            <a:ext cx="9601200" cy="3581400"/>
          </a:xfrm>
        </p:spPr>
        <p:txBody>
          <a:bodyPr>
            <a:noAutofit/>
          </a:bodyPr>
          <a:lstStyle/>
          <a:p>
            <a:r>
              <a:rPr lang="en-US" dirty="0"/>
              <a:t>Revenue generation:</a:t>
            </a:r>
          </a:p>
          <a:p>
            <a:pPr lvl="1"/>
            <a:r>
              <a:rPr lang="en-US" i="0" dirty="0"/>
              <a:t>For Marriott International, hospitality is a core source for profit and revenue with operational activities in hospitality sector with resorts, hotels, and vacation clubs. </a:t>
            </a:r>
          </a:p>
          <a:p>
            <a:pPr lvl="1"/>
            <a:r>
              <a:rPr lang="en-US" i="0" dirty="0"/>
              <a:t>An exceptional service and amenities providing to the guests also generate revenue and attracting potential customers to pay for premium services and experiencing exceptional hotel stay (Baek, Choe and Ok, 2020). </a:t>
            </a:r>
          </a:p>
          <a:p>
            <a:r>
              <a:rPr lang="en-US" dirty="0"/>
              <a:t>Sustainability:</a:t>
            </a:r>
          </a:p>
          <a:p>
            <a:pPr lvl="1"/>
            <a:r>
              <a:rPr lang="en-US" i="0" dirty="0"/>
              <a:t>In Marriott International, hospitality is like sustainability efforts with the aim to reduce the environmental impact and promote the social responsibility. </a:t>
            </a:r>
          </a:p>
          <a:p>
            <a:pPr lvl="1"/>
            <a:r>
              <a:rPr lang="en-US" i="0" dirty="0"/>
              <a:t>A sustainable and eco-friendly hospitality services is also critical to accomplish the goals and sustain company’s reputation. </a:t>
            </a:r>
          </a:p>
        </p:txBody>
      </p:sp>
    </p:spTree>
    <p:extLst>
      <p:ext uri="{BB962C8B-B14F-4D97-AF65-F5344CB8AC3E}">
        <p14:creationId xmlns:p14="http://schemas.microsoft.com/office/powerpoint/2010/main" val="689731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F22BB-8AB3-5F2F-0CEA-F8E8C180F6F0}"/>
              </a:ext>
            </a:extLst>
          </p:cNvPr>
          <p:cNvSpPr>
            <a:spLocks noGrp="1"/>
          </p:cNvSpPr>
          <p:nvPr>
            <p:ph type="title"/>
          </p:nvPr>
        </p:nvSpPr>
        <p:spPr>
          <a:xfrm>
            <a:off x="1371600" y="685800"/>
            <a:ext cx="4038600" cy="990600"/>
          </a:xfrm>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FF054139-7589-A365-A677-E1E9CF3D3862}"/>
              </a:ext>
            </a:extLst>
          </p:cNvPr>
          <p:cNvSpPr>
            <a:spLocks noGrp="1"/>
          </p:cNvSpPr>
          <p:nvPr>
            <p:ph idx="1"/>
          </p:nvPr>
        </p:nvSpPr>
        <p:spPr>
          <a:xfrm>
            <a:off x="1371600" y="1371600"/>
            <a:ext cx="9601200" cy="4800600"/>
          </a:xfrm>
        </p:spPr>
        <p:txBody>
          <a:bodyPr>
            <a:normAutofit/>
          </a:bodyPr>
          <a:lstStyle/>
          <a:p>
            <a:endParaRPr lang="en-US" dirty="0"/>
          </a:p>
          <a:p>
            <a:pPr marL="384048" lvl="1">
              <a:spcBef>
                <a:spcPts val="1000"/>
              </a:spcBef>
              <a:buFont typeface="Franklin Gothic Book" panose="020B0503020102020204" pitchFamily="34" charset="0"/>
              <a:buChar char="■"/>
            </a:pPr>
            <a:r>
              <a:rPr lang="en-US" i="0" dirty="0"/>
              <a:t>An exceptional service and amenities providing to the guests also generate revenue and attracting potential customers to pay for premium services and experiencing exceptional hotel stay (Özdemir, Çolak and Shmilli, 2019). </a:t>
            </a:r>
            <a:endParaRPr lang="en-US" dirty="0"/>
          </a:p>
          <a:p>
            <a:r>
              <a:rPr lang="en-US" dirty="0"/>
              <a:t>Guest service is like key driver to increase the satisfaction of customers. </a:t>
            </a:r>
          </a:p>
          <a:p>
            <a:r>
              <a:rPr lang="en-US" dirty="0"/>
              <a:t>An exceptional service is providing to make guest repeat their stay and increase loyalty. </a:t>
            </a:r>
          </a:p>
          <a:p>
            <a:r>
              <a:rPr lang="en-US" dirty="0"/>
              <a:t>The hospitality sector is very rigorous and provide exceptional services to provide and ensure a distinct hotel service in the competitive market. </a:t>
            </a:r>
          </a:p>
        </p:txBody>
      </p:sp>
      <p:pic>
        <p:nvPicPr>
          <p:cNvPr id="4" name="Picture 3"/>
          <p:cNvPicPr>
            <a:picLocks noChangeAspect="1"/>
          </p:cNvPicPr>
          <p:nvPr/>
        </p:nvPicPr>
        <p:blipFill>
          <a:blip r:embed="rId3"/>
          <a:stretch>
            <a:fillRect/>
          </a:stretch>
        </p:blipFill>
        <p:spPr>
          <a:xfrm>
            <a:off x="8341168" y="4451230"/>
            <a:ext cx="3850832" cy="2406770"/>
          </a:xfrm>
          <a:prstGeom prst="rect">
            <a:avLst/>
          </a:prstGeom>
        </p:spPr>
      </p:pic>
    </p:spTree>
    <p:extLst>
      <p:ext uri="{BB962C8B-B14F-4D97-AF65-F5344CB8AC3E}">
        <p14:creationId xmlns:p14="http://schemas.microsoft.com/office/powerpoint/2010/main" val="3048243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67640"/>
            <a:ext cx="9601200" cy="1485900"/>
          </a:xfrm>
        </p:spPr>
        <p:txBody>
          <a:bodyPr/>
          <a:lstStyle/>
          <a:p>
            <a:r>
              <a:rPr lang="en-US" dirty="0"/>
              <a:t>References</a:t>
            </a:r>
            <a:br>
              <a:rPr lang="en-US" dirty="0"/>
            </a:br>
            <a:endParaRPr lang="en-US" dirty="0"/>
          </a:p>
        </p:txBody>
      </p:sp>
      <p:sp>
        <p:nvSpPr>
          <p:cNvPr id="3" name="Content Placeholder 2"/>
          <p:cNvSpPr>
            <a:spLocks noGrp="1"/>
          </p:cNvSpPr>
          <p:nvPr>
            <p:ph idx="1"/>
          </p:nvPr>
        </p:nvSpPr>
        <p:spPr>
          <a:xfrm>
            <a:off x="1371600" y="1352550"/>
            <a:ext cx="9601200" cy="3581400"/>
          </a:xfrm>
        </p:spPr>
        <p:txBody>
          <a:bodyPr>
            <a:noAutofit/>
          </a:bodyPr>
          <a:lstStyle/>
          <a:p>
            <a:r>
              <a:rPr lang="en-US" sz="1200" dirty="0">
                <a:latin typeface="Söhne"/>
              </a:rPr>
              <a:t>Artini, N.L.P.E.S., Sumawidari, I.A.K. and Yulianthi, A.D., 2023. </a:t>
            </a:r>
            <a:r>
              <a:rPr lang="en-US" sz="1200" i="1" dirty="0">
                <a:latin typeface="Söhne"/>
              </a:rPr>
              <a:t>Penanganan Check-In Marriott Bonvoy Membership oleh Guest Service Agent di Le Meridien Bali Jimbaran</a:t>
            </a:r>
            <a:r>
              <a:rPr lang="en-US" sz="1200" dirty="0">
                <a:latin typeface="Söhne"/>
              </a:rPr>
              <a:t> (Doctoral dissertation, Politeknik Negeri Bali).</a:t>
            </a:r>
          </a:p>
          <a:p>
            <a:r>
              <a:rPr lang="en-US" sz="1200" dirty="0">
                <a:latin typeface="Söhne"/>
              </a:rPr>
              <a:t>Wibawa, I.K. and Mathilda, K., 2023, June. Squences Of Service Implementation In Improving The Service Quality At Lobby Lounge Bar And Restaurant JW Marriot Hotel Surabaya. In </a:t>
            </a:r>
            <a:r>
              <a:rPr lang="en-US" sz="1200" i="1" dirty="0">
                <a:latin typeface="Söhne"/>
              </a:rPr>
              <a:t>Journey: Journal of Tourismpreneurship, Culinary, Hospitality, Convention and Event Management</a:t>
            </a:r>
            <a:r>
              <a:rPr lang="en-US" sz="1200" dirty="0">
                <a:latin typeface="Söhne"/>
              </a:rPr>
              <a:t> (Vol. 6, No. 1, pp. 107-126).</a:t>
            </a:r>
          </a:p>
          <a:p>
            <a:r>
              <a:rPr lang="en-US" sz="1200" dirty="0">
                <a:latin typeface="Söhne"/>
              </a:rPr>
              <a:t>Harnjo, E., Rudy, R., Simamora, J., Hutabarat, L.R. and Juliana, J., 2021. Identifying customer behavior in hospitality to deliver quality service and customer satisfaction. </a:t>
            </a:r>
            <a:r>
              <a:rPr lang="en-US" sz="1200" i="1" dirty="0">
                <a:latin typeface="Söhne"/>
              </a:rPr>
              <a:t>Journal Of Industrial Engineering &amp; Management Research</a:t>
            </a:r>
            <a:r>
              <a:rPr lang="en-US" sz="1200" dirty="0">
                <a:latin typeface="Söhne"/>
              </a:rPr>
              <a:t>, </a:t>
            </a:r>
            <a:r>
              <a:rPr lang="en-US" sz="1200" i="1" dirty="0">
                <a:latin typeface="Söhne"/>
              </a:rPr>
              <a:t>2</a:t>
            </a:r>
            <a:r>
              <a:rPr lang="en-US" sz="1200" dirty="0">
                <a:latin typeface="Söhne"/>
              </a:rPr>
              <a:t>(4), pp.107-113.</a:t>
            </a:r>
          </a:p>
          <a:p>
            <a:r>
              <a:rPr lang="en-US" sz="1200" dirty="0">
                <a:latin typeface="Söhne"/>
              </a:rPr>
              <a:t>Dung, N.N. and Thang, V.C., 2022. CONTACTLESS SERVICES IN VIETNAM'S HOSPITALITY INDUSTRY: CASE STUDIES OF THE JW MARRIOTT HANOI AND THE NOVOTEL HANOI THAI HA HOTEL. </a:t>
            </a:r>
            <a:r>
              <a:rPr lang="en-US" sz="1200" i="1" dirty="0">
                <a:latin typeface="Söhne"/>
              </a:rPr>
              <a:t>VNU Journal of Foreign Studies</a:t>
            </a:r>
            <a:r>
              <a:rPr lang="en-US" sz="1200" dirty="0">
                <a:latin typeface="Söhne"/>
              </a:rPr>
              <a:t>, </a:t>
            </a:r>
            <a:r>
              <a:rPr lang="en-US" sz="1200" i="1" dirty="0">
                <a:latin typeface="Söhne"/>
              </a:rPr>
              <a:t>38</a:t>
            </a:r>
            <a:r>
              <a:rPr lang="en-US" sz="1200" dirty="0">
                <a:latin typeface="Söhne"/>
              </a:rPr>
              <a:t>(6), pp.30-43.</a:t>
            </a:r>
          </a:p>
          <a:p>
            <a:r>
              <a:rPr lang="en-US" sz="1200" dirty="0">
                <a:latin typeface="Söhne"/>
              </a:rPr>
              <a:t>Yunila, F., Ermawati, K.C. and Akiriningsih, T., 2021. Pengaruh kualitas pelayanan guest relation officer terhadap kepuasan tamu di Hotel JW Marriott Surabaya. </a:t>
            </a:r>
            <a:r>
              <a:rPr lang="en-US" sz="1200" i="1" dirty="0">
                <a:latin typeface="Söhne"/>
              </a:rPr>
              <a:t>Jurnal Pariwisata Indonesia</a:t>
            </a:r>
            <a:r>
              <a:rPr lang="en-US" sz="1200" dirty="0">
                <a:latin typeface="Söhne"/>
              </a:rPr>
              <a:t>, </a:t>
            </a:r>
            <a:r>
              <a:rPr lang="en-US" sz="1200" i="1" dirty="0">
                <a:latin typeface="Söhne"/>
              </a:rPr>
              <a:t>16</a:t>
            </a:r>
            <a:r>
              <a:rPr lang="en-US" sz="1200" dirty="0">
                <a:latin typeface="Söhne"/>
              </a:rPr>
              <a:t>(1), pp.1-11.</a:t>
            </a:r>
          </a:p>
          <a:p>
            <a:r>
              <a:rPr lang="en-US" sz="1200" dirty="0">
                <a:latin typeface="Söhne"/>
              </a:rPr>
              <a:t>Naumov, N., 2019. The impact of robots, artificial intelligence, and service automation on service quality and service experience in hospitality. In </a:t>
            </a:r>
            <a:r>
              <a:rPr lang="en-US" sz="1200" i="1" dirty="0">
                <a:latin typeface="Söhne"/>
              </a:rPr>
              <a:t>Robots, artificial intelligence, and service automation in travel, tourism and hospitality</a:t>
            </a:r>
            <a:r>
              <a:rPr lang="en-US" sz="1200" dirty="0">
                <a:latin typeface="Söhne"/>
              </a:rPr>
              <a:t> (pp. 123-133). emerald publishing limited.</a:t>
            </a:r>
          </a:p>
          <a:p>
            <a:r>
              <a:rPr lang="en-US" sz="1200" dirty="0">
                <a:latin typeface="Söhne"/>
              </a:rPr>
              <a:t>Bagdan, P., 2019. </a:t>
            </a:r>
            <a:r>
              <a:rPr lang="en-US" sz="1200" i="1" dirty="0">
                <a:latin typeface="Söhne"/>
              </a:rPr>
              <a:t>Guest service in the hospitality industry</a:t>
            </a:r>
            <a:r>
              <a:rPr lang="en-US" sz="1200" dirty="0">
                <a:latin typeface="Söhne"/>
              </a:rPr>
              <a:t>. John Wiley &amp; Sons, Inc.</a:t>
            </a:r>
          </a:p>
          <a:p>
            <a:r>
              <a:rPr lang="en-US" sz="1200" dirty="0">
                <a:latin typeface="Söhne"/>
              </a:rPr>
              <a:t>Baek, J., Choe, Y. and Ok, C.M., 2020. Determinants of hotel guests’ service experiences: an examination of differences between lifestyle and traditional hotels. </a:t>
            </a:r>
            <a:r>
              <a:rPr lang="en-US" sz="1200" i="1" dirty="0">
                <a:latin typeface="Söhne"/>
              </a:rPr>
              <a:t>Journal of Hospitality Marketing &amp; Management</a:t>
            </a:r>
            <a:r>
              <a:rPr lang="en-US" sz="1200" dirty="0">
                <a:latin typeface="Söhne"/>
              </a:rPr>
              <a:t>, </a:t>
            </a:r>
            <a:r>
              <a:rPr lang="en-US" sz="1200" i="1" dirty="0">
                <a:latin typeface="Söhne"/>
              </a:rPr>
              <a:t>29</a:t>
            </a:r>
            <a:r>
              <a:rPr lang="en-US" sz="1200" dirty="0">
                <a:latin typeface="Söhne"/>
              </a:rPr>
              <a:t>(1), pp.88-105.</a:t>
            </a:r>
          </a:p>
          <a:p>
            <a:r>
              <a:rPr lang="en-US" sz="1200" dirty="0">
                <a:latin typeface="Söhne"/>
              </a:rPr>
              <a:t>Özdemir, A.İ., Çolak, A. and Shmilli, J., 2019. Business process management in hotels: with a focus on delivering quality guest service. </a:t>
            </a:r>
            <a:r>
              <a:rPr lang="en-US" sz="1200" i="1" dirty="0">
                <a:latin typeface="Söhne"/>
              </a:rPr>
              <a:t>Quality &amp; Quantity</a:t>
            </a:r>
            <a:r>
              <a:rPr lang="en-US" sz="1200" dirty="0">
                <a:latin typeface="Söhne"/>
              </a:rPr>
              <a:t>, </a:t>
            </a:r>
            <a:r>
              <a:rPr lang="en-US" sz="1200" i="1" dirty="0">
                <a:latin typeface="Söhne"/>
              </a:rPr>
              <a:t>53</a:t>
            </a:r>
            <a:r>
              <a:rPr lang="en-US" sz="1200" dirty="0">
                <a:latin typeface="Söhne"/>
              </a:rPr>
              <a:t>(5), pp.2305-2322.</a:t>
            </a:r>
          </a:p>
          <a:p>
            <a:r>
              <a:rPr lang="en-US" sz="1200" dirty="0">
                <a:solidFill>
                  <a:srgbClr val="222222"/>
                </a:solidFill>
                <a:latin typeface="Söhne"/>
              </a:rPr>
              <a:t>Naumov, N., 2019. The impact of robots, artificial intelligence, and service automation on service quality and service experience in hospitality. In </a:t>
            </a:r>
            <a:r>
              <a:rPr lang="en-US" sz="1200" i="1" dirty="0">
                <a:solidFill>
                  <a:srgbClr val="222222"/>
                </a:solidFill>
                <a:latin typeface="Söhne"/>
              </a:rPr>
              <a:t>Robots, artificial intelligence, and service automation in travel, tourism and hospitality</a:t>
            </a:r>
            <a:r>
              <a:rPr lang="en-US" sz="1200" dirty="0">
                <a:solidFill>
                  <a:srgbClr val="222222"/>
                </a:solidFill>
                <a:latin typeface="Söhne"/>
              </a:rPr>
              <a:t> (pp. 123-133). emerald publishing limited.</a:t>
            </a:r>
            <a:endParaRPr lang="en-US" sz="1200" dirty="0">
              <a:latin typeface="Söhne"/>
            </a:endParaRPr>
          </a:p>
        </p:txBody>
      </p:sp>
    </p:spTree>
    <p:extLst>
      <p:ext uri="{BB962C8B-B14F-4D97-AF65-F5344CB8AC3E}">
        <p14:creationId xmlns:p14="http://schemas.microsoft.com/office/powerpoint/2010/main" val="126884907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{95F65894-53DC-4C83-93C9-1E1D5D91D1DA}tf10001105</Template>
  <TotalTime>106</TotalTime>
  <Words>1984</Words>
  <Application>Microsoft Office PowerPoint</Application>
  <PresentationFormat>Widescreen</PresentationFormat>
  <Paragraphs>98</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Crop</vt:lpstr>
      <vt:lpstr>Hospitality and Guest Services BMIH4003</vt:lpstr>
      <vt:lpstr>Introduction </vt:lpstr>
      <vt:lpstr>Main consumers of the brand  </vt:lpstr>
      <vt:lpstr>Nature, scope and role of the guest services and facilities</vt:lpstr>
      <vt:lpstr>Nature, scope and role of the guest services and facilities</vt:lpstr>
      <vt:lpstr>Nature, scope and role of the guest services and facilities</vt:lpstr>
      <vt:lpstr>Nature, scope and role of the guest services and facilities</vt:lpstr>
      <vt:lpstr>Role of Guest Services in general </vt:lpstr>
      <vt:lpstr>the importance of hospitality for Marriott international  </vt:lpstr>
      <vt:lpstr>the importance of hospitality for Marriott international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Elena Caragicu</cp:lastModifiedBy>
  <cp:revision>17</cp:revision>
  <dcterms:created xsi:type="dcterms:W3CDTF">2023-05-05T07:02:00Z</dcterms:created>
  <dcterms:modified xsi:type="dcterms:W3CDTF">2023-10-19T10:49:50Z</dcterms:modified>
</cp:coreProperties>
</file>