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2" r:id="rId4"/>
    <p:sldId id="258" r:id="rId5"/>
    <p:sldId id="273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7F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31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1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41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53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74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64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458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32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42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77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555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122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6783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6668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2589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0046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714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691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88EC386-1068-4E4B-8BB6-86CD88E3B1D3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934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012339"/>
            <a:ext cx="8825658" cy="2677648"/>
          </a:xfrm>
        </p:spPr>
        <p:txBody>
          <a:bodyPr/>
          <a:lstStyle/>
          <a:p>
            <a:r>
              <a:rPr lang="en-GB" sz="6000" dirty="0" smtClean="0"/>
              <a:t>SEMINAR PRESENTATIONS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970072"/>
            <a:ext cx="8825658" cy="86142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Adapted by </a:t>
            </a:r>
            <a:r>
              <a:rPr lang="en-GB" sz="2400" dirty="0" err="1" smtClean="0"/>
              <a:t>heike</a:t>
            </a:r>
            <a:r>
              <a:rPr lang="en-GB" sz="2400" dirty="0" smtClean="0"/>
              <a:t> Griffiths and Thomas kitchen, 2015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9748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If you need to do a presentation (presenting something!), here are a few things you need to think about:</a:t>
            </a:r>
          </a:p>
          <a:p>
            <a:r>
              <a:rPr lang="en-GB" sz="2000" dirty="0" smtClean="0"/>
              <a:t>Your </a:t>
            </a:r>
            <a:r>
              <a:rPr lang="en-GB" sz="2000" b="1" u="sng" dirty="0" smtClean="0"/>
              <a:t>subject </a:t>
            </a:r>
            <a:r>
              <a:rPr lang="en-GB" sz="2000" dirty="0" smtClean="0"/>
              <a:t>e.g. Are you going to be talking about your business? About animals?</a:t>
            </a:r>
          </a:p>
          <a:p>
            <a:r>
              <a:rPr lang="en-GB" sz="2000" dirty="0" smtClean="0"/>
              <a:t>The </a:t>
            </a:r>
            <a:r>
              <a:rPr lang="en-GB" sz="2000" b="1" u="sng" dirty="0" smtClean="0"/>
              <a:t>length</a:t>
            </a:r>
            <a:r>
              <a:rPr lang="en-GB" sz="2000" dirty="0" smtClean="0"/>
              <a:t> of the presentation e.g. Is it going to be a 10 minute speech, or an hour long seminar?</a:t>
            </a:r>
          </a:p>
          <a:p>
            <a:r>
              <a:rPr lang="en-GB" sz="2000" dirty="0" smtClean="0"/>
              <a:t>Your </a:t>
            </a:r>
            <a:r>
              <a:rPr lang="en-GB" sz="2000" b="1" u="sng" dirty="0" smtClean="0"/>
              <a:t>audience</a:t>
            </a:r>
            <a:r>
              <a:rPr lang="en-GB" sz="2000" dirty="0" smtClean="0"/>
              <a:t>. Who is listening to your presentation? A few co-workers, your boss? Or if it’s in university, perhaps your friends and your lecturer.</a:t>
            </a:r>
          </a:p>
        </p:txBody>
      </p:sp>
    </p:spTree>
    <p:extLst>
      <p:ext uri="{BB962C8B-B14F-4D97-AF65-F5344CB8AC3E}">
        <p14:creationId xmlns:p14="http://schemas.microsoft.com/office/powerpoint/2010/main" val="257216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Subject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Discuss the importance of academic referencing. Using examples, demonstrate how to reference three different types of sources.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2661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TO 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984" y="2603500"/>
            <a:ext cx="11178746" cy="34163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There is usually a major theme in every presentation and essay – once you identify it, then you can divide it into </a:t>
            </a:r>
            <a:r>
              <a:rPr lang="en-GB" sz="2000" b="1" u="sng" dirty="0" smtClean="0"/>
              <a:t>main points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A presentation is a bit like an essay, because you need: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An </a:t>
            </a:r>
            <a:r>
              <a:rPr lang="en-GB" sz="2000" b="1" u="sng" dirty="0" smtClean="0">
                <a:solidFill>
                  <a:srgbClr val="FF0000"/>
                </a:solidFill>
              </a:rPr>
              <a:t>introduction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Discussion of </a:t>
            </a:r>
            <a:r>
              <a:rPr lang="en-GB" sz="2000" b="1" u="sng" dirty="0" smtClean="0">
                <a:solidFill>
                  <a:srgbClr val="FF0000"/>
                </a:solidFill>
              </a:rPr>
              <a:t>the main points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</a:t>
            </a:r>
            <a:r>
              <a:rPr lang="en-GB" sz="2000" b="1" u="sng" dirty="0">
                <a:solidFill>
                  <a:srgbClr val="FF0000"/>
                </a:solidFill>
              </a:rPr>
              <a:t>c</a:t>
            </a:r>
            <a:r>
              <a:rPr lang="en-GB" sz="2000" b="1" u="sng" dirty="0" smtClean="0">
                <a:solidFill>
                  <a:srgbClr val="FF0000"/>
                </a:solidFill>
              </a:rPr>
              <a:t>onclusion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Reference list - </a:t>
            </a:r>
            <a:r>
              <a:rPr lang="en-GB" sz="2000" b="1" u="sng" dirty="0">
                <a:solidFill>
                  <a:srgbClr val="FF0000"/>
                </a:solidFill>
              </a:rPr>
              <a:t>bibliography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8039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structure for your seminar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2581024" cy="284729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What is the question/task</a:t>
            </a:r>
          </a:p>
          <a:p>
            <a:r>
              <a:rPr lang="en-GB" dirty="0" smtClean="0"/>
              <a:t>How are you going to cover the topic</a:t>
            </a:r>
          </a:p>
          <a:p>
            <a:r>
              <a:rPr lang="en-GB" dirty="0" smtClean="0"/>
              <a:t>Quote?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lvl="0">
              <a:buClr>
                <a:srgbClr val="B31166"/>
              </a:buClr>
            </a:pPr>
            <a:r>
              <a:rPr lang="en-GB" sz="2400" dirty="0" smtClean="0">
                <a:solidFill>
                  <a:srgbClr val="B31166">
                    <a:lumMod val="60000"/>
                    <a:lumOff val="40000"/>
                  </a:srgbClr>
                </a:solidFill>
              </a:rPr>
              <a:t>1or </a:t>
            </a:r>
            <a:r>
              <a:rPr lang="en-GB" sz="2400" dirty="0">
                <a:solidFill>
                  <a:srgbClr val="B31166">
                    <a:lumMod val="60000"/>
                    <a:lumOff val="40000"/>
                  </a:srgbClr>
                </a:solidFill>
              </a:rPr>
              <a:t>2 slides</a:t>
            </a:r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16"/>
          </p:nvPr>
        </p:nvSpPr>
        <p:spPr>
          <a:xfrm>
            <a:off x="4415247" y="3179763"/>
            <a:ext cx="3472888" cy="3678237"/>
          </a:xfrm>
        </p:spPr>
        <p:txBody>
          <a:bodyPr/>
          <a:lstStyle/>
          <a:p>
            <a:r>
              <a:rPr lang="en-GB" b="1" dirty="0" smtClean="0"/>
              <a:t>Main point 1</a:t>
            </a:r>
            <a:r>
              <a:rPr lang="en-GB" dirty="0" smtClean="0"/>
              <a:t>: Why are study skills important? Reason 1, reason 2, reason 3 </a:t>
            </a:r>
          </a:p>
          <a:p>
            <a:r>
              <a:rPr lang="en-GB" b="1" dirty="0" smtClean="0"/>
              <a:t>Main Point 2</a:t>
            </a:r>
            <a:r>
              <a:rPr lang="en-GB" dirty="0" smtClean="0"/>
              <a:t>: Examples of referencing</a:t>
            </a:r>
          </a:p>
          <a:p>
            <a:r>
              <a:rPr lang="en-GB" dirty="0" smtClean="0"/>
              <a:t>Example 1, example 2, example 3</a:t>
            </a:r>
          </a:p>
          <a:p>
            <a:r>
              <a:rPr lang="en-GB" b="1" dirty="0" smtClean="0"/>
              <a:t>Main Point 3</a:t>
            </a:r>
            <a:r>
              <a:rPr lang="en-GB" dirty="0" smtClean="0"/>
              <a:t>?</a:t>
            </a:r>
          </a:p>
          <a:p>
            <a:r>
              <a:rPr lang="en-GB" b="1" dirty="0" smtClean="0"/>
              <a:t>Reference on each slide using footnotes (short references)</a:t>
            </a:r>
          </a:p>
          <a:p>
            <a:pPr lvl="0">
              <a:buClr>
                <a:srgbClr val="B31166"/>
              </a:buClr>
            </a:pPr>
            <a:r>
              <a:rPr lang="en-GB" sz="2400" dirty="0" smtClean="0">
                <a:solidFill>
                  <a:srgbClr val="B31166">
                    <a:lumMod val="60000"/>
                    <a:lumOff val="40000"/>
                  </a:srgbClr>
                </a:solidFill>
              </a:rPr>
              <a:t>5 to 7 </a:t>
            </a:r>
            <a:r>
              <a:rPr lang="en-GB" sz="2400" dirty="0">
                <a:solidFill>
                  <a:srgbClr val="B31166">
                    <a:lumMod val="60000"/>
                    <a:lumOff val="40000"/>
                  </a:srgbClr>
                </a:solidFill>
              </a:rPr>
              <a:t>slides</a:t>
            </a:r>
          </a:p>
          <a:p>
            <a:endParaRPr lang="en-GB" b="1" dirty="0" smtClean="0"/>
          </a:p>
          <a:p>
            <a:endParaRPr lang="en-GB" b="1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2784025" cy="284729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Quick summary</a:t>
            </a:r>
          </a:p>
          <a:p>
            <a:r>
              <a:rPr lang="en-GB" dirty="0" smtClean="0"/>
              <a:t>What is the most important one (you can give your opinion)</a:t>
            </a:r>
          </a:p>
          <a:p>
            <a:r>
              <a:rPr lang="en-GB" dirty="0" smtClean="0"/>
              <a:t>What next? </a:t>
            </a:r>
          </a:p>
          <a:p>
            <a:pPr lvl="0">
              <a:buClr>
                <a:srgbClr val="B31166"/>
              </a:buClr>
            </a:pPr>
            <a:r>
              <a:rPr lang="en-GB" sz="2400" dirty="0">
                <a:solidFill>
                  <a:srgbClr val="B31166">
                    <a:lumMod val="60000"/>
                    <a:lumOff val="40000"/>
                  </a:srgbClr>
                </a:solidFill>
              </a:rPr>
              <a:t>1or 2 </a:t>
            </a:r>
            <a:r>
              <a:rPr lang="en-GB" sz="2400" dirty="0" smtClean="0">
                <a:solidFill>
                  <a:srgbClr val="B31166">
                    <a:lumMod val="60000"/>
                    <a:lumOff val="40000"/>
                  </a:srgbClr>
                </a:solidFill>
              </a:rPr>
              <a:t>slides</a:t>
            </a:r>
          </a:p>
          <a:p>
            <a:pPr lvl="0">
              <a:buClr>
                <a:srgbClr val="B31166"/>
              </a:buClr>
            </a:pPr>
            <a:r>
              <a:rPr lang="en-GB" sz="2400" dirty="0" smtClean="0">
                <a:solidFill>
                  <a:schemeClr val="tx1"/>
                </a:solidFill>
              </a:rPr>
              <a:t>__________________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Clr>
                <a:srgbClr val="B31166"/>
              </a:buClr>
            </a:pPr>
            <a:r>
              <a:rPr lang="en-GB" sz="2400" dirty="0">
                <a:solidFill>
                  <a:srgbClr val="B31166">
                    <a:lumMod val="60000"/>
                    <a:lumOff val="40000"/>
                  </a:srgbClr>
                </a:solidFill>
              </a:rPr>
              <a:t>Reference List </a:t>
            </a:r>
            <a:endParaRPr lang="en-GB" sz="2400" dirty="0" smtClean="0">
              <a:solidFill>
                <a:srgbClr val="B31166">
                  <a:lumMod val="60000"/>
                  <a:lumOff val="40000"/>
                </a:srgbClr>
              </a:solidFill>
            </a:endParaRPr>
          </a:p>
          <a:p>
            <a:pPr>
              <a:buClr>
                <a:srgbClr val="B31166"/>
              </a:buClr>
            </a:pPr>
            <a:r>
              <a:rPr lang="en-GB" sz="1600" b="1" dirty="0" smtClean="0">
                <a:solidFill>
                  <a:schemeClr val="tx1"/>
                </a:solidFill>
              </a:rPr>
              <a:t>Full (long references)</a:t>
            </a:r>
          </a:p>
          <a:p>
            <a:pPr>
              <a:buClr>
                <a:srgbClr val="B31166"/>
              </a:buClr>
            </a:pPr>
            <a:r>
              <a:rPr lang="en-GB" sz="2400" dirty="0" smtClean="0">
                <a:solidFill>
                  <a:srgbClr val="B31166">
                    <a:lumMod val="60000"/>
                    <a:lumOff val="40000"/>
                  </a:srgbClr>
                </a:solidFill>
              </a:rPr>
              <a:t>1 slide</a:t>
            </a:r>
            <a:endParaRPr lang="en-GB" sz="2400" dirty="0">
              <a:solidFill>
                <a:srgbClr val="B31166">
                  <a:lumMod val="60000"/>
                  <a:lumOff val="40000"/>
                </a:srgbClr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153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SAY 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935" y="2603500"/>
            <a:ext cx="11022227" cy="34163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There are three ways to do a presentation: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Notes 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Full notes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No notes!</a:t>
            </a:r>
          </a:p>
          <a:p>
            <a:pPr marL="0" indent="0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u="sng" dirty="0" smtClean="0">
                <a:solidFill>
                  <a:schemeClr val="accent6">
                    <a:lumMod val="50000"/>
                  </a:schemeClr>
                </a:solidFill>
              </a:rPr>
              <a:t>You should know which method you prefer. Stick to that method, because it will help you sound more natural when you speak, and you will be more confident.</a:t>
            </a:r>
            <a:endParaRPr lang="en-GB" sz="20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27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SAY IT – PART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650" y="2603500"/>
            <a:ext cx="8822723" cy="3416300"/>
          </a:xfrm>
        </p:spPr>
        <p:txBody>
          <a:bodyPr/>
          <a:lstStyle/>
          <a:p>
            <a:r>
              <a:rPr lang="en-GB" dirty="0" smtClean="0"/>
              <a:t>Use cue cards or something similar to write down your notes. Maybe use one card for your introduction, one card for your main points, and one card for your conclusion.</a:t>
            </a:r>
          </a:p>
          <a:p>
            <a:pPr marL="0" indent="0" algn="ctr">
              <a:buNone/>
            </a:pPr>
            <a:endParaRPr lang="en-GB" b="1" dirty="0" smtClean="0"/>
          </a:p>
          <a:p>
            <a:pPr marL="0" indent="0" algn="ctr">
              <a:buNone/>
            </a:pPr>
            <a:r>
              <a:rPr lang="en-GB" b="1" dirty="0" smtClean="0"/>
              <a:t>TRY NOT TO WRITE ON BOTH SIDES!</a:t>
            </a:r>
          </a:p>
          <a:p>
            <a:pPr marL="0" indent="0" algn="ctr">
              <a:buNone/>
            </a:pPr>
            <a:endParaRPr lang="en-GB" b="1" dirty="0"/>
          </a:p>
          <a:p>
            <a:r>
              <a:rPr lang="en-GB" dirty="0" smtClean="0"/>
              <a:t>Put a hole in the top corner of all the cards and then tie a piece of string through them. If you drop your notes, they will still be in order.</a:t>
            </a:r>
          </a:p>
          <a:p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9373" y="2955744"/>
            <a:ext cx="2191144" cy="2711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30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An introduction is like submitting a book: you only have a few sentences to grab your audience’s attention</a:t>
            </a:r>
          </a:p>
          <a:p>
            <a:r>
              <a:rPr lang="en-GB" sz="2400" dirty="0" smtClean="0"/>
              <a:t>Quotes are always a good way to start a presentation. Why?</a:t>
            </a:r>
          </a:p>
          <a:p>
            <a:r>
              <a:rPr lang="en-GB" sz="2400" dirty="0" smtClean="0"/>
              <a:t>Asking a rhetorical question is also good</a:t>
            </a:r>
          </a:p>
          <a:p>
            <a:r>
              <a:rPr lang="en-GB" sz="2400" dirty="0" smtClean="0"/>
              <a:t>Remember to think about how much time you have – you don’t want to spend 5 minutes on the introduction when the presentation is meant to be only 10 minutes long!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8076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MAIN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222" y="2603500"/>
            <a:ext cx="11137556" cy="3416300"/>
          </a:xfrm>
        </p:spPr>
        <p:txBody>
          <a:bodyPr>
            <a:normAutofit/>
          </a:bodyPr>
          <a:lstStyle/>
          <a:p>
            <a:endParaRPr lang="en-GB" sz="2400" dirty="0" smtClean="0"/>
          </a:p>
          <a:p>
            <a:r>
              <a:rPr lang="en-GB" sz="2400" dirty="0" smtClean="0"/>
              <a:t>Why do you think using three points is a good thing most of the time?</a:t>
            </a:r>
          </a:p>
          <a:p>
            <a:r>
              <a:rPr lang="en-GB" sz="2400" dirty="0" smtClean="0"/>
              <a:t>It’s good to have a logical progression i.e. when you move on to another point, it makes sense because there’s a ‘flow’</a:t>
            </a:r>
          </a:p>
          <a:p>
            <a:r>
              <a:rPr lang="en-GB" sz="2400" dirty="0" smtClean="0"/>
              <a:t>Remember that it’s good to ask one or two rhetorical questions here too, as well as using quotes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82541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173" y="2603500"/>
            <a:ext cx="11030465" cy="34163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This is about bringing everything together – your three main points are especially important</a:t>
            </a:r>
          </a:p>
          <a:p>
            <a:r>
              <a:rPr lang="en-GB" sz="2400" dirty="0" smtClean="0"/>
              <a:t>What is your conclusion, based on the facts and evidence? Is there a </a:t>
            </a:r>
            <a:r>
              <a:rPr lang="en-GB" sz="2400" b="1" u="sng" dirty="0" smtClean="0"/>
              <a:t>definite</a:t>
            </a:r>
            <a:r>
              <a:rPr lang="en-GB" sz="2400" dirty="0" smtClean="0"/>
              <a:t> conclusion?</a:t>
            </a:r>
          </a:p>
          <a:p>
            <a:r>
              <a:rPr lang="en-GB" sz="2400" dirty="0" smtClean="0"/>
              <a:t>Ending with a motivational sentence or quote is a good way to end your presentation, but don’t forget to add your own thoughts</a:t>
            </a:r>
          </a:p>
          <a:p>
            <a:r>
              <a:rPr lang="en-GB" sz="2400" dirty="0" smtClean="0"/>
              <a:t>Remember that you may be asked questions. Answer them as best you can, and don’t ramble!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5187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EYE CONTACT/VOLUME/SMILE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746" y="2603500"/>
            <a:ext cx="11121081" cy="3416300"/>
          </a:xfrm>
        </p:spPr>
        <p:txBody>
          <a:bodyPr/>
          <a:lstStyle/>
          <a:p>
            <a:r>
              <a:rPr lang="en-GB" dirty="0" smtClean="0"/>
              <a:t>Be loud enough! There’s nothing worse than for your audience to not hear what you’re saying</a:t>
            </a:r>
          </a:p>
          <a:p>
            <a:r>
              <a:rPr lang="en-GB" b="1" u="sng" dirty="0" smtClean="0"/>
              <a:t>Look at your audience.</a:t>
            </a:r>
            <a:r>
              <a:rPr lang="en-GB" dirty="0" smtClean="0"/>
              <a:t> Look at everyone, and not just one person</a:t>
            </a:r>
          </a:p>
          <a:p>
            <a:pPr marL="0" indent="0" algn="ctr">
              <a:buNone/>
            </a:pPr>
            <a:endParaRPr lang="en-GB" b="1" u="sng" dirty="0" smtClean="0"/>
          </a:p>
          <a:p>
            <a:pPr marL="0" indent="0" algn="ctr">
              <a:buNone/>
            </a:pPr>
            <a:r>
              <a:rPr lang="en-GB" sz="2400" b="1" u="sng" dirty="0" smtClean="0">
                <a:solidFill>
                  <a:schemeClr val="accent6">
                    <a:lumMod val="50000"/>
                  </a:schemeClr>
                </a:solidFill>
              </a:rPr>
              <a:t>Don’t </a:t>
            </a:r>
            <a:r>
              <a:rPr lang="en-GB" sz="2400" b="1" u="sng" dirty="0" smtClean="0">
                <a:solidFill>
                  <a:srgbClr val="FFC000"/>
                </a:solidFill>
              </a:rPr>
              <a:t>forget</a:t>
            </a:r>
            <a:r>
              <a:rPr lang="en-GB" sz="2400" b="1" u="sng" dirty="0" smtClean="0">
                <a:solidFill>
                  <a:srgbClr val="00B050"/>
                </a:solidFill>
              </a:rPr>
              <a:t> to                      </a:t>
            </a:r>
            <a:r>
              <a:rPr lang="en-GB" sz="2400" b="1" u="sng" dirty="0" smtClean="0">
                <a:solidFill>
                  <a:srgbClr val="FF0000"/>
                </a:solidFill>
              </a:rPr>
              <a:t>when</a:t>
            </a:r>
            <a:r>
              <a:rPr lang="en-GB" sz="2400" b="1" u="sng" dirty="0" smtClean="0">
                <a:solidFill>
                  <a:schemeClr val="bg2">
                    <a:lumMod val="50000"/>
                  </a:schemeClr>
                </a:solidFill>
              </a:rPr>
              <a:t> you </a:t>
            </a:r>
            <a:r>
              <a:rPr lang="en-GB" sz="2400" b="1" u="sng" dirty="0" smtClean="0">
                <a:solidFill>
                  <a:schemeClr val="accent6">
                    <a:lumMod val="75000"/>
                  </a:schemeClr>
                </a:solidFill>
              </a:rPr>
              <a:t>need </a:t>
            </a:r>
            <a:r>
              <a:rPr lang="en-GB" sz="2400" b="1" u="sng" dirty="0" smtClean="0">
                <a:solidFill>
                  <a:schemeClr val="accent4">
                    <a:lumMod val="75000"/>
                  </a:schemeClr>
                </a:solidFill>
              </a:rPr>
              <a:t>to!</a:t>
            </a:r>
            <a:endParaRPr lang="en-GB" sz="2400" b="1" u="sng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719475" y="3413034"/>
            <a:ext cx="2028120" cy="92333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/>
        </p:spPr>
        <p:txBody>
          <a:bodyPr wrap="none" lIns="91440" tIns="45720" rIns="91440" bIns="45720">
            <a:spAutoFit/>
            <a:flatTx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SMILE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1026" name="Picture 2" descr="http://rlv.zcache.ca/big_grin_smiley_face_plate-r92cd2cd3add7468abebd9106a597acc8_ambb0_8byvr_3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217" y="4336364"/>
            <a:ext cx="2028138" cy="2028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358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PACE, PITCH,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697" y="2603500"/>
            <a:ext cx="11112843" cy="3416300"/>
          </a:xfrm>
        </p:spPr>
        <p:txBody>
          <a:bodyPr>
            <a:noAutofit/>
          </a:bodyPr>
          <a:lstStyle/>
          <a:p>
            <a:r>
              <a:rPr lang="en-GB" sz="2400" dirty="0" smtClean="0"/>
              <a:t>Remember these three ‘p’s: </a:t>
            </a:r>
            <a:r>
              <a:rPr lang="en-GB" sz="3600" b="1" dirty="0" smtClean="0"/>
              <a:t>P</a:t>
            </a:r>
            <a:r>
              <a:rPr lang="en-GB" sz="2400" dirty="0" smtClean="0"/>
              <a:t>ace, </a:t>
            </a:r>
            <a:r>
              <a:rPr lang="en-GB" sz="3600" b="1" dirty="0" smtClean="0"/>
              <a:t>P</a:t>
            </a:r>
            <a:r>
              <a:rPr lang="en-GB" sz="2400" dirty="0" smtClean="0"/>
              <a:t>itch, </a:t>
            </a:r>
            <a:r>
              <a:rPr lang="en-GB" sz="3600" b="1" dirty="0" smtClean="0"/>
              <a:t>P</a:t>
            </a:r>
            <a:r>
              <a:rPr lang="en-GB" sz="2400" dirty="0" smtClean="0"/>
              <a:t>ower</a:t>
            </a:r>
          </a:p>
          <a:p>
            <a:r>
              <a:rPr lang="en-GB" sz="2400" dirty="0" smtClean="0"/>
              <a:t>Don’t read every sentence in the same way. Make some slower and some faster e.g. speak more quickly when you are excited</a:t>
            </a:r>
          </a:p>
          <a:p>
            <a:r>
              <a:rPr lang="en-GB" sz="2400" dirty="0" smtClean="0"/>
              <a:t>Power: If your audience is beginning to look a bit drowsy, then </a:t>
            </a:r>
            <a:r>
              <a:rPr lang="en-GB" sz="5400" b="1" u="sng" dirty="0" smtClean="0"/>
              <a:t>SPEAK</a:t>
            </a:r>
            <a:r>
              <a:rPr lang="en-GB" sz="2000" dirty="0" smtClean="0"/>
              <a:t> </a:t>
            </a:r>
            <a:r>
              <a:rPr lang="en-GB" sz="2400" dirty="0" smtClean="0"/>
              <a:t>more loudly! Don’t be afraid to use your voice</a:t>
            </a:r>
          </a:p>
          <a:p>
            <a:r>
              <a:rPr lang="en-GB" sz="2400" dirty="0" smtClean="0"/>
              <a:t>Also remember to use different pitch; don’t become like those boring monotone teachers you used to have in school</a:t>
            </a:r>
            <a:endParaRPr lang="en-GB" sz="6000" dirty="0" smtClean="0"/>
          </a:p>
        </p:txBody>
      </p:sp>
    </p:spTree>
    <p:extLst>
      <p:ext uri="{BB962C8B-B14F-4D97-AF65-F5344CB8AC3E}">
        <p14:creationId xmlns:p14="http://schemas.microsoft.com/office/powerpoint/2010/main" val="349870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SHOULD YOU MAKE THEM LAUGH?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984" y="2603500"/>
            <a:ext cx="11154032" cy="341630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A lot of the time, saying a quick joke in your presentation depends on three things: </a:t>
            </a:r>
            <a:r>
              <a:rPr lang="en-GB" sz="2400" b="1" u="sng" dirty="0" smtClean="0">
                <a:solidFill>
                  <a:srgbClr val="FF0000"/>
                </a:solidFill>
              </a:rPr>
              <a:t>Your audience; Your subject; Your confidence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 smtClean="0"/>
              <a:t>For example, you wouldn’t make a joke when you’re speaking in a very serious business meeting. But in a university lecture, it helps the audience relax and makes you feel better</a:t>
            </a:r>
          </a:p>
          <a:p>
            <a:endParaRPr lang="en-GB" sz="2400" dirty="0"/>
          </a:p>
          <a:p>
            <a:r>
              <a:rPr lang="en-GB" sz="2400" dirty="0" smtClean="0"/>
              <a:t>But </a:t>
            </a:r>
            <a:r>
              <a:rPr lang="en-GB" sz="2400" b="1" u="sng" dirty="0" smtClean="0">
                <a:solidFill>
                  <a:srgbClr val="FF0000"/>
                </a:solidFill>
              </a:rPr>
              <a:t>don’t</a:t>
            </a:r>
            <a:r>
              <a:rPr lang="en-GB" sz="2400" dirty="0" smtClean="0"/>
              <a:t> make a joke just because you think you should. If you aren’t comfortable doing it or don’t think you’re that funny, then </a:t>
            </a:r>
            <a:r>
              <a:rPr lang="en-GB" sz="2400" b="1" u="sng" dirty="0" smtClean="0">
                <a:solidFill>
                  <a:srgbClr val="FF0000"/>
                </a:solidFill>
              </a:rPr>
              <a:t>don’t do it</a:t>
            </a:r>
            <a:r>
              <a:rPr lang="en-GB" sz="2400" dirty="0" smtClean="0"/>
              <a:t>. In the end, this is about your </a:t>
            </a:r>
            <a:r>
              <a:rPr lang="en-GB" sz="2400" b="1" u="sng" dirty="0" smtClean="0">
                <a:solidFill>
                  <a:srgbClr val="FF0000"/>
                </a:solidFill>
              </a:rPr>
              <a:t>presentation!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20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 PROFESSIONAL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697" y="2603500"/>
            <a:ext cx="11129319" cy="3416300"/>
          </a:xfrm>
        </p:spPr>
        <p:txBody>
          <a:bodyPr/>
          <a:lstStyle/>
          <a:p>
            <a:endParaRPr lang="en-GB" sz="2400" dirty="0" smtClean="0"/>
          </a:p>
          <a:p>
            <a:r>
              <a:rPr lang="en-GB" sz="2400" dirty="0" smtClean="0"/>
              <a:t>Dress smartly. This doesn’t have to mean a suit or an expensive outfit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Rehearse your presentation. It is good to practice both by yourself and with a friend. Practice long and difficult words if you need to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94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06162" y="766119"/>
            <a:ext cx="1048676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Things to remember: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Eye Contact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Give time for your audience to consider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Remember to pause between sentences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Breathe!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Gestures can be useful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Resources can be useful e.g. PowerPoint, handouts, etc.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3894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UH…CONFIDENCE?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Moving your feet</a:t>
            </a:r>
          </a:p>
          <a:p>
            <a:r>
              <a:rPr lang="en-GB" sz="3200" dirty="0" smtClean="0"/>
              <a:t>Looking at the floor</a:t>
            </a:r>
          </a:p>
          <a:p>
            <a:r>
              <a:rPr lang="en-GB" sz="3200" dirty="0" smtClean="0"/>
              <a:t>Speaking too quickly</a:t>
            </a:r>
          </a:p>
          <a:p>
            <a:r>
              <a:rPr lang="en-GB" sz="3200" dirty="0" smtClean="0"/>
              <a:t>Scruffy notes</a:t>
            </a:r>
          </a:p>
          <a:p>
            <a:r>
              <a:rPr lang="en-GB" sz="3200" dirty="0" smtClean="0"/>
              <a:t>Long notes</a:t>
            </a:r>
          </a:p>
        </p:txBody>
      </p:sp>
    </p:spTree>
    <p:extLst>
      <p:ext uri="{BB962C8B-B14F-4D97-AF65-F5344CB8AC3E}">
        <p14:creationId xmlns:p14="http://schemas.microsoft.com/office/powerpoint/2010/main" val="130859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89470" y="5461686"/>
            <a:ext cx="11359978" cy="1128584"/>
          </a:xfrm>
          <a:prstGeom prst="rect">
            <a:avLst/>
          </a:prstGeom>
          <a:solidFill>
            <a:srgbClr val="00B0F0"/>
          </a:solidFill>
          <a:ln w="76200">
            <a:solidFill>
              <a:schemeClr val="accent5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1690"/>
            <a:ext cx="8761413" cy="706964"/>
          </a:xfrm>
        </p:spPr>
        <p:txBody>
          <a:bodyPr/>
          <a:lstStyle/>
          <a:p>
            <a:r>
              <a:rPr lang="en-GB" sz="8000" dirty="0" smtClean="0">
                <a:solidFill>
                  <a:schemeClr val="tx1"/>
                </a:solidFill>
                <a:latin typeface="French Script MT" panose="03020402040607040605" pitchFamily="66" charset="0"/>
              </a:rPr>
              <a:t>POWERPOINT</a:t>
            </a:r>
            <a:endParaRPr lang="en-GB" sz="8000" dirty="0">
              <a:solidFill>
                <a:schemeClr val="tx1"/>
              </a:solidFill>
              <a:latin typeface="French Script MT" panose="03020402040607040605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746" y="2603500"/>
            <a:ext cx="11096368" cy="34163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If you decide to do a PowerPoint with your presentation, here are a few tips: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Do not put lots of writing on your slides because it is distracting</a:t>
            </a:r>
          </a:p>
          <a:p>
            <a:pPr marL="0" indent="0">
              <a:buNone/>
            </a:pPr>
            <a:r>
              <a:rPr lang="en-GB" i="1" dirty="0" smtClean="0"/>
              <a:t>Exception: Direct quotes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Use clear, uncluttered slides, with a uniform theme throughout</a:t>
            </a:r>
          </a:p>
          <a:p>
            <a:pPr marL="0" indent="0">
              <a:buNone/>
            </a:pPr>
            <a:r>
              <a:rPr lang="en-GB" i="1" dirty="0" smtClean="0"/>
              <a:t>Exception: One or two pictures are fine, and diagrams are helpful</a:t>
            </a:r>
          </a:p>
          <a:p>
            <a:pPr marL="0" indent="0">
              <a:buNone/>
            </a:pPr>
            <a:r>
              <a:rPr lang="en-GB" b="1" i="1" dirty="0" smtClean="0"/>
              <a:t>No animations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5" name="Elbow Connector 4"/>
          <p:cNvCxnSpPr/>
          <p:nvPr/>
        </p:nvCxnSpPr>
        <p:spPr>
          <a:xfrm rot="16200000" flipH="1">
            <a:off x="255201" y="2207912"/>
            <a:ext cx="453424" cy="33775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5-Point Star 6"/>
          <p:cNvSpPr/>
          <p:nvPr/>
        </p:nvSpPr>
        <p:spPr>
          <a:xfrm>
            <a:off x="4291913" y="145020"/>
            <a:ext cx="3402227" cy="2364259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193427" y="4378582"/>
            <a:ext cx="23560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b="1" u="sng" dirty="0" smtClean="0"/>
              <a:t>This is not an easy slide to look at!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48301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743" accel="50000">
                                          <p:stCondLst>
                                            <p:cond delay="750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7516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34">
                                          <p:stCondLst>
                                            <p:cond delay="751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39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739" tmFilter="0, 0; 0.125,0.2665; 0.25,0.4; 0.375,0.465; 0.5,0.5;  0.625,0.535; 0.75,0.6; 0.875,0.7335; 1,1">
                                          <p:stCondLst>
                                            <p:cond delay="273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9" tmFilter="0, 0; 0.125,0.2665; 0.25,0.4; 0.375,0.465; 0.5,0.5;  0.625,0.535; 0.75,0.6; 0.875,0.7335; 1,1">
                                          <p:stCondLst>
                                            <p:cond delay="546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76" tmFilter="0, 0; 0.125,0.2665; 0.25,0.4; 0.375,0.465; 0.5,0.5;  0.625,0.535; 0.75,0.6; 0.875,0.7335; 1,1">
                                          <p:stCondLst>
                                            <p:cond delay="68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43" accel="50000">
                                          <p:stCondLst>
                                            <p:cond delay="750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107">
                                          <p:stCondLst>
                                            <p:cond delay="255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685" decel="50000">
                                          <p:stCondLst>
                                            <p:cond delay="266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107">
                                          <p:stCondLst>
                                            <p:cond delay="54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685" decel="50000">
                                          <p:stCondLst>
                                            <p:cond delay="551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107">
                                          <p:stCondLst>
                                            <p:cond delay="677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685" decel="50000">
                                          <p:stCondLst>
                                            <p:cond delay="688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07">
                                          <p:stCondLst>
                                            <p:cond delay="7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685" decel="50000">
                                          <p:stCondLst>
                                            <p:cond delay="756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8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THOUGHTS/REMINDERS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697" y="1712851"/>
            <a:ext cx="11145795" cy="3416300"/>
          </a:xfrm>
        </p:spPr>
        <p:txBody>
          <a:bodyPr>
            <a:noAutofit/>
          </a:bodyPr>
          <a:lstStyle/>
          <a:p>
            <a:endParaRPr lang="en-GB" sz="2400" dirty="0" smtClean="0"/>
          </a:p>
          <a:p>
            <a:r>
              <a:rPr lang="en-GB" sz="3200" dirty="0" smtClean="0"/>
              <a:t>Pick a subject you enjoy and like to talk about</a:t>
            </a:r>
          </a:p>
          <a:p>
            <a:r>
              <a:rPr lang="en-GB" sz="3200" dirty="0" smtClean="0"/>
              <a:t>The audience will see your enthusiasm and will be enthusiastic with you</a:t>
            </a:r>
          </a:p>
          <a:p>
            <a:r>
              <a:rPr lang="en-GB" sz="3200" dirty="0" smtClean="0"/>
              <a:t>Don’t forget to practice. </a:t>
            </a:r>
            <a:r>
              <a:rPr lang="en-GB" sz="3200" b="1" u="sng" dirty="0" smtClean="0">
                <a:solidFill>
                  <a:srgbClr val="C00000"/>
                </a:solidFill>
              </a:rPr>
              <a:t>If you fail to prepare, prepare to fail!</a:t>
            </a:r>
          </a:p>
          <a:p>
            <a:r>
              <a:rPr lang="en-GB" sz="3200" dirty="0" smtClean="0"/>
              <a:t>Smile!</a:t>
            </a:r>
          </a:p>
          <a:p>
            <a:r>
              <a:rPr lang="en-GB" sz="3200" dirty="0" smtClean="0"/>
              <a:t>Breathe!</a:t>
            </a:r>
          </a:p>
          <a:p>
            <a:r>
              <a:rPr lang="en-GB" sz="3200" dirty="0" smtClean="0"/>
              <a:t>Enjoy!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72997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203</TotalTime>
  <Words>1028</Words>
  <Application>Microsoft Office PowerPoint</Application>
  <PresentationFormat>Widescreen</PresentationFormat>
  <Paragraphs>126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Century Gothic</vt:lpstr>
      <vt:lpstr>French Script MT</vt:lpstr>
      <vt:lpstr>Wingdings</vt:lpstr>
      <vt:lpstr>Wingdings 3</vt:lpstr>
      <vt:lpstr>Ion Boardroom</vt:lpstr>
      <vt:lpstr>SEMINAR PRESENTATIONS</vt:lpstr>
      <vt:lpstr>PRESENTATIONS</vt:lpstr>
      <vt:lpstr>Subject</vt:lpstr>
      <vt:lpstr>WHAT TO SAY</vt:lpstr>
      <vt:lpstr>Basic structure for your seminar</vt:lpstr>
      <vt:lpstr>HOW TO SAY IT</vt:lpstr>
      <vt:lpstr>HOW TO SAY IT – PART TWO</vt:lpstr>
      <vt:lpstr>YOUR INTRODUCTION</vt:lpstr>
      <vt:lpstr>YOUR MAIN POINTS</vt:lpstr>
      <vt:lpstr>YOUR CONCLUSION</vt:lpstr>
      <vt:lpstr>EYE CONTACT/VOLUME/SMILE</vt:lpstr>
      <vt:lpstr>PACE, PITCH, POWER</vt:lpstr>
      <vt:lpstr>SHOULD YOU MAKE THEM LAUGH?</vt:lpstr>
      <vt:lpstr>BE PROFESSIONAL</vt:lpstr>
      <vt:lpstr>PowerPoint Presentation</vt:lpstr>
      <vt:lpstr>UH…CONFIDENCE?</vt:lpstr>
      <vt:lpstr>POWERPOINT</vt:lpstr>
      <vt:lpstr>FINAL THOUGHTS/REMINDERS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PRESENTATIONS</dc:title>
  <dc:creator>Kitch</dc:creator>
  <cp:lastModifiedBy>Heike Griffiths</cp:lastModifiedBy>
  <cp:revision>30</cp:revision>
  <dcterms:created xsi:type="dcterms:W3CDTF">2015-04-30T21:04:12Z</dcterms:created>
  <dcterms:modified xsi:type="dcterms:W3CDTF">2017-11-02T11:40:58Z</dcterms:modified>
</cp:coreProperties>
</file>