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3"/>
  </p:notesMasterIdLst>
  <p:sldIdLst>
    <p:sldId id="285" r:id="rId5"/>
    <p:sldId id="436" r:id="rId6"/>
    <p:sldId id="269" r:id="rId7"/>
    <p:sldId id="451" r:id="rId8"/>
    <p:sldId id="270" r:id="rId9"/>
    <p:sldId id="452" r:id="rId10"/>
    <p:sldId id="559" r:id="rId11"/>
    <p:sldId id="5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8595"/>
    <a:srgbClr val="EDF587"/>
    <a:srgbClr val="E597DE"/>
    <a:srgbClr val="5CE2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AA77B-6755-4F12-B459-8356046A514E}" v="1" dt="2023-04-25T17:13:31.4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905" autoAdjust="0"/>
  </p:normalViewPr>
  <p:slideViewPr>
    <p:cSldViewPr snapToGrid="0">
      <p:cViewPr varScale="1">
        <p:scale>
          <a:sx n="69" d="100"/>
          <a:sy n="69" d="100"/>
        </p:scale>
        <p:origin x="765"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S::jessica.roberts@uwtsd.ac.uk::831782ca-6a3f-4cbd-8621-3600d0a72af9" providerId="AD" clId="Web-{0EEAA77B-6755-4F12-B459-8356046A514E}"/>
    <pc:docChg chg="delSld">
      <pc:chgData name="Jessica Roberts" userId="S::jessica.roberts@uwtsd.ac.uk::831782ca-6a3f-4cbd-8621-3600d0a72af9" providerId="AD" clId="Web-{0EEAA77B-6755-4F12-B459-8356046A514E}" dt="2023-04-25T17:13:31.486" v="0"/>
      <pc:docMkLst>
        <pc:docMk/>
      </pc:docMkLst>
      <pc:sldChg chg="del">
        <pc:chgData name="Jessica Roberts" userId="S::jessica.roberts@uwtsd.ac.uk::831782ca-6a3f-4cbd-8621-3600d0a72af9" providerId="AD" clId="Web-{0EEAA77B-6755-4F12-B459-8356046A514E}" dt="2023-04-25T17:13:31.486" v="0"/>
        <pc:sldMkLst>
          <pc:docMk/>
          <pc:sldMk cId="3090693666" sldId="555"/>
        </pc:sldMkLst>
      </pc:sldChg>
    </pc:docChg>
  </pc:docChgLst>
  <pc:docChgLst>
    <pc:chgData name="Jessica Roberts" userId="831782ca-6a3f-4cbd-8621-3600d0a72af9" providerId="ADAL" clId="{1CC34EC7-6BE6-4317-9418-314780F0EBEE}"/>
    <pc:docChg chg="delSld">
      <pc:chgData name="Jessica Roberts" userId="831782ca-6a3f-4cbd-8621-3600d0a72af9" providerId="ADAL" clId="{1CC34EC7-6BE6-4317-9418-314780F0EBEE}" dt="2023-02-15T09:25:22.097" v="6" actId="47"/>
      <pc:docMkLst>
        <pc:docMk/>
      </pc:docMkLst>
      <pc:sldChg chg="del">
        <pc:chgData name="Jessica Roberts" userId="831782ca-6a3f-4cbd-8621-3600d0a72af9" providerId="ADAL" clId="{1CC34EC7-6BE6-4317-9418-314780F0EBEE}" dt="2023-02-15T09:25:16.877" v="0" actId="47"/>
        <pc:sldMkLst>
          <pc:docMk/>
          <pc:sldMk cId="3641106968" sldId="257"/>
        </pc:sldMkLst>
      </pc:sldChg>
      <pc:sldChg chg="del">
        <pc:chgData name="Jessica Roberts" userId="831782ca-6a3f-4cbd-8621-3600d0a72af9" providerId="ADAL" clId="{1CC34EC7-6BE6-4317-9418-314780F0EBEE}" dt="2023-02-15T09:25:18.367" v="2" actId="47"/>
        <pc:sldMkLst>
          <pc:docMk/>
          <pc:sldMk cId="1550446579" sldId="258"/>
        </pc:sldMkLst>
      </pc:sldChg>
      <pc:sldChg chg="del">
        <pc:chgData name="Jessica Roberts" userId="831782ca-6a3f-4cbd-8621-3600d0a72af9" providerId="ADAL" clId="{1CC34EC7-6BE6-4317-9418-314780F0EBEE}" dt="2023-02-15T09:25:20.591" v="4" actId="47"/>
        <pc:sldMkLst>
          <pc:docMk/>
          <pc:sldMk cId="1695672041" sldId="261"/>
        </pc:sldMkLst>
      </pc:sldChg>
      <pc:sldChg chg="del">
        <pc:chgData name="Jessica Roberts" userId="831782ca-6a3f-4cbd-8621-3600d0a72af9" providerId="ADAL" clId="{1CC34EC7-6BE6-4317-9418-314780F0EBEE}" dt="2023-02-15T09:25:21.211" v="5" actId="47"/>
        <pc:sldMkLst>
          <pc:docMk/>
          <pc:sldMk cId="3806043431" sldId="275"/>
        </pc:sldMkLst>
      </pc:sldChg>
      <pc:sldChg chg="del">
        <pc:chgData name="Jessica Roberts" userId="831782ca-6a3f-4cbd-8621-3600d0a72af9" providerId="ADAL" clId="{1CC34EC7-6BE6-4317-9418-314780F0EBEE}" dt="2023-02-15T09:25:22.097" v="6" actId="47"/>
        <pc:sldMkLst>
          <pc:docMk/>
          <pc:sldMk cId="182793309" sldId="277"/>
        </pc:sldMkLst>
      </pc:sldChg>
      <pc:sldChg chg="del">
        <pc:chgData name="Jessica Roberts" userId="831782ca-6a3f-4cbd-8621-3600d0a72af9" providerId="ADAL" clId="{1CC34EC7-6BE6-4317-9418-314780F0EBEE}" dt="2023-02-15T09:25:17.765" v="1" actId="47"/>
        <pc:sldMkLst>
          <pc:docMk/>
          <pc:sldMk cId="664253964" sldId="288"/>
        </pc:sldMkLst>
      </pc:sldChg>
      <pc:sldChg chg="del">
        <pc:chgData name="Jessica Roberts" userId="831782ca-6a3f-4cbd-8621-3600d0a72af9" providerId="ADAL" clId="{1CC34EC7-6BE6-4317-9418-314780F0EBEE}" dt="2023-02-15T09:25:19.463" v="3" actId="47"/>
        <pc:sldMkLst>
          <pc:docMk/>
          <pc:sldMk cId="3107782508" sldId="3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CECE-DE38-45C0-BDE1-3E759DC8F7E2}" type="datetimeFigureOut">
              <a:rPr lang="en-GB" smtClean="0"/>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5568A4-4C6D-4956-9226-33B3E23FFD62}" type="slidenum">
              <a:rPr lang="en-GB" smtClean="0"/>
              <a:t>‹#›</a:t>
            </a:fld>
            <a:endParaRPr lang="en-GB"/>
          </a:p>
        </p:txBody>
      </p:sp>
    </p:spTree>
    <p:extLst>
      <p:ext uri="{BB962C8B-B14F-4D97-AF65-F5344CB8AC3E}">
        <p14:creationId xmlns:p14="http://schemas.microsoft.com/office/powerpoint/2010/main" val="182014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heard from the last Education Minister and her quote on slides 11/12. Listen to the new Education Minister and continue to think about the question </a:t>
            </a:r>
            <a:r>
              <a:rPr lang="en-US" sz="1200" b="0" u="sng" dirty="0"/>
              <a:t>What are the Challenges for Education in Wales?</a:t>
            </a:r>
            <a:r>
              <a:rPr lang="en-US" sz="1200" b="0" u="sng" dirty="0">
                <a:cs typeface="Calibri Light"/>
              </a:rPr>
              <a:t> /</a:t>
            </a:r>
            <a:r>
              <a:rPr lang="en-US" sz="1200" b="0" u="sng" dirty="0"/>
              <a:t>Beth </a:t>
            </a:r>
            <a:r>
              <a:rPr lang="en-US" sz="1200" b="0" u="sng" dirty="0" err="1"/>
              <a:t>yw'r</a:t>
            </a:r>
            <a:r>
              <a:rPr lang="en-US" sz="1200" b="0" u="sng" dirty="0"/>
              <a:t> </a:t>
            </a:r>
            <a:r>
              <a:rPr lang="en-US" sz="1200" b="0" u="sng" dirty="0" err="1"/>
              <a:t>heriau</a:t>
            </a:r>
            <a:r>
              <a:rPr lang="en-US" sz="1200" b="0" u="sng" dirty="0"/>
              <a:t> </a:t>
            </a:r>
            <a:r>
              <a:rPr lang="en-US" sz="1200" b="0" u="sng" dirty="0" err="1"/>
              <a:t>ar</a:t>
            </a:r>
            <a:r>
              <a:rPr lang="en-US" sz="1200" b="0" u="sng" dirty="0"/>
              <a:t> </a:t>
            </a:r>
            <a:r>
              <a:rPr lang="en-US" sz="1200" b="0" u="sng" dirty="0" err="1"/>
              <a:t>gyfer</a:t>
            </a:r>
            <a:r>
              <a:rPr lang="en-US" sz="1200" b="0" u="sng" dirty="0"/>
              <a:t> </a:t>
            </a:r>
            <a:r>
              <a:rPr lang="en-US" sz="1200" b="0" u="sng" dirty="0" err="1"/>
              <a:t>Addysg</a:t>
            </a:r>
            <a:r>
              <a:rPr lang="en-US" sz="1200" b="0" u="sng" dirty="0"/>
              <a:t> </a:t>
            </a:r>
            <a:r>
              <a:rPr lang="en-US" sz="1200" b="0" u="sng" dirty="0" err="1"/>
              <a:t>yng</a:t>
            </a:r>
            <a:r>
              <a:rPr lang="en-US" sz="1200" b="0" u="sng" dirty="0"/>
              <a:t> </a:t>
            </a:r>
            <a:r>
              <a:rPr lang="en-US" sz="1200" b="0" u="sng" dirty="0" err="1"/>
              <a:t>Nghymru</a:t>
            </a:r>
            <a:r>
              <a:rPr lang="en-US" sz="1200" b="0" u="sng" dirty="0"/>
              <a:t>? </a:t>
            </a:r>
          </a:p>
          <a:p>
            <a:r>
              <a:rPr lang="en-GB" dirty="0"/>
              <a:t>Type in chat:</a:t>
            </a:r>
          </a:p>
          <a:p>
            <a:r>
              <a:rPr lang="en-GB" dirty="0"/>
              <a:t>5- minute clip</a:t>
            </a:r>
          </a:p>
          <a:p>
            <a:r>
              <a:rPr lang="en-GB" dirty="0"/>
              <a:t>Listen from 8mins 45s to 13mins 45s THE LINK STARTS AT THE CORRECT TIME (also linked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550008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Mae </a:t>
            </a:r>
            <a:r>
              <a:rPr lang="en-US" dirty="0" err="1">
                <a:cs typeface="Calibri"/>
              </a:rPr>
              <a:t>addysgu</a:t>
            </a:r>
            <a:r>
              <a:rPr lang="en-US" dirty="0">
                <a:cs typeface="Calibri"/>
              </a:rPr>
              <a:t> </a:t>
            </a:r>
            <a:r>
              <a:rPr lang="en-US" dirty="0" err="1">
                <a:cs typeface="Calibri"/>
              </a:rPr>
              <a:t>yn</a:t>
            </a:r>
            <a:r>
              <a:rPr lang="en-US" dirty="0">
                <a:cs typeface="Calibri"/>
              </a:rPr>
              <a:t> </a:t>
            </a:r>
            <a:r>
              <a:rPr lang="en-US" dirty="0" err="1">
                <a:cs typeface="Calibri"/>
              </a:rPr>
              <a:t>ystod</a:t>
            </a:r>
            <a:r>
              <a:rPr lang="en-US" dirty="0">
                <a:cs typeface="Calibri"/>
              </a:rPr>
              <a:t> </a:t>
            </a:r>
            <a:r>
              <a:rPr lang="en-US" dirty="0" err="1">
                <a:cs typeface="Calibri"/>
              </a:rPr>
              <a:t>pandemig</a:t>
            </a:r>
            <a:r>
              <a:rPr lang="en-US" dirty="0">
                <a:cs typeface="Calibri"/>
              </a:rPr>
              <a:t> </a:t>
            </a:r>
            <a:r>
              <a:rPr lang="en-US" dirty="0" err="1">
                <a:cs typeface="Calibri"/>
              </a:rPr>
              <a:t>wrth</a:t>
            </a:r>
            <a:r>
              <a:rPr lang="en-US" dirty="0">
                <a:cs typeface="Calibri"/>
              </a:rPr>
              <a:t> </a:t>
            </a:r>
            <a:r>
              <a:rPr lang="en-US" dirty="0" err="1">
                <a:cs typeface="Calibri"/>
              </a:rPr>
              <a:t>gwrs</a:t>
            </a:r>
            <a:r>
              <a:rPr lang="en-US" dirty="0">
                <a:cs typeface="Calibri"/>
              </a:rPr>
              <a:t> </a:t>
            </a:r>
            <a:r>
              <a:rPr lang="en-US" dirty="0" err="1">
                <a:cs typeface="Calibri"/>
              </a:rPr>
              <a:t>yn</a:t>
            </a:r>
            <a:r>
              <a:rPr lang="en-US" dirty="0">
                <a:cs typeface="Calibri"/>
              </a:rPr>
              <a:t> </a:t>
            </a:r>
            <a:r>
              <a:rPr lang="en-US" dirty="0" err="1">
                <a:cs typeface="Calibri"/>
              </a:rPr>
              <a:t>mynd</a:t>
            </a:r>
            <a:r>
              <a:rPr lang="en-US" dirty="0">
                <a:cs typeface="Calibri"/>
              </a:rPr>
              <a:t> </a:t>
            </a:r>
            <a:r>
              <a:rPr lang="en-US" dirty="0" err="1">
                <a:cs typeface="Calibri"/>
              </a:rPr>
              <a:t>i</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wahanol</a:t>
            </a:r>
            <a:r>
              <a:rPr lang="en-US" dirty="0">
                <a:cs typeface="Calibri"/>
              </a:rPr>
              <a:t> </a:t>
            </a:r>
            <a:r>
              <a:rPr lang="en-US" dirty="0" err="1">
                <a:cs typeface="Calibri"/>
              </a:rPr>
              <a:t>mewn</a:t>
            </a:r>
            <a:r>
              <a:rPr lang="en-US" dirty="0">
                <a:cs typeface="Calibri"/>
              </a:rPr>
              <a:t> </a:t>
            </a:r>
            <a:r>
              <a:rPr lang="en-US" dirty="0" err="1">
                <a:cs typeface="Calibri"/>
              </a:rPr>
              <a:t>rhai</a:t>
            </a:r>
            <a:r>
              <a:rPr lang="en-US" dirty="0">
                <a:cs typeface="Calibri"/>
              </a:rPr>
              <a:t> </a:t>
            </a:r>
            <a:r>
              <a:rPr lang="en-US" dirty="0" err="1">
                <a:cs typeface="Calibri"/>
              </a:rPr>
              <a:t>ffyrdd</a:t>
            </a:r>
            <a:r>
              <a:rPr lang="en-US" dirty="0">
                <a:cs typeface="Calibri"/>
              </a:rPr>
              <a:t>, </a:t>
            </a:r>
            <a:r>
              <a:rPr lang="en-US" dirty="0" err="1">
                <a:cs typeface="Calibri"/>
              </a:rPr>
              <a:t>yn</a:t>
            </a:r>
            <a:r>
              <a:rPr lang="en-US" dirty="0">
                <a:cs typeface="Calibri"/>
              </a:rPr>
              <a:t> </a:t>
            </a:r>
            <a:r>
              <a:rPr lang="en-US" dirty="0" err="1">
                <a:cs typeface="Calibri"/>
              </a:rPr>
              <a:t>enwedig</a:t>
            </a:r>
            <a:r>
              <a:rPr lang="en-US" dirty="0">
                <a:cs typeface="Calibri"/>
              </a:rPr>
              <a:t> </a:t>
            </a:r>
            <a:r>
              <a:rPr lang="en-US" dirty="0" err="1">
                <a:cs typeface="Calibri"/>
              </a:rPr>
              <a:t>yng</a:t>
            </a:r>
            <a:r>
              <a:rPr lang="en-US" dirty="0">
                <a:cs typeface="Calibri"/>
              </a:rPr>
              <a:t> </a:t>
            </a:r>
            <a:r>
              <a:rPr lang="en-US" dirty="0" err="1">
                <a:cs typeface="Calibri"/>
              </a:rPr>
              <a:t>nghyd-destun</a:t>
            </a:r>
            <a:r>
              <a:rPr lang="en-US" dirty="0">
                <a:cs typeface="Calibri"/>
              </a:rPr>
              <a:t> </a:t>
            </a:r>
            <a:r>
              <a:rPr lang="en-US" dirty="0" err="1">
                <a:cs typeface="Calibri"/>
              </a:rPr>
              <a:t>yr</a:t>
            </a:r>
            <a:r>
              <a:rPr lang="en-US" dirty="0">
                <a:cs typeface="Calibri"/>
              </a:rPr>
              <a:t> </a:t>
            </a:r>
            <a:r>
              <a:rPr lang="en-US" dirty="0" err="1">
                <a:cs typeface="Calibri"/>
              </a:rPr>
              <a:t>effaith</a:t>
            </a:r>
            <a:r>
              <a:rPr lang="en-US" dirty="0">
                <a:cs typeface="Calibri"/>
              </a:rPr>
              <a:t> </a:t>
            </a:r>
            <a:r>
              <a:rPr lang="en-US" dirty="0" err="1">
                <a:cs typeface="Calibri"/>
              </a:rPr>
              <a:t>bydd</a:t>
            </a:r>
            <a:r>
              <a:rPr lang="en-US" dirty="0">
                <a:cs typeface="Calibri"/>
              </a:rPr>
              <a:t> </a:t>
            </a:r>
            <a:r>
              <a:rPr lang="en-US" dirty="0" err="1">
                <a:cs typeface="Calibri"/>
              </a:rPr>
              <a:t>yn</a:t>
            </a:r>
            <a:r>
              <a:rPr lang="en-US" dirty="0">
                <a:cs typeface="Calibri"/>
              </a:rPr>
              <a:t> </a:t>
            </a:r>
            <a:r>
              <a:rPr lang="en-US" dirty="0" err="1">
                <a:cs typeface="Calibri"/>
              </a:rPr>
              <a:t>ei</a:t>
            </a:r>
            <a:r>
              <a:rPr lang="en-US" dirty="0">
                <a:cs typeface="Calibri"/>
              </a:rPr>
              <a:t> </a:t>
            </a:r>
            <a:r>
              <a:rPr lang="en-US" dirty="0" err="1">
                <a:cs typeface="Calibri"/>
              </a:rPr>
              <a:t>chael</a:t>
            </a:r>
            <a:r>
              <a:rPr lang="en-US" dirty="0">
                <a:cs typeface="Calibri"/>
              </a:rPr>
              <a:t> </a:t>
            </a:r>
            <a:r>
              <a:rPr lang="en-US" dirty="0" err="1">
                <a:cs typeface="Calibri"/>
              </a:rPr>
              <a:t>ar</a:t>
            </a:r>
            <a:r>
              <a:rPr lang="en-US" dirty="0">
                <a:cs typeface="Calibri"/>
              </a:rPr>
              <a:t> </a:t>
            </a:r>
            <a:r>
              <a:rPr lang="en-US" dirty="0" err="1">
                <a:cs typeface="Calibri"/>
              </a:rPr>
              <a:t>ddysgu</a:t>
            </a:r>
            <a:r>
              <a:rPr lang="en-US" dirty="0">
                <a:cs typeface="Calibri"/>
              </a:rPr>
              <a:t> ac </a:t>
            </a:r>
            <a:r>
              <a:rPr lang="en-US" dirty="0" err="1">
                <a:cs typeface="Calibri"/>
              </a:rPr>
              <a:t>addysgu</a:t>
            </a:r>
            <a:r>
              <a:rPr lang="en-US" dirty="0">
                <a:cs typeface="Calibri"/>
              </a:rPr>
              <a:t>, </a:t>
            </a:r>
            <a:r>
              <a:rPr lang="en-US" dirty="0" err="1">
                <a:cs typeface="Calibri"/>
              </a:rPr>
              <a:t>yr</a:t>
            </a:r>
            <a:r>
              <a:rPr lang="en-US" dirty="0">
                <a:cs typeface="Calibri"/>
              </a:rPr>
              <a:t> </a:t>
            </a:r>
            <a:r>
              <a:rPr lang="en-US" dirty="0" err="1">
                <a:cs typeface="Calibri"/>
              </a:rPr>
              <a:t>amgylchedd</a:t>
            </a:r>
            <a:r>
              <a:rPr lang="en-US" dirty="0">
                <a:cs typeface="Calibri"/>
              </a:rPr>
              <a:t> </a:t>
            </a:r>
            <a:r>
              <a:rPr lang="en-US" dirty="0" err="1">
                <a:cs typeface="Calibri"/>
              </a:rPr>
              <a:t>dysgu</a:t>
            </a:r>
            <a:r>
              <a:rPr lang="en-US" dirty="0">
                <a:cs typeface="Calibri"/>
              </a:rPr>
              <a:t>, </a:t>
            </a:r>
            <a:r>
              <a:rPr lang="en-US" dirty="0" err="1">
                <a:cs typeface="Calibri"/>
              </a:rPr>
              <a:t>a'r</a:t>
            </a:r>
            <a:r>
              <a:rPr lang="en-US" dirty="0">
                <a:cs typeface="Calibri"/>
              </a:rPr>
              <a:t> </a:t>
            </a:r>
            <a:r>
              <a:rPr lang="en-US" dirty="0" err="1">
                <a:cs typeface="Calibri"/>
              </a:rPr>
              <a:t>gymuned</a:t>
            </a:r>
            <a:r>
              <a:rPr lang="en-US" dirty="0">
                <a:cs typeface="Calibri"/>
              </a:rPr>
              <a:t> </a:t>
            </a:r>
            <a:r>
              <a:rPr lang="en-US" dirty="0" err="1">
                <a:cs typeface="Calibri"/>
              </a:rPr>
              <a:t>ehangach</a:t>
            </a:r>
            <a:r>
              <a:rPr lang="en-US" dirty="0">
                <a:cs typeface="Calibri"/>
              </a:rPr>
              <a:t>. </a:t>
            </a:r>
            <a:r>
              <a:rPr lang="en-US" dirty="0" err="1">
                <a:cs typeface="Calibri"/>
              </a:rPr>
              <a:t>Mae'r</a:t>
            </a:r>
            <a:r>
              <a:rPr lang="en-US" dirty="0">
                <a:cs typeface="Calibri"/>
              </a:rPr>
              <a:t> </a:t>
            </a:r>
            <a:r>
              <a:rPr lang="en-US" dirty="0" err="1">
                <a:cs typeface="Calibri"/>
              </a:rPr>
              <a:t>rhain</a:t>
            </a:r>
            <a:r>
              <a:rPr lang="en-US" dirty="0">
                <a:cs typeface="Calibri"/>
              </a:rPr>
              <a:t> </a:t>
            </a:r>
            <a:r>
              <a:rPr lang="en-US" dirty="0" err="1">
                <a:cs typeface="Calibri"/>
              </a:rPr>
              <a:t>yn</a:t>
            </a:r>
            <a:r>
              <a:rPr lang="en-US" dirty="0">
                <a:cs typeface="Calibri"/>
              </a:rPr>
              <a:t> </a:t>
            </a:r>
            <a:r>
              <a:rPr lang="en-US" dirty="0" err="1">
                <a:cs typeface="Calibri"/>
              </a:rPr>
              <a:t>bethau</a:t>
            </a:r>
            <a:r>
              <a:rPr lang="en-US" dirty="0">
                <a:cs typeface="Calibri"/>
              </a:rPr>
              <a:t> y </a:t>
            </a:r>
            <a:r>
              <a:rPr lang="en-US" dirty="0" err="1">
                <a:cs typeface="Calibri"/>
              </a:rPr>
              <a:t>bydd</a:t>
            </a:r>
            <a:r>
              <a:rPr lang="en-US" dirty="0">
                <a:cs typeface="Calibri"/>
              </a:rPr>
              <a:t> </a:t>
            </a:r>
            <a:r>
              <a:rPr lang="en-US" dirty="0" err="1">
                <a:cs typeface="Calibri"/>
              </a:rPr>
              <a:t>angen</a:t>
            </a:r>
            <a:r>
              <a:rPr lang="en-US" dirty="0">
                <a:cs typeface="Calibri"/>
              </a:rPr>
              <a:t> </a:t>
            </a:r>
            <a:r>
              <a:rPr lang="en-US" dirty="0" err="1">
                <a:cs typeface="Calibri"/>
              </a:rPr>
              <a:t>eu</a:t>
            </a:r>
            <a:r>
              <a:rPr lang="en-US" dirty="0">
                <a:cs typeface="Calibri"/>
              </a:rPr>
              <a:t> </a:t>
            </a:r>
            <a:r>
              <a:rPr lang="en-US" dirty="0" err="1">
                <a:cs typeface="Calibri"/>
              </a:rPr>
              <a:t>hystyried</a:t>
            </a:r>
            <a:r>
              <a:rPr lang="en-US" dirty="0">
                <a:cs typeface="Calibri"/>
              </a:rPr>
              <a:t> </a:t>
            </a:r>
            <a:r>
              <a:rPr lang="en-US" dirty="0" err="1">
                <a:cs typeface="Calibri"/>
              </a:rPr>
              <a:t>wrth</a:t>
            </a:r>
            <a:r>
              <a:rPr lang="en-US" dirty="0">
                <a:cs typeface="Calibri"/>
              </a:rPr>
              <a:t> </a:t>
            </a:r>
            <a:r>
              <a:rPr lang="en-US" dirty="0" err="1">
                <a:cs typeface="Calibri"/>
              </a:rPr>
              <a:t>feddwl</a:t>
            </a:r>
            <a:r>
              <a:rPr lang="en-US" dirty="0">
                <a:cs typeface="Calibri"/>
              </a:rPr>
              <a:t> am </a:t>
            </a:r>
            <a:r>
              <a:rPr lang="en-US" dirty="0" err="1">
                <a:cs typeface="Calibri"/>
              </a:rPr>
              <a:t>gynnwys</a:t>
            </a:r>
            <a:r>
              <a:rPr lang="en-US" dirty="0">
                <a:cs typeface="Calibri"/>
              </a:rPr>
              <a:t> y </a:t>
            </a:r>
            <a:r>
              <a:rPr lang="en-US" dirty="0" err="1">
                <a:cs typeface="Calibri"/>
              </a:rPr>
              <a:t>modiwl</a:t>
            </a:r>
            <a:r>
              <a:rPr lang="en-US" dirty="0">
                <a:cs typeface="Calibri"/>
              </a:rPr>
              <a:t> </a:t>
            </a:r>
            <a:r>
              <a:rPr lang="en-US" dirty="0" err="1">
                <a:cs typeface="Calibri"/>
              </a:rPr>
              <a:t>hwn</a:t>
            </a:r>
            <a:r>
              <a:rPr lang="en-US" dirty="0">
                <a:cs typeface="Calibri"/>
              </a:rPr>
              <a:t>.</a:t>
            </a:r>
          </a:p>
          <a:p>
            <a:endParaRPr lang="en-US" dirty="0">
              <a:cs typeface="Calibri"/>
            </a:endParaRPr>
          </a:p>
          <a:p>
            <a:r>
              <a:rPr lang="en-US" dirty="0">
                <a:cs typeface="Calibri"/>
              </a:rPr>
              <a:t>Teaching during a pandemic is, of course, going to be different in some ways, especially in relation to the impact it will have on teaching and learning, the learning environment, and the wider community.</a:t>
            </a:r>
          </a:p>
        </p:txBody>
      </p:sp>
      <p:sp>
        <p:nvSpPr>
          <p:cNvPr id="4" name="Slide Number Placeholder 3"/>
          <p:cNvSpPr>
            <a:spLocks noGrp="1"/>
          </p:cNvSpPr>
          <p:nvPr>
            <p:ph type="sldNum" sz="quarter" idx="5"/>
          </p:nvPr>
        </p:nvSpPr>
        <p:spPr/>
        <p:txBody>
          <a:bodyPr/>
          <a:lstStyle/>
          <a:p>
            <a:fld id="{A45568A4-4C6D-4956-9226-33B3E23FFD62}" type="slidenum">
              <a:rPr lang="en-GB" smtClean="0"/>
              <a:t>3</a:t>
            </a:fld>
            <a:endParaRPr lang="en-GB"/>
          </a:p>
        </p:txBody>
      </p:sp>
    </p:spTree>
    <p:extLst>
      <p:ext uri="{BB962C8B-B14F-4D97-AF65-F5344CB8AC3E}">
        <p14:creationId xmlns:p14="http://schemas.microsoft.com/office/powerpoint/2010/main" val="3107163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Inform students of the British Educational Research Association website. There is a wealth of themes that BERA have covered on their website, this link takes them to blogs, research papers in relation to COVID 19. They can have time later to engage with this literature – encourage them, in the first instance, to view articles from educationalists who present the perspective of practitioners/schools in Wales. </a:t>
            </a:r>
          </a:p>
          <a:p>
            <a:r>
              <a:rPr lang="en-US" dirty="0">
                <a:cs typeface="Calibri"/>
              </a:rPr>
              <a:t>Their writing in both Part A and Part B should not be overly focused on the pandemic, however, the SDP (or SIP) is likely to draw upon situations that need to be addressed possibly in response to the pandemic</a:t>
            </a:r>
          </a:p>
        </p:txBody>
      </p:sp>
      <p:sp>
        <p:nvSpPr>
          <p:cNvPr id="4" name="Slide Number Placeholder 3"/>
          <p:cNvSpPr>
            <a:spLocks noGrp="1"/>
          </p:cNvSpPr>
          <p:nvPr>
            <p:ph type="sldNum" sz="quarter" idx="5"/>
          </p:nvPr>
        </p:nvSpPr>
        <p:spPr/>
        <p:txBody>
          <a:bodyPr/>
          <a:lstStyle/>
          <a:p>
            <a:fld id="{A45568A4-4C6D-4956-9226-33B3E23FFD62}" type="slidenum">
              <a:rPr lang="en-GB" smtClean="0"/>
              <a:t>4</a:t>
            </a:fld>
            <a:endParaRPr lang="en-GB"/>
          </a:p>
        </p:txBody>
      </p:sp>
    </p:spTree>
    <p:extLst>
      <p:ext uri="{BB962C8B-B14F-4D97-AF65-F5344CB8AC3E}">
        <p14:creationId xmlns:p14="http://schemas.microsoft.com/office/powerpoint/2010/main" val="2380815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Rhai</a:t>
            </a:r>
            <a:r>
              <a:rPr lang="en-US" dirty="0">
                <a:cs typeface="Calibri"/>
              </a:rPr>
              <a:t> </a:t>
            </a:r>
            <a:r>
              <a:rPr lang="en-US" dirty="0" err="1">
                <a:cs typeface="Calibri"/>
              </a:rPr>
              <a:t>termau</a:t>
            </a:r>
            <a:r>
              <a:rPr lang="en-US" dirty="0">
                <a:cs typeface="Calibri"/>
              </a:rPr>
              <a:t>, neu </a:t>
            </a:r>
            <a:r>
              <a:rPr lang="en-US" dirty="0" err="1">
                <a:cs typeface="Calibri"/>
              </a:rPr>
              <a:t>gysyniadau</a:t>
            </a:r>
            <a:r>
              <a:rPr lang="en-US" dirty="0">
                <a:cs typeface="Calibri"/>
              </a:rPr>
              <a:t> </a:t>
            </a:r>
            <a:r>
              <a:rPr lang="en-US" dirty="0" err="1">
                <a:cs typeface="Calibri"/>
              </a:rPr>
              <a:t>allweddol</a:t>
            </a:r>
            <a:r>
              <a:rPr lang="en-US" dirty="0">
                <a:cs typeface="Calibri"/>
              </a:rPr>
              <a:t>, </a:t>
            </a:r>
            <a:r>
              <a:rPr lang="en-US" dirty="0" err="1">
                <a:cs typeface="Calibri"/>
              </a:rPr>
              <a:t>byddwch</a:t>
            </a:r>
            <a:r>
              <a:rPr lang="en-US" dirty="0">
                <a:cs typeface="Calibri"/>
              </a:rPr>
              <a:t> </a:t>
            </a:r>
            <a:r>
              <a:rPr lang="en-US" dirty="0" err="1">
                <a:cs typeface="Calibri"/>
              </a:rPr>
              <a:t>yn</a:t>
            </a:r>
            <a:r>
              <a:rPr lang="en-US" dirty="0">
                <a:cs typeface="Calibri"/>
              </a:rPr>
              <a:t> </a:t>
            </a:r>
            <a:r>
              <a:rPr lang="en-US" dirty="0" err="1">
                <a:cs typeface="Calibri"/>
              </a:rPr>
              <a:t>dod</a:t>
            </a:r>
            <a:r>
              <a:rPr lang="en-US" dirty="0">
                <a:cs typeface="Calibri"/>
              </a:rPr>
              <a:t> </a:t>
            </a:r>
            <a:r>
              <a:rPr lang="en-US" dirty="0" err="1">
                <a:cs typeface="Calibri"/>
              </a:rPr>
              <a:t>ar</a:t>
            </a:r>
            <a:r>
              <a:rPr lang="en-US" dirty="0">
                <a:cs typeface="Calibri"/>
              </a:rPr>
              <a:t> </a:t>
            </a:r>
            <a:r>
              <a:rPr lang="en-US" dirty="0" err="1">
                <a:cs typeface="Calibri"/>
              </a:rPr>
              <a:t>eu</a:t>
            </a:r>
            <a:r>
              <a:rPr lang="en-US" dirty="0">
                <a:cs typeface="Calibri"/>
              </a:rPr>
              <a:t> </a:t>
            </a:r>
            <a:r>
              <a:rPr lang="en-US" dirty="0" err="1">
                <a:cs typeface="Calibri"/>
              </a:rPr>
              <a:t>traws</a:t>
            </a:r>
            <a:r>
              <a:rPr lang="en-US" dirty="0">
                <a:cs typeface="Calibri"/>
              </a:rPr>
              <a:t> </a:t>
            </a:r>
            <a:r>
              <a:rPr lang="en-US" dirty="0" err="1">
                <a:cs typeface="Calibri"/>
              </a:rPr>
              <a:t>yn</a:t>
            </a:r>
            <a:r>
              <a:rPr lang="en-US" dirty="0">
                <a:cs typeface="Calibri"/>
              </a:rPr>
              <a:t> </a:t>
            </a:r>
            <a:r>
              <a:rPr lang="en-US" dirty="0" err="1">
                <a:cs typeface="Calibri"/>
              </a:rPr>
              <a:t>ystod</a:t>
            </a:r>
            <a:r>
              <a:rPr lang="en-US" dirty="0">
                <a:cs typeface="Calibri"/>
              </a:rPr>
              <a:t> y </a:t>
            </a:r>
            <a:r>
              <a:rPr lang="en-US" dirty="0" err="1">
                <a:cs typeface="Calibri"/>
              </a:rPr>
              <a:t>cyfnod</a:t>
            </a:r>
            <a:r>
              <a:rPr lang="en-US" dirty="0">
                <a:cs typeface="Calibri"/>
              </a:rPr>
              <a:t> </a:t>
            </a:r>
            <a:r>
              <a:rPr lang="en-US" dirty="0" err="1">
                <a:cs typeface="Calibri"/>
              </a:rPr>
              <a:t>hwn</a:t>
            </a:r>
            <a:r>
              <a:rPr lang="en-US" dirty="0">
                <a:cs typeface="Calibri"/>
              </a:rPr>
              <a:t> </a:t>
            </a:r>
            <a:r>
              <a:rPr lang="en-US" dirty="0" err="1">
                <a:cs typeface="Calibri"/>
              </a:rPr>
              <a:t>ydy</a:t>
            </a:r>
            <a:r>
              <a:rPr lang="en-US" dirty="0">
                <a:cs typeface="Calibri"/>
              </a:rPr>
              <a:t> </a:t>
            </a:r>
            <a:r>
              <a:rPr lang="en-US" i="1" dirty="0" err="1">
                <a:cs typeface="Calibri"/>
              </a:rPr>
              <a:t>colled</a:t>
            </a:r>
            <a:r>
              <a:rPr lang="en-US" i="1" dirty="0">
                <a:cs typeface="Calibri"/>
              </a:rPr>
              <a:t> </a:t>
            </a:r>
            <a:r>
              <a:rPr lang="en-US" i="1" dirty="0" err="1">
                <a:cs typeface="Calibri"/>
              </a:rPr>
              <a:t>mewn</a:t>
            </a:r>
            <a:r>
              <a:rPr lang="en-US" i="1" dirty="0">
                <a:cs typeface="Calibri"/>
              </a:rPr>
              <a:t> </a:t>
            </a:r>
            <a:r>
              <a:rPr lang="en-US" i="1" dirty="0" err="1">
                <a:cs typeface="Calibri"/>
              </a:rPr>
              <a:t>dysgu</a:t>
            </a:r>
            <a:r>
              <a:rPr lang="en-US" i="1" dirty="0">
                <a:cs typeface="Calibri"/>
              </a:rPr>
              <a:t> </a:t>
            </a:r>
            <a:r>
              <a:rPr lang="en-US" dirty="0" err="1">
                <a:cs typeface="Calibri"/>
              </a:rPr>
              <a:t>a'r</a:t>
            </a:r>
            <a:r>
              <a:rPr lang="en-US" i="1" dirty="0">
                <a:cs typeface="Calibri"/>
              </a:rPr>
              <a:t> </a:t>
            </a:r>
            <a:r>
              <a:rPr lang="en-US" i="1" dirty="0" err="1">
                <a:cs typeface="Calibri"/>
              </a:rPr>
              <a:t>bwlch</a:t>
            </a:r>
            <a:r>
              <a:rPr lang="en-US" i="1" dirty="0">
                <a:cs typeface="Calibri"/>
              </a:rPr>
              <a:t> </a:t>
            </a:r>
            <a:r>
              <a:rPr lang="en-US" i="1" dirty="0" err="1">
                <a:cs typeface="Calibri"/>
              </a:rPr>
              <a:t>cyrhaeddiad</a:t>
            </a:r>
            <a:r>
              <a:rPr lang="en-US" i="1" dirty="0">
                <a:cs typeface="Calibri"/>
              </a:rPr>
              <a:t>. </a:t>
            </a:r>
            <a:r>
              <a:rPr lang="en-US" dirty="0">
                <a:cs typeface="Calibri"/>
              </a:rPr>
              <a:t>Beth </a:t>
            </a:r>
            <a:r>
              <a:rPr lang="en-US" dirty="0" err="1">
                <a:cs typeface="Calibri"/>
              </a:rPr>
              <a:t>ydych</a:t>
            </a:r>
            <a:r>
              <a:rPr lang="en-US" dirty="0">
                <a:cs typeface="Calibri"/>
              </a:rPr>
              <a:t> </a:t>
            </a:r>
            <a:r>
              <a:rPr lang="en-US" dirty="0" err="1">
                <a:cs typeface="Calibri"/>
              </a:rPr>
              <a:t>chi'n</a:t>
            </a:r>
            <a:r>
              <a:rPr lang="en-US" dirty="0">
                <a:cs typeface="Calibri"/>
              </a:rPr>
              <a:t> </a:t>
            </a:r>
            <a:r>
              <a:rPr lang="en-US" dirty="0" err="1">
                <a:cs typeface="Calibri"/>
              </a:rPr>
              <a:t>credu</a:t>
            </a:r>
            <a:r>
              <a:rPr lang="en-US" dirty="0">
                <a:cs typeface="Calibri"/>
              </a:rPr>
              <a:t> </a:t>
            </a:r>
            <a:r>
              <a:rPr lang="en-US" dirty="0" err="1">
                <a:cs typeface="Calibri"/>
              </a:rPr>
              <a:t>ydy'r</a:t>
            </a:r>
            <a:r>
              <a:rPr lang="en-US" dirty="0">
                <a:cs typeface="Calibri"/>
              </a:rPr>
              <a:t> </a:t>
            </a:r>
            <a:r>
              <a:rPr lang="en-US" dirty="0" err="1">
                <a:cs typeface="Calibri"/>
              </a:rPr>
              <a:t>berthynas</a:t>
            </a:r>
            <a:r>
              <a:rPr lang="en-US" dirty="0">
                <a:cs typeface="Calibri"/>
              </a:rPr>
              <a:t> </a:t>
            </a:r>
            <a:r>
              <a:rPr lang="en-US" dirty="0" err="1">
                <a:cs typeface="Calibri"/>
              </a:rPr>
              <a:t>rhwng</a:t>
            </a:r>
            <a:r>
              <a:rPr lang="en-US" dirty="0">
                <a:cs typeface="Calibri"/>
              </a:rPr>
              <a:t> y </a:t>
            </a:r>
            <a:r>
              <a:rPr lang="en-US" dirty="0" err="1">
                <a:cs typeface="Calibri"/>
              </a:rPr>
              <a:t>ddau</a:t>
            </a:r>
            <a:r>
              <a:rPr lang="en-US" dirty="0">
                <a:cs typeface="Calibri"/>
              </a:rPr>
              <a:t>?</a:t>
            </a:r>
          </a:p>
          <a:p>
            <a:endParaRPr lang="en-US" dirty="0">
              <a:cs typeface="Calibri"/>
            </a:endParaRPr>
          </a:p>
          <a:p>
            <a:r>
              <a:rPr lang="en-US" dirty="0">
                <a:cs typeface="Calibri"/>
              </a:rPr>
              <a:t>Some phrases, or key concepts, you will come across during this time are </a:t>
            </a:r>
            <a:r>
              <a:rPr lang="en-US" i="1" dirty="0">
                <a:cs typeface="Calibri"/>
              </a:rPr>
              <a:t>learning loss</a:t>
            </a:r>
            <a:r>
              <a:rPr lang="en-US" dirty="0">
                <a:cs typeface="Calibri"/>
              </a:rPr>
              <a:t> and </a:t>
            </a:r>
            <a:r>
              <a:rPr lang="en-US" i="1" dirty="0">
                <a:cs typeface="Calibri"/>
              </a:rPr>
              <a:t>attainment gap</a:t>
            </a:r>
            <a:r>
              <a:rPr lang="en-US" dirty="0">
                <a:cs typeface="Calibri"/>
              </a:rPr>
              <a:t>. What do you think the relationship is between these two concepts?</a:t>
            </a:r>
          </a:p>
          <a:p>
            <a:endParaRPr lang="en-US" dirty="0">
              <a:cs typeface="Calibri"/>
            </a:endParaRPr>
          </a:p>
          <a:p>
            <a:r>
              <a:rPr lang="en-US" dirty="0">
                <a:cs typeface="Calibri"/>
              </a:rPr>
              <a:t>Jeremy Miles spoke about this in his address to UWTSD in February and in the </a:t>
            </a:r>
            <a:r>
              <a:rPr lang="en-US" dirty="0" err="1">
                <a:cs typeface="Calibri"/>
              </a:rPr>
              <a:t>Youtube</a:t>
            </a:r>
            <a:r>
              <a:rPr lang="en-US" dirty="0">
                <a:cs typeface="Calibri"/>
              </a:rPr>
              <a:t> clip just watched.</a:t>
            </a:r>
          </a:p>
        </p:txBody>
      </p:sp>
      <p:sp>
        <p:nvSpPr>
          <p:cNvPr id="4" name="Slide Number Placeholder 3"/>
          <p:cNvSpPr>
            <a:spLocks noGrp="1"/>
          </p:cNvSpPr>
          <p:nvPr>
            <p:ph type="sldNum" sz="quarter" idx="5"/>
          </p:nvPr>
        </p:nvSpPr>
        <p:spPr/>
        <p:txBody>
          <a:bodyPr/>
          <a:lstStyle/>
          <a:p>
            <a:fld id="{A45568A4-4C6D-4956-9226-33B3E23FFD62}" type="slidenum">
              <a:rPr lang="en-GB" smtClean="0"/>
              <a:t>5</a:t>
            </a:fld>
            <a:endParaRPr lang="en-GB"/>
          </a:p>
        </p:txBody>
      </p:sp>
    </p:spTree>
    <p:extLst>
      <p:ext uri="{BB962C8B-B14F-4D97-AF65-F5344CB8AC3E}">
        <p14:creationId xmlns:p14="http://schemas.microsoft.com/office/powerpoint/2010/main" val="2913196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link to the Welsh Government’s document is both on this slide and on Moodle.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Inform students of Welsh Government’s recovery plan – Guidance on actions needed to be undertaken by both schools and WG in response to the issues raised post pandemic. They can have time later to engage with this literature – encourage them, in the first instance, to read the guidance and now consider how it addresses aspects of social justice.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593631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7</a:t>
            </a:fld>
            <a:endParaRPr lang="en-GB"/>
          </a:p>
        </p:txBody>
      </p:sp>
    </p:spTree>
    <p:extLst>
      <p:ext uri="{BB962C8B-B14F-4D97-AF65-F5344CB8AC3E}">
        <p14:creationId xmlns:p14="http://schemas.microsoft.com/office/powerpoint/2010/main" val="398375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8</a:t>
            </a:fld>
            <a:endParaRPr lang="en-GB"/>
          </a:p>
        </p:txBody>
      </p:sp>
    </p:spTree>
    <p:extLst>
      <p:ext uri="{BB962C8B-B14F-4D97-AF65-F5344CB8AC3E}">
        <p14:creationId xmlns:p14="http://schemas.microsoft.com/office/powerpoint/2010/main" val="3605862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2397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7226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3426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5403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3497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2882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29437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2140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5598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5921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18369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8002585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youtu.be/281dw8GSDd0?t=52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hyperlink" Target="https://www.bera.ac.uk/project/covid-1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gov.wales/renew-and-reform-supporting-learners-wellbeing-and-progression-html"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10.png"/><Relationship Id="rId4" Type="http://schemas.openxmlformats.org/officeDocument/2006/relationships/hyperlink" Target="https://hwb.gov.wales/curriculum-for-wales/analysis-of-conversations-learning-in-the-next-phase-beyond-covid-1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11.png"/><Relationship Id="rId4" Type="http://schemas.openxmlformats.org/officeDocument/2006/relationships/hyperlink" Target="https://hwb.gov.wales/cwricwlwm-i-gymru/dadansoddiad-o-r-sgyrsiau-dysgu-yn-y-cyfnod-nesaf-y-tu-hwnt-i-covid-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12EF72C-36C9-4EA3-8483-2B7454375C43}"/>
              </a:ext>
            </a:extLst>
          </p:cNvPr>
          <p:cNvSpPr/>
          <p:nvPr/>
        </p:nvSpPr>
        <p:spPr>
          <a:xfrm>
            <a:off x="2157197" y="4369648"/>
            <a:ext cx="7877606" cy="1323439"/>
          </a:xfrm>
          <a:prstGeom prst="rect">
            <a:avLst/>
          </a:prstGeom>
          <a:noFill/>
        </p:spPr>
        <p:txBody>
          <a:bodyPr wrap="none" lIns="91440" tIns="45720" rIns="91440" bIns="45720">
            <a:spAutoFit/>
          </a:bodyPr>
          <a:lstStyle/>
          <a:p>
            <a:pPr algn="ctr">
              <a:defRPr/>
            </a:pP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Learners, Schools and Communities:</a:t>
            </a:r>
          </a:p>
          <a:p>
            <a:pPr algn="ctr">
              <a:defRPr/>
            </a:pP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where am I teaching?</a:t>
            </a:r>
          </a:p>
        </p:txBody>
      </p:sp>
      <p:sp>
        <p:nvSpPr>
          <p:cNvPr id="10" name="Rectangle 9">
            <a:extLst>
              <a:ext uri="{FF2B5EF4-FFF2-40B4-BE49-F238E27FC236}">
                <a16:creationId xmlns:a16="http://schemas.microsoft.com/office/drawing/2014/main" id="{30791687-2998-4FFD-B17C-3C93695A1928}"/>
              </a:ext>
            </a:extLst>
          </p:cNvPr>
          <p:cNvSpPr/>
          <p:nvPr/>
        </p:nvSpPr>
        <p:spPr>
          <a:xfrm>
            <a:off x="2443416" y="1003448"/>
            <a:ext cx="7416005" cy="1323439"/>
          </a:xfrm>
          <a:prstGeom prst="rect">
            <a:avLst/>
          </a:prstGeom>
          <a:noFill/>
        </p:spPr>
        <p:txBody>
          <a:bodyPr wrap="none" lIns="91440" tIns="45720" rIns="91440" bIns="45720">
            <a:spAutoFit/>
          </a:bodyPr>
          <a:lstStyle/>
          <a:p>
            <a:pPr algn="ctr">
              <a:defRPr/>
            </a:pP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Dysgwyr</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Ysgolion</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Chymunedau</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t>
            </a:r>
          </a:p>
          <a:p>
            <a:pPr algn="ctr">
              <a:defRPr/>
            </a:pP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ble</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ydw</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i’n</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addysgu</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t>
            </a:r>
          </a:p>
        </p:txBody>
      </p:sp>
      <p:pic>
        <p:nvPicPr>
          <p:cNvPr id="11" name="Picture 2" descr="Wales Map Flag | Wales map, Welsh flag, Wales flag">
            <a:extLst>
              <a:ext uri="{FF2B5EF4-FFF2-40B4-BE49-F238E27FC236}">
                <a16:creationId xmlns:a16="http://schemas.microsoft.com/office/drawing/2014/main" id="{FD48A6DE-A478-42B2-8897-88BA4725F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0921" y="2488352"/>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03952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See the source image">
            <a:extLst>
              <a:ext uri="{FF2B5EF4-FFF2-40B4-BE49-F238E27FC236}">
                <a16:creationId xmlns:a16="http://schemas.microsoft.com/office/drawing/2014/main" id="{630E2EC6-C80D-45C5-8172-012A132FFC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58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B07CF-1AD3-45FF-A7EE-D5AB6E2E836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1900" dirty="0"/>
              <a:t>Education Minister Jeremy Miles </a:t>
            </a:r>
            <a:r>
              <a:rPr lang="en-US" sz="1900" dirty="0">
                <a:hlinkClick r:id="rId4"/>
              </a:rPr>
              <a:t>https://youtu.be/281dw8GSDd0?t=525</a:t>
            </a:r>
            <a:br>
              <a:rPr lang="en-US" sz="1900" dirty="0"/>
            </a:br>
            <a:endParaRPr lang="en-US" sz="1900" dirty="0"/>
          </a:p>
        </p:txBody>
      </p:sp>
      <p:sp>
        <p:nvSpPr>
          <p:cNvPr id="4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12407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8A310-31B6-47D9-AC55-9B52C412B597}"/>
              </a:ext>
            </a:extLst>
          </p:cNvPr>
          <p:cNvSpPr>
            <a:spLocks noGrp="1"/>
          </p:cNvSpPr>
          <p:nvPr>
            <p:ph type="title"/>
          </p:nvPr>
        </p:nvSpPr>
        <p:spPr>
          <a:xfrm>
            <a:off x="4703619" y="456086"/>
            <a:ext cx="7599218" cy="1286160"/>
          </a:xfrm>
        </p:spPr>
        <p:txBody>
          <a:bodyPr vert="horz" lIns="91440" tIns="45720" rIns="91440" bIns="45720" rtlCol="0" anchor="b">
            <a:normAutofit fontScale="90000"/>
          </a:bodyPr>
          <a:lstStyle/>
          <a:p>
            <a:r>
              <a:rPr lang="en-US" sz="4100" b="1" dirty="0" err="1"/>
              <a:t>Addysgu</a:t>
            </a:r>
            <a:r>
              <a:rPr lang="en-US" sz="4100" b="1" dirty="0"/>
              <a:t> </a:t>
            </a:r>
            <a:r>
              <a:rPr lang="en-US" sz="4100" b="1" dirty="0" err="1"/>
              <a:t>yn</a:t>
            </a:r>
            <a:r>
              <a:rPr lang="en-US" sz="4100" b="1" dirty="0"/>
              <a:t> </a:t>
            </a:r>
            <a:r>
              <a:rPr lang="en-US" sz="4100" b="1" dirty="0" err="1"/>
              <a:t>ystod</a:t>
            </a:r>
            <a:r>
              <a:rPr lang="en-US" sz="4100" b="1" dirty="0"/>
              <a:t> (ac </a:t>
            </a:r>
            <a:r>
              <a:rPr lang="en-US" sz="4100" b="1" dirty="0" err="1"/>
              <a:t>ar</a:t>
            </a:r>
            <a:r>
              <a:rPr lang="en-US" sz="4100" b="1" dirty="0"/>
              <a:t> </a:t>
            </a:r>
            <a:r>
              <a:rPr lang="en-US" sz="4100" b="1" dirty="0" err="1"/>
              <a:t>ôl</a:t>
            </a:r>
            <a:r>
              <a:rPr lang="en-US" sz="4100" b="1" dirty="0"/>
              <a:t>) </a:t>
            </a:r>
            <a:r>
              <a:rPr lang="en-US" sz="4100" b="1" dirty="0" err="1"/>
              <a:t>pandemig</a:t>
            </a:r>
            <a:br>
              <a:rPr lang="en-US" sz="4100" b="1" dirty="0"/>
            </a:br>
            <a:r>
              <a:rPr lang="en-US" sz="4100" b="1" dirty="0"/>
              <a:t>Teaching during (and after) a pandemic</a:t>
            </a:r>
          </a:p>
        </p:txBody>
      </p:sp>
      <p:sp>
        <p:nvSpPr>
          <p:cNvPr id="5" name="Content Placeholder 4">
            <a:extLst>
              <a:ext uri="{FF2B5EF4-FFF2-40B4-BE49-F238E27FC236}">
                <a16:creationId xmlns:a16="http://schemas.microsoft.com/office/drawing/2014/main" id="{14494106-0C9F-47E1-956E-DA50D65DE49B}"/>
              </a:ext>
            </a:extLst>
          </p:cNvPr>
          <p:cNvSpPr>
            <a:spLocks noGrp="1"/>
          </p:cNvSpPr>
          <p:nvPr>
            <p:ph sz="half" idx="2"/>
          </p:nvPr>
        </p:nvSpPr>
        <p:spPr>
          <a:xfrm>
            <a:off x="4800908" y="2386445"/>
            <a:ext cx="3278717" cy="3473692"/>
          </a:xfrm>
        </p:spPr>
        <p:txBody>
          <a:bodyPr vert="horz" lIns="91440" tIns="45720" rIns="91440" bIns="45720" rtlCol="0" anchor="t">
            <a:normAutofit/>
          </a:bodyPr>
          <a:lstStyle/>
          <a:p>
            <a:pPr marL="0" indent="0">
              <a:buNone/>
            </a:pPr>
            <a:r>
              <a:rPr lang="en-US" b="1" err="1">
                <a:cs typeface="Calibri" panose="020F0502020204030204"/>
              </a:rPr>
              <a:t>Ystyriaethau</a:t>
            </a:r>
            <a:r>
              <a:rPr lang="en-US" b="1">
                <a:cs typeface="Calibri" panose="020F0502020204030204"/>
              </a:rPr>
              <a:t>:</a:t>
            </a:r>
          </a:p>
          <a:p>
            <a:pPr>
              <a:buFont typeface="Wingdings" panose="020B0604020202020204" pitchFamily="34" charset="0"/>
              <a:buChar char="Ø"/>
            </a:pPr>
            <a:r>
              <a:rPr lang="en-US" err="1">
                <a:cs typeface="Calibri" panose="020F0502020204030204"/>
              </a:rPr>
              <a:t>Effaith</a:t>
            </a:r>
            <a:r>
              <a:rPr lang="en-US">
                <a:cs typeface="Calibri" panose="020F0502020204030204"/>
              </a:rPr>
              <a:t> </a:t>
            </a:r>
            <a:r>
              <a:rPr lang="en-US" err="1">
                <a:cs typeface="Calibri" panose="020F0502020204030204"/>
              </a:rPr>
              <a:t>ar</a:t>
            </a:r>
            <a:r>
              <a:rPr lang="en-US">
                <a:cs typeface="Calibri" panose="020F0502020204030204"/>
              </a:rPr>
              <a:t> </a:t>
            </a:r>
            <a:r>
              <a:rPr lang="en-US" err="1">
                <a:cs typeface="Calibri" panose="020F0502020204030204"/>
              </a:rPr>
              <a:t>ddysgu</a:t>
            </a:r>
            <a:r>
              <a:rPr lang="en-US">
                <a:cs typeface="Calibri" panose="020F0502020204030204"/>
              </a:rPr>
              <a:t> ac </a:t>
            </a:r>
            <a:r>
              <a:rPr lang="en-US" err="1">
                <a:cs typeface="Calibri" panose="020F0502020204030204"/>
              </a:rPr>
              <a:t>addysgu</a:t>
            </a:r>
            <a:endParaRPr lang="en-US">
              <a:cs typeface="Calibri" panose="020F0502020204030204"/>
            </a:endParaRPr>
          </a:p>
          <a:p>
            <a:pPr>
              <a:buFont typeface="Wingdings" panose="020B0604020202020204" pitchFamily="34" charset="0"/>
              <a:buChar char="Ø"/>
            </a:pPr>
            <a:r>
              <a:rPr lang="en-US" err="1">
                <a:cs typeface="Calibri" panose="020F0502020204030204"/>
              </a:rPr>
              <a:t>Effaith</a:t>
            </a:r>
            <a:r>
              <a:rPr lang="en-US">
                <a:cs typeface="Calibri" panose="020F0502020204030204"/>
              </a:rPr>
              <a:t> </a:t>
            </a:r>
            <a:r>
              <a:rPr lang="en-US" err="1">
                <a:cs typeface="Calibri" panose="020F0502020204030204"/>
              </a:rPr>
              <a:t>ar</a:t>
            </a:r>
            <a:r>
              <a:rPr lang="en-US">
                <a:cs typeface="Calibri" panose="020F0502020204030204"/>
              </a:rPr>
              <a:t> </a:t>
            </a:r>
            <a:r>
              <a:rPr lang="en-US" err="1">
                <a:cs typeface="Calibri" panose="020F0502020204030204"/>
              </a:rPr>
              <a:t>yr</a:t>
            </a:r>
            <a:r>
              <a:rPr lang="en-US">
                <a:cs typeface="Calibri" panose="020F0502020204030204"/>
              </a:rPr>
              <a:t> </a:t>
            </a:r>
            <a:r>
              <a:rPr lang="en-US" err="1">
                <a:cs typeface="Calibri" panose="020F0502020204030204"/>
              </a:rPr>
              <a:t>amgylchedd</a:t>
            </a:r>
            <a:r>
              <a:rPr lang="en-US">
                <a:cs typeface="Calibri" panose="020F0502020204030204"/>
              </a:rPr>
              <a:t> </a:t>
            </a:r>
            <a:r>
              <a:rPr lang="en-US" err="1">
                <a:cs typeface="Calibri" panose="020F0502020204030204"/>
              </a:rPr>
              <a:t>dysgu</a:t>
            </a:r>
            <a:endParaRPr lang="en-US">
              <a:cs typeface="Calibri" panose="020F0502020204030204"/>
            </a:endParaRPr>
          </a:p>
          <a:p>
            <a:pPr>
              <a:buFont typeface="Wingdings" panose="020B0604020202020204" pitchFamily="34" charset="0"/>
              <a:buChar char="Ø"/>
            </a:pPr>
            <a:r>
              <a:rPr lang="en-US" err="1">
                <a:cs typeface="Calibri" panose="020F0502020204030204"/>
              </a:rPr>
              <a:t>Effaith</a:t>
            </a:r>
            <a:r>
              <a:rPr lang="en-US">
                <a:cs typeface="Calibri" panose="020F0502020204030204"/>
              </a:rPr>
              <a:t> </a:t>
            </a:r>
            <a:r>
              <a:rPr lang="en-US" err="1">
                <a:cs typeface="Calibri" panose="020F0502020204030204"/>
              </a:rPr>
              <a:t>ar</a:t>
            </a:r>
            <a:r>
              <a:rPr lang="en-US">
                <a:cs typeface="Calibri" panose="020F0502020204030204"/>
              </a:rPr>
              <a:t> y </a:t>
            </a:r>
            <a:r>
              <a:rPr lang="en-US" err="1">
                <a:cs typeface="Calibri" panose="020F0502020204030204"/>
              </a:rPr>
              <a:t>gymuned</a:t>
            </a:r>
            <a:r>
              <a:rPr lang="en-US">
                <a:cs typeface="Calibri" panose="020F0502020204030204"/>
              </a:rPr>
              <a:t> </a:t>
            </a:r>
            <a:r>
              <a:rPr lang="en-US" err="1">
                <a:cs typeface="Calibri" panose="020F0502020204030204"/>
              </a:rPr>
              <a:t>ehangach</a:t>
            </a:r>
            <a:endParaRPr lang="en-US">
              <a:cs typeface="Calibri" panose="020F0502020204030204"/>
            </a:endParaRPr>
          </a:p>
        </p:txBody>
      </p:sp>
      <p:pic>
        <p:nvPicPr>
          <p:cNvPr id="4" name="Picture 4" descr="A picture containing reptile, table, sitting, cake&#10;&#10;Description automatically generated">
            <a:extLst>
              <a:ext uri="{FF2B5EF4-FFF2-40B4-BE49-F238E27FC236}">
                <a16:creationId xmlns:a16="http://schemas.microsoft.com/office/drawing/2014/main" id="{BD9876EB-77F5-4B98-8FB1-26D7CE62AF1B}"/>
              </a:ext>
            </a:extLst>
          </p:cNvPr>
          <p:cNvPicPr>
            <a:picLocks noGrp="1" noChangeAspect="1"/>
          </p:cNvPicPr>
          <p:nvPr>
            <p:ph sz="half" idx="1"/>
          </p:nvPr>
        </p:nvPicPr>
        <p:blipFill rotWithShape="1">
          <a:blip r:embed="rId3"/>
          <a:srcRect l="41392" r="20587"/>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1FD1D5"/>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AC7015B-4A13-485C-81A6-B417426393BF}"/>
              </a:ext>
            </a:extLst>
          </p:cNvPr>
          <p:cNvSpPr txBox="1"/>
          <p:nvPr/>
        </p:nvSpPr>
        <p:spPr>
          <a:xfrm>
            <a:off x="8257310" y="2386445"/>
            <a:ext cx="3643743"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cs typeface="Calibri"/>
              </a:rPr>
              <a:t>Considerations:</a:t>
            </a:r>
          </a:p>
          <a:p>
            <a:pPr marL="342900" indent="-342900">
              <a:buFont typeface="Wingdings"/>
              <a:buChar char="Ø"/>
            </a:pPr>
            <a:r>
              <a:rPr lang="en-GB" sz="2800">
                <a:cs typeface="Calibri"/>
              </a:rPr>
              <a:t>Impact on teaching and learning</a:t>
            </a:r>
          </a:p>
          <a:p>
            <a:pPr marL="342900" indent="-342900">
              <a:buFont typeface="Wingdings"/>
              <a:buChar char="Ø"/>
            </a:pPr>
            <a:r>
              <a:rPr lang="en-GB" sz="2800">
                <a:cs typeface="Calibri"/>
              </a:rPr>
              <a:t>Impact on the learning environment</a:t>
            </a:r>
          </a:p>
          <a:p>
            <a:pPr marL="342900" indent="-342900">
              <a:buFont typeface="Wingdings"/>
              <a:buChar char="Ø"/>
            </a:pPr>
            <a:r>
              <a:rPr lang="en-GB" sz="2800">
                <a:cs typeface="Calibri"/>
              </a:rPr>
              <a:t>Impact on the wider community</a:t>
            </a:r>
          </a:p>
        </p:txBody>
      </p:sp>
    </p:spTree>
    <p:extLst>
      <p:ext uri="{BB962C8B-B14F-4D97-AF65-F5344CB8AC3E}">
        <p14:creationId xmlns:p14="http://schemas.microsoft.com/office/powerpoint/2010/main" val="192004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8A310-31B6-47D9-AC55-9B52C412B597}"/>
              </a:ext>
            </a:extLst>
          </p:cNvPr>
          <p:cNvSpPr>
            <a:spLocks noGrp="1"/>
          </p:cNvSpPr>
          <p:nvPr>
            <p:ph type="title"/>
          </p:nvPr>
        </p:nvSpPr>
        <p:spPr>
          <a:xfrm>
            <a:off x="3791076" y="693294"/>
            <a:ext cx="7599218" cy="1286160"/>
          </a:xfrm>
        </p:spPr>
        <p:txBody>
          <a:bodyPr vert="horz" lIns="91440" tIns="45720" rIns="91440" bIns="45720" rtlCol="0" anchor="b">
            <a:normAutofit fontScale="90000"/>
          </a:bodyPr>
          <a:lstStyle/>
          <a:p>
            <a:r>
              <a:rPr lang="en-US" sz="4100" b="1" dirty="0" err="1"/>
              <a:t>Addysgu</a:t>
            </a:r>
            <a:r>
              <a:rPr lang="en-US" sz="4100" b="1" dirty="0"/>
              <a:t> </a:t>
            </a:r>
            <a:r>
              <a:rPr lang="en-US" sz="4100" b="1" dirty="0" err="1"/>
              <a:t>yn</a:t>
            </a:r>
            <a:r>
              <a:rPr lang="en-US" sz="4100" b="1" dirty="0"/>
              <a:t> </a:t>
            </a:r>
            <a:r>
              <a:rPr lang="en-US" sz="4100" b="1" dirty="0" err="1"/>
              <a:t>ystod</a:t>
            </a:r>
            <a:r>
              <a:rPr lang="en-US" sz="4100" b="1" dirty="0"/>
              <a:t> (ac </a:t>
            </a:r>
            <a:r>
              <a:rPr lang="en-US" sz="4100" b="1" dirty="0" err="1"/>
              <a:t>ar</a:t>
            </a:r>
            <a:r>
              <a:rPr lang="en-US" sz="4100" b="1" dirty="0"/>
              <a:t> </a:t>
            </a:r>
            <a:r>
              <a:rPr lang="en-US" sz="4100" b="1" dirty="0" err="1"/>
              <a:t>ôl</a:t>
            </a:r>
            <a:r>
              <a:rPr lang="en-US" sz="4100" b="1" dirty="0"/>
              <a:t>) </a:t>
            </a:r>
            <a:r>
              <a:rPr lang="en-US" sz="4100" b="1" dirty="0" err="1"/>
              <a:t>pandemig</a:t>
            </a:r>
            <a:br>
              <a:rPr lang="en-US" sz="4100" b="1" dirty="0"/>
            </a:br>
            <a:r>
              <a:rPr lang="en-US" sz="4100" b="1" dirty="0"/>
              <a:t>Teaching during (and after) a pandemic</a:t>
            </a:r>
          </a:p>
        </p:txBody>
      </p:sp>
      <p:pic>
        <p:nvPicPr>
          <p:cNvPr id="4" name="Picture 4" descr="A picture containing reptile, table, sitting, cake&#10;&#10;Description automatically generated">
            <a:extLst>
              <a:ext uri="{FF2B5EF4-FFF2-40B4-BE49-F238E27FC236}">
                <a16:creationId xmlns:a16="http://schemas.microsoft.com/office/drawing/2014/main" id="{BD9876EB-77F5-4B98-8FB1-26D7CE62AF1B}"/>
              </a:ext>
            </a:extLst>
          </p:cNvPr>
          <p:cNvPicPr>
            <a:picLocks noGrp="1" noChangeAspect="1"/>
          </p:cNvPicPr>
          <p:nvPr>
            <p:ph sz="half" idx="1"/>
          </p:nvPr>
        </p:nvPicPr>
        <p:blipFill rotWithShape="1">
          <a:blip r:embed="rId3"/>
          <a:srcRect l="41392" r="20587"/>
          <a:stretch/>
        </p:blipFill>
        <p:spPr>
          <a:xfrm>
            <a:off x="90056" y="0"/>
            <a:ext cx="3477490" cy="5144693"/>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1FD1D5"/>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AC7015B-4A13-485C-81A6-B417426393BF}"/>
              </a:ext>
            </a:extLst>
          </p:cNvPr>
          <p:cNvSpPr txBox="1"/>
          <p:nvPr/>
        </p:nvSpPr>
        <p:spPr>
          <a:xfrm>
            <a:off x="6276110" y="3667991"/>
            <a:ext cx="36437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hlinkClick r:id="rId4"/>
              </a:rPr>
              <a:t>COVID-19 | BERA</a:t>
            </a:r>
            <a:endParaRPr lang="en-GB" sz="2800" b="1" dirty="0">
              <a:cs typeface="Calibri"/>
            </a:endParaRPr>
          </a:p>
        </p:txBody>
      </p:sp>
      <p:pic>
        <p:nvPicPr>
          <p:cNvPr id="9" name="Picture 8">
            <a:extLst>
              <a:ext uri="{FF2B5EF4-FFF2-40B4-BE49-F238E27FC236}">
                <a16:creationId xmlns:a16="http://schemas.microsoft.com/office/drawing/2014/main" id="{DF07C348-40B5-47DE-8A4F-67C51D172686}"/>
              </a:ext>
            </a:extLst>
          </p:cNvPr>
          <p:cNvPicPr>
            <a:picLocks noChangeAspect="1"/>
          </p:cNvPicPr>
          <p:nvPr/>
        </p:nvPicPr>
        <p:blipFill rotWithShape="1">
          <a:blip r:embed="rId5"/>
          <a:srcRect t="12626" r="2728" b="55152"/>
          <a:stretch/>
        </p:blipFill>
        <p:spPr>
          <a:xfrm>
            <a:off x="3567546" y="4860638"/>
            <a:ext cx="8406655" cy="1856507"/>
          </a:xfrm>
          <a:prstGeom prst="rect">
            <a:avLst/>
          </a:prstGeom>
        </p:spPr>
      </p:pic>
      <p:pic>
        <p:nvPicPr>
          <p:cNvPr id="3" name="Picture 2" descr="Time To Read Clock Reading Comprehension Learning School Stock ...">
            <a:extLst>
              <a:ext uri="{FF2B5EF4-FFF2-40B4-BE49-F238E27FC236}">
                <a16:creationId xmlns:a16="http://schemas.microsoft.com/office/drawing/2014/main" id="{3DA54457-3920-14EA-DDB2-FB8F215ACE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04134" y="3079750"/>
            <a:ext cx="1287322" cy="117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0075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05C25-0A14-400E-94DC-29777506A814}"/>
              </a:ext>
            </a:extLst>
          </p:cNvPr>
          <p:cNvSpPr>
            <a:spLocks noGrp="1"/>
          </p:cNvSpPr>
          <p:nvPr>
            <p:ph type="title"/>
          </p:nvPr>
        </p:nvSpPr>
        <p:spPr>
          <a:xfrm>
            <a:off x="838200" y="503670"/>
            <a:ext cx="10515600" cy="1325563"/>
          </a:xfrm>
        </p:spPr>
        <p:txBody>
          <a:bodyPr/>
          <a:lstStyle/>
          <a:p>
            <a:r>
              <a:rPr lang="en-US" b="1" err="1">
                <a:ea typeface="+mj-lt"/>
                <a:cs typeface="+mj-lt"/>
              </a:rPr>
              <a:t>Effaith</a:t>
            </a:r>
            <a:r>
              <a:rPr lang="en-US" b="1">
                <a:ea typeface="+mj-lt"/>
                <a:cs typeface="+mj-lt"/>
              </a:rPr>
              <a:t> </a:t>
            </a:r>
            <a:r>
              <a:rPr lang="en-US" b="1" err="1">
                <a:ea typeface="+mj-lt"/>
                <a:cs typeface="+mj-lt"/>
              </a:rPr>
              <a:t>ar</a:t>
            </a:r>
            <a:r>
              <a:rPr lang="en-US" b="1">
                <a:ea typeface="+mj-lt"/>
                <a:cs typeface="+mj-lt"/>
              </a:rPr>
              <a:t> </a:t>
            </a:r>
            <a:r>
              <a:rPr lang="en-US" b="1" err="1">
                <a:ea typeface="+mj-lt"/>
                <a:cs typeface="+mj-lt"/>
              </a:rPr>
              <a:t>ddysgu</a:t>
            </a:r>
            <a:r>
              <a:rPr lang="en-US" b="1">
                <a:ea typeface="+mj-lt"/>
                <a:cs typeface="+mj-lt"/>
              </a:rPr>
              <a:t> ac </a:t>
            </a:r>
            <a:r>
              <a:rPr lang="en-US" b="1" err="1">
                <a:ea typeface="+mj-lt"/>
                <a:cs typeface="+mj-lt"/>
              </a:rPr>
              <a:t>addysgu</a:t>
            </a:r>
            <a:endParaRPr lang="en-GB" b="1">
              <a:ea typeface="+mj-lt"/>
              <a:cs typeface="+mj-lt"/>
            </a:endParaRPr>
          </a:p>
          <a:p>
            <a:r>
              <a:rPr lang="en-GB" b="1">
                <a:ea typeface="+mj-lt"/>
                <a:cs typeface="+mj-lt"/>
              </a:rPr>
              <a:t>Impact on teaching and learning</a:t>
            </a:r>
          </a:p>
          <a:p>
            <a:endParaRPr lang="en-GB" b="1">
              <a:cs typeface="Calibri Light"/>
            </a:endParaRPr>
          </a:p>
        </p:txBody>
      </p:sp>
      <p:sp>
        <p:nvSpPr>
          <p:cNvPr id="4" name="Content Placeholder 3">
            <a:extLst>
              <a:ext uri="{FF2B5EF4-FFF2-40B4-BE49-F238E27FC236}">
                <a16:creationId xmlns:a16="http://schemas.microsoft.com/office/drawing/2014/main" id="{B4CA8C13-2440-4E3A-BC79-2F8A19BB3F81}"/>
              </a:ext>
            </a:extLst>
          </p:cNvPr>
          <p:cNvSpPr>
            <a:spLocks noGrp="1"/>
          </p:cNvSpPr>
          <p:nvPr>
            <p:ph sz="half" idx="2"/>
          </p:nvPr>
        </p:nvSpPr>
        <p:spPr>
          <a:xfrm>
            <a:off x="6685973" y="2437534"/>
            <a:ext cx="5181600" cy="4351338"/>
          </a:xfrm>
        </p:spPr>
        <p:txBody>
          <a:bodyPr vert="horz" lIns="91440" tIns="45720" rIns="91440" bIns="45720" rtlCol="0" anchor="t">
            <a:normAutofit/>
          </a:bodyPr>
          <a:lstStyle/>
          <a:p>
            <a:r>
              <a:rPr lang="en-GB" b="1" err="1">
                <a:ea typeface="+mn-lt"/>
                <a:cs typeface="+mn-lt"/>
              </a:rPr>
              <a:t>Bwlch</a:t>
            </a:r>
            <a:r>
              <a:rPr lang="en-GB" b="1">
                <a:ea typeface="+mn-lt"/>
                <a:cs typeface="+mn-lt"/>
              </a:rPr>
              <a:t> </a:t>
            </a:r>
            <a:r>
              <a:rPr lang="en-GB" b="1" err="1">
                <a:ea typeface="+mn-lt"/>
                <a:cs typeface="+mn-lt"/>
              </a:rPr>
              <a:t>cyrhaeddiad</a:t>
            </a:r>
            <a:endParaRPr lang="en-GB" err="1">
              <a:cs typeface="Calibri" panose="020F0502020204030204"/>
            </a:endParaRPr>
          </a:p>
          <a:p>
            <a:r>
              <a:rPr lang="en-GB" b="1">
                <a:ea typeface="+mn-lt"/>
                <a:cs typeface="+mn-lt"/>
              </a:rPr>
              <a:t>Attainment Gap</a:t>
            </a:r>
            <a:endParaRPr lang="en-GB"/>
          </a:p>
          <a:p>
            <a:r>
              <a:rPr lang="en-GB">
                <a:ea typeface="+mn-lt"/>
                <a:cs typeface="+mn-lt"/>
              </a:rPr>
              <a:t>Many children and young people living in our most deprived communities do significantly worse at all levels of the education system than those from our least deprived communities.  </a:t>
            </a:r>
            <a:endParaRPr lang="en-GB"/>
          </a:p>
          <a:p>
            <a:endParaRPr lang="en-GB">
              <a:cs typeface="Calibri"/>
            </a:endParaRPr>
          </a:p>
        </p:txBody>
      </p:sp>
      <p:sp>
        <p:nvSpPr>
          <p:cNvPr id="7" name="Content Placeholder 6">
            <a:extLst>
              <a:ext uri="{FF2B5EF4-FFF2-40B4-BE49-F238E27FC236}">
                <a16:creationId xmlns:a16="http://schemas.microsoft.com/office/drawing/2014/main" id="{1E016AFE-7ED0-4E0A-AF30-8F1C4EFB695D}"/>
              </a:ext>
            </a:extLst>
          </p:cNvPr>
          <p:cNvSpPr>
            <a:spLocks noGrp="1"/>
          </p:cNvSpPr>
          <p:nvPr>
            <p:ph sz="half" idx="1"/>
          </p:nvPr>
        </p:nvSpPr>
        <p:spPr>
          <a:xfrm>
            <a:off x="838200" y="2472170"/>
            <a:ext cx="5181600" cy="4351338"/>
          </a:xfrm>
        </p:spPr>
        <p:txBody>
          <a:bodyPr vert="horz" lIns="91440" tIns="45720" rIns="91440" bIns="45720" rtlCol="0" anchor="t">
            <a:normAutofit/>
          </a:bodyPr>
          <a:lstStyle/>
          <a:p>
            <a:r>
              <a:rPr lang="en-GB" b="1" err="1">
                <a:ea typeface="+mn-lt"/>
                <a:cs typeface="+mn-lt"/>
              </a:rPr>
              <a:t>Colled</a:t>
            </a:r>
            <a:r>
              <a:rPr lang="en-GB" b="1">
                <a:ea typeface="+mn-lt"/>
                <a:cs typeface="+mn-lt"/>
              </a:rPr>
              <a:t> </a:t>
            </a:r>
            <a:r>
              <a:rPr lang="en-GB" b="1" err="1">
                <a:ea typeface="+mn-lt"/>
                <a:cs typeface="+mn-lt"/>
              </a:rPr>
              <a:t>mewn</a:t>
            </a:r>
            <a:r>
              <a:rPr lang="en-GB" b="1">
                <a:ea typeface="+mn-lt"/>
                <a:cs typeface="+mn-lt"/>
              </a:rPr>
              <a:t> </a:t>
            </a:r>
            <a:r>
              <a:rPr lang="en-GB" b="1" err="1">
                <a:ea typeface="+mn-lt"/>
                <a:cs typeface="+mn-lt"/>
              </a:rPr>
              <a:t>dysgu</a:t>
            </a:r>
            <a:endParaRPr lang="en-GB" err="1">
              <a:cs typeface="Calibri" panose="020F0502020204030204"/>
            </a:endParaRPr>
          </a:p>
          <a:p>
            <a:r>
              <a:rPr lang="en-GB" b="1">
                <a:ea typeface="+mn-lt"/>
                <a:cs typeface="+mn-lt"/>
              </a:rPr>
              <a:t>Learning Loss</a:t>
            </a:r>
            <a:endParaRPr lang="en-GB"/>
          </a:p>
          <a:p>
            <a:r>
              <a:rPr lang="en-GB">
                <a:ea typeface="+mn-lt"/>
                <a:cs typeface="+mn-lt"/>
              </a:rPr>
              <a:t>Achievement (knowledge, skills and understanding) significantly slowing or declining over a break from school.</a:t>
            </a:r>
            <a:endParaRPr lang="en-GB"/>
          </a:p>
          <a:p>
            <a:endParaRPr lang="en-GB">
              <a:cs typeface="Calibri"/>
            </a:endParaRPr>
          </a:p>
        </p:txBody>
      </p:sp>
      <p:pic>
        <p:nvPicPr>
          <p:cNvPr id="8" name="Picture 8" descr="A close up of a flower&#10;&#10;Description automatically generated">
            <a:extLst>
              <a:ext uri="{FF2B5EF4-FFF2-40B4-BE49-F238E27FC236}">
                <a16:creationId xmlns:a16="http://schemas.microsoft.com/office/drawing/2014/main" id="{43E2F3E0-4B2B-4727-93E5-51239FFE3B9C}"/>
              </a:ext>
            </a:extLst>
          </p:cNvPr>
          <p:cNvPicPr>
            <a:picLocks noChangeAspect="1"/>
          </p:cNvPicPr>
          <p:nvPr/>
        </p:nvPicPr>
        <p:blipFill>
          <a:blip r:embed="rId3"/>
          <a:stretch>
            <a:fillRect/>
          </a:stretch>
        </p:blipFill>
        <p:spPr>
          <a:xfrm>
            <a:off x="8926943" y="328043"/>
            <a:ext cx="2737428" cy="1560066"/>
          </a:xfrm>
          <a:prstGeom prst="rect">
            <a:avLst/>
          </a:prstGeom>
          <a:ln w="228600" cap="sq" cmpd="thickThin">
            <a:solidFill>
              <a:srgbClr val="0070C0"/>
            </a:solidFill>
            <a:prstDash val="solid"/>
            <a:miter lim="800000"/>
          </a:ln>
          <a:effectLst>
            <a:innerShdw blurRad="76200">
              <a:srgbClr val="000000"/>
            </a:innerShdw>
          </a:effectLst>
        </p:spPr>
      </p:pic>
    </p:spTree>
    <p:extLst>
      <p:ext uri="{BB962C8B-B14F-4D97-AF65-F5344CB8AC3E}">
        <p14:creationId xmlns:p14="http://schemas.microsoft.com/office/powerpoint/2010/main" val="325634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B07CF-1AD3-45FF-A7EE-D5AB6E2E836C}"/>
              </a:ext>
            </a:extLst>
          </p:cNvPr>
          <p:cNvSpPr>
            <a:spLocks noGrp="1"/>
          </p:cNvSpPr>
          <p:nvPr>
            <p:ph type="title"/>
          </p:nvPr>
        </p:nvSpPr>
        <p:spPr>
          <a:xfrm>
            <a:off x="982639" y="1012536"/>
            <a:ext cx="4613300" cy="3163224"/>
          </a:xfrm>
        </p:spPr>
        <p:txBody>
          <a:bodyPr vert="horz" lIns="91440" tIns="45720" rIns="91440" bIns="45720" rtlCol="0" anchor="t">
            <a:normAutofit/>
          </a:bodyPr>
          <a:lstStyle/>
          <a:p>
            <a:br>
              <a:rPr lang="en-US" sz="1900"/>
            </a:br>
            <a:endParaRPr lang="en-US" sz="1900" dirty="0"/>
          </a:p>
        </p:txBody>
      </p:sp>
      <p:sp>
        <p:nvSpPr>
          <p:cNvPr id="55" name="Rectangle 5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See the source image">
            <a:extLst>
              <a:ext uri="{FF2B5EF4-FFF2-40B4-BE49-F238E27FC236}">
                <a16:creationId xmlns:a16="http://schemas.microsoft.com/office/drawing/2014/main" id="{630E2EC6-C80D-45C5-8172-012A132FFC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58" r="28541" b="-2"/>
          <a:stretch/>
        </p:blipFill>
        <p:spPr bwMode="auto">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0853CED-1335-4DEA-8217-4E59DFA1411A}"/>
              </a:ext>
            </a:extLst>
          </p:cNvPr>
          <p:cNvPicPr>
            <a:picLocks noChangeAspect="1"/>
          </p:cNvPicPr>
          <p:nvPr/>
        </p:nvPicPr>
        <p:blipFill rotWithShape="1">
          <a:blip r:embed="rId4"/>
          <a:srcRect l="35388" t="15609" r="37058" b="21937"/>
          <a:stretch/>
        </p:blipFill>
        <p:spPr>
          <a:xfrm>
            <a:off x="525438" y="852055"/>
            <a:ext cx="2370161" cy="3581402"/>
          </a:xfrm>
          <a:prstGeom prst="rect">
            <a:avLst/>
          </a:prstGeom>
        </p:spPr>
      </p:pic>
      <p:pic>
        <p:nvPicPr>
          <p:cNvPr id="6" name="Picture 5">
            <a:extLst>
              <a:ext uri="{FF2B5EF4-FFF2-40B4-BE49-F238E27FC236}">
                <a16:creationId xmlns:a16="http://schemas.microsoft.com/office/drawing/2014/main" id="{4D711072-52E8-412F-AF8A-0ECBB551D4E1}"/>
              </a:ext>
            </a:extLst>
          </p:cNvPr>
          <p:cNvPicPr>
            <a:picLocks noChangeAspect="1"/>
          </p:cNvPicPr>
          <p:nvPr/>
        </p:nvPicPr>
        <p:blipFill rotWithShape="1">
          <a:blip r:embed="rId5"/>
          <a:srcRect l="35078" t="16102" r="36882" b="23879"/>
          <a:stretch/>
        </p:blipFill>
        <p:spPr>
          <a:xfrm>
            <a:off x="3235037" y="923932"/>
            <a:ext cx="2459182" cy="3509524"/>
          </a:xfrm>
          <a:prstGeom prst="rect">
            <a:avLst/>
          </a:prstGeom>
        </p:spPr>
      </p:pic>
      <p:sp>
        <p:nvSpPr>
          <p:cNvPr id="7" name="Rectangle 6">
            <a:extLst>
              <a:ext uri="{FF2B5EF4-FFF2-40B4-BE49-F238E27FC236}">
                <a16:creationId xmlns:a16="http://schemas.microsoft.com/office/drawing/2014/main" id="{42A49ED7-44CD-4763-9EC8-78BA039CDD69}"/>
              </a:ext>
            </a:extLst>
          </p:cNvPr>
          <p:cNvSpPr/>
          <p:nvPr/>
        </p:nvSpPr>
        <p:spPr>
          <a:xfrm>
            <a:off x="3110345" y="762000"/>
            <a:ext cx="2528454" cy="40039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BBFAEDCD-3572-4FC9-B4A8-6DD64914A565}"/>
              </a:ext>
            </a:extLst>
          </p:cNvPr>
          <p:cNvSpPr/>
          <p:nvPr/>
        </p:nvSpPr>
        <p:spPr>
          <a:xfrm>
            <a:off x="474518" y="762000"/>
            <a:ext cx="2528454" cy="40039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6470687D-F24B-4AD9-A532-01F321356079}"/>
              </a:ext>
            </a:extLst>
          </p:cNvPr>
          <p:cNvSpPr txBox="1"/>
          <p:nvPr/>
        </p:nvSpPr>
        <p:spPr>
          <a:xfrm>
            <a:off x="480822" y="5204796"/>
            <a:ext cx="6096000" cy="646331"/>
          </a:xfrm>
          <a:prstGeom prst="rect">
            <a:avLst/>
          </a:prstGeom>
          <a:noFill/>
        </p:spPr>
        <p:txBody>
          <a:bodyPr wrap="square">
            <a:spAutoFit/>
          </a:bodyPr>
          <a:lstStyle/>
          <a:p>
            <a:r>
              <a:rPr lang="en-GB" dirty="0">
                <a:hlinkClick r:id="rId6"/>
              </a:rPr>
              <a:t>Renew and reform: supporting learners' wellbeing and progression [HTML] | GOV.WALES</a:t>
            </a:r>
            <a:endParaRPr lang="en-GB" dirty="0"/>
          </a:p>
        </p:txBody>
      </p:sp>
      <p:pic>
        <p:nvPicPr>
          <p:cNvPr id="1026" name="Picture 2" descr="Time To Read Clock Reading Comprehension Learning School Stock ...">
            <a:extLst>
              <a:ext uri="{FF2B5EF4-FFF2-40B4-BE49-F238E27FC236}">
                <a16:creationId xmlns:a16="http://schemas.microsoft.com/office/drawing/2014/main" id="{D812554E-798C-D331-B946-5080540E03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92352" y="5845464"/>
            <a:ext cx="1287322" cy="117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36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6B41147F-D0F6-C2FD-6E72-4D241A38920C}"/>
              </a:ext>
            </a:extLst>
          </p:cNvPr>
          <p:cNvSpPr>
            <a:spLocks noGrp="1"/>
          </p:cNvSpPr>
          <p:nvPr>
            <p:ph type="title"/>
          </p:nvPr>
        </p:nvSpPr>
        <p:spPr>
          <a:xfrm>
            <a:off x="6572250" y="4426527"/>
            <a:ext cx="5505814" cy="1690409"/>
          </a:xfrm>
        </p:spPr>
        <p:txBody>
          <a:bodyPr vert="horz" lIns="91440" tIns="45720" rIns="91440" bIns="45720" rtlCol="0" anchor="b">
            <a:normAutofit fontScale="90000"/>
          </a:bodyPr>
          <a:lstStyle/>
          <a:p>
            <a:r>
              <a:rPr lang="en-US" sz="3200" b="1" kern="1200" dirty="0">
                <a:solidFill>
                  <a:schemeClr val="tx1"/>
                </a:solidFill>
                <a:latin typeface="+mj-lt"/>
                <a:ea typeface="+mj-ea"/>
                <a:cs typeface="+mj-cs"/>
                <a:hlinkClick r:id="rId4"/>
              </a:rPr>
              <a:t>Analysis of conversations: learning in the next phase (beyond COVID-19) - Hwb (</a:t>
            </a:r>
            <a:r>
              <a:rPr lang="en-US" sz="3200" b="1" kern="1200" dirty="0" err="1">
                <a:solidFill>
                  <a:schemeClr val="tx1"/>
                </a:solidFill>
                <a:latin typeface="+mj-lt"/>
                <a:ea typeface="+mj-ea"/>
                <a:cs typeface="+mj-cs"/>
                <a:hlinkClick r:id="rId4"/>
              </a:rPr>
              <a:t>gov.wales</a:t>
            </a:r>
            <a:r>
              <a:rPr lang="en-US" sz="3200" b="1" kern="1200" dirty="0">
                <a:solidFill>
                  <a:schemeClr val="tx1"/>
                </a:solidFill>
                <a:latin typeface="+mj-lt"/>
                <a:ea typeface="+mj-ea"/>
                <a:cs typeface="+mj-cs"/>
                <a:hlinkClick r:id="rId4"/>
              </a:rPr>
              <a:t>)</a:t>
            </a:r>
            <a:br>
              <a:rPr lang="en-US" sz="3200" b="1" kern="1200" dirty="0">
                <a:solidFill>
                  <a:schemeClr val="tx1"/>
                </a:solidFill>
                <a:latin typeface="+mj-lt"/>
                <a:ea typeface="+mj-ea"/>
                <a:cs typeface="+mj-cs"/>
              </a:rPr>
            </a:br>
            <a:br>
              <a:rPr lang="en-US" sz="2100" b="1" kern="1200" dirty="0">
                <a:solidFill>
                  <a:schemeClr val="tx1"/>
                </a:solidFill>
                <a:latin typeface="+mj-lt"/>
                <a:ea typeface="+mj-ea"/>
                <a:cs typeface="+mj-cs"/>
              </a:rPr>
            </a:br>
            <a:endParaRPr lang="en-US" sz="2100" b="1"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370D11DD-3CF3-F7EF-DFEC-74AFF0ABF402}"/>
              </a:ext>
            </a:extLst>
          </p:cNvPr>
          <p:cNvPicPr>
            <a:picLocks noChangeAspect="1"/>
          </p:cNvPicPr>
          <p:nvPr/>
        </p:nvPicPr>
        <p:blipFill rotWithShape="1">
          <a:blip r:embed="rId5"/>
          <a:srcRect l="7046" t="17330" r="12576" b="7454"/>
          <a:stretch/>
        </p:blipFill>
        <p:spPr>
          <a:xfrm>
            <a:off x="7121236" y="429490"/>
            <a:ext cx="4668982" cy="2916382"/>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Picture 2" descr="Time To Read Clock Reading Comprehension Learning School Stock ...">
            <a:extLst>
              <a:ext uri="{FF2B5EF4-FFF2-40B4-BE49-F238E27FC236}">
                <a16:creationId xmlns:a16="http://schemas.microsoft.com/office/drawing/2014/main" id="{2349F1C4-59BE-ABC1-193E-59FA997651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01630" y="5776192"/>
            <a:ext cx="1287322" cy="117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4206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6B41147F-D0F6-C2FD-6E72-4D241A38920C}"/>
              </a:ext>
            </a:extLst>
          </p:cNvPr>
          <p:cNvSpPr>
            <a:spLocks noGrp="1"/>
          </p:cNvSpPr>
          <p:nvPr>
            <p:ph type="title"/>
          </p:nvPr>
        </p:nvSpPr>
        <p:spPr>
          <a:xfrm>
            <a:off x="6343650" y="3962400"/>
            <a:ext cx="5505814" cy="1690409"/>
          </a:xfrm>
        </p:spPr>
        <p:txBody>
          <a:bodyPr vert="horz" lIns="91440" tIns="45720" rIns="91440" bIns="45720" rtlCol="0" anchor="b">
            <a:normAutofit/>
          </a:bodyPr>
          <a:lstStyle/>
          <a:p>
            <a:r>
              <a:rPr lang="en-GB" sz="3200" b="1" dirty="0" err="1">
                <a:hlinkClick r:id="rId4"/>
              </a:rPr>
              <a:t>Dadansoddiad</a:t>
            </a:r>
            <a:r>
              <a:rPr lang="en-GB" sz="3200" b="1" dirty="0">
                <a:hlinkClick r:id="rId4"/>
              </a:rPr>
              <a:t> </a:t>
            </a:r>
            <a:r>
              <a:rPr lang="en-GB" sz="3200" b="1" dirty="0" err="1">
                <a:hlinkClick r:id="rId4"/>
              </a:rPr>
              <a:t>o’r</a:t>
            </a:r>
            <a:r>
              <a:rPr lang="en-GB" sz="3200" b="1" dirty="0">
                <a:hlinkClick r:id="rId4"/>
              </a:rPr>
              <a:t> </a:t>
            </a:r>
            <a:r>
              <a:rPr lang="en-GB" sz="3200" b="1" dirty="0" err="1">
                <a:hlinkClick r:id="rId4"/>
              </a:rPr>
              <a:t>sgyrsiau</a:t>
            </a:r>
            <a:r>
              <a:rPr lang="en-GB" sz="3200" b="1" dirty="0">
                <a:hlinkClick r:id="rId4"/>
              </a:rPr>
              <a:t>: </a:t>
            </a:r>
            <a:r>
              <a:rPr lang="en-GB" sz="3200" b="1" dirty="0" err="1">
                <a:hlinkClick r:id="rId4"/>
              </a:rPr>
              <a:t>dysgu</a:t>
            </a:r>
            <a:r>
              <a:rPr lang="en-GB" sz="3200" b="1" dirty="0">
                <a:hlinkClick r:id="rId4"/>
              </a:rPr>
              <a:t> </a:t>
            </a:r>
            <a:r>
              <a:rPr lang="en-GB" sz="3200" b="1" dirty="0" err="1">
                <a:hlinkClick r:id="rId4"/>
              </a:rPr>
              <a:t>yn</a:t>
            </a:r>
            <a:r>
              <a:rPr lang="en-GB" sz="3200" b="1" dirty="0">
                <a:hlinkClick r:id="rId4"/>
              </a:rPr>
              <a:t> y </a:t>
            </a:r>
            <a:r>
              <a:rPr lang="en-GB" sz="3200" b="1" dirty="0" err="1">
                <a:hlinkClick r:id="rId4"/>
              </a:rPr>
              <a:t>cyfnod</a:t>
            </a:r>
            <a:r>
              <a:rPr lang="en-GB" sz="3200" b="1" dirty="0">
                <a:hlinkClick r:id="rId4"/>
              </a:rPr>
              <a:t> </a:t>
            </a:r>
            <a:r>
              <a:rPr lang="en-GB" sz="3200" b="1" dirty="0" err="1">
                <a:hlinkClick r:id="rId4"/>
              </a:rPr>
              <a:t>nesaf</a:t>
            </a:r>
            <a:r>
              <a:rPr lang="en-GB" sz="3200" b="1" dirty="0">
                <a:hlinkClick r:id="rId4"/>
              </a:rPr>
              <a:t> (y </a:t>
            </a:r>
            <a:r>
              <a:rPr lang="en-GB" sz="3200" b="1" dirty="0" err="1">
                <a:hlinkClick r:id="rId4"/>
              </a:rPr>
              <a:t>tu</a:t>
            </a:r>
            <a:r>
              <a:rPr lang="en-GB" sz="3200" b="1" dirty="0">
                <a:hlinkClick r:id="rId4"/>
              </a:rPr>
              <a:t> </a:t>
            </a:r>
            <a:r>
              <a:rPr lang="en-GB" sz="3200" b="1" dirty="0" err="1">
                <a:hlinkClick r:id="rId4"/>
              </a:rPr>
              <a:t>hwnt</a:t>
            </a:r>
            <a:r>
              <a:rPr lang="en-GB" sz="3200" b="1" dirty="0">
                <a:hlinkClick r:id="rId4"/>
              </a:rPr>
              <a:t> </a:t>
            </a:r>
            <a:r>
              <a:rPr lang="en-GB" sz="3200" b="1" dirty="0" err="1">
                <a:hlinkClick r:id="rId4"/>
              </a:rPr>
              <a:t>i</a:t>
            </a:r>
            <a:r>
              <a:rPr lang="en-GB" sz="3200" b="1" dirty="0">
                <a:hlinkClick r:id="rId4"/>
              </a:rPr>
              <a:t> COVID-19) - Hwb (</a:t>
            </a:r>
            <a:r>
              <a:rPr lang="en-GB" sz="3200" b="1" dirty="0" err="1">
                <a:hlinkClick r:id="rId4"/>
              </a:rPr>
              <a:t>gov.wales</a:t>
            </a:r>
            <a:r>
              <a:rPr lang="en-GB" sz="3200" b="1" dirty="0">
                <a:hlinkClick r:id="rId4"/>
              </a:rPr>
              <a:t>)</a:t>
            </a:r>
            <a:endParaRPr lang="en-US" sz="6000" b="1" kern="1200" dirty="0">
              <a:solidFill>
                <a:schemeClr val="tx1"/>
              </a:solidFill>
              <a:latin typeface="+mj-lt"/>
              <a:ea typeface="+mj-ea"/>
              <a:cs typeface="+mj-cs"/>
            </a:endParaRPr>
          </a:p>
        </p:txBody>
      </p:sp>
      <p:pic>
        <p:nvPicPr>
          <p:cNvPr id="6" name="Picture 5">
            <a:extLst>
              <a:ext uri="{FF2B5EF4-FFF2-40B4-BE49-F238E27FC236}">
                <a16:creationId xmlns:a16="http://schemas.microsoft.com/office/drawing/2014/main" id="{7A6F139B-C0AD-C8C9-11AA-E9E1CF49D5CB}"/>
              </a:ext>
            </a:extLst>
          </p:cNvPr>
          <p:cNvPicPr>
            <a:picLocks noChangeAspect="1"/>
          </p:cNvPicPr>
          <p:nvPr/>
        </p:nvPicPr>
        <p:blipFill rotWithShape="1">
          <a:blip r:embed="rId5"/>
          <a:srcRect l="7712" t="14974" r="18007" b="4732"/>
          <a:stretch/>
        </p:blipFill>
        <p:spPr>
          <a:xfrm>
            <a:off x="7534637" y="580571"/>
            <a:ext cx="4314827" cy="3113315"/>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8" name="Picture 2" descr="Time To Read Clock Reading Comprehension Learning School Stock ...">
            <a:extLst>
              <a:ext uri="{FF2B5EF4-FFF2-40B4-BE49-F238E27FC236}">
                <a16:creationId xmlns:a16="http://schemas.microsoft.com/office/drawing/2014/main" id="{E73CAEDD-06C3-FAB4-5A2D-1FA8E6F06A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01630" y="5815775"/>
            <a:ext cx="1287322" cy="117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85422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8ee9550b-f5f4-4dde-bce5-39f4ba45c2f1">
      <UserInfo>
        <DisplayName>Elliott Richards (2105230)</DisplayName>
        <AccountId>1119</AccountId>
        <AccountType/>
      </UserInfo>
    </SharedWithUsers>
    <TaxCatchAll xmlns="8ee9550b-f5f4-4dde-bce5-39f4ba45c2f1" xsi:nil="true"/>
    <lcf76f155ced4ddcb4097134ff3c332f xmlns="92c24619-d6d5-42cf-b618-23d930ad9f20">
      <Terms xmlns="http://schemas.microsoft.com/office/infopath/2007/PartnerControls"/>
    </lcf76f155ced4ddcb4097134ff3c332f>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MediaLengthInSeconds xmlns="92c24619-d6d5-42cf-b618-23d930ad9f2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CF9DD4-A707-467D-A780-3FF83F8BBEB0}"/>
</file>

<file path=customXml/itemProps2.xml><?xml version="1.0" encoding="utf-8"?>
<ds:datastoreItem xmlns:ds="http://schemas.openxmlformats.org/officeDocument/2006/customXml" ds:itemID="{DDD71631-9C8E-42D3-BCEA-67E3AE7BD24F}">
  <ds:schemaRefs>
    <ds:schemaRef ds:uri="http://schemas.microsoft.com/office/2006/metadata/properties"/>
    <ds:schemaRef ds:uri="92c24619-d6d5-42cf-b618-23d930ad9f20"/>
    <ds:schemaRef ds:uri="http://purl.org/dc/elements/1.1/"/>
    <ds:schemaRef ds:uri="http://schemas.openxmlformats.org/package/2006/metadata/core-properties"/>
    <ds:schemaRef ds:uri="8ee9550b-f5f4-4dde-bce5-39f4ba45c2f1"/>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 ds:uri="cece20dc-0d29-4254-a319-5ff0cdb992ff"/>
    <ds:schemaRef ds:uri="4bebffc6-b3af-4121-a6f6-77b124c923cd"/>
  </ds:schemaRefs>
</ds:datastoreItem>
</file>

<file path=customXml/itemProps3.xml><?xml version="1.0" encoding="utf-8"?>
<ds:datastoreItem xmlns:ds="http://schemas.openxmlformats.org/officeDocument/2006/customXml" ds:itemID="{974F66F2-AE30-487A-9D42-B02CFEA6964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1330</TotalTime>
  <Words>710</Words>
  <Application>Microsoft Office PowerPoint</Application>
  <PresentationFormat>Widescreen</PresentationFormat>
  <Paragraphs>55</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Education Minister Jeremy Miles https://youtu.be/281dw8GSDd0?t=525 </vt:lpstr>
      <vt:lpstr>Addysgu yn ystod (ac ar ôl) pandemig Teaching during (and after) a pandemic</vt:lpstr>
      <vt:lpstr>Addysgu yn ystod (ac ar ôl) pandemig Teaching during (and after) a pandemic</vt:lpstr>
      <vt:lpstr>Effaith ar ddysgu ac addysgu Impact on teaching and learning </vt:lpstr>
      <vt:lpstr> </vt:lpstr>
      <vt:lpstr>Analysis of conversations: learning in the next phase (beyond COVID-19) - Hwb (gov.wales)  </vt:lpstr>
      <vt:lpstr>Dadansoddiad o’r sgyrsiau: dysgu yn y cyfnod nesaf (y tu hwnt i COVID-19) - Hwb (gov.wales)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Whiteboard.fi</dc:title>
  <dc:creator>Lilian Martin</dc:creator>
  <cp:lastModifiedBy>Jessica Roberts</cp:lastModifiedBy>
  <cp:revision>134</cp:revision>
  <dcterms:created xsi:type="dcterms:W3CDTF">2020-09-01T11:29:00Z</dcterms:created>
  <dcterms:modified xsi:type="dcterms:W3CDTF">2023-04-25T17:13:31Z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y fmtid="{D5CDD505-2E9C-101B-9397-08002B2CF9AE}" pid="4" name="Order">
    <vt:r8>47500</vt:r8>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_ColorHex">
    <vt:lpwstr/>
  </property>
  <property fmtid="{D5CDD505-2E9C-101B-9397-08002B2CF9AE}" pid="9" name="_Emoji">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_ColorTag">
    <vt:lpwstr/>
  </property>
  <property fmtid="{D5CDD505-2E9C-101B-9397-08002B2CF9AE}" pid="14" name="TriggerFlowInfo">
    <vt:lpwstr/>
  </property>
  <property fmtid="{D5CDD505-2E9C-101B-9397-08002B2CF9AE}" pid="15" name="xd_Signature">
    <vt:bool>false</vt:bool>
  </property>
</Properties>
</file>