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350" r:id="rId4"/>
    <p:sldId id="351" r:id="rId5"/>
    <p:sldId id="352" r:id="rId6"/>
    <p:sldId id="353" r:id="rId7"/>
    <p:sldId id="354" r:id="rId8"/>
    <p:sldId id="355" r:id="rId9"/>
    <p:sldId id="356" r:id="rId10"/>
    <p:sldId id="357" r:id="rId11"/>
    <p:sldId id="358" r:id="rId12"/>
    <p:sldId id="359" r:id="rId13"/>
    <p:sldId id="360" r:id="rId14"/>
    <p:sldId id="361" r:id="rId15"/>
    <p:sldId id="362" r:id="rId16"/>
    <p:sldId id="363" r:id="rId17"/>
    <p:sldId id="364" r:id="rId18"/>
    <p:sldId id="365" r:id="rId19"/>
    <p:sldId id="366" r:id="rId20"/>
    <p:sldId id="367" r:id="rId21"/>
    <p:sldId id="368" r:id="rId22"/>
    <p:sldId id="369" r:id="rId23"/>
    <p:sldId id="370" r:id="rId24"/>
    <p:sldId id="371" r:id="rId25"/>
    <p:sldId id="372" r:id="rId26"/>
    <p:sldId id="373" r:id="rId27"/>
    <p:sldId id="374" r:id="rId28"/>
    <p:sldId id="375" r:id="rId29"/>
    <p:sldId id="376" r:id="rId30"/>
    <p:sldId id="377" r:id="rId31"/>
    <p:sldId id="378" r:id="rId32"/>
    <p:sldId id="379" r:id="rId33"/>
    <p:sldId id="29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9" d="100"/>
          <a:sy n="59" d="100"/>
        </p:scale>
        <p:origin x="964"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D7BBE-BE6C-E16B-11B9-A10328C422F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CD889DA2-1A7C-D74E-1097-A1CF8B5F7F0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222FE788-C82E-7EFC-37E0-6670B1E3F86A}"/>
              </a:ext>
            </a:extLst>
          </p:cNvPr>
          <p:cNvSpPr>
            <a:spLocks noGrp="1"/>
          </p:cNvSpPr>
          <p:nvPr>
            <p:ph type="dt" sz="half" idx="10"/>
          </p:nvPr>
        </p:nvSpPr>
        <p:spPr/>
        <p:txBody>
          <a:bodyPr/>
          <a:lstStyle/>
          <a:p>
            <a:fld id="{DDDFE388-E654-4AE5-A371-374046B79F7E}" type="datetimeFigureOut">
              <a:rPr lang="en-GB" smtClean="0"/>
              <a:t>19/04/2024</a:t>
            </a:fld>
            <a:endParaRPr lang="en-GB"/>
          </a:p>
        </p:txBody>
      </p:sp>
      <p:sp>
        <p:nvSpPr>
          <p:cNvPr id="5" name="Footer Placeholder 4">
            <a:extLst>
              <a:ext uri="{FF2B5EF4-FFF2-40B4-BE49-F238E27FC236}">
                <a16:creationId xmlns:a16="http://schemas.microsoft.com/office/drawing/2014/main" id="{F1ADCB22-DB4C-1610-B274-11DB75A343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B22DD3C-0B38-7FB5-014F-408D1726B39C}"/>
              </a:ext>
            </a:extLst>
          </p:cNvPr>
          <p:cNvSpPr>
            <a:spLocks noGrp="1"/>
          </p:cNvSpPr>
          <p:nvPr>
            <p:ph type="sldNum" sz="quarter" idx="12"/>
          </p:nvPr>
        </p:nvSpPr>
        <p:spPr/>
        <p:txBody>
          <a:bodyPr/>
          <a:lstStyle/>
          <a:p>
            <a:fld id="{38694707-C569-4A1D-838F-0925B8C5C664}" type="slidenum">
              <a:rPr lang="en-GB" smtClean="0"/>
              <a:t>‹#›</a:t>
            </a:fld>
            <a:endParaRPr lang="en-GB"/>
          </a:p>
        </p:txBody>
      </p:sp>
    </p:spTree>
    <p:extLst>
      <p:ext uri="{BB962C8B-B14F-4D97-AF65-F5344CB8AC3E}">
        <p14:creationId xmlns:p14="http://schemas.microsoft.com/office/powerpoint/2010/main" val="23898142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73925-250B-1A62-0A94-81531237241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82BA91D-7D2A-21CB-AF82-9FF05C3ACDE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A86D725-B406-52AA-293C-D22BD0D72A46}"/>
              </a:ext>
            </a:extLst>
          </p:cNvPr>
          <p:cNvSpPr>
            <a:spLocks noGrp="1"/>
          </p:cNvSpPr>
          <p:nvPr>
            <p:ph type="dt" sz="half" idx="10"/>
          </p:nvPr>
        </p:nvSpPr>
        <p:spPr/>
        <p:txBody>
          <a:bodyPr/>
          <a:lstStyle/>
          <a:p>
            <a:fld id="{DDDFE388-E654-4AE5-A371-374046B79F7E}" type="datetimeFigureOut">
              <a:rPr lang="en-GB" smtClean="0"/>
              <a:t>19/04/2024</a:t>
            </a:fld>
            <a:endParaRPr lang="en-GB"/>
          </a:p>
        </p:txBody>
      </p:sp>
      <p:sp>
        <p:nvSpPr>
          <p:cNvPr id="5" name="Footer Placeholder 4">
            <a:extLst>
              <a:ext uri="{FF2B5EF4-FFF2-40B4-BE49-F238E27FC236}">
                <a16:creationId xmlns:a16="http://schemas.microsoft.com/office/drawing/2014/main" id="{001C9764-CC73-ADE3-B4D7-EDE15AC69E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8AD459-4A82-EECD-28CB-506A516E356B}"/>
              </a:ext>
            </a:extLst>
          </p:cNvPr>
          <p:cNvSpPr>
            <a:spLocks noGrp="1"/>
          </p:cNvSpPr>
          <p:nvPr>
            <p:ph type="sldNum" sz="quarter" idx="12"/>
          </p:nvPr>
        </p:nvSpPr>
        <p:spPr/>
        <p:txBody>
          <a:bodyPr/>
          <a:lstStyle/>
          <a:p>
            <a:fld id="{38694707-C569-4A1D-838F-0925B8C5C664}" type="slidenum">
              <a:rPr lang="en-GB" smtClean="0"/>
              <a:t>‹#›</a:t>
            </a:fld>
            <a:endParaRPr lang="en-GB"/>
          </a:p>
        </p:txBody>
      </p:sp>
    </p:spTree>
    <p:extLst>
      <p:ext uri="{BB962C8B-B14F-4D97-AF65-F5344CB8AC3E}">
        <p14:creationId xmlns:p14="http://schemas.microsoft.com/office/powerpoint/2010/main" val="3692592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F4CF5C-1B8D-6E70-0008-E39BDAC1E60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203C4F6C-80AB-4217-75B9-26D5B7D1E72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98010B3-8265-A81A-CC8E-85188EDE34CE}"/>
              </a:ext>
            </a:extLst>
          </p:cNvPr>
          <p:cNvSpPr>
            <a:spLocks noGrp="1"/>
          </p:cNvSpPr>
          <p:nvPr>
            <p:ph type="dt" sz="half" idx="10"/>
          </p:nvPr>
        </p:nvSpPr>
        <p:spPr/>
        <p:txBody>
          <a:bodyPr/>
          <a:lstStyle/>
          <a:p>
            <a:fld id="{DDDFE388-E654-4AE5-A371-374046B79F7E}" type="datetimeFigureOut">
              <a:rPr lang="en-GB" smtClean="0"/>
              <a:t>19/04/2024</a:t>
            </a:fld>
            <a:endParaRPr lang="en-GB"/>
          </a:p>
        </p:txBody>
      </p:sp>
      <p:sp>
        <p:nvSpPr>
          <p:cNvPr id="5" name="Footer Placeholder 4">
            <a:extLst>
              <a:ext uri="{FF2B5EF4-FFF2-40B4-BE49-F238E27FC236}">
                <a16:creationId xmlns:a16="http://schemas.microsoft.com/office/drawing/2014/main" id="{57B16C1C-6910-2E56-DEFD-AD0E6A1733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F2AB5A-8209-4331-9653-CAD0B61F6EA4}"/>
              </a:ext>
            </a:extLst>
          </p:cNvPr>
          <p:cNvSpPr>
            <a:spLocks noGrp="1"/>
          </p:cNvSpPr>
          <p:nvPr>
            <p:ph type="sldNum" sz="quarter" idx="12"/>
          </p:nvPr>
        </p:nvSpPr>
        <p:spPr/>
        <p:txBody>
          <a:bodyPr/>
          <a:lstStyle/>
          <a:p>
            <a:fld id="{38694707-C569-4A1D-838F-0925B8C5C664}" type="slidenum">
              <a:rPr lang="en-GB" smtClean="0"/>
              <a:t>‹#›</a:t>
            </a:fld>
            <a:endParaRPr lang="en-GB"/>
          </a:p>
        </p:txBody>
      </p:sp>
    </p:spTree>
    <p:extLst>
      <p:ext uri="{BB962C8B-B14F-4D97-AF65-F5344CB8AC3E}">
        <p14:creationId xmlns:p14="http://schemas.microsoft.com/office/powerpoint/2010/main" val="40220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32183-EE94-EC9F-1CAD-051CD072544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FBA7A88-9417-BFDA-B621-A48839E3443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A9D13676-9309-300D-1678-5ABC9EB50E1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238CAB5D-3B14-C0EA-9E53-8D4944D0F87D}"/>
              </a:ext>
            </a:extLst>
          </p:cNvPr>
          <p:cNvSpPr>
            <a:spLocks noGrp="1"/>
          </p:cNvSpPr>
          <p:nvPr>
            <p:ph type="dt" sz="half" idx="10"/>
          </p:nvPr>
        </p:nvSpPr>
        <p:spPr/>
        <p:txBody>
          <a:bodyPr/>
          <a:lstStyle/>
          <a:p>
            <a:fld id="{DDDFE388-E654-4AE5-A371-374046B79F7E}" type="datetimeFigureOut">
              <a:rPr lang="en-GB" smtClean="0"/>
              <a:t>19/04/2024</a:t>
            </a:fld>
            <a:endParaRPr lang="en-GB"/>
          </a:p>
        </p:txBody>
      </p:sp>
      <p:sp>
        <p:nvSpPr>
          <p:cNvPr id="6" name="Footer Placeholder 5">
            <a:extLst>
              <a:ext uri="{FF2B5EF4-FFF2-40B4-BE49-F238E27FC236}">
                <a16:creationId xmlns:a16="http://schemas.microsoft.com/office/drawing/2014/main" id="{81C83447-6079-B991-85F6-8B85FEEFB49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8FA6478-6B2A-3B3A-1282-78FB6B89C57A}"/>
              </a:ext>
            </a:extLst>
          </p:cNvPr>
          <p:cNvSpPr>
            <a:spLocks noGrp="1"/>
          </p:cNvSpPr>
          <p:nvPr>
            <p:ph type="sldNum" sz="quarter" idx="12"/>
          </p:nvPr>
        </p:nvSpPr>
        <p:spPr/>
        <p:txBody>
          <a:bodyPr/>
          <a:lstStyle/>
          <a:p>
            <a:fld id="{38694707-C569-4A1D-838F-0925B8C5C664}" type="slidenum">
              <a:rPr lang="en-GB" smtClean="0"/>
              <a:t>‹#›</a:t>
            </a:fld>
            <a:endParaRPr lang="en-GB"/>
          </a:p>
        </p:txBody>
      </p:sp>
    </p:spTree>
    <p:extLst>
      <p:ext uri="{BB962C8B-B14F-4D97-AF65-F5344CB8AC3E}">
        <p14:creationId xmlns:p14="http://schemas.microsoft.com/office/powerpoint/2010/main" val="11725570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427FD-7410-3045-BD07-B721C4AEA25C}"/>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8021C07A-3AF3-B8AF-A523-1A091D84821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852BBA4-5209-9944-BCF2-488E25C85F4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EC127F6C-4809-8A8B-4F48-023BE1654BF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4F3AF06-5CB9-3FBD-3F75-9E9D6FBC828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E1DC2F0A-9760-839B-119B-0DFB28C6159B}"/>
              </a:ext>
            </a:extLst>
          </p:cNvPr>
          <p:cNvSpPr>
            <a:spLocks noGrp="1"/>
          </p:cNvSpPr>
          <p:nvPr>
            <p:ph type="dt" sz="half" idx="10"/>
          </p:nvPr>
        </p:nvSpPr>
        <p:spPr/>
        <p:txBody>
          <a:bodyPr/>
          <a:lstStyle/>
          <a:p>
            <a:fld id="{DDDFE388-E654-4AE5-A371-374046B79F7E}" type="datetimeFigureOut">
              <a:rPr lang="en-GB" smtClean="0"/>
              <a:t>19/04/2024</a:t>
            </a:fld>
            <a:endParaRPr lang="en-GB"/>
          </a:p>
        </p:txBody>
      </p:sp>
      <p:sp>
        <p:nvSpPr>
          <p:cNvPr id="8" name="Footer Placeholder 7">
            <a:extLst>
              <a:ext uri="{FF2B5EF4-FFF2-40B4-BE49-F238E27FC236}">
                <a16:creationId xmlns:a16="http://schemas.microsoft.com/office/drawing/2014/main" id="{5DB6CB05-2BAD-F2E4-C76A-38389A08A20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F610357-3F13-65E7-14D6-D2BBF6A6259A}"/>
              </a:ext>
            </a:extLst>
          </p:cNvPr>
          <p:cNvSpPr>
            <a:spLocks noGrp="1"/>
          </p:cNvSpPr>
          <p:nvPr>
            <p:ph type="sldNum" sz="quarter" idx="12"/>
          </p:nvPr>
        </p:nvSpPr>
        <p:spPr/>
        <p:txBody>
          <a:bodyPr/>
          <a:lstStyle/>
          <a:p>
            <a:fld id="{38694707-C569-4A1D-838F-0925B8C5C664}" type="slidenum">
              <a:rPr lang="en-GB" smtClean="0"/>
              <a:t>‹#›</a:t>
            </a:fld>
            <a:endParaRPr lang="en-GB"/>
          </a:p>
        </p:txBody>
      </p:sp>
    </p:spTree>
    <p:extLst>
      <p:ext uri="{BB962C8B-B14F-4D97-AF65-F5344CB8AC3E}">
        <p14:creationId xmlns:p14="http://schemas.microsoft.com/office/powerpoint/2010/main" val="24510582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5B237-3D1B-3F20-BCDC-B0B703612474}"/>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C160801A-481F-85CD-C342-5070CE425F93}"/>
              </a:ext>
            </a:extLst>
          </p:cNvPr>
          <p:cNvSpPr>
            <a:spLocks noGrp="1"/>
          </p:cNvSpPr>
          <p:nvPr>
            <p:ph type="dt" sz="half" idx="10"/>
          </p:nvPr>
        </p:nvSpPr>
        <p:spPr/>
        <p:txBody>
          <a:bodyPr/>
          <a:lstStyle/>
          <a:p>
            <a:fld id="{DDDFE388-E654-4AE5-A371-374046B79F7E}" type="datetimeFigureOut">
              <a:rPr lang="en-GB" smtClean="0"/>
              <a:t>19/04/2024</a:t>
            </a:fld>
            <a:endParaRPr lang="en-GB"/>
          </a:p>
        </p:txBody>
      </p:sp>
      <p:sp>
        <p:nvSpPr>
          <p:cNvPr id="4" name="Footer Placeholder 3">
            <a:extLst>
              <a:ext uri="{FF2B5EF4-FFF2-40B4-BE49-F238E27FC236}">
                <a16:creationId xmlns:a16="http://schemas.microsoft.com/office/drawing/2014/main" id="{09E9B6B0-88D2-D7BD-1810-B9F60CAD940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32602E5-CEB2-A284-5EB6-E80A7B3880A7}"/>
              </a:ext>
            </a:extLst>
          </p:cNvPr>
          <p:cNvSpPr>
            <a:spLocks noGrp="1"/>
          </p:cNvSpPr>
          <p:nvPr>
            <p:ph type="sldNum" sz="quarter" idx="12"/>
          </p:nvPr>
        </p:nvSpPr>
        <p:spPr/>
        <p:txBody>
          <a:bodyPr/>
          <a:lstStyle/>
          <a:p>
            <a:fld id="{38694707-C569-4A1D-838F-0925B8C5C664}" type="slidenum">
              <a:rPr lang="en-GB" smtClean="0"/>
              <a:t>‹#›</a:t>
            </a:fld>
            <a:endParaRPr lang="en-GB"/>
          </a:p>
        </p:txBody>
      </p:sp>
    </p:spTree>
    <p:extLst>
      <p:ext uri="{BB962C8B-B14F-4D97-AF65-F5344CB8AC3E}">
        <p14:creationId xmlns:p14="http://schemas.microsoft.com/office/powerpoint/2010/main" val="4259979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588D499-C9EF-DF61-1C7D-B742C56A2AD4}"/>
              </a:ext>
            </a:extLst>
          </p:cNvPr>
          <p:cNvSpPr>
            <a:spLocks noGrp="1"/>
          </p:cNvSpPr>
          <p:nvPr>
            <p:ph type="dt" sz="half" idx="10"/>
          </p:nvPr>
        </p:nvSpPr>
        <p:spPr/>
        <p:txBody>
          <a:bodyPr/>
          <a:lstStyle/>
          <a:p>
            <a:fld id="{DDDFE388-E654-4AE5-A371-374046B79F7E}" type="datetimeFigureOut">
              <a:rPr lang="en-GB" smtClean="0"/>
              <a:t>19/04/2024</a:t>
            </a:fld>
            <a:endParaRPr lang="en-GB"/>
          </a:p>
        </p:txBody>
      </p:sp>
      <p:sp>
        <p:nvSpPr>
          <p:cNvPr id="3" name="Footer Placeholder 2">
            <a:extLst>
              <a:ext uri="{FF2B5EF4-FFF2-40B4-BE49-F238E27FC236}">
                <a16:creationId xmlns:a16="http://schemas.microsoft.com/office/drawing/2014/main" id="{0FC5EE24-3600-EBE5-3FB6-28744297ECD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0848638-BF58-524B-9F1B-84BD1668EE09}"/>
              </a:ext>
            </a:extLst>
          </p:cNvPr>
          <p:cNvSpPr>
            <a:spLocks noGrp="1"/>
          </p:cNvSpPr>
          <p:nvPr>
            <p:ph type="sldNum" sz="quarter" idx="12"/>
          </p:nvPr>
        </p:nvSpPr>
        <p:spPr/>
        <p:txBody>
          <a:bodyPr/>
          <a:lstStyle/>
          <a:p>
            <a:fld id="{38694707-C569-4A1D-838F-0925B8C5C664}" type="slidenum">
              <a:rPr lang="en-GB" smtClean="0"/>
              <a:t>‹#›</a:t>
            </a:fld>
            <a:endParaRPr lang="en-GB"/>
          </a:p>
        </p:txBody>
      </p:sp>
    </p:spTree>
    <p:extLst>
      <p:ext uri="{BB962C8B-B14F-4D97-AF65-F5344CB8AC3E}">
        <p14:creationId xmlns:p14="http://schemas.microsoft.com/office/powerpoint/2010/main" val="25408145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46C4C8-52D5-E1FB-96DE-4EF959E1F3E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70C885C-23C0-182D-66D0-55313618B6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4615C9F9-9D79-B741-676D-C54563BFFC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9E03659-57DB-9AED-0CD3-B979BC578C83}"/>
              </a:ext>
            </a:extLst>
          </p:cNvPr>
          <p:cNvSpPr>
            <a:spLocks noGrp="1"/>
          </p:cNvSpPr>
          <p:nvPr>
            <p:ph type="dt" sz="half" idx="10"/>
          </p:nvPr>
        </p:nvSpPr>
        <p:spPr/>
        <p:txBody>
          <a:bodyPr/>
          <a:lstStyle/>
          <a:p>
            <a:fld id="{DDDFE388-E654-4AE5-A371-374046B79F7E}" type="datetimeFigureOut">
              <a:rPr lang="en-GB" smtClean="0"/>
              <a:t>19/04/2024</a:t>
            </a:fld>
            <a:endParaRPr lang="en-GB"/>
          </a:p>
        </p:txBody>
      </p:sp>
      <p:sp>
        <p:nvSpPr>
          <p:cNvPr id="6" name="Footer Placeholder 5">
            <a:extLst>
              <a:ext uri="{FF2B5EF4-FFF2-40B4-BE49-F238E27FC236}">
                <a16:creationId xmlns:a16="http://schemas.microsoft.com/office/drawing/2014/main" id="{0F226929-722F-2478-1E67-D532E0CAAE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2EECEC-10D2-AC01-D41C-BCAC23B3FA74}"/>
              </a:ext>
            </a:extLst>
          </p:cNvPr>
          <p:cNvSpPr>
            <a:spLocks noGrp="1"/>
          </p:cNvSpPr>
          <p:nvPr>
            <p:ph type="sldNum" sz="quarter" idx="12"/>
          </p:nvPr>
        </p:nvSpPr>
        <p:spPr/>
        <p:txBody>
          <a:bodyPr/>
          <a:lstStyle/>
          <a:p>
            <a:fld id="{38694707-C569-4A1D-838F-0925B8C5C664}" type="slidenum">
              <a:rPr lang="en-GB" smtClean="0"/>
              <a:t>‹#›</a:t>
            </a:fld>
            <a:endParaRPr lang="en-GB"/>
          </a:p>
        </p:txBody>
      </p:sp>
    </p:spTree>
    <p:extLst>
      <p:ext uri="{BB962C8B-B14F-4D97-AF65-F5344CB8AC3E}">
        <p14:creationId xmlns:p14="http://schemas.microsoft.com/office/powerpoint/2010/main" val="30214880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CAF9E-3CB4-2CB1-A3D5-6B8D96C57D8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CE961C04-7E07-8A29-C71B-B9CE6A860DF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FED379C-6171-4C21-A0CB-A839C0DBC7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0FB0EF2-C765-C02E-5CD7-5FE2CDC1B9C8}"/>
              </a:ext>
            </a:extLst>
          </p:cNvPr>
          <p:cNvSpPr>
            <a:spLocks noGrp="1"/>
          </p:cNvSpPr>
          <p:nvPr>
            <p:ph type="dt" sz="half" idx="10"/>
          </p:nvPr>
        </p:nvSpPr>
        <p:spPr/>
        <p:txBody>
          <a:bodyPr/>
          <a:lstStyle/>
          <a:p>
            <a:fld id="{DDDFE388-E654-4AE5-A371-374046B79F7E}" type="datetimeFigureOut">
              <a:rPr lang="en-GB" smtClean="0"/>
              <a:t>19/04/2024</a:t>
            </a:fld>
            <a:endParaRPr lang="en-GB"/>
          </a:p>
        </p:txBody>
      </p:sp>
      <p:sp>
        <p:nvSpPr>
          <p:cNvPr id="6" name="Footer Placeholder 5">
            <a:extLst>
              <a:ext uri="{FF2B5EF4-FFF2-40B4-BE49-F238E27FC236}">
                <a16:creationId xmlns:a16="http://schemas.microsoft.com/office/drawing/2014/main" id="{985FA0D8-28DD-4F6A-479F-CC7ED1D7A99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3D24A3B-7A47-167B-3902-6CAB603271CC}"/>
              </a:ext>
            </a:extLst>
          </p:cNvPr>
          <p:cNvSpPr>
            <a:spLocks noGrp="1"/>
          </p:cNvSpPr>
          <p:nvPr>
            <p:ph type="sldNum" sz="quarter" idx="12"/>
          </p:nvPr>
        </p:nvSpPr>
        <p:spPr/>
        <p:txBody>
          <a:bodyPr/>
          <a:lstStyle/>
          <a:p>
            <a:fld id="{38694707-C569-4A1D-838F-0925B8C5C664}" type="slidenum">
              <a:rPr lang="en-GB" smtClean="0"/>
              <a:t>‹#›</a:t>
            </a:fld>
            <a:endParaRPr lang="en-GB"/>
          </a:p>
        </p:txBody>
      </p:sp>
    </p:spTree>
    <p:extLst>
      <p:ext uri="{BB962C8B-B14F-4D97-AF65-F5344CB8AC3E}">
        <p14:creationId xmlns:p14="http://schemas.microsoft.com/office/powerpoint/2010/main" val="33846182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508E1-2111-92E7-FB24-26FEEDE59F23}"/>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8E7AADA4-9063-DCEF-7934-9F36D45965C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C27727F-361A-C17F-239B-17719ABA1AC1}"/>
              </a:ext>
            </a:extLst>
          </p:cNvPr>
          <p:cNvSpPr>
            <a:spLocks noGrp="1"/>
          </p:cNvSpPr>
          <p:nvPr>
            <p:ph type="dt" sz="half" idx="10"/>
          </p:nvPr>
        </p:nvSpPr>
        <p:spPr/>
        <p:txBody>
          <a:bodyPr/>
          <a:lstStyle/>
          <a:p>
            <a:fld id="{DDDFE388-E654-4AE5-A371-374046B79F7E}" type="datetimeFigureOut">
              <a:rPr lang="en-GB" smtClean="0"/>
              <a:t>19/04/2024</a:t>
            </a:fld>
            <a:endParaRPr lang="en-GB"/>
          </a:p>
        </p:txBody>
      </p:sp>
      <p:sp>
        <p:nvSpPr>
          <p:cNvPr id="5" name="Footer Placeholder 4">
            <a:extLst>
              <a:ext uri="{FF2B5EF4-FFF2-40B4-BE49-F238E27FC236}">
                <a16:creationId xmlns:a16="http://schemas.microsoft.com/office/drawing/2014/main" id="{FA1EF0BD-D7A9-287D-1776-B78E12ED57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120222-5D24-77D4-EACB-C88C521906B5}"/>
              </a:ext>
            </a:extLst>
          </p:cNvPr>
          <p:cNvSpPr>
            <a:spLocks noGrp="1"/>
          </p:cNvSpPr>
          <p:nvPr>
            <p:ph type="sldNum" sz="quarter" idx="12"/>
          </p:nvPr>
        </p:nvSpPr>
        <p:spPr/>
        <p:txBody>
          <a:bodyPr/>
          <a:lstStyle/>
          <a:p>
            <a:fld id="{38694707-C569-4A1D-838F-0925B8C5C664}" type="slidenum">
              <a:rPr lang="en-GB" smtClean="0"/>
              <a:t>‹#›</a:t>
            </a:fld>
            <a:endParaRPr lang="en-GB"/>
          </a:p>
        </p:txBody>
      </p:sp>
    </p:spTree>
    <p:extLst>
      <p:ext uri="{BB962C8B-B14F-4D97-AF65-F5344CB8AC3E}">
        <p14:creationId xmlns:p14="http://schemas.microsoft.com/office/powerpoint/2010/main" val="40140862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92E4EA7-400B-EBEA-5E56-F94E5AD1D52A}"/>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D13E85C3-253B-EE6C-C2FA-F56385F16DA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6FCF2F8-C6DE-011E-34F0-22D582D4D183}"/>
              </a:ext>
            </a:extLst>
          </p:cNvPr>
          <p:cNvSpPr>
            <a:spLocks noGrp="1"/>
          </p:cNvSpPr>
          <p:nvPr>
            <p:ph type="dt" sz="half" idx="10"/>
          </p:nvPr>
        </p:nvSpPr>
        <p:spPr/>
        <p:txBody>
          <a:bodyPr/>
          <a:lstStyle/>
          <a:p>
            <a:fld id="{DDDFE388-E654-4AE5-A371-374046B79F7E}" type="datetimeFigureOut">
              <a:rPr lang="en-GB" smtClean="0"/>
              <a:t>19/04/2024</a:t>
            </a:fld>
            <a:endParaRPr lang="en-GB"/>
          </a:p>
        </p:txBody>
      </p:sp>
      <p:sp>
        <p:nvSpPr>
          <p:cNvPr id="5" name="Footer Placeholder 4">
            <a:extLst>
              <a:ext uri="{FF2B5EF4-FFF2-40B4-BE49-F238E27FC236}">
                <a16:creationId xmlns:a16="http://schemas.microsoft.com/office/drawing/2014/main" id="{A0DA18C9-2DB3-0848-E5EB-8F3DA103A6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652939-C516-A877-850B-2A8912FAF507}"/>
              </a:ext>
            </a:extLst>
          </p:cNvPr>
          <p:cNvSpPr>
            <a:spLocks noGrp="1"/>
          </p:cNvSpPr>
          <p:nvPr>
            <p:ph type="sldNum" sz="quarter" idx="12"/>
          </p:nvPr>
        </p:nvSpPr>
        <p:spPr/>
        <p:txBody>
          <a:bodyPr/>
          <a:lstStyle/>
          <a:p>
            <a:fld id="{38694707-C569-4A1D-838F-0925B8C5C664}" type="slidenum">
              <a:rPr lang="en-GB" smtClean="0"/>
              <a:t>‹#›</a:t>
            </a:fld>
            <a:endParaRPr lang="en-GB"/>
          </a:p>
        </p:txBody>
      </p:sp>
    </p:spTree>
    <p:extLst>
      <p:ext uri="{BB962C8B-B14F-4D97-AF65-F5344CB8AC3E}">
        <p14:creationId xmlns:p14="http://schemas.microsoft.com/office/powerpoint/2010/main" val="34861064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7C6EA63-9EC1-BB75-91C3-E9BC60594C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0B404E0B-BAD4-A1BF-ED9B-545695D189E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A91C222-05E5-7B0A-3DB6-60DF1CD3305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DDFE388-E654-4AE5-A371-374046B79F7E}" type="datetimeFigureOut">
              <a:rPr lang="en-GB" smtClean="0"/>
              <a:t>19/04/2024</a:t>
            </a:fld>
            <a:endParaRPr lang="en-GB"/>
          </a:p>
        </p:txBody>
      </p:sp>
      <p:sp>
        <p:nvSpPr>
          <p:cNvPr id="5" name="Footer Placeholder 4">
            <a:extLst>
              <a:ext uri="{FF2B5EF4-FFF2-40B4-BE49-F238E27FC236}">
                <a16:creationId xmlns:a16="http://schemas.microsoft.com/office/drawing/2014/main" id="{A08438E0-FBDD-8020-155A-062E6B5DC25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3F3F0B40-5920-F278-0B6D-5C36CB04268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8694707-C569-4A1D-838F-0925B8C5C664}" type="slidenum">
              <a:rPr lang="en-GB" smtClean="0"/>
              <a:t>‹#›</a:t>
            </a:fld>
            <a:endParaRPr lang="en-GB"/>
          </a:p>
        </p:txBody>
      </p:sp>
    </p:spTree>
    <p:extLst>
      <p:ext uri="{BB962C8B-B14F-4D97-AF65-F5344CB8AC3E}">
        <p14:creationId xmlns:p14="http://schemas.microsoft.com/office/powerpoint/2010/main" val="4062465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B82FC5-E127-37A0-140A-11F205E597D6}"/>
              </a:ext>
            </a:extLst>
          </p:cNvPr>
          <p:cNvSpPr>
            <a:spLocks noGrp="1"/>
          </p:cNvSpPr>
          <p:nvPr>
            <p:ph type="ctrTitle"/>
          </p:nvPr>
        </p:nvSpPr>
        <p:spPr/>
        <p:txBody>
          <a:bodyPr/>
          <a:lstStyle/>
          <a:p>
            <a:r>
              <a:rPr lang="en-GB" dirty="0"/>
              <a:t>Global Governance</a:t>
            </a:r>
          </a:p>
        </p:txBody>
      </p:sp>
      <p:sp>
        <p:nvSpPr>
          <p:cNvPr id="3" name="Subtitle 2">
            <a:extLst>
              <a:ext uri="{FF2B5EF4-FFF2-40B4-BE49-F238E27FC236}">
                <a16:creationId xmlns:a16="http://schemas.microsoft.com/office/drawing/2014/main" id="{4FF2A12F-8D5A-1FFE-AF5C-E7DF0BDC8F12}"/>
              </a:ext>
            </a:extLst>
          </p:cNvPr>
          <p:cNvSpPr>
            <a:spLocks noGrp="1"/>
          </p:cNvSpPr>
          <p:nvPr>
            <p:ph type="subTitle" idx="1"/>
          </p:nvPr>
        </p:nvSpPr>
        <p:spPr/>
        <p:txBody>
          <a:bodyPr/>
          <a:lstStyle/>
          <a:p>
            <a:r>
              <a:rPr lang="en-GB" sz="3600" dirty="0"/>
              <a:t>Lecture 6: The Cold War Era</a:t>
            </a:r>
          </a:p>
          <a:p>
            <a:endParaRPr lang="en-GB" dirty="0"/>
          </a:p>
        </p:txBody>
      </p:sp>
    </p:spTree>
    <p:extLst>
      <p:ext uri="{BB962C8B-B14F-4D97-AF65-F5344CB8AC3E}">
        <p14:creationId xmlns:p14="http://schemas.microsoft.com/office/powerpoint/2010/main" val="1158234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BC429-8631-4F1F-A52D-6C0257B8278F}"/>
              </a:ext>
            </a:extLst>
          </p:cNvPr>
          <p:cNvSpPr>
            <a:spLocks noGrp="1"/>
          </p:cNvSpPr>
          <p:nvPr>
            <p:ph type="title"/>
          </p:nvPr>
        </p:nvSpPr>
        <p:spPr/>
        <p:txBody>
          <a:bodyPr/>
          <a:lstStyle/>
          <a:p>
            <a:pPr algn="ctr"/>
            <a:r>
              <a:rPr lang="en-GB" dirty="0"/>
              <a:t>The Cold War</a:t>
            </a:r>
          </a:p>
        </p:txBody>
      </p:sp>
      <p:sp>
        <p:nvSpPr>
          <p:cNvPr id="3" name="Content Placeholder 2">
            <a:extLst>
              <a:ext uri="{FF2B5EF4-FFF2-40B4-BE49-F238E27FC236}">
                <a16:creationId xmlns:a16="http://schemas.microsoft.com/office/drawing/2014/main" id="{56359D8C-4845-5AD2-90F8-85C204D85376}"/>
              </a:ext>
            </a:extLst>
          </p:cNvPr>
          <p:cNvSpPr>
            <a:spLocks noGrp="1"/>
          </p:cNvSpPr>
          <p:nvPr>
            <p:ph idx="1"/>
          </p:nvPr>
        </p:nvSpPr>
        <p:spPr/>
        <p:txBody>
          <a:bodyPr>
            <a:noAutofit/>
          </a:bodyPr>
          <a:lstStyle/>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The Allies of WWII put aside many of their suspicions in 1945, but new tensions soon arose as the agreements reached at wartime conferences were put into effect.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To the West, it seemed that Stalin was not only securing Soviet frontiers but also seeking every opportunity to increase Soviet influence.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In Poland, Stalin maintained that it was impossible to satisfy both the Soviet desire for a secure border and the British and American insistence that the country have a government that was representative of its people’s wishes. </a:t>
            </a:r>
          </a:p>
        </p:txBody>
      </p:sp>
    </p:spTree>
    <p:extLst>
      <p:ext uri="{BB962C8B-B14F-4D97-AF65-F5344CB8AC3E}">
        <p14:creationId xmlns:p14="http://schemas.microsoft.com/office/powerpoint/2010/main" val="22022648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BC429-8631-4F1F-A52D-6C0257B8278F}"/>
              </a:ext>
            </a:extLst>
          </p:cNvPr>
          <p:cNvSpPr>
            <a:spLocks noGrp="1"/>
          </p:cNvSpPr>
          <p:nvPr>
            <p:ph type="title"/>
          </p:nvPr>
        </p:nvSpPr>
        <p:spPr/>
        <p:txBody>
          <a:bodyPr/>
          <a:lstStyle/>
          <a:p>
            <a:pPr algn="ctr"/>
            <a:r>
              <a:rPr lang="en-GB" dirty="0"/>
              <a:t>The Cold War</a:t>
            </a:r>
          </a:p>
        </p:txBody>
      </p:sp>
      <p:sp>
        <p:nvSpPr>
          <p:cNvPr id="3" name="Content Placeholder 2">
            <a:extLst>
              <a:ext uri="{FF2B5EF4-FFF2-40B4-BE49-F238E27FC236}">
                <a16:creationId xmlns:a16="http://schemas.microsoft.com/office/drawing/2014/main" id="{56359D8C-4845-5AD2-90F8-85C204D85376}"/>
              </a:ext>
            </a:extLst>
          </p:cNvPr>
          <p:cNvSpPr>
            <a:spLocks noGrp="1"/>
          </p:cNvSpPr>
          <p:nvPr>
            <p:ph idx="1"/>
          </p:nvPr>
        </p:nvSpPr>
        <p:spPr/>
        <p:txBody>
          <a:bodyPr>
            <a:noAutofit/>
          </a:bodyPr>
          <a:lstStyle/>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The Soviets, for their part, were disappointed by US reluctance to discuss reconstruction loans and angered by what they saw as Anglo-American efforts to renew the diplomatic isolation of the Soviet Union.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In the background, but never forgotten, was the atomic bomb. Britain and the United States had collaborated closely in developing the weapon, but revealed nothing about the project to the Soviets until July 1945, weeks before the atomic bombing of Japan.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The Soviets did not test a bomb until 1949. In the meantime, US leaders held an ace that the Soviets did not have, and this asymmetry only intensified Soviet suspicions of the West. </a:t>
            </a:r>
          </a:p>
        </p:txBody>
      </p:sp>
    </p:spTree>
    <p:extLst>
      <p:ext uri="{BB962C8B-B14F-4D97-AF65-F5344CB8AC3E}">
        <p14:creationId xmlns:p14="http://schemas.microsoft.com/office/powerpoint/2010/main" val="15856032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BC429-8631-4F1F-A52D-6C0257B8278F}"/>
              </a:ext>
            </a:extLst>
          </p:cNvPr>
          <p:cNvSpPr>
            <a:spLocks noGrp="1"/>
          </p:cNvSpPr>
          <p:nvPr>
            <p:ph type="title"/>
          </p:nvPr>
        </p:nvSpPr>
        <p:spPr/>
        <p:txBody>
          <a:bodyPr/>
          <a:lstStyle/>
          <a:p>
            <a:pPr algn="ctr"/>
            <a:r>
              <a:rPr lang="en-GB" dirty="0"/>
              <a:t>The Cold War</a:t>
            </a:r>
          </a:p>
        </p:txBody>
      </p:sp>
      <p:sp>
        <p:nvSpPr>
          <p:cNvPr id="3" name="Content Placeholder 2">
            <a:extLst>
              <a:ext uri="{FF2B5EF4-FFF2-40B4-BE49-F238E27FC236}">
                <a16:creationId xmlns:a16="http://schemas.microsoft.com/office/drawing/2014/main" id="{56359D8C-4845-5AD2-90F8-85C204D85376}"/>
              </a:ext>
            </a:extLst>
          </p:cNvPr>
          <p:cNvSpPr>
            <a:spLocks noGrp="1"/>
          </p:cNvSpPr>
          <p:nvPr>
            <p:ph idx="1"/>
          </p:nvPr>
        </p:nvSpPr>
        <p:spPr/>
        <p:txBody>
          <a:bodyPr>
            <a:noAutofit/>
          </a:bodyPr>
          <a:lstStyle/>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Above all, Germany was a point of contention between the Soviets and the West. Unified and rearmed, Germany could pose a mortal threat to the Soviet Union and it was the only state on the European continent that could possibly do so.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Should it ally itself with the USSR, it would be no less dangerous to Anglo-American interests because such an alliance would dominate Eurasia.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In 1945, it was unclear whether a reunited and independent Germany would look east or west. </a:t>
            </a:r>
          </a:p>
        </p:txBody>
      </p:sp>
    </p:spTree>
    <p:extLst>
      <p:ext uri="{BB962C8B-B14F-4D97-AF65-F5344CB8AC3E}">
        <p14:creationId xmlns:p14="http://schemas.microsoft.com/office/powerpoint/2010/main" val="20140448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BC429-8631-4F1F-A52D-6C0257B8278F}"/>
              </a:ext>
            </a:extLst>
          </p:cNvPr>
          <p:cNvSpPr>
            <a:spLocks noGrp="1"/>
          </p:cNvSpPr>
          <p:nvPr>
            <p:ph type="title"/>
          </p:nvPr>
        </p:nvSpPr>
        <p:spPr/>
        <p:txBody>
          <a:bodyPr/>
          <a:lstStyle/>
          <a:p>
            <a:pPr algn="ctr"/>
            <a:r>
              <a:rPr lang="en-GB" dirty="0"/>
              <a:t>The Cold War</a:t>
            </a:r>
          </a:p>
        </p:txBody>
      </p:sp>
      <p:sp>
        <p:nvSpPr>
          <p:cNvPr id="3" name="Content Placeholder 2">
            <a:extLst>
              <a:ext uri="{FF2B5EF4-FFF2-40B4-BE49-F238E27FC236}">
                <a16:creationId xmlns:a16="http://schemas.microsoft.com/office/drawing/2014/main" id="{56359D8C-4845-5AD2-90F8-85C204D85376}"/>
              </a:ext>
            </a:extLst>
          </p:cNvPr>
          <p:cNvSpPr>
            <a:spLocks noGrp="1"/>
          </p:cNvSpPr>
          <p:nvPr>
            <p:ph idx="1"/>
          </p:nvPr>
        </p:nvSpPr>
        <p:spPr/>
        <p:txBody>
          <a:bodyPr>
            <a:noAutofit/>
          </a:bodyPr>
          <a:lstStyle/>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The Soviets encouraged millions of homeless Germans, displaced from Poland, Czechoslovakia, and eastern Germany itself, to migrate west, thereby exacerbating the shortages of food, housing, and fuel in the Western zones.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The Western powers, faced with the task of feeding the swelling population of their sectors, came to believe that the economic recovery of Germany would, in the long run, better serve both German and Allied interests.</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 From the Western perspective, the Soviets were seeking to satisfy their demands for reparations unilaterally and to extort political concessions by promoting instability in western Germany.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From the Soviet perspective, the Western powers were seeking to rebuild a former enemy before aiding a partner. </a:t>
            </a:r>
          </a:p>
        </p:txBody>
      </p:sp>
    </p:spTree>
    <p:extLst>
      <p:ext uri="{BB962C8B-B14F-4D97-AF65-F5344CB8AC3E}">
        <p14:creationId xmlns:p14="http://schemas.microsoft.com/office/powerpoint/2010/main" val="3667760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BC429-8631-4F1F-A52D-6C0257B8278F}"/>
              </a:ext>
            </a:extLst>
          </p:cNvPr>
          <p:cNvSpPr>
            <a:spLocks noGrp="1"/>
          </p:cNvSpPr>
          <p:nvPr>
            <p:ph type="title"/>
          </p:nvPr>
        </p:nvSpPr>
        <p:spPr/>
        <p:txBody>
          <a:bodyPr/>
          <a:lstStyle/>
          <a:p>
            <a:pPr algn="ctr"/>
            <a:r>
              <a:rPr lang="en-GB" dirty="0"/>
              <a:t>The Cold War</a:t>
            </a:r>
          </a:p>
        </p:txBody>
      </p:sp>
      <p:sp>
        <p:nvSpPr>
          <p:cNvPr id="3" name="Content Placeholder 2">
            <a:extLst>
              <a:ext uri="{FF2B5EF4-FFF2-40B4-BE49-F238E27FC236}">
                <a16:creationId xmlns:a16="http://schemas.microsoft.com/office/drawing/2014/main" id="{56359D8C-4845-5AD2-90F8-85C204D85376}"/>
              </a:ext>
            </a:extLst>
          </p:cNvPr>
          <p:cNvSpPr>
            <a:spLocks noGrp="1"/>
          </p:cNvSpPr>
          <p:nvPr>
            <p:ph idx="1"/>
          </p:nvPr>
        </p:nvSpPr>
        <p:spPr/>
        <p:txBody>
          <a:bodyPr>
            <a:noAutofit/>
          </a:bodyPr>
          <a:lstStyle/>
          <a:p>
            <a:pPr>
              <a:lnSpc>
                <a:spcPct val="107000"/>
              </a:lnSpc>
              <a:spcBef>
                <a:spcPts val="0"/>
              </a:spcBef>
              <a:spcAft>
                <a:spcPts val="800"/>
              </a:spcAft>
            </a:pPr>
            <a:r>
              <a:rPr lang="en-GB" sz="2000" kern="100" dirty="0">
                <a:effectLst/>
                <a:ea typeface="Aptos" panose="020B0004020202020204" pitchFamily="34" charset="0"/>
                <a:cs typeface="Times New Roman" panose="02020603050405020304" pitchFamily="18" charset="0"/>
              </a:rPr>
              <a:t>Tensions over these and other issues grew as it became clear that the Soviets had no intention of allowing free elections in Poland or moderating their demands for German reparations, and as the United States and Britain took firmer measures to limit what they were coming to see as Soviet expansionism. </a:t>
            </a:r>
          </a:p>
          <a:p>
            <a:pPr>
              <a:lnSpc>
                <a:spcPct val="107000"/>
              </a:lnSpc>
              <a:spcBef>
                <a:spcPts val="0"/>
              </a:spcBef>
              <a:spcAft>
                <a:spcPts val="800"/>
              </a:spcAft>
            </a:pPr>
            <a:r>
              <a:rPr lang="en-GB" sz="2000" kern="100" dirty="0">
                <a:effectLst/>
                <a:ea typeface="Aptos" panose="020B0004020202020204" pitchFamily="34" charset="0"/>
                <a:cs typeface="Times New Roman" panose="02020603050405020304" pitchFamily="18" charset="0"/>
              </a:rPr>
              <a:t>In Germany, the United States and Britain </a:t>
            </a:r>
            <a:r>
              <a:rPr lang="en-GB" sz="2000" kern="100" dirty="0" err="1">
                <a:effectLst/>
                <a:ea typeface="Aptos" panose="020B0004020202020204" pitchFamily="34" charset="0"/>
                <a:cs typeface="Times New Roman" panose="02020603050405020304" pitchFamily="18" charset="0"/>
              </a:rPr>
              <a:t>canceled</a:t>
            </a:r>
            <a:r>
              <a:rPr lang="en-GB" sz="2000" kern="100" dirty="0">
                <a:effectLst/>
                <a:ea typeface="Aptos" panose="020B0004020202020204" pitchFamily="34" charset="0"/>
                <a:cs typeface="Times New Roman" panose="02020603050405020304" pitchFamily="18" charset="0"/>
              </a:rPr>
              <a:t> reparations payments to the Soviets and amalgamated their zones of control into a single economic entity, “</a:t>
            </a:r>
            <a:r>
              <a:rPr lang="en-GB" sz="2000" kern="100" dirty="0" err="1">
                <a:effectLst/>
                <a:ea typeface="Aptos" panose="020B0004020202020204" pitchFamily="34" charset="0"/>
                <a:cs typeface="Times New Roman" panose="02020603050405020304" pitchFamily="18" charset="0"/>
              </a:rPr>
              <a:t>Bizonia</a:t>
            </a:r>
            <a:r>
              <a:rPr lang="en-GB" sz="2000" kern="100" dirty="0">
                <a:effectLst/>
                <a:ea typeface="Aptos" panose="020B0004020202020204" pitchFamily="34" charset="0"/>
                <a:cs typeface="Times New Roman" panose="02020603050405020304" pitchFamily="18" charset="0"/>
              </a:rPr>
              <a:t>.” To the south, they increased their support for Turkey and </a:t>
            </a:r>
            <a:r>
              <a:rPr lang="en-GB" sz="2000" kern="100" dirty="0" err="1">
                <a:effectLst/>
                <a:ea typeface="Aptos" panose="020B0004020202020204" pitchFamily="34" charset="0"/>
                <a:cs typeface="Times New Roman" panose="02020603050405020304" pitchFamily="18" charset="0"/>
              </a:rPr>
              <a:t>funneled</a:t>
            </a:r>
            <a:r>
              <a:rPr lang="en-GB" sz="2000" kern="100" dirty="0">
                <a:effectLst/>
                <a:ea typeface="Aptos" panose="020B0004020202020204" pitchFamily="34" charset="0"/>
                <a:cs typeface="Times New Roman" panose="02020603050405020304" pitchFamily="18" charset="0"/>
              </a:rPr>
              <a:t> assistance to the government of Greece, embroiled in a war with Communist guerrillas. At the same time, the United States began to aid centrist political parties in France and Italy, where Communists were making alarming gains at the ballot box. </a:t>
            </a:r>
          </a:p>
          <a:p>
            <a:pPr>
              <a:lnSpc>
                <a:spcPct val="107000"/>
              </a:lnSpc>
              <a:spcBef>
                <a:spcPts val="0"/>
              </a:spcBef>
              <a:spcAft>
                <a:spcPts val="800"/>
              </a:spcAft>
            </a:pPr>
            <a:r>
              <a:rPr lang="en-GB" sz="2000" kern="100" dirty="0">
                <a:effectLst/>
                <a:ea typeface="Aptos" panose="020B0004020202020204" pitchFamily="34" charset="0"/>
                <a:cs typeface="Times New Roman" panose="02020603050405020304" pitchFamily="18" charset="0"/>
              </a:rPr>
              <a:t>In 1947, George Kennan, the influential American diplomat, found a word to describe the new policy: containment. The West, he argued, faced a determined adversary in Moscow that was intent on extending its power; it would have to respond vigorously to Soviet probes whenever they threatened vital interests. </a:t>
            </a:r>
          </a:p>
        </p:txBody>
      </p:sp>
    </p:spTree>
    <p:extLst>
      <p:ext uri="{BB962C8B-B14F-4D97-AF65-F5344CB8AC3E}">
        <p14:creationId xmlns:p14="http://schemas.microsoft.com/office/powerpoint/2010/main" val="34147593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BC429-8631-4F1F-A52D-6C0257B8278F}"/>
              </a:ext>
            </a:extLst>
          </p:cNvPr>
          <p:cNvSpPr>
            <a:spLocks noGrp="1"/>
          </p:cNvSpPr>
          <p:nvPr>
            <p:ph type="title"/>
          </p:nvPr>
        </p:nvSpPr>
        <p:spPr/>
        <p:txBody>
          <a:bodyPr/>
          <a:lstStyle/>
          <a:p>
            <a:pPr algn="ctr"/>
            <a:r>
              <a:rPr lang="en-GB" dirty="0"/>
              <a:t>The Cold War</a:t>
            </a:r>
          </a:p>
        </p:txBody>
      </p:sp>
      <p:sp>
        <p:nvSpPr>
          <p:cNvPr id="3" name="Content Placeholder 2">
            <a:extLst>
              <a:ext uri="{FF2B5EF4-FFF2-40B4-BE49-F238E27FC236}">
                <a16:creationId xmlns:a16="http://schemas.microsoft.com/office/drawing/2014/main" id="{56359D8C-4845-5AD2-90F8-85C204D85376}"/>
              </a:ext>
            </a:extLst>
          </p:cNvPr>
          <p:cNvSpPr>
            <a:spLocks noGrp="1"/>
          </p:cNvSpPr>
          <p:nvPr>
            <p:ph idx="1"/>
          </p:nvPr>
        </p:nvSpPr>
        <p:spPr/>
        <p:txBody>
          <a:bodyPr>
            <a:noAutofit/>
          </a:bodyPr>
          <a:lstStyle/>
          <a:p>
            <a:pPr>
              <a:lnSpc>
                <a:spcPct val="107000"/>
              </a:lnSpc>
              <a:spcBef>
                <a:spcPts val="0"/>
              </a:spcBef>
              <a:spcAft>
                <a:spcPts val="800"/>
              </a:spcAft>
            </a:pPr>
            <a:r>
              <a:rPr lang="en-GB" sz="2200" kern="100" dirty="0">
                <a:effectLst/>
                <a:ea typeface="Aptos" panose="020B0004020202020204" pitchFamily="34" charset="0"/>
                <a:cs typeface="Times New Roman" panose="02020603050405020304" pitchFamily="18" charset="0"/>
              </a:rPr>
              <a:t>Soviet leaders had routinely portrayed the Soviet Union as a victim of encirclement. Stalin and his aides expected capitalist intrigue and used it, real and imagined, as a ready explanation both for the economic shortcomings of the Soviet system and the rigid discipline that the Communist Party imposed on political life. </a:t>
            </a:r>
          </a:p>
          <a:p>
            <a:pPr>
              <a:lnSpc>
                <a:spcPct val="107000"/>
              </a:lnSpc>
              <a:spcBef>
                <a:spcPts val="0"/>
              </a:spcBef>
              <a:spcAft>
                <a:spcPts val="800"/>
              </a:spcAft>
            </a:pPr>
            <a:r>
              <a:rPr lang="en-GB" sz="2200" kern="100" dirty="0">
                <a:effectLst/>
                <a:ea typeface="Aptos" panose="020B0004020202020204" pitchFamily="34" charset="0"/>
                <a:cs typeface="Times New Roman" panose="02020603050405020304" pitchFamily="18" charset="0"/>
              </a:rPr>
              <a:t>Western leaders understood that Stalin sometimes used international tension to buttress his hold on power, but Moscow’s rapaciousness in Eastern Europe, its clumsy diplomacy, and its renewed promotion of international Communism made it easy to suspect more: that by fusing Russian imperialistic ambitions to the universalistic doctrine of Marxism, the Soviets had developed ambitions that were comprehensive and global, not limited and local. </a:t>
            </a:r>
          </a:p>
          <a:p>
            <a:pPr marL="0" marR="0">
              <a:lnSpc>
                <a:spcPct val="107000"/>
              </a:lnSpc>
              <a:spcBef>
                <a:spcPts val="0"/>
              </a:spcBef>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9023204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BC429-8631-4F1F-A52D-6C0257B8278F}"/>
              </a:ext>
            </a:extLst>
          </p:cNvPr>
          <p:cNvSpPr>
            <a:spLocks noGrp="1"/>
          </p:cNvSpPr>
          <p:nvPr>
            <p:ph type="title"/>
          </p:nvPr>
        </p:nvSpPr>
        <p:spPr/>
        <p:txBody>
          <a:bodyPr/>
          <a:lstStyle/>
          <a:p>
            <a:pPr algn="ctr"/>
            <a:r>
              <a:rPr lang="en-GB" dirty="0"/>
              <a:t>The Cold War</a:t>
            </a:r>
          </a:p>
        </p:txBody>
      </p:sp>
      <p:sp>
        <p:nvSpPr>
          <p:cNvPr id="3" name="Content Placeholder 2">
            <a:extLst>
              <a:ext uri="{FF2B5EF4-FFF2-40B4-BE49-F238E27FC236}">
                <a16:creationId xmlns:a16="http://schemas.microsoft.com/office/drawing/2014/main" id="{56359D8C-4845-5AD2-90F8-85C204D85376}"/>
              </a:ext>
            </a:extLst>
          </p:cNvPr>
          <p:cNvSpPr>
            <a:spLocks noGrp="1"/>
          </p:cNvSpPr>
          <p:nvPr>
            <p:ph idx="1"/>
          </p:nvPr>
        </p:nvSpPr>
        <p:spPr/>
        <p:txBody>
          <a:bodyPr>
            <a:noAutofit/>
          </a:bodyPr>
          <a:lstStyle/>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Recently opened Soviet archives make it clear that Stalin’s strategy was far more cautious. He was focused on regaining the territories and spheres of influence that had been lost by Russia at Brest-Litovsk and on ensuring that Germany would not again strike eastward. World revolution would have to wait until the Soviet Union was much stronger and the West much weaker than in 1945.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But to Western observers in the months after WWII, the Kremlin was inscrutable. And the experience of the past decade seemed to teach that ruthless leaders of powerful nations had best be treated firmly. </a:t>
            </a:r>
          </a:p>
          <a:p>
            <a:pPr marL="0" marR="0">
              <a:lnSpc>
                <a:spcPct val="107000"/>
              </a:lnSpc>
              <a:spcBef>
                <a:spcPts val="0"/>
              </a:spcBef>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2874363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BC429-8631-4F1F-A52D-6C0257B8278F}"/>
              </a:ext>
            </a:extLst>
          </p:cNvPr>
          <p:cNvSpPr>
            <a:spLocks noGrp="1"/>
          </p:cNvSpPr>
          <p:nvPr>
            <p:ph type="title"/>
          </p:nvPr>
        </p:nvSpPr>
        <p:spPr/>
        <p:txBody>
          <a:bodyPr/>
          <a:lstStyle/>
          <a:p>
            <a:pPr algn="ctr"/>
            <a:r>
              <a:rPr lang="en-GB" dirty="0"/>
              <a:t>The Truman Doctrine</a:t>
            </a:r>
          </a:p>
        </p:txBody>
      </p:sp>
      <p:sp>
        <p:nvSpPr>
          <p:cNvPr id="3" name="Content Placeholder 2">
            <a:extLst>
              <a:ext uri="{FF2B5EF4-FFF2-40B4-BE49-F238E27FC236}">
                <a16:creationId xmlns:a16="http://schemas.microsoft.com/office/drawing/2014/main" id="{56359D8C-4845-5AD2-90F8-85C204D85376}"/>
              </a:ext>
            </a:extLst>
          </p:cNvPr>
          <p:cNvSpPr>
            <a:spLocks noGrp="1"/>
          </p:cNvSpPr>
          <p:nvPr>
            <p:ph idx="1"/>
          </p:nvPr>
        </p:nvSpPr>
        <p:spPr/>
        <p:txBody>
          <a:bodyPr>
            <a:noAutofit/>
          </a:bodyPr>
          <a:lstStyle/>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To Harry S Truman, the Soviets were bullies that needed to be stood up to. Otherwise, Stalin, like Hitler, might consume his </a:t>
            </a:r>
            <a:r>
              <a:rPr lang="en-GB" sz="2400" kern="100" dirty="0" err="1">
                <a:effectLst/>
                <a:ea typeface="Aptos" panose="020B0004020202020204" pitchFamily="34" charset="0"/>
                <a:cs typeface="Times New Roman" panose="02020603050405020304" pitchFamily="18" charset="0"/>
              </a:rPr>
              <a:t>neighbors</a:t>
            </a:r>
            <a:r>
              <a:rPr lang="en-GB" sz="2400" kern="100" dirty="0">
                <a:effectLst/>
                <a:ea typeface="Aptos" panose="020B0004020202020204" pitchFamily="34" charset="0"/>
                <a:cs typeface="Times New Roman" panose="02020603050405020304" pitchFamily="18" charset="0"/>
              </a:rPr>
              <a:t>. The American intention of standing up to the Soviets became unmistakable in 1947.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In March, Truman asked Congress to support the Greek and Turkish governments and announced that the United States would assist “free peoples who are resisting attempting subjugation by armed minorities or outside pressure.”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This broad policy came to be known as the Truman Doctrine, the premise of which was that an expansionist Soviet empire would have to be contained by vigorous American efforts. </a:t>
            </a:r>
          </a:p>
          <a:p>
            <a:pPr marL="0" marR="0">
              <a:lnSpc>
                <a:spcPct val="107000"/>
              </a:lnSpc>
              <a:spcBef>
                <a:spcPts val="0"/>
              </a:spcBef>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1374574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BC429-8631-4F1F-A52D-6C0257B8278F}"/>
              </a:ext>
            </a:extLst>
          </p:cNvPr>
          <p:cNvSpPr>
            <a:spLocks noGrp="1"/>
          </p:cNvSpPr>
          <p:nvPr>
            <p:ph type="title"/>
          </p:nvPr>
        </p:nvSpPr>
        <p:spPr/>
        <p:txBody>
          <a:bodyPr/>
          <a:lstStyle/>
          <a:p>
            <a:pPr algn="ctr"/>
            <a:r>
              <a:rPr lang="en-GB" dirty="0"/>
              <a:t>The Marshall Plan</a:t>
            </a:r>
          </a:p>
        </p:txBody>
      </p:sp>
      <p:sp>
        <p:nvSpPr>
          <p:cNvPr id="3" name="Content Placeholder 2">
            <a:extLst>
              <a:ext uri="{FF2B5EF4-FFF2-40B4-BE49-F238E27FC236}">
                <a16:creationId xmlns:a16="http://schemas.microsoft.com/office/drawing/2014/main" id="{56359D8C-4845-5AD2-90F8-85C204D85376}"/>
              </a:ext>
            </a:extLst>
          </p:cNvPr>
          <p:cNvSpPr>
            <a:spLocks noGrp="1"/>
          </p:cNvSpPr>
          <p:nvPr>
            <p:ph idx="1"/>
          </p:nvPr>
        </p:nvSpPr>
        <p:spPr/>
        <p:txBody>
          <a:bodyPr>
            <a:noAutofit/>
          </a:bodyPr>
          <a:lstStyle/>
          <a:p>
            <a:pPr>
              <a:lnSpc>
                <a:spcPct val="107000"/>
              </a:lnSpc>
              <a:spcBef>
                <a:spcPts val="0"/>
              </a:spcBef>
              <a:spcAft>
                <a:spcPts val="800"/>
              </a:spcAft>
            </a:pPr>
            <a:r>
              <a:rPr lang="en-GB" sz="2200" kern="100" dirty="0">
                <a:effectLst/>
                <a:ea typeface="Aptos" panose="020B0004020202020204" pitchFamily="34" charset="0"/>
                <a:cs typeface="Times New Roman" panose="02020603050405020304" pitchFamily="18" charset="0"/>
              </a:rPr>
              <a:t>The Truman Doctrine was followed by the Marshall Plan with the objective of the revival of Europe. Named after George C. Marshall, then US Secretary of State, it aimed to jump-start the economies of America’s trade partners. </a:t>
            </a:r>
          </a:p>
          <a:p>
            <a:pPr>
              <a:lnSpc>
                <a:spcPct val="107000"/>
              </a:lnSpc>
              <a:spcBef>
                <a:spcPts val="0"/>
              </a:spcBef>
              <a:spcAft>
                <a:spcPts val="800"/>
              </a:spcAft>
            </a:pPr>
            <a:r>
              <a:rPr lang="en-GB" sz="2200" kern="100" dirty="0">
                <a:effectLst/>
                <a:ea typeface="Aptos" panose="020B0004020202020204" pitchFamily="34" charset="0"/>
                <a:cs typeface="Times New Roman" panose="02020603050405020304" pitchFamily="18" charset="0"/>
              </a:rPr>
              <a:t>The plan also gave European governments a strong incentive to coordinate their planning and integrate their economies. Nations that were economically interdependent would be less likely to make war in the future. As seen from Washington, a unified, democratic, and prosperous Europe would share American interests and resist both Russian expansionism and domestic radicalism. </a:t>
            </a:r>
          </a:p>
          <a:p>
            <a:pPr>
              <a:lnSpc>
                <a:spcPct val="107000"/>
              </a:lnSpc>
              <a:spcBef>
                <a:spcPts val="0"/>
              </a:spcBef>
              <a:spcAft>
                <a:spcPts val="800"/>
              </a:spcAft>
            </a:pPr>
            <a:r>
              <a:rPr lang="en-GB" sz="2200" kern="100" dirty="0">
                <a:effectLst/>
                <a:ea typeface="Aptos" panose="020B0004020202020204" pitchFamily="34" charset="0"/>
                <a:cs typeface="Times New Roman" panose="02020603050405020304" pitchFamily="18" charset="0"/>
              </a:rPr>
              <a:t>Marshall Plan loans and grants began to flow to Europe in 1948 and helped ignite two decades of robust economic growth. </a:t>
            </a:r>
          </a:p>
          <a:p>
            <a:pPr>
              <a:lnSpc>
                <a:spcPct val="107000"/>
              </a:lnSpc>
              <a:spcBef>
                <a:spcPts val="0"/>
              </a:spcBef>
              <a:spcAft>
                <a:spcPts val="800"/>
              </a:spcAft>
            </a:pPr>
            <a:r>
              <a:rPr lang="en-GB" sz="2200" kern="100" dirty="0">
                <a:effectLst/>
                <a:ea typeface="Aptos" panose="020B0004020202020204" pitchFamily="34" charset="0"/>
                <a:cs typeface="Times New Roman" panose="02020603050405020304" pitchFamily="18" charset="0"/>
              </a:rPr>
              <a:t>As US officials had hoped, cooperation on economic planning also generated greater economic and political integration. </a:t>
            </a:r>
          </a:p>
          <a:p>
            <a:pPr marL="0" marR="0">
              <a:lnSpc>
                <a:spcPct val="107000"/>
              </a:lnSpc>
              <a:spcBef>
                <a:spcPts val="0"/>
              </a:spcBef>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0225121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BC429-8631-4F1F-A52D-6C0257B8278F}"/>
              </a:ext>
            </a:extLst>
          </p:cNvPr>
          <p:cNvSpPr>
            <a:spLocks noGrp="1"/>
          </p:cNvSpPr>
          <p:nvPr>
            <p:ph type="title"/>
          </p:nvPr>
        </p:nvSpPr>
        <p:spPr/>
        <p:txBody>
          <a:bodyPr/>
          <a:lstStyle/>
          <a:p>
            <a:pPr algn="ctr"/>
            <a:r>
              <a:rPr lang="en-GB" dirty="0"/>
              <a:t>Western Europe</a:t>
            </a:r>
          </a:p>
        </p:txBody>
      </p:sp>
      <p:sp>
        <p:nvSpPr>
          <p:cNvPr id="3" name="Content Placeholder 2">
            <a:extLst>
              <a:ext uri="{FF2B5EF4-FFF2-40B4-BE49-F238E27FC236}">
                <a16:creationId xmlns:a16="http://schemas.microsoft.com/office/drawing/2014/main" id="{56359D8C-4845-5AD2-90F8-85C204D85376}"/>
              </a:ext>
            </a:extLst>
          </p:cNvPr>
          <p:cNvSpPr>
            <a:spLocks noGrp="1"/>
          </p:cNvSpPr>
          <p:nvPr>
            <p:ph idx="1"/>
          </p:nvPr>
        </p:nvSpPr>
        <p:spPr/>
        <p:txBody>
          <a:bodyPr>
            <a:noAutofit/>
          </a:bodyPr>
          <a:lstStyle/>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In 1952, shortly after Marshall Plan aid ended, France and West Germany took the lead in forming a European Coal and Steel Community. The initiative eliminated barriers to the free movement of the two most basic industrial materials across the borders of participating states, which also included Italy, Belgium, the Netherlands, and Luxembourg.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In 1957 these same states reached agreement on the formation of a broader European Economic Community (EEC), or Common Market, that had the aim of lowering tariffs between participating nations on a broader range of products. </a:t>
            </a:r>
          </a:p>
          <a:p>
            <a:pPr marL="0" marR="0">
              <a:lnSpc>
                <a:spcPct val="107000"/>
              </a:lnSpc>
              <a:spcBef>
                <a:spcPts val="0"/>
              </a:spcBef>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7808215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6" name="Rectangle 1035">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DBC429-8631-4F1F-A52D-6C0257B8278F}"/>
              </a:ext>
            </a:extLst>
          </p:cNvPr>
          <p:cNvSpPr>
            <a:spLocks noGrp="1"/>
          </p:cNvSpPr>
          <p:nvPr>
            <p:ph type="title"/>
          </p:nvPr>
        </p:nvSpPr>
        <p:spPr>
          <a:xfrm>
            <a:off x="1136397" y="502020"/>
            <a:ext cx="5323715" cy="1642970"/>
          </a:xfrm>
        </p:spPr>
        <p:txBody>
          <a:bodyPr anchor="b">
            <a:normAutofit/>
          </a:bodyPr>
          <a:lstStyle/>
          <a:p>
            <a:r>
              <a:rPr lang="en-GB" sz="4000"/>
              <a:t>Eastern Europe</a:t>
            </a:r>
          </a:p>
        </p:txBody>
      </p:sp>
      <p:sp>
        <p:nvSpPr>
          <p:cNvPr id="3" name="Content Placeholder 2">
            <a:extLst>
              <a:ext uri="{FF2B5EF4-FFF2-40B4-BE49-F238E27FC236}">
                <a16:creationId xmlns:a16="http://schemas.microsoft.com/office/drawing/2014/main" id="{56359D8C-4845-5AD2-90F8-85C204D85376}"/>
              </a:ext>
            </a:extLst>
          </p:cNvPr>
          <p:cNvSpPr>
            <a:spLocks noGrp="1"/>
          </p:cNvSpPr>
          <p:nvPr>
            <p:ph idx="1"/>
          </p:nvPr>
        </p:nvSpPr>
        <p:spPr>
          <a:xfrm>
            <a:off x="1144923" y="2405894"/>
            <a:ext cx="5315189" cy="3535083"/>
          </a:xfrm>
        </p:spPr>
        <p:txBody>
          <a:bodyPr anchor="t">
            <a:normAutofit/>
          </a:bodyPr>
          <a:lstStyle/>
          <a:p>
            <a:pPr>
              <a:spcBef>
                <a:spcPts val="0"/>
              </a:spcBef>
              <a:spcAft>
                <a:spcPts val="800"/>
              </a:spcAft>
            </a:pPr>
            <a:r>
              <a:rPr lang="en-GB" sz="1700" kern="100" dirty="0">
                <a:effectLst/>
                <a:ea typeface="Aptos" panose="020B0004020202020204" pitchFamily="34" charset="0"/>
                <a:cs typeface="Times New Roman" panose="02020603050405020304" pitchFamily="18" charset="0"/>
              </a:rPr>
              <a:t>Absent from the Marshall Plan and the Common Market were the nations of Eastern Europe. The United States had invited most European nations, including the Soviet Union, to participate in the Marshall Plan, although few in the West thought that the Soviets would take up the offer. </a:t>
            </a:r>
          </a:p>
          <a:p>
            <a:pPr>
              <a:spcBef>
                <a:spcPts val="0"/>
              </a:spcBef>
              <a:spcAft>
                <a:spcPts val="800"/>
              </a:spcAft>
            </a:pPr>
            <a:r>
              <a:rPr lang="en-GB" sz="1700" kern="100" dirty="0">
                <a:effectLst/>
                <a:ea typeface="Aptos" panose="020B0004020202020204" pitchFamily="34" charset="0"/>
                <a:cs typeface="Times New Roman" panose="02020603050405020304" pitchFamily="18" charset="0"/>
              </a:rPr>
              <a:t>After some hesitation, the Soviets denounced the plan as an American plot to control European economies. In the end, Europe divided along the Elbe River on this issue, as it already had on others, and the plan that brought Western Europe together simultaneously distanced West from East.</a:t>
            </a:r>
          </a:p>
          <a:p>
            <a:pPr marL="0" marR="0">
              <a:spcBef>
                <a:spcPts val="0"/>
              </a:spcBef>
              <a:spcAft>
                <a:spcPts val="800"/>
              </a:spcAft>
            </a:pPr>
            <a:endParaRPr lang="en-GB" sz="17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1038" name="Rectangle 1037">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7" name="Rectangle 1036">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9" name="Rectangle 1038">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Elbe river, Germany">
            <a:extLst>
              <a:ext uri="{FF2B5EF4-FFF2-40B4-BE49-F238E27FC236}">
                <a16:creationId xmlns:a16="http://schemas.microsoft.com/office/drawing/2014/main" id="{6AF74104-216B-3E7B-7F39-C9756E4AFF9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111743" y="909081"/>
            <a:ext cx="4098978" cy="50717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77243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BC429-8631-4F1F-A52D-6C0257B8278F}"/>
              </a:ext>
            </a:extLst>
          </p:cNvPr>
          <p:cNvSpPr>
            <a:spLocks noGrp="1"/>
          </p:cNvSpPr>
          <p:nvPr>
            <p:ph type="title"/>
          </p:nvPr>
        </p:nvSpPr>
        <p:spPr/>
        <p:txBody>
          <a:bodyPr/>
          <a:lstStyle/>
          <a:p>
            <a:pPr algn="ctr"/>
            <a:r>
              <a:rPr lang="en-GB" dirty="0"/>
              <a:t>The Cold War</a:t>
            </a:r>
          </a:p>
        </p:txBody>
      </p:sp>
      <p:sp>
        <p:nvSpPr>
          <p:cNvPr id="3" name="Content Placeholder 2">
            <a:extLst>
              <a:ext uri="{FF2B5EF4-FFF2-40B4-BE49-F238E27FC236}">
                <a16:creationId xmlns:a16="http://schemas.microsoft.com/office/drawing/2014/main" id="{56359D8C-4845-5AD2-90F8-85C204D85376}"/>
              </a:ext>
            </a:extLst>
          </p:cNvPr>
          <p:cNvSpPr>
            <a:spLocks noGrp="1"/>
          </p:cNvSpPr>
          <p:nvPr>
            <p:ph idx="1"/>
          </p:nvPr>
        </p:nvSpPr>
        <p:spPr/>
        <p:txBody>
          <a:bodyPr>
            <a:noAutofit/>
          </a:bodyPr>
          <a:lstStyle/>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Any residual hopes for cooperation between the United States and the USSR soon thereafter evaporated. The two powers sought to solidify their positions in Europe.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The Soviets drove non-Communists from the governments of Eastern Europe and purged Communist parties around the world to ensure their subservience to Moscow.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In the West, the French and Italian governments excluded Communists from cabinet positions, and the United States adopted domestic security measures to exclude Communists not only from government but also responsible positions in industry and education. </a:t>
            </a:r>
          </a:p>
          <a:p>
            <a:pPr marL="0" marR="0">
              <a:lnSpc>
                <a:spcPct val="107000"/>
              </a:lnSpc>
              <a:spcBef>
                <a:spcPts val="0"/>
              </a:spcBef>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6321565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BC429-8631-4F1F-A52D-6C0257B8278F}"/>
              </a:ext>
            </a:extLst>
          </p:cNvPr>
          <p:cNvSpPr>
            <a:spLocks noGrp="1"/>
          </p:cNvSpPr>
          <p:nvPr>
            <p:ph type="title"/>
          </p:nvPr>
        </p:nvSpPr>
        <p:spPr/>
        <p:txBody>
          <a:bodyPr/>
          <a:lstStyle/>
          <a:p>
            <a:pPr algn="ctr"/>
            <a:r>
              <a:rPr lang="en-GB" dirty="0"/>
              <a:t>The Berlin Blockade</a:t>
            </a:r>
          </a:p>
        </p:txBody>
      </p:sp>
      <p:sp>
        <p:nvSpPr>
          <p:cNvPr id="3" name="Content Placeholder 2">
            <a:extLst>
              <a:ext uri="{FF2B5EF4-FFF2-40B4-BE49-F238E27FC236}">
                <a16:creationId xmlns:a16="http://schemas.microsoft.com/office/drawing/2014/main" id="{56359D8C-4845-5AD2-90F8-85C204D85376}"/>
              </a:ext>
            </a:extLst>
          </p:cNvPr>
          <p:cNvSpPr>
            <a:spLocks noGrp="1"/>
          </p:cNvSpPr>
          <p:nvPr>
            <p:ph idx="1"/>
          </p:nvPr>
        </p:nvSpPr>
        <p:spPr/>
        <p:txBody>
          <a:bodyPr>
            <a:noAutofit/>
          </a:bodyPr>
          <a:lstStyle/>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Britain, France, Belgium, Luxembourg, and the Netherlands formed a mutual </a:t>
            </a:r>
            <a:r>
              <a:rPr lang="en-GB" sz="2400" kern="100" dirty="0" err="1">
                <a:effectLst/>
                <a:ea typeface="Aptos" panose="020B0004020202020204" pitchFamily="34" charset="0"/>
                <a:cs typeface="Times New Roman" panose="02020603050405020304" pitchFamily="18" charset="0"/>
              </a:rPr>
              <a:t>defense</a:t>
            </a:r>
            <a:r>
              <a:rPr lang="en-GB" sz="2400" kern="100" dirty="0">
                <a:effectLst/>
                <a:ea typeface="Aptos" panose="020B0004020202020204" pitchFamily="34" charset="0"/>
                <a:cs typeface="Times New Roman" panose="02020603050405020304" pitchFamily="18" charset="0"/>
              </a:rPr>
              <a:t> pact, and the foreign ministers of France, Britain, and the US began to take steps to unify their zones of Germany economically and politically.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This alarmed the Soviets, who then shut down roads and railways from West Germany to Berlin, intending to force the West to acknowledge Soviet control of Germany’s capital. (June 1948)</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The West launched an airlift to supply the city for over a year, and the blockade was lifted in September 1949. </a:t>
            </a:r>
          </a:p>
          <a:p>
            <a:pPr marL="0" marR="0">
              <a:lnSpc>
                <a:spcPct val="107000"/>
              </a:lnSpc>
              <a:spcBef>
                <a:spcPts val="0"/>
              </a:spcBef>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1232316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BC429-8631-4F1F-A52D-6C0257B8278F}"/>
              </a:ext>
            </a:extLst>
          </p:cNvPr>
          <p:cNvSpPr>
            <a:spLocks noGrp="1"/>
          </p:cNvSpPr>
          <p:nvPr>
            <p:ph type="title"/>
          </p:nvPr>
        </p:nvSpPr>
        <p:spPr/>
        <p:txBody>
          <a:bodyPr/>
          <a:lstStyle/>
          <a:p>
            <a:pPr algn="ctr"/>
            <a:r>
              <a:rPr lang="en-GB" dirty="0"/>
              <a:t>East vs West</a:t>
            </a:r>
          </a:p>
        </p:txBody>
      </p:sp>
      <p:sp>
        <p:nvSpPr>
          <p:cNvPr id="3" name="Content Placeholder 2">
            <a:extLst>
              <a:ext uri="{FF2B5EF4-FFF2-40B4-BE49-F238E27FC236}">
                <a16:creationId xmlns:a16="http://schemas.microsoft.com/office/drawing/2014/main" id="{56359D8C-4845-5AD2-90F8-85C204D85376}"/>
              </a:ext>
            </a:extLst>
          </p:cNvPr>
          <p:cNvSpPr>
            <a:spLocks noGrp="1"/>
          </p:cNvSpPr>
          <p:nvPr>
            <p:ph idx="1"/>
          </p:nvPr>
        </p:nvSpPr>
        <p:spPr/>
        <p:txBody>
          <a:bodyPr>
            <a:noAutofit/>
          </a:bodyPr>
          <a:lstStyle/>
          <a:p>
            <a:pPr>
              <a:lnSpc>
                <a:spcPct val="107000"/>
              </a:lnSpc>
              <a:spcBef>
                <a:spcPts val="0"/>
              </a:spcBef>
              <a:spcAft>
                <a:spcPts val="800"/>
              </a:spcAft>
            </a:pPr>
            <a:r>
              <a:rPr lang="en-GB" sz="2200" kern="100" dirty="0">
                <a:effectLst/>
                <a:ea typeface="Aptos" panose="020B0004020202020204" pitchFamily="34" charset="0"/>
                <a:cs typeface="Times New Roman" panose="02020603050405020304" pitchFamily="18" charset="0"/>
              </a:rPr>
              <a:t>The blockade did irreparable damage to the Soviet public image in the West and created a sense of crisis in many Western capitals. </a:t>
            </a:r>
          </a:p>
          <a:p>
            <a:pPr>
              <a:lnSpc>
                <a:spcPct val="107000"/>
              </a:lnSpc>
              <a:spcBef>
                <a:spcPts val="0"/>
              </a:spcBef>
              <a:spcAft>
                <a:spcPts val="800"/>
              </a:spcAft>
            </a:pPr>
            <a:r>
              <a:rPr lang="en-GB" sz="2200" kern="100" dirty="0">
                <a:effectLst/>
                <a:ea typeface="Aptos" panose="020B0004020202020204" pitchFamily="34" charset="0"/>
                <a:cs typeface="Times New Roman" panose="02020603050405020304" pitchFamily="18" charset="0"/>
              </a:rPr>
              <a:t>The Soviet army in East Germany outnumbered the British, French, and US forces in West Germany. The Soviets imposed their will in Eastern Europe ruthlessly- eliminating uncooperative political leaders, imprisoning clerics, censoring the press, attacking all institutions that could challenge the authority of their puppet governments. </a:t>
            </a:r>
          </a:p>
          <a:p>
            <a:pPr>
              <a:lnSpc>
                <a:spcPct val="107000"/>
              </a:lnSpc>
              <a:spcBef>
                <a:spcPts val="0"/>
              </a:spcBef>
              <a:spcAft>
                <a:spcPts val="800"/>
              </a:spcAft>
            </a:pPr>
            <a:r>
              <a:rPr lang="en-GB" sz="2200" kern="100" dirty="0">
                <a:effectLst/>
                <a:ea typeface="Aptos" panose="020B0004020202020204" pitchFamily="34" charset="0"/>
                <a:cs typeface="Times New Roman" panose="02020603050405020304" pitchFamily="18" charset="0"/>
              </a:rPr>
              <a:t>Western European governments responded by lobbying the US to defend them against Soviet expansion.</a:t>
            </a:r>
          </a:p>
          <a:p>
            <a:pPr>
              <a:lnSpc>
                <a:spcPct val="107000"/>
              </a:lnSpc>
              <a:spcBef>
                <a:spcPts val="0"/>
              </a:spcBef>
              <a:spcAft>
                <a:spcPts val="800"/>
              </a:spcAft>
            </a:pPr>
            <a:r>
              <a:rPr lang="en-GB" sz="2200" kern="100" dirty="0">
                <a:effectLst/>
                <a:ea typeface="Aptos" panose="020B0004020202020204" pitchFamily="34" charset="0"/>
                <a:cs typeface="Times New Roman" panose="02020603050405020304" pitchFamily="18" charset="0"/>
              </a:rPr>
              <a:t> American officials came to see a sustained military presence in Europe as essential not only to check Moscow but also to ensure the stability of its Western partners. </a:t>
            </a:r>
          </a:p>
          <a:p>
            <a:pPr marL="0" marR="0">
              <a:lnSpc>
                <a:spcPct val="107000"/>
              </a:lnSpc>
              <a:spcBef>
                <a:spcPts val="0"/>
              </a:spcBef>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8171993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BC429-8631-4F1F-A52D-6C0257B8278F}"/>
              </a:ext>
            </a:extLst>
          </p:cNvPr>
          <p:cNvSpPr>
            <a:spLocks noGrp="1"/>
          </p:cNvSpPr>
          <p:nvPr>
            <p:ph type="title"/>
          </p:nvPr>
        </p:nvSpPr>
        <p:spPr/>
        <p:txBody>
          <a:bodyPr/>
          <a:lstStyle/>
          <a:p>
            <a:pPr algn="ctr"/>
            <a:r>
              <a:rPr lang="en-GB" dirty="0"/>
              <a:t>North Atlantic Treaty Organization (NATO)</a:t>
            </a:r>
          </a:p>
        </p:txBody>
      </p:sp>
      <p:sp>
        <p:nvSpPr>
          <p:cNvPr id="3" name="Content Placeholder 2">
            <a:extLst>
              <a:ext uri="{FF2B5EF4-FFF2-40B4-BE49-F238E27FC236}">
                <a16:creationId xmlns:a16="http://schemas.microsoft.com/office/drawing/2014/main" id="{56359D8C-4845-5AD2-90F8-85C204D85376}"/>
              </a:ext>
            </a:extLst>
          </p:cNvPr>
          <p:cNvSpPr>
            <a:spLocks noGrp="1"/>
          </p:cNvSpPr>
          <p:nvPr>
            <p:ph idx="1"/>
          </p:nvPr>
        </p:nvSpPr>
        <p:spPr/>
        <p:txBody>
          <a:bodyPr>
            <a:noAutofit/>
          </a:bodyPr>
          <a:lstStyle/>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The governments of Western Europe and the US decided to form an alliance- the North Atlantic Treaty Organization (NATO).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Aimed squarely at Moscow, the NATO pact bound member nations to contribute troops and materials to a unified military command, led by American officers, that would defend both the borders of Western Europe and the sea lanes connecting Europe and North America.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Formed in 1949, NATO ensured that an US army would remain in Europe into the indefinite future, thus giving rattled Europeans tangible evidence of the US commitment to their </a:t>
            </a:r>
            <a:r>
              <a:rPr lang="en-GB" sz="2400" kern="100" dirty="0" err="1">
                <a:effectLst/>
                <a:ea typeface="Aptos" panose="020B0004020202020204" pitchFamily="34" charset="0"/>
                <a:cs typeface="Times New Roman" panose="02020603050405020304" pitchFamily="18" charset="0"/>
              </a:rPr>
              <a:t>defense</a:t>
            </a:r>
            <a:r>
              <a:rPr lang="en-GB" sz="2400" kern="100" dirty="0">
                <a:effectLst/>
                <a:ea typeface="Aptos" panose="020B0004020202020204" pitchFamily="34" charset="0"/>
                <a:cs typeface="Times New Roman" panose="02020603050405020304" pitchFamily="18" charset="0"/>
              </a:rPr>
              <a:t> and anxious Americans a new tool to contain Soviet expansion. </a:t>
            </a:r>
          </a:p>
          <a:p>
            <a:pPr marL="0" marR="0">
              <a:lnSpc>
                <a:spcPct val="107000"/>
              </a:lnSpc>
              <a:spcBef>
                <a:spcPts val="0"/>
              </a:spcBef>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8239928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BC429-8631-4F1F-A52D-6C0257B8278F}"/>
              </a:ext>
            </a:extLst>
          </p:cNvPr>
          <p:cNvSpPr>
            <a:spLocks noGrp="1"/>
          </p:cNvSpPr>
          <p:nvPr>
            <p:ph type="title"/>
          </p:nvPr>
        </p:nvSpPr>
        <p:spPr/>
        <p:txBody>
          <a:bodyPr/>
          <a:lstStyle/>
          <a:p>
            <a:pPr algn="ctr"/>
            <a:r>
              <a:rPr lang="en-GB" dirty="0"/>
              <a:t>The Warsaw Pact</a:t>
            </a:r>
          </a:p>
        </p:txBody>
      </p:sp>
      <p:sp>
        <p:nvSpPr>
          <p:cNvPr id="3" name="Content Placeholder 2">
            <a:extLst>
              <a:ext uri="{FF2B5EF4-FFF2-40B4-BE49-F238E27FC236}">
                <a16:creationId xmlns:a16="http://schemas.microsoft.com/office/drawing/2014/main" id="{56359D8C-4845-5AD2-90F8-85C204D85376}"/>
              </a:ext>
            </a:extLst>
          </p:cNvPr>
          <p:cNvSpPr>
            <a:spLocks noGrp="1"/>
          </p:cNvSpPr>
          <p:nvPr>
            <p:ph idx="1"/>
          </p:nvPr>
        </p:nvSpPr>
        <p:spPr/>
        <p:txBody>
          <a:bodyPr>
            <a:noAutofit/>
          </a:bodyPr>
          <a:lstStyle/>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Fear of the Soviets also had a second effect: It eclipsed Western concerns about a renewal of German militarism.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By 1954, West Germany, led by a chancellor with impeccable credentials as an anti-Nazi and anti-Communist, Konrad Adenauer, had gained entry to NATO.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The Soviet Union responded: In 1949 Moscow declared its own sector of Germany a state, the German Democratic Republic.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Then in 1955, the Soviets enrolled both East Germany and their other Eastern European satellites into their own military alliance, the Warsaw Pact. </a:t>
            </a:r>
          </a:p>
          <a:p>
            <a:pPr marL="0" marR="0">
              <a:lnSpc>
                <a:spcPct val="107000"/>
              </a:lnSpc>
              <a:spcBef>
                <a:spcPts val="0"/>
              </a:spcBef>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5450782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BC429-8631-4F1F-A52D-6C0257B8278F}"/>
              </a:ext>
            </a:extLst>
          </p:cNvPr>
          <p:cNvSpPr>
            <a:spLocks noGrp="1"/>
          </p:cNvSpPr>
          <p:nvPr>
            <p:ph type="title"/>
          </p:nvPr>
        </p:nvSpPr>
        <p:spPr/>
        <p:txBody>
          <a:bodyPr/>
          <a:lstStyle/>
          <a:p>
            <a:pPr algn="ctr"/>
            <a:r>
              <a:rPr lang="en-GB" dirty="0"/>
              <a:t>The Cold War in Asia</a:t>
            </a:r>
          </a:p>
        </p:txBody>
      </p:sp>
      <p:sp>
        <p:nvSpPr>
          <p:cNvPr id="3" name="Content Placeholder 2">
            <a:extLst>
              <a:ext uri="{FF2B5EF4-FFF2-40B4-BE49-F238E27FC236}">
                <a16:creationId xmlns:a16="http://schemas.microsoft.com/office/drawing/2014/main" id="{56359D8C-4845-5AD2-90F8-85C204D85376}"/>
              </a:ext>
            </a:extLst>
          </p:cNvPr>
          <p:cNvSpPr>
            <a:spLocks noGrp="1"/>
          </p:cNvSpPr>
          <p:nvPr>
            <p:ph idx="1"/>
          </p:nvPr>
        </p:nvSpPr>
        <p:spPr/>
        <p:txBody>
          <a:bodyPr>
            <a:noAutofit/>
          </a:bodyPr>
          <a:lstStyle/>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By 1950 the Cold War had reached Asia.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In China, after Japan’s surrender in 1945, the Communists and Nationalists turned against each other in a civil war that concluded with a communist victory in 1949.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After 1949 US containment doctrine which was already being applied in Europe, was extended to the Pacific.</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 The US government began to assist anti-Communist forces wherever they called for help against Communist challenges (Korea and Vietnam)</a:t>
            </a:r>
          </a:p>
          <a:p>
            <a:pPr marL="0" marR="0">
              <a:lnSpc>
                <a:spcPct val="107000"/>
              </a:lnSpc>
              <a:spcBef>
                <a:spcPts val="0"/>
              </a:spcBef>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836449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BC429-8631-4F1F-A52D-6C0257B8278F}"/>
              </a:ext>
            </a:extLst>
          </p:cNvPr>
          <p:cNvSpPr>
            <a:spLocks noGrp="1"/>
          </p:cNvSpPr>
          <p:nvPr>
            <p:ph type="title"/>
          </p:nvPr>
        </p:nvSpPr>
        <p:spPr/>
        <p:txBody>
          <a:bodyPr/>
          <a:lstStyle/>
          <a:p>
            <a:pPr algn="ctr"/>
            <a:r>
              <a:rPr lang="en-GB" dirty="0"/>
              <a:t>A Bipolar World</a:t>
            </a:r>
          </a:p>
        </p:txBody>
      </p:sp>
      <p:sp>
        <p:nvSpPr>
          <p:cNvPr id="3" name="Content Placeholder 2">
            <a:extLst>
              <a:ext uri="{FF2B5EF4-FFF2-40B4-BE49-F238E27FC236}">
                <a16:creationId xmlns:a16="http://schemas.microsoft.com/office/drawing/2014/main" id="{56359D8C-4845-5AD2-90F8-85C204D85376}"/>
              </a:ext>
            </a:extLst>
          </p:cNvPr>
          <p:cNvSpPr>
            <a:spLocks noGrp="1"/>
          </p:cNvSpPr>
          <p:nvPr>
            <p:ph idx="1"/>
          </p:nvPr>
        </p:nvSpPr>
        <p:spPr>
          <a:xfrm>
            <a:off x="838200" y="1782082"/>
            <a:ext cx="10515600" cy="4351338"/>
          </a:xfrm>
        </p:spPr>
        <p:txBody>
          <a:bodyPr>
            <a:noAutofit/>
          </a:bodyPr>
          <a:lstStyle/>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By the mid-1950s, much of the globe was divided.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On one side, the Soviet Union had built a network of alliances that incorporated its satellites in Eastern Europe, China, and North Korea.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On the other hand, the United States, which had never before committed itself to peacetime alliances, constructed a web of bilateral and multilateral agreement that included most of the nations of Western Europe, Greece, Turkey, and all of the nations of Latin America, along with Japan, South Korea, the Philippines, Australia, New Zealand, and Pakistan. </a:t>
            </a:r>
          </a:p>
          <a:p>
            <a:pPr marL="0" marR="0">
              <a:lnSpc>
                <a:spcPct val="107000"/>
              </a:lnSpc>
              <a:spcBef>
                <a:spcPts val="0"/>
              </a:spcBef>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0181962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BC429-8631-4F1F-A52D-6C0257B8278F}"/>
              </a:ext>
            </a:extLst>
          </p:cNvPr>
          <p:cNvSpPr>
            <a:spLocks noGrp="1"/>
          </p:cNvSpPr>
          <p:nvPr>
            <p:ph type="title"/>
          </p:nvPr>
        </p:nvSpPr>
        <p:spPr/>
        <p:txBody>
          <a:bodyPr/>
          <a:lstStyle/>
          <a:p>
            <a:pPr algn="ctr"/>
            <a:r>
              <a:rPr lang="en-GB" dirty="0"/>
              <a:t>A Bipolar World</a:t>
            </a:r>
          </a:p>
        </p:txBody>
      </p:sp>
      <p:sp>
        <p:nvSpPr>
          <p:cNvPr id="3" name="Content Placeholder 2">
            <a:extLst>
              <a:ext uri="{FF2B5EF4-FFF2-40B4-BE49-F238E27FC236}">
                <a16:creationId xmlns:a16="http://schemas.microsoft.com/office/drawing/2014/main" id="{56359D8C-4845-5AD2-90F8-85C204D85376}"/>
              </a:ext>
            </a:extLst>
          </p:cNvPr>
          <p:cNvSpPr>
            <a:spLocks noGrp="1"/>
          </p:cNvSpPr>
          <p:nvPr>
            <p:ph idx="1"/>
          </p:nvPr>
        </p:nvSpPr>
        <p:spPr>
          <a:xfrm>
            <a:off x="838200" y="1782082"/>
            <a:ext cx="10515600" cy="4351338"/>
          </a:xfrm>
        </p:spPr>
        <p:txBody>
          <a:bodyPr>
            <a:noAutofit/>
          </a:bodyPr>
          <a:lstStyle/>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The remilitarization of international relations so soon after WWII affected economics and cultures throughout the world.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The US and its European allies reinstituted conscription, opened new </a:t>
            </a:r>
            <a:r>
              <a:rPr lang="en-GB" sz="2400" kern="100" dirty="0" err="1">
                <a:effectLst/>
                <a:ea typeface="Aptos" panose="020B0004020202020204" pitchFamily="34" charset="0"/>
                <a:cs typeface="Times New Roman" panose="02020603050405020304" pitchFamily="18" charset="0"/>
              </a:rPr>
              <a:t>defense</a:t>
            </a:r>
            <a:r>
              <a:rPr lang="en-GB" sz="2400" kern="100" dirty="0">
                <a:effectLst/>
                <a:ea typeface="Aptos" panose="020B0004020202020204" pitchFamily="34" charset="0"/>
                <a:cs typeface="Times New Roman" panose="02020603050405020304" pitchFamily="18" charset="0"/>
              </a:rPr>
              <a:t> plants, built airfields and naval bases all around the perimeter of the Communist world, and freely distributed surplus equipment from WWII to allied states. </a:t>
            </a:r>
          </a:p>
          <a:p>
            <a:pPr marL="0" marR="0">
              <a:lnSpc>
                <a:spcPct val="107000"/>
              </a:lnSpc>
              <a:spcBef>
                <a:spcPts val="0"/>
              </a:spcBef>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1479602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BC429-8631-4F1F-A52D-6C0257B8278F}"/>
              </a:ext>
            </a:extLst>
          </p:cNvPr>
          <p:cNvSpPr>
            <a:spLocks noGrp="1"/>
          </p:cNvSpPr>
          <p:nvPr>
            <p:ph type="title"/>
          </p:nvPr>
        </p:nvSpPr>
        <p:spPr/>
        <p:txBody>
          <a:bodyPr/>
          <a:lstStyle/>
          <a:p>
            <a:pPr algn="ctr"/>
            <a:r>
              <a:rPr lang="en-GB" dirty="0"/>
              <a:t>The Non-Aligned Movement</a:t>
            </a:r>
          </a:p>
        </p:txBody>
      </p:sp>
      <p:sp>
        <p:nvSpPr>
          <p:cNvPr id="3" name="Content Placeholder 2">
            <a:extLst>
              <a:ext uri="{FF2B5EF4-FFF2-40B4-BE49-F238E27FC236}">
                <a16:creationId xmlns:a16="http://schemas.microsoft.com/office/drawing/2014/main" id="{56359D8C-4845-5AD2-90F8-85C204D85376}"/>
              </a:ext>
            </a:extLst>
          </p:cNvPr>
          <p:cNvSpPr>
            <a:spLocks noGrp="1"/>
          </p:cNvSpPr>
          <p:nvPr>
            <p:ph idx="1"/>
          </p:nvPr>
        </p:nvSpPr>
        <p:spPr>
          <a:xfrm>
            <a:off x="838200" y="1782082"/>
            <a:ext cx="10515600" cy="4351338"/>
          </a:xfrm>
        </p:spPr>
        <p:txBody>
          <a:bodyPr>
            <a:noAutofit/>
          </a:bodyPr>
          <a:lstStyle/>
          <a:p>
            <a:pPr>
              <a:lnSpc>
                <a:spcPct val="107000"/>
              </a:lnSpc>
              <a:spcBef>
                <a:spcPts val="0"/>
              </a:spcBef>
            </a:pPr>
            <a:r>
              <a:rPr lang="en-GB" sz="2400" dirty="0">
                <a:effectLst/>
                <a:ea typeface="Aptos" panose="020B0004020202020204" pitchFamily="34" charset="0"/>
              </a:rPr>
              <a:t>Many nations made attempts to negotiate a non-aligned middle path between the superpowers in the 1950s. </a:t>
            </a:r>
          </a:p>
          <a:p>
            <a:pPr algn="l"/>
            <a:r>
              <a:rPr lang="en-GB" sz="2400" i="0" dirty="0">
                <a:solidFill>
                  <a:srgbClr val="202122"/>
                </a:solidFill>
                <a:effectLst/>
                <a:highlight>
                  <a:srgbClr val="FFFFFF"/>
                </a:highlight>
              </a:rPr>
              <a:t>The Bandung Conference in 1955 was a meeting of Asian and African states, many of which were newly independent, that took place in Bandung, Indonesia from 18-24 April 1955. </a:t>
            </a:r>
          </a:p>
          <a:p>
            <a:pPr algn="l"/>
            <a:r>
              <a:rPr lang="en-GB" sz="2400" dirty="0">
                <a:solidFill>
                  <a:srgbClr val="202122"/>
                </a:solidFill>
                <a:highlight>
                  <a:srgbClr val="FFFFFF"/>
                </a:highlight>
              </a:rPr>
              <a:t>A total of 29 countries participated, representing 1.5 billion, or 54% of the world’s </a:t>
            </a:r>
            <a:r>
              <a:rPr lang="en-GB" sz="2400" dirty="0" err="1">
                <a:solidFill>
                  <a:srgbClr val="202122"/>
                </a:solidFill>
                <a:highlight>
                  <a:srgbClr val="FFFFFF"/>
                </a:highlight>
              </a:rPr>
              <a:t>population.</a:t>
            </a:r>
            <a:r>
              <a:rPr lang="en-GB" sz="2400" i="0" dirty="0" err="1">
                <a:solidFill>
                  <a:srgbClr val="202122"/>
                </a:solidFill>
                <a:effectLst/>
                <a:highlight>
                  <a:srgbClr val="FFFFFF"/>
                </a:highlight>
              </a:rPr>
              <a:t>The</a:t>
            </a:r>
            <a:r>
              <a:rPr lang="en-GB" sz="2400" i="0" dirty="0">
                <a:solidFill>
                  <a:srgbClr val="202122"/>
                </a:solidFill>
                <a:effectLst/>
                <a:highlight>
                  <a:srgbClr val="FFFFFF"/>
                </a:highlight>
              </a:rPr>
              <a:t> twenty-nine countries that participated represented a total population of 1.5 billion people, 54% of the world's population. </a:t>
            </a:r>
          </a:p>
          <a:p>
            <a:pPr algn="l"/>
            <a:r>
              <a:rPr lang="en-GB" sz="2400" dirty="0">
                <a:solidFill>
                  <a:srgbClr val="202122"/>
                </a:solidFill>
                <a:highlight>
                  <a:srgbClr val="FFFFFF"/>
                </a:highlight>
              </a:rPr>
              <a:t>The conference was organized by Indonesia, Burma(Myanmar), India, Ceylon (Sri Lanka), and Pakistan. </a:t>
            </a:r>
          </a:p>
          <a:p>
            <a:pPr algn="l"/>
            <a:r>
              <a:rPr lang="en-GB" sz="2400" i="0" dirty="0">
                <a:solidFill>
                  <a:srgbClr val="202122"/>
                </a:solidFill>
                <a:effectLst/>
                <a:highlight>
                  <a:srgbClr val="FFFFFF"/>
                </a:highlight>
              </a:rPr>
              <a:t>It</a:t>
            </a:r>
            <a:r>
              <a:rPr lang="en-GB" sz="2400" dirty="0">
                <a:solidFill>
                  <a:srgbClr val="202122"/>
                </a:solidFill>
                <a:highlight>
                  <a:srgbClr val="FFFFFF"/>
                </a:highlight>
              </a:rPr>
              <a:t>s objectives were to promote Afro-Asian economic and cultural cooperation and to oppose colonialism</a:t>
            </a:r>
            <a:endParaRPr lang="en-GB" sz="24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974885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BC429-8631-4F1F-A52D-6C0257B8278F}"/>
              </a:ext>
            </a:extLst>
          </p:cNvPr>
          <p:cNvSpPr>
            <a:spLocks noGrp="1"/>
          </p:cNvSpPr>
          <p:nvPr>
            <p:ph type="title"/>
          </p:nvPr>
        </p:nvSpPr>
        <p:spPr/>
        <p:txBody>
          <a:bodyPr/>
          <a:lstStyle/>
          <a:p>
            <a:pPr algn="ctr"/>
            <a:r>
              <a:rPr lang="en-GB" dirty="0"/>
              <a:t>The Non-Aligned Movement</a:t>
            </a:r>
          </a:p>
        </p:txBody>
      </p:sp>
      <p:sp>
        <p:nvSpPr>
          <p:cNvPr id="3" name="Content Placeholder 2">
            <a:extLst>
              <a:ext uri="{FF2B5EF4-FFF2-40B4-BE49-F238E27FC236}">
                <a16:creationId xmlns:a16="http://schemas.microsoft.com/office/drawing/2014/main" id="{56359D8C-4845-5AD2-90F8-85C204D85376}"/>
              </a:ext>
            </a:extLst>
          </p:cNvPr>
          <p:cNvSpPr>
            <a:spLocks noGrp="1"/>
          </p:cNvSpPr>
          <p:nvPr>
            <p:ph idx="1"/>
          </p:nvPr>
        </p:nvSpPr>
        <p:spPr>
          <a:xfrm>
            <a:off x="838200" y="1782082"/>
            <a:ext cx="10515600" cy="4351338"/>
          </a:xfrm>
        </p:spPr>
        <p:txBody>
          <a:bodyPr>
            <a:noAutofit/>
          </a:bodyPr>
          <a:lstStyle/>
          <a:p>
            <a:pPr>
              <a:lnSpc>
                <a:spcPct val="107000"/>
              </a:lnSpc>
              <a:spcBef>
                <a:spcPts val="0"/>
              </a:spcBef>
            </a:pPr>
            <a:r>
              <a:rPr lang="en-GB" sz="2400" i="0" dirty="0">
                <a:effectLst/>
                <a:highlight>
                  <a:srgbClr val="FFFFFF"/>
                </a:highlight>
              </a:rPr>
              <a:t>In 1961, the Non-Aligned Movement was established in Belgrade Yugoslavia, led by Yugoslav President Josip Broz Tito, Indian Prime Minister Jawaharlal Nehru, Egyptian President Gamal Abdel Nasser, Ghanaian President Kwame Nkrumah, and Indonesian President Sukarno.</a:t>
            </a:r>
          </a:p>
          <a:p>
            <a:pPr>
              <a:lnSpc>
                <a:spcPct val="107000"/>
              </a:lnSpc>
              <a:spcBef>
                <a:spcPts val="0"/>
              </a:spcBef>
            </a:pPr>
            <a:r>
              <a:rPr lang="en-GB" sz="2400" b="0" i="0" dirty="0">
                <a:solidFill>
                  <a:srgbClr val="000000"/>
                </a:solidFill>
                <a:effectLst/>
                <a:highlight>
                  <a:srgbClr val="FFFFFF"/>
                </a:highlight>
              </a:rPr>
              <a:t>Nearly all African countries belong to NAM, comprising nearly half its members, but its membership includes countries around the globe, from India and Indonesia to Saudi Arabia, Iran, Chile, Peru and Colombia.</a:t>
            </a:r>
            <a:endParaRPr lang="en-GB" sz="2400" i="0" dirty="0">
              <a:effectLst/>
              <a:highlight>
                <a:srgbClr val="FFFFFF"/>
              </a:highlight>
            </a:endParaRPr>
          </a:p>
          <a:p>
            <a:pPr>
              <a:lnSpc>
                <a:spcPct val="107000"/>
              </a:lnSpc>
              <a:spcBef>
                <a:spcPts val="0"/>
              </a:spcBef>
            </a:pPr>
            <a:r>
              <a:rPr lang="en-GB" sz="2400" kern="100" dirty="0">
                <a:highlight>
                  <a:srgbClr val="FFFFFF"/>
                </a:highlight>
                <a:ea typeface="Aptos" panose="020B0004020202020204" pitchFamily="34" charset="0"/>
                <a:cs typeface="Times New Roman" panose="02020603050405020304" pitchFamily="18" charset="0"/>
              </a:rPr>
              <a:t>Currently consisting of 120 members, it is a large bloc of nations that is regarded as a formidable diplomatic force. The support of the bloc is frequently sought after at the United Nations. </a:t>
            </a:r>
            <a:endParaRPr lang="en-GB" sz="2400" kern="100" dirty="0">
              <a:effectLst/>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4879105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BC429-8631-4F1F-A52D-6C0257B8278F}"/>
              </a:ext>
            </a:extLst>
          </p:cNvPr>
          <p:cNvSpPr>
            <a:spLocks noGrp="1"/>
          </p:cNvSpPr>
          <p:nvPr>
            <p:ph type="title"/>
          </p:nvPr>
        </p:nvSpPr>
        <p:spPr/>
        <p:txBody>
          <a:bodyPr/>
          <a:lstStyle/>
          <a:p>
            <a:pPr algn="ctr"/>
            <a:r>
              <a:rPr lang="en-GB" dirty="0"/>
              <a:t>The Non-Aligned Movement</a:t>
            </a:r>
          </a:p>
        </p:txBody>
      </p:sp>
      <p:sp>
        <p:nvSpPr>
          <p:cNvPr id="3" name="Content Placeholder 2">
            <a:extLst>
              <a:ext uri="{FF2B5EF4-FFF2-40B4-BE49-F238E27FC236}">
                <a16:creationId xmlns:a16="http://schemas.microsoft.com/office/drawing/2014/main" id="{56359D8C-4845-5AD2-90F8-85C204D85376}"/>
              </a:ext>
            </a:extLst>
          </p:cNvPr>
          <p:cNvSpPr>
            <a:spLocks noGrp="1"/>
          </p:cNvSpPr>
          <p:nvPr>
            <p:ph idx="1"/>
          </p:nvPr>
        </p:nvSpPr>
        <p:spPr>
          <a:xfrm>
            <a:off x="838200" y="1782082"/>
            <a:ext cx="10515600" cy="4351338"/>
          </a:xfrm>
        </p:spPr>
        <p:txBody>
          <a:bodyPr>
            <a:noAutofit/>
          </a:bodyPr>
          <a:lstStyle/>
          <a:p>
            <a:pPr>
              <a:lnSpc>
                <a:spcPct val="107000"/>
              </a:lnSpc>
              <a:spcBef>
                <a:spcPts val="0"/>
              </a:spcBef>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In Egypt, between 1952 and 1954, the Egyptian monarchy and the British military presence in the country both ended as a result of a series of events brought about by a young military officer, Gamal Abdel Nasser.</a:t>
            </a:r>
          </a:p>
          <a:p>
            <a:pPr>
              <a:lnSpc>
                <a:spcPct val="107000"/>
              </a:lnSpc>
              <a:spcBef>
                <a:spcPts val="0"/>
              </a:spcBef>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 Nasser was a nationalist first and a Muslim second, like Ataturk and </a:t>
            </a:r>
            <a:r>
              <a:rPr lang="en-GB" sz="2000" kern="100" dirty="0" err="1">
                <a:effectLst/>
                <a:latin typeface="Aptos" panose="020B0004020202020204" pitchFamily="34" charset="0"/>
                <a:ea typeface="Aptos" panose="020B0004020202020204" pitchFamily="34" charset="0"/>
                <a:cs typeface="Times New Roman" panose="02020603050405020304" pitchFamily="18" charset="0"/>
              </a:rPr>
              <a:t>Mosadegh</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a:t>
            </a:r>
          </a:p>
          <a:p>
            <a:pPr>
              <a:lnSpc>
                <a:spcPct val="107000"/>
              </a:lnSpc>
              <a:spcBef>
                <a:spcPts val="0"/>
              </a:spcBef>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He thought a civil regime should be able to accommodate many religious or even nonreligious attitudes. He opposed Israel, traded arms with Czechoslovakia, and recognized the government of the PRC, all which was not in agreement with US policy. </a:t>
            </a:r>
          </a:p>
          <a:p>
            <a:pPr>
              <a:lnSpc>
                <a:spcPct val="107000"/>
              </a:lnSpc>
              <a:spcBef>
                <a:spcPts val="0"/>
              </a:spcBef>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When a coup attempt by British, French, and Israeli forces against Nasser failed in 1957, Nasser was hailed as a brash young nationalist who could stand up to corrupt colonial powers as well as both the US and Soviet Union. </a:t>
            </a:r>
          </a:p>
        </p:txBody>
      </p:sp>
    </p:spTree>
    <p:extLst>
      <p:ext uri="{BB962C8B-B14F-4D97-AF65-F5344CB8AC3E}">
        <p14:creationId xmlns:p14="http://schemas.microsoft.com/office/powerpoint/2010/main" val="4927691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BC429-8631-4F1F-A52D-6C0257B8278F}"/>
              </a:ext>
            </a:extLst>
          </p:cNvPr>
          <p:cNvSpPr>
            <a:spLocks noGrp="1"/>
          </p:cNvSpPr>
          <p:nvPr>
            <p:ph type="title"/>
          </p:nvPr>
        </p:nvSpPr>
        <p:spPr/>
        <p:txBody>
          <a:bodyPr/>
          <a:lstStyle/>
          <a:p>
            <a:pPr algn="ctr"/>
            <a:r>
              <a:rPr lang="en-GB" dirty="0"/>
              <a:t>The Non-Aligned Movement</a:t>
            </a:r>
          </a:p>
        </p:txBody>
      </p:sp>
      <p:sp>
        <p:nvSpPr>
          <p:cNvPr id="3" name="Content Placeholder 2">
            <a:extLst>
              <a:ext uri="{FF2B5EF4-FFF2-40B4-BE49-F238E27FC236}">
                <a16:creationId xmlns:a16="http://schemas.microsoft.com/office/drawing/2014/main" id="{56359D8C-4845-5AD2-90F8-85C204D85376}"/>
              </a:ext>
            </a:extLst>
          </p:cNvPr>
          <p:cNvSpPr>
            <a:spLocks noGrp="1"/>
          </p:cNvSpPr>
          <p:nvPr>
            <p:ph idx="1"/>
          </p:nvPr>
        </p:nvSpPr>
        <p:spPr>
          <a:xfrm>
            <a:off x="838200" y="1782082"/>
            <a:ext cx="10515600" cy="4351338"/>
          </a:xfrm>
        </p:spPr>
        <p:txBody>
          <a:bodyPr>
            <a:noAutofit/>
          </a:bodyPr>
          <a:lstStyle/>
          <a:p>
            <a:pPr>
              <a:lnSpc>
                <a:spcPct val="107000"/>
              </a:lnSpc>
              <a:spcBef>
                <a:spcPts val="0"/>
              </a:spcBef>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India was lead by a single leader from 1948 to 1964 named Jawaharlal Nehru, who became India’s first prime minister after independence in 1948. </a:t>
            </a:r>
          </a:p>
          <a:p>
            <a:pPr>
              <a:lnSpc>
                <a:spcPct val="107000"/>
              </a:lnSpc>
              <a:spcBef>
                <a:spcPts val="0"/>
              </a:spcBef>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Nehru demanded neutrality in the face of the US and the Soviet Union. </a:t>
            </a:r>
          </a:p>
          <a:p>
            <a:pPr>
              <a:lnSpc>
                <a:spcPct val="107000"/>
              </a:lnSpc>
              <a:spcBef>
                <a:spcPts val="0"/>
              </a:spcBef>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With both high literacy rates and outstanding educational institutions in India, Nehru aspired for full-scale industrialization for India, but was hobbled by India’s caste system, natural disasters, as well as religious tensions and a deep divide between Hindus and Muslims. </a:t>
            </a:r>
          </a:p>
          <a:p>
            <a:pPr>
              <a:lnSpc>
                <a:spcPct val="107000"/>
              </a:lnSpc>
              <a:spcBef>
                <a:spcPts val="0"/>
              </a:spcBef>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In the mid and late 1960s, both the Soviet Union and the US avoided China and grew closer to India. They lavished foreign aid and good press on the country, and they actively encouraged it to pursue a program of nuclear development. </a:t>
            </a:r>
          </a:p>
          <a:p>
            <a:pPr>
              <a:lnSpc>
                <a:spcPct val="107000"/>
              </a:lnSpc>
              <a:spcBef>
                <a:spcPts val="0"/>
              </a:spcBef>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Though India did not develop a nuclear bomb immediately, it became an important potential partner to both the superpowers, and a political and educational model for many developing, nonaligned nations. </a:t>
            </a:r>
          </a:p>
        </p:txBody>
      </p:sp>
    </p:spTree>
    <p:extLst>
      <p:ext uri="{BB962C8B-B14F-4D97-AF65-F5344CB8AC3E}">
        <p14:creationId xmlns:p14="http://schemas.microsoft.com/office/powerpoint/2010/main" val="5577505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BC429-8631-4F1F-A52D-6C0257B8278F}"/>
              </a:ext>
            </a:extLst>
          </p:cNvPr>
          <p:cNvSpPr>
            <a:spLocks noGrp="1"/>
          </p:cNvSpPr>
          <p:nvPr>
            <p:ph type="title"/>
          </p:nvPr>
        </p:nvSpPr>
        <p:spPr/>
        <p:txBody>
          <a:bodyPr/>
          <a:lstStyle/>
          <a:p>
            <a:pPr algn="ctr"/>
            <a:r>
              <a:rPr lang="en-GB" dirty="0"/>
              <a:t>The Cold War: Arms Race and Proxy Wars</a:t>
            </a:r>
          </a:p>
        </p:txBody>
      </p:sp>
      <p:sp>
        <p:nvSpPr>
          <p:cNvPr id="3" name="Content Placeholder 2">
            <a:extLst>
              <a:ext uri="{FF2B5EF4-FFF2-40B4-BE49-F238E27FC236}">
                <a16:creationId xmlns:a16="http://schemas.microsoft.com/office/drawing/2014/main" id="{56359D8C-4845-5AD2-90F8-85C204D85376}"/>
              </a:ext>
            </a:extLst>
          </p:cNvPr>
          <p:cNvSpPr>
            <a:spLocks noGrp="1"/>
          </p:cNvSpPr>
          <p:nvPr>
            <p:ph idx="1"/>
          </p:nvPr>
        </p:nvSpPr>
        <p:spPr>
          <a:xfrm>
            <a:off x="838200" y="1782082"/>
            <a:ext cx="10515600" cy="4351338"/>
          </a:xfrm>
        </p:spPr>
        <p:txBody>
          <a:bodyPr>
            <a:noAutofit/>
          </a:bodyPr>
          <a:lstStyle/>
          <a:p>
            <a:pPr>
              <a:lnSpc>
                <a:spcPct val="107000"/>
              </a:lnSpc>
              <a:spcBef>
                <a:spcPts val="0"/>
              </a:spcBef>
              <a:spcAft>
                <a:spcPts val="800"/>
              </a:spcAft>
            </a:pPr>
            <a:r>
              <a:rPr lang="en-GB" sz="1800" kern="100" dirty="0">
                <a:effectLst/>
                <a:ea typeface="Aptos" panose="020B0004020202020204" pitchFamily="34" charset="0"/>
                <a:cs typeface="Times New Roman" panose="02020603050405020304" pitchFamily="18" charset="0"/>
              </a:rPr>
              <a:t>Presidents Eisenhower and Kennedy represented two phases in the management of the postwar world. When Eisenhower was the American president from 1953 to 1961, the emphasis in both the United States and the USSR was on building up nuclear weapons capabilities and intelligence technology so that a direct confrontation between the superpowers became unthinkable. </a:t>
            </a:r>
          </a:p>
          <a:p>
            <a:pPr>
              <a:lnSpc>
                <a:spcPct val="107000"/>
              </a:lnSpc>
              <a:spcBef>
                <a:spcPts val="0"/>
              </a:spcBef>
              <a:spcAft>
                <a:spcPts val="800"/>
              </a:spcAft>
            </a:pPr>
            <a:r>
              <a:rPr lang="en-GB" sz="1800" kern="100" dirty="0">
                <a:effectLst/>
                <a:ea typeface="Aptos" panose="020B0004020202020204" pitchFamily="34" charset="0"/>
                <a:cs typeface="Times New Roman" panose="02020603050405020304" pitchFamily="18" charset="0"/>
              </a:rPr>
              <a:t>The arms race severely taxed the economies and the cultures of both societies, but by the end of the 1950s it had rendered the possibility of nuclear war abstract. Thereafter, the superpowers engage in “Cold War” rivalry, competing for allies and resources without directly fighting each other.</a:t>
            </a:r>
          </a:p>
          <a:p>
            <a:pPr>
              <a:lnSpc>
                <a:spcPct val="107000"/>
              </a:lnSpc>
              <a:spcBef>
                <a:spcPts val="0"/>
              </a:spcBef>
              <a:spcAft>
                <a:spcPts val="800"/>
              </a:spcAft>
            </a:pPr>
            <a:r>
              <a:rPr lang="en-GB" sz="1800" kern="100" dirty="0">
                <a:effectLst/>
                <a:ea typeface="Aptos" panose="020B0004020202020204" pitchFamily="34" charset="0"/>
                <a:cs typeface="Times New Roman" panose="02020603050405020304" pitchFamily="18" charset="0"/>
              </a:rPr>
              <a:t>Increasingly through the late 1950s and 1960s, the superpowers transferred their rivalry to their client states, fighting each other through proxy wars. By this time, however the science of nuclear weaponry was no longer completely under the control of these two powers. </a:t>
            </a:r>
          </a:p>
          <a:p>
            <a:pPr>
              <a:lnSpc>
                <a:spcPct val="107000"/>
              </a:lnSpc>
              <a:spcBef>
                <a:spcPts val="0"/>
              </a:spcBef>
              <a:spcAft>
                <a:spcPts val="800"/>
              </a:spcAft>
            </a:pPr>
            <a:r>
              <a:rPr lang="en-GB" sz="1800" kern="100" dirty="0">
                <a:effectLst/>
                <a:ea typeface="Aptos" panose="020B0004020202020204" pitchFamily="34" charset="0"/>
                <a:cs typeface="Times New Roman" panose="02020603050405020304" pitchFamily="18" charset="0"/>
              </a:rPr>
              <a:t>Most significant of the new nuclear powers was China, which after 1960 was an unfriendly rival of both the Soviet Union and the United States. China now competed with the two superpowers for influence over the nations of Africa and Asia that were emerging from colonialism.  </a:t>
            </a:r>
          </a:p>
          <a:p>
            <a:pPr marL="0" marR="0">
              <a:lnSpc>
                <a:spcPct val="107000"/>
              </a:lnSpc>
              <a:spcBef>
                <a:spcPts val="0"/>
              </a:spcBef>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1699080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90712-E9CB-97D7-0534-9D91A24DB7C1}"/>
              </a:ext>
            </a:extLst>
          </p:cNvPr>
          <p:cNvSpPr>
            <a:spLocks noGrp="1"/>
          </p:cNvSpPr>
          <p:nvPr>
            <p:ph type="title"/>
          </p:nvPr>
        </p:nvSpPr>
        <p:spPr/>
        <p:txBody>
          <a:bodyPr/>
          <a:lstStyle/>
          <a:p>
            <a:pPr algn="ctr"/>
            <a:r>
              <a:rPr lang="en-GB" dirty="0"/>
              <a:t>Human Rights during the Cold War</a:t>
            </a:r>
          </a:p>
        </p:txBody>
      </p:sp>
      <p:sp>
        <p:nvSpPr>
          <p:cNvPr id="3" name="Content Placeholder 2">
            <a:extLst>
              <a:ext uri="{FF2B5EF4-FFF2-40B4-BE49-F238E27FC236}">
                <a16:creationId xmlns:a16="http://schemas.microsoft.com/office/drawing/2014/main" id="{FBB26CBC-2EF8-2016-B288-69175E9BC088}"/>
              </a:ext>
            </a:extLst>
          </p:cNvPr>
          <p:cNvSpPr>
            <a:spLocks noGrp="1"/>
          </p:cNvSpPr>
          <p:nvPr>
            <p:ph idx="1"/>
          </p:nvPr>
        </p:nvSpPr>
        <p:spPr/>
        <p:txBody>
          <a:bodyPr/>
          <a:lstStyle/>
          <a:p>
            <a:pPr marL="0" indent="0">
              <a:buNone/>
            </a:pPr>
            <a:r>
              <a:rPr lang="en-GB" sz="2400" kern="100" dirty="0">
                <a:latin typeface="Aptos" panose="020B0004020202020204" pitchFamily="34" charset="0"/>
                <a:ea typeface="Aptos" panose="020B0004020202020204" pitchFamily="34" charset="0"/>
                <a:cs typeface="Times New Roman" panose="02020603050405020304" pitchFamily="18" charset="0"/>
              </a:rPr>
              <a:t>“</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During the Cold War, ideological division precluded consensus on the issue of democracy. But human rights, the protection of which is closely linked to the process of democracy, became recognized as an international matter. One of the fundamental achievements of the United Nations has been the adoption of a framework for the protection of human rights. Whereas raising the issue of human rights in a sovereign state once was regarded as interference in its internal affairs, today the international community has accepted that the promotion of the rights of the individual is one of the tasks of the United Nations. The United Nations now has the capacity to discuss, investigate, make recommendations, and even condemn a member state for violations of human rights.” (Boutros Boutros-Ghali 1992) </a:t>
            </a:r>
          </a:p>
          <a:p>
            <a:endParaRPr lang="en-GB" dirty="0"/>
          </a:p>
        </p:txBody>
      </p:sp>
    </p:spTree>
    <p:extLst>
      <p:ext uri="{BB962C8B-B14F-4D97-AF65-F5344CB8AC3E}">
        <p14:creationId xmlns:p14="http://schemas.microsoft.com/office/powerpoint/2010/main" val="14423844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90712-E9CB-97D7-0534-9D91A24DB7C1}"/>
              </a:ext>
            </a:extLst>
          </p:cNvPr>
          <p:cNvSpPr>
            <a:spLocks noGrp="1"/>
          </p:cNvSpPr>
          <p:nvPr>
            <p:ph type="title"/>
          </p:nvPr>
        </p:nvSpPr>
        <p:spPr/>
        <p:txBody>
          <a:bodyPr/>
          <a:lstStyle/>
          <a:p>
            <a:pPr algn="ctr"/>
            <a:r>
              <a:rPr lang="en-GB" dirty="0"/>
              <a:t>UN Peacekeeping during the Cold War</a:t>
            </a:r>
          </a:p>
        </p:txBody>
      </p:sp>
      <p:sp>
        <p:nvSpPr>
          <p:cNvPr id="3" name="Content Placeholder 2">
            <a:extLst>
              <a:ext uri="{FF2B5EF4-FFF2-40B4-BE49-F238E27FC236}">
                <a16:creationId xmlns:a16="http://schemas.microsoft.com/office/drawing/2014/main" id="{FBB26CBC-2EF8-2016-B288-69175E9BC088}"/>
              </a:ext>
            </a:extLst>
          </p:cNvPr>
          <p:cNvSpPr>
            <a:spLocks noGrp="1"/>
          </p:cNvSpPr>
          <p:nvPr>
            <p:ph idx="1"/>
          </p:nvPr>
        </p:nvSpPr>
        <p:spPr/>
        <p:txBody>
          <a:bodyPr/>
          <a:lstStyle/>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“During the Cold War years the basic principles of peacekeeping were gradually established and gained acceptance: the consent of the parties; troops provided by member states serving under the command of the secretary general; minimum use of force; collective financing.”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“It was also learned, often the hard way, that peacekeeping success requires the cooperation of the parties, a clear and practicable mandate, the continuing support of the Security Council and adequate financial arrangements.” (Boutros Boutros-Ghali 1992) </a:t>
            </a:r>
          </a:p>
          <a:p>
            <a:pPr marL="0" marR="0" indent="0">
              <a:lnSpc>
                <a:spcPct val="107000"/>
              </a:lnSpc>
              <a:spcBef>
                <a:spcPts val="0"/>
              </a:spcBef>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8855309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90712-E9CB-97D7-0534-9D91A24DB7C1}"/>
              </a:ext>
            </a:extLst>
          </p:cNvPr>
          <p:cNvSpPr>
            <a:spLocks noGrp="1"/>
          </p:cNvSpPr>
          <p:nvPr>
            <p:ph type="title"/>
          </p:nvPr>
        </p:nvSpPr>
        <p:spPr/>
        <p:txBody>
          <a:bodyPr/>
          <a:lstStyle/>
          <a:p>
            <a:pPr algn="ctr"/>
            <a:r>
              <a:rPr lang="en-GB" dirty="0"/>
              <a:t>UN Peacekeeping during the Cold War</a:t>
            </a:r>
          </a:p>
        </p:txBody>
      </p:sp>
      <p:sp>
        <p:nvSpPr>
          <p:cNvPr id="3" name="Content Placeholder 2">
            <a:extLst>
              <a:ext uri="{FF2B5EF4-FFF2-40B4-BE49-F238E27FC236}">
                <a16:creationId xmlns:a16="http://schemas.microsoft.com/office/drawing/2014/main" id="{FBB26CBC-2EF8-2016-B288-69175E9BC088}"/>
              </a:ext>
            </a:extLst>
          </p:cNvPr>
          <p:cNvSpPr>
            <a:spLocks noGrp="1"/>
          </p:cNvSpPr>
          <p:nvPr>
            <p:ph idx="1"/>
          </p:nvPr>
        </p:nvSpPr>
        <p:spPr/>
        <p:txBody>
          <a:bodyPr/>
          <a:lstStyle/>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“During the Cold War years the basic principles of peacekeeping were gradually established and gained acceptance: the consent of the parties; troops provided by member states serving under the command of the secretary general; minimum use of force; collective financing.” </a:t>
            </a:r>
          </a:p>
          <a:p>
            <a:pPr>
              <a:lnSpc>
                <a:spcPct val="107000"/>
              </a:lnSpc>
              <a:spcBef>
                <a:spcPts val="0"/>
              </a:spcBef>
              <a:spcAft>
                <a:spcPts val="800"/>
              </a:spcAft>
            </a:pPr>
            <a:r>
              <a:rPr lang="en-GB" sz="2400" kern="100" dirty="0">
                <a:effectLst/>
                <a:ea typeface="Aptos" panose="020B0004020202020204" pitchFamily="34" charset="0"/>
                <a:cs typeface="Times New Roman" panose="02020603050405020304" pitchFamily="18" charset="0"/>
              </a:rPr>
              <a:t>“It was also learned, often the hard way, that peacekeeping success requires the cooperation of the parties, a clear and practicable mandate, the continuing support of the Security Council and adequate financial arrangements.” (Boutros Boutros-Ghali 1992) </a:t>
            </a:r>
          </a:p>
          <a:p>
            <a:pPr marL="0" marR="0" indent="0">
              <a:lnSpc>
                <a:spcPct val="107000"/>
              </a:lnSpc>
              <a:spcBef>
                <a:spcPts val="0"/>
              </a:spcBef>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8291136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90712-E9CB-97D7-0534-9D91A24DB7C1}"/>
              </a:ext>
            </a:extLst>
          </p:cNvPr>
          <p:cNvSpPr>
            <a:spLocks noGrp="1"/>
          </p:cNvSpPr>
          <p:nvPr>
            <p:ph type="title"/>
          </p:nvPr>
        </p:nvSpPr>
        <p:spPr/>
        <p:txBody>
          <a:bodyPr/>
          <a:lstStyle/>
          <a:p>
            <a:pPr algn="ctr"/>
            <a:r>
              <a:rPr lang="en-GB" dirty="0"/>
              <a:t>UN Peacekeeping at the End of the Cold War</a:t>
            </a:r>
          </a:p>
        </p:txBody>
      </p:sp>
      <p:sp>
        <p:nvSpPr>
          <p:cNvPr id="3" name="Content Placeholder 2">
            <a:extLst>
              <a:ext uri="{FF2B5EF4-FFF2-40B4-BE49-F238E27FC236}">
                <a16:creationId xmlns:a16="http://schemas.microsoft.com/office/drawing/2014/main" id="{FBB26CBC-2EF8-2016-B288-69175E9BC088}"/>
              </a:ext>
            </a:extLst>
          </p:cNvPr>
          <p:cNvSpPr>
            <a:spLocks noGrp="1"/>
          </p:cNvSpPr>
          <p:nvPr>
            <p:ph idx="1"/>
          </p:nvPr>
        </p:nvSpPr>
        <p:spPr/>
        <p:txBody>
          <a:bodyPr>
            <a:normAutofit lnSpcReduction="10000"/>
          </a:bodyPr>
          <a:lstStyle/>
          <a:p>
            <a:pPr>
              <a:lnSpc>
                <a:spcPct val="107000"/>
              </a:lnSpc>
              <a:spcBef>
                <a:spcPts val="0"/>
              </a:spcBef>
              <a:spcAft>
                <a:spcPts val="800"/>
              </a:spcAft>
            </a:pPr>
            <a:r>
              <a:rPr lang="en-GB" sz="2000" kern="100" dirty="0">
                <a:ea typeface="Aptos" panose="020B0004020202020204" pitchFamily="34" charset="0"/>
                <a:cs typeface="Times New Roman" panose="02020603050405020304" pitchFamily="18" charset="0"/>
              </a:rPr>
              <a:t>As of 1992, “</a:t>
            </a:r>
            <a:r>
              <a:rPr lang="en-GB" sz="2000" kern="100" dirty="0">
                <a:effectLst/>
                <a:ea typeface="Aptos" panose="020B0004020202020204" pitchFamily="34" charset="0"/>
                <a:cs typeface="Times New Roman" panose="02020603050405020304" pitchFamily="18" charset="0"/>
              </a:rPr>
              <a:t>Peacekeeping [was] the most prominent UN activity. The “blue helmets” on the front lines of conflict on four continents [were] a symbol of the UN’s commitment to international peace and security. They [came] from some 65 countries representing more than 35% of the membership.” </a:t>
            </a:r>
            <a:endParaRPr lang="en-GB" sz="2000" kern="100" dirty="0">
              <a:ea typeface="Aptos" panose="020B0004020202020204" pitchFamily="34" charset="0"/>
              <a:cs typeface="Times New Roman" panose="02020603050405020304" pitchFamily="18" charset="0"/>
            </a:endParaRPr>
          </a:p>
          <a:p>
            <a:pPr>
              <a:lnSpc>
                <a:spcPct val="107000"/>
              </a:lnSpc>
              <a:spcBef>
                <a:spcPts val="0"/>
              </a:spcBef>
              <a:spcAft>
                <a:spcPts val="800"/>
              </a:spcAft>
            </a:pPr>
            <a:r>
              <a:rPr lang="en-GB" sz="2000" kern="100" dirty="0">
                <a:effectLst/>
                <a:ea typeface="Aptos" panose="020B0004020202020204" pitchFamily="34" charset="0"/>
                <a:cs typeface="Times New Roman" panose="02020603050405020304" pitchFamily="18" charset="0"/>
              </a:rPr>
              <a:t>“Peacekeeping is a UN invention. It was not specifically defined in the charter but evolved as a noncoercive instrument of conflict control at a time when Cold War constraints prevented the Security Council from taking the more forceful steps permitted by the charter. Thirteen peacekeeping operations were established between 1948 and 1978. Five of them remain in existence, and are between 14 and 44 years old.” </a:t>
            </a:r>
          </a:p>
          <a:p>
            <a:pPr>
              <a:lnSpc>
                <a:spcPct val="107000"/>
              </a:lnSpc>
              <a:spcBef>
                <a:spcPts val="0"/>
              </a:spcBef>
              <a:spcAft>
                <a:spcPts val="800"/>
              </a:spcAft>
            </a:pPr>
            <a:r>
              <a:rPr lang="en-GB" sz="2000" kern="100" dirty="0">
                <a:effectLst/>
                <a:ea typeface="Aptos" panose="020B0004020202020204" pitchFamily="34" charset="0"/>
                <a:cs typeface="Times New Roman" panose="02020603050405020304" pitchFamily="18" charset="0"/>
              </a:rPr>
              <a:t>“Peacekeeping has sometimes proved easier than the complementary function of </a:t>
            </a:r>
            <a:r>
              <a:rPr lang="en-GB" sz="2000" kern="100" dirty="0" err="1">
                <a:effectLst/>
                <a:ea typeface="Aptos" panose="020B0004020202020204" pitchFamily="34" charset="0"/>
                <a:cs typeface="Times New Roman" panose="02020603050405020304" pitchFamily="18" charset="0"/>
              </a:rPr>
              <a:t>peacemaking</a:t>
            </a:r>
            <a:r>
              <a:rPr lang="en-GB" sz="2000" kern="100" dirty="0">
                <a:effectLst/>
                <a:ea typeface="Aptos" panose="020B0004020202020204" pitchFamily="34" charset="0"/>
                <a:cs typeface="Times New Roman" panose="02020603050405020304" pitchFamily="18" charset="0"/>
              </a:rPr>
              <a:t> (peacebuilding). This shows that peacekeeping, by itself, cannot provide the permanent solution to a conflict. Only political negotiation can do that.” </a:t>
            </a:r>
          </a:p>
          <a:p>
            <a:pPr marL="0" indent="0">
              <a:lnSpc>
                <a:spcPct val="107000"/>
              </a:lnSpc>
              <a:spcBef>
                <a:spcPts val="0"/>
              </a:spcBef>
              <a:spcAft>
                <a:spcPts val="800"/>
              </a:spcAft>
              <a:buNone/>
            </a:pPr>
            <a:r>
              <a:rPr lang="en-GB" sz="2000" kern="100" dirty="0">
                <a:effectLst/>
                <a:ea typeface="Aptos" panose="020B0004020202020204" pitchFamily="34" charset="0"/>
                <a:cs typeface="Times New Roman" panose="02020603050405020304" pitchFamily="18" charset="0"/>
              </a:rPr>
              <a:t>(Boutros Boutros-Ghali 1992) </a:t>
            </a:r>
          </a:p>
          <a:p>
            <a:pPr marL="0" marR="0">
              <a:lnSpc>
                <a:spcPct val="107000"/>
              </a:lnSpc>
              <a:spcBef>
                <a:spcPts val="0"/>
              </a:spcBef>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nSpc>
                <a:spcPct val="107000"/>
              </a:lnSpc>
              <a:spcBef>
                <a:spcPts val="0"/>
              </a:spcBef>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6584007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90712-E9CB-97D7-0534-9D91A24DB7C1}"/>
              </a:ext>
            </a:extLst>
          </p:cNvPr>
          <p:cNvSpPr>
            <a:spLocks noGrp="1"/>
          </p:cNvSpPr>
          <p:nvPr>
            <p:ph type="title"/>
          </p:nvPr>
        </p:nvSpPr>
        <p:spPr/>
        <p:txBody>
          <a:bodyPr/>
          <a:lstStyle/>
          <a:p>
            <a:pPr algn="ctr"/>
            <a:r>
              <a:rPr lang="en-GB" dirty="0"/>
              <a:t>Development during the Cold War</a:t>
            </a:r>
          </a:p>
        </p:txBody>
      </p:sp>
      <p:sp>
        <p:nvSpPr>
          <p:cNvPr id="3" name="Content Placeholder 2">
            <a:extLst>
              <a:ext uri="{FF2B5EF4-FFF2-40B4-BE49-F238E27FC236}">
                <a16:creationId xmlns:a16="http://schemas.microsoft.com/office/drawing/2014/main" id="{FBB26CBC-2EF8-2016-B288-69175E9BC088}"/>
              </a:ext>
            </a:extLst>
          </p:cNvPr>
          <p:cNvSpPr>
            <a:spLocks noGrp="1"/>
          </p:cNvSpPr>
          <p:nvPr>
            <p:ph idx="1"/>
          </p:nvPr>
        </p:nvSpPr>
        <p:spPr/>
        <p:txBody>
          <a:bodyPr>
            <a:normAutofit/>
          </a:bodyPr>
          <a:lstStyle/>
          <a:p>
            <a:pPr>
              <a:lnSpc>
                <a:spcPct val="107000"/>
              </a:lnSpc>
              <a:spcBef>
                <a:spcPts val="0"/>
              </a:spcBef>
              <a:spcAft>
                <a:spcPts val="800"/>
              </a:spcAft>
            </a:pPr>
            <a:r>
              <a:rPr lang="en-GB" sz="2000" kern="100" dirty="0">
                <a:effectLst/>
                <a:ea typeface="Aptos" panose="020B0004020202020204" pitchFamily="34" charset="0"/>
                <a:cs typeface="Times New Roman" panose="02020603050405020304" pitchFamily="18" charset="0"/>
              </a:rPr>
              <a:t>Development policy was significantly shaped by the Cold War and the process of decolonization. When the charter was being framed at San Francisco in 1945, and when most of our current world economic institutions were being created, most of today’s states were either colonies, semi-colonies, or parts of extensive empires. The notion of “development” was unformed; the concept of the “Third World” had not emerged. </a:t>
            </a:r>
          </a:p>
          <a:p>
            <a:pPr>
              <a:lnSpc>
                <a:spcPct val="107000"/>
              </a:lnSpc>
              <a:spcBef>
                <a:spcPts val="0"/>
              </a:spcBef>
              <a:spcAft>
                <a:spcPts val="800"/>
              </a:spcAft>
            </a:pPr>
            <a:r>
              <a:rPr lang="en-GB" sz="2000" kern="100" dirty="0">
                <a:effectLst/>
                <a:ea typeface="Aptos" panose="020B0004020202020204" pitchFamily="34" charset="0"/>
                <a:cs typeface="Times New Roman" panose="02020603050405020304" pitchFamily="18" charset="0"/>
              </a:rPr>
              <a:t>As demands for independence gathered momentum in African and Asian lands, programs of assistance and economic cooperation were initiated by former colonial powers. These were joined by assistance programs established by states with no recent colonial past, such as the Nordic countries. Meanwhile the World bank was becoming the lead institution in the </a:t>
            </a:r>
            <a:r>
              <a:rPr lang="en-GB" sz="2000" kern="100" dirty="0" err="1">
                <a:effectLst/>
                <a:ea typeface="Aptos" panose="020B0004020202020204" pitchFamily="34" charset="0"/>
                <a:cs typeface="Times New Roman" panose="02020603050405020304" pitchFamily="18" charset="0"/>
              </a:rPr>
              <a:t>channeling</a:t>
            </a:r>
            <a:r>
              <a:rPr lang="en-GB" sz="2000" kern="100" dirty="0">
                <a:effectLst/>
                <a:ea typeface="Aptos" panose="020B0004020202020204" pitchFamily="34" charset="0"/>
                <a:cs typeface="Times New Roman" panose="02020603050405020304" pitchFamily="18" charset="0"/>
              </a:rPr>
              <a:t> of multilateral development finance to developing countries. </a:t>
            </a:r>
          </a:p>
          <a:p>
            <a:pPr marL="0" marR="0">
              <a:lnSpc>
                <a:spcPct val="107000"/>
              </a:lnSpc>
              <a:spcBef>
                <a:spcPts val="0"/>
              </a:spcBef>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nSpc>
                <a:spcPct val="107000"/>
              </a:lnSpc>
              <a:spcBef>
                <a:spcPts val="0"/>
              </a:spcBef>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4806550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90712-E9CB-97D7-0534-9D91A24DB7C1}"/>
              </a:ext>
            </a:extLst>
          </p:cNvPr>
          <p:cNvSpPr>
            <a:spLocks noGrp="1"/>
          </p:cNvSpPr>
          <p:nvPr>
            <p:ph type="title"/>
          </p:nvPr>
        </p:nvSpPr>
        <p:spPr/>
        <p:txBody>
          <a:bodyPr/>
          <a:lstStyle/>
          <a:p>
            <a:pPr algn="ctr"/>
            <a:r>
              <a:rPr lang="en-GB" dirty="0"/>
              <a:t>Development during the Cold War</a:t>
            </a:r>
          </a:p>
        </p:txBody>
      </p:sp>
      <p:sp>
        <p:nvSpPr>
          <p:cNvPr id="3" name="Content Placeholder 2">
            <a:extLst>
              <a:ext uri="{FF2B5EF4-FFF2-40B4-BE49-F238E27FC236}">
                <a16:creationId xmlns:a16="http://schemas.microsoft.com/office/drawing/2014/main" id="{FBB26CBC-2EF8-2016-B288-69175E9BC088}"/>
              </a:ext>
            </a:extLst>
          </p:cNvPr>
          <p:cNvSpPr>
            <a:spLocks noGrp="1"/>
          </p:cNvSpPr>
          <p:nvPr>
            <p:ph idx="1"/>
          </p:nvPr>
        </p:nvSpPr>
        <p:spPr/>
        <p:txBody>
          <a:bodyPr>
            <a:normAutofit/>
          </a:bodyPr>
          <a:lstStyle/>
          <a:p>
            <a:pPr>
              <a:lnSpc>
                <a:spcPct val="107000"/>
              </a:lnSpc>
              <a:spcBef>
                <a:spcPts val="0"/>
              </a:spcBef>
              <a:spcAft>
                <a:spcPts val="800"/>
              </a:spcAft>
            </a:pPr>
            <a:r>
              <a:rPr lang="en-GB" sz="1800" kern="100" dirty="0">
                <a:effectLst/>
                <a:ea typeface="Aptos" panose="020B0004020202020204" pitchFamily="34" charset="0"/>
                <a:cs typeface="Times New Roman" panose="02020603050405020304" pitchFamily="18" charset="0"/>
              </a:rPr>
              <a:t>Provision of development assistance to newly independent nations became part of the foreign policies of the industrialized countries, intricately bound up with the global contest for power and influence. The United States through its Agency for International Development, became a major provider of development finance and technical assistance in Africa, Asia and Latin America. </a:t>
            </a:r>
          </a:p>
          <a:p>
            <a:pPr>
              <a:lnSpc>
                <a:spcPct val="107000"/>
              </a:lnSpc>
              <a:spcBef>
                <a:spcPts val="0"/>
              </a:spcBef>
              <a:spcAft>
                <a:spcPts val="800"/>
              </a:spcAft>
            </a:pPr>
            <a:r>
              <a:rPr lang="en-GB" sz="1800" kern="100" dirty="0">
                <a:effectLst/>
                <a:ea typeface="Aptos" panose="020B0004020202020204" pitchFamily="34" charset="0"/>
                <a:cs typeface="Times New Roman" panose="02020603050405020304" pitchFamily="18" charset="0"/>
              </a:rPr>
              <a:t>The Soviet Union was deeply involved with a relatively small number of states considered potentially significant in its ideological sphere, and provided substantial technical support for them. In both cases development assistance was often interwoven with military aid.</a:t>
            </a:r>
          </a:p>
          <a:p>
            <a:pPr>
              <a:lnSpc>
                <a:spcPct val="107000"/>
              </a:lnSpc>
              <a:spcBef>
                <a:spcPts val="0"/>
              </a:spcBef>
              <a:spcAft>
                <a:spcPts val="800"/>
              </a:spcAft>
            </a:pPr>
            <a:r>
              <a:rPr lang="en-GB" sz="1800" kern="100" dirty="0">
                <a:effectLst/>
                <a:ea typeface="Aptos" panose="020B0004020202020204" pitchFamily="34" charset="0"/>
                <a:cs typeface="Times New Roman" panose="02020603050405020304" pitchFamily="18" charset="0"/>
              </a:rPr>
              <a:t>Just as the Cold War distorted the vision of collective security set forth in the UN Charter, it also impaired cooperation for development. </a:t>
            </a:r>
          </a:p>
          <a:p>
            <a:pPr>
              <a:lnSpc>
                <a:spcPct val="107000"/>
              </a:lnSpc>
              <a:spcBef>
                <a:spcPts val="0"/>
              </a:spcBef>
              <a:spcAft>
                <a:spcPts val="800"/>
              </a:spcAft>
            </a:pPr>
            <a:r>
              <a:rPr lang="en-GB" sz="1800" kern="100" dirty="0">
                <a:effectLst/>
                <a:ea typeface="Aptos" panose="020B0004020202020204" pitchFamily="34" charset="0"/>
                <a:cs typeface="Times New Roman" panose="02020603050405020304" pitchFamily="18" charset="0"/>
              </a:rPr>
              <a:t>Bilateral foreign aid programs were often an instrument of the Cold War, and remain deeply affected by considerations of political power and national policy. Multilateral development programs, even when managed well and with admirable ethical purpose, derived from ideas and ideologies that proved inadequate at best and in some cases ruinous.</a:t>
            </a:r>
          </a:p>
          <a:p>
            <a:pPr marL="0" marR="0">
              <a:lnSpc>
                <a:spcPct val="107000"/>
              </a:lnSpc>
              <a:spcBef>
                <a:spcPts val="0"/>
              </a:spcBef>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nSpc>
                <a:spcPct val="107000"/>
              </a:lnSpc>
              <a:spcBef>
                <a:spcPts val="0"/>
              </a:spcBef>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3052287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1DF21C-15B8-F2B4-71B7-6D38D9FF74EB}"/>
              </a:ext>
            </a:extLst>
          </p:cNvPr>
          <p:cNvSpPr>
            <a:spLocks noGrp="1"/>
          </p:cNvSpPr>
          <p:nvPr>
            <p:ph type="title"/>
          </p:nvPr>
        </p:nvSpPr>
        <p:spPr/>
        <p:txBody>
          <a:bodyPr/>
          <a:lstStyle/>
          <a:p>
            <a:pPr algn="ctr"/>
            <a:r>
              <a:rPr lang="en-GB" dirty="0"/>
              <a:t>Discussion and Debate</a:t>
            </a:r>
          </a:p>
        </p:txBody>
      </p:sp>
      <p:sp>
        <p:nvSpPr>
          <p:cNvPr id="3" name="Content Placeholder 2">
            <a:extLst>
              <a:ext uri="{FF2B5EF4-FFF2-40B4-BE49-F238E27FC236}">
                <a16:creationId xmlns:a16="http://schemas.microsoft.com/office/drawing/2014/main" id="{17F722B6-F537-CC2E-2019-8A202EF70BBA}"/>
              </a:ext>
            </a:extLst>
          </p:cNvPr>
          <p:cNvSpPr>
            <a:spLocks noGrp="1"/>
          </p:cNvSpPr>
          <p:nvPr>
            <p:ph idx="1"/>
          </p:nvPr>
        </p:nvSpPr>
        <p:spPr/>
        <p:txBody>
          <a:bodyPr>
            <a:normAutofit/>
          </a:bodyPr>
          <a:lstStyle/>
          <a:p>
            <a:pPr marL="0" marR="0">
              <a:lnSpc>
                <a:spcPct val="107000"/>
              </a:lnSpc>
              <a:spcBef>
                <a:spcPts val="0"/>
              </a:spcBef>
              <a:spcAft>
                <a:spcPts val="800"/>
              </a:spcAft>
            </a:pPr>
            <a:r>
              <a:rPr lang="en-GB" sz="2000" kern="100" dirty="0">
                <a:effectLst/>
                <a:ea typeface="Aptos" panose="020B0004020202020204" pitchFamily="34" charset="0"/>
                <a:cs typeface="Times New Roman" panose="02020603050405020304" pitchFamily="18" charset="0"/>
              </a:rPr>
              <a:t>“The Cold War order that emerged in the aftermath of WWII was the unplanned consequence of intense security competition between the superpowers.” </a:t>
            </a:r>
            <a:r>
              <a:rPr lang="en-GB" sz="2000" kern="100" dirty="0">
                <a:ea typeface="Aptos" panose="020B0004020202020204" pitchFamily="34" charset="0"/>
                <a:cs typeface="Times New Roman" panose="02020603050405020304" pitchFamily="18" charset="0"/>
              </a:rPr>
              <a:t> </a:t>
            </a:r>
            <a:r>
              <a:rPr lang="en-GB" sz="2000" kern="100" dirty="0">
                <a:effectLst/>
                <a:ea typeface="Aptos" panose="020B0004020202020204" pitchFamily="34" charset="0"/>
                <a:cs typeface="Times New Roman" panose="02020603050405020304" pitchFamily="18" charset="0"/>
              </a:rPr>
              <a:t>Would you agree? Why or why not? </a:t>
            </a:r>
          </a:p>
          <a:p>
            <a:pPr marL="0" marR="0" indent="0">
              <a:lnSpc>
                <a:spcPct val="107000"/>
              </a:lnSpc>
              <a:spcBef>
                <a:spcPts val="0"/>
              </a:spcBef>
              <a:spcAft>
                <a:spcPts val="800"/>
              </a:spcAft>
              <a:buNone/>
            </a:pPr>
            <a:endParaRPr lang="en-GB" sz="2000" kern="100" dirty="0">
              <a:effectLst/>
              <a:ea typeface="Aptos" panose="020B000402020202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38071247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1DF21C-15B8-F2B4-71B7-6D38D9FF74EB}"/>
              </a:ext>
            </a:extLst>
          </p:cNvPr>
          <p:cNvSpPr>
            <a:spLocks noGrp="1"/>
          </p:cNvSpPr>
          <p:nvPr>
            <p:ph type="title"/>
          </p:nvPr>
        </p:nvSpPr>
        <p:spPr/>
        <p:txBody>
          <a:bodyPr/>
          <a:lstStyle/>
          <a:p>
            <a:pPr algn="ctr"/>
            <a:r>
              <a:rPr lang="en-GB" dirty="0"/>
              <a:t>Discussion and Debate</a:t>
            </a:r>
          </a:p>
        </p:txBody>
      </p:sp>
      <p:sp>
        <p:nvSpPr>
          <p:cNvPr id="3" name="Content Placeholder 2">
            <a:extLst>
              <a:ext uri="{FF2B5EF4-FFF2-40B4-BE49-F238E27FC236}">
                <a16:creationId xmlns:a16="http://schemas.microsoft.com/office/drawing/2014/main" id="{17F722B6-F537-CC2E-2019-8A202EF70BBA}"/>
              </a:ext>
            </a:extLst>
          </p:cNvPr>
          <p:cNvSpPr>
            <a:spLocks noGrp="1"/>
          </p:cNvSpPr>
          <p:nvPr>
            <p:ph idx="1"/>
          </p:nvPr>
        </p:nvSpPr>
        <p:spPr/>
        <p:txBody>
          <a:bodyPr>
            <a:normAutofit/>
          </a:bodyPr>
          <a:lstStyle/>
          <a:p>
            <a:pPr marL="0" marR="0">
              <a:lnSpc>
                <a:spcPct val="107000"/>
              </a:lnSpc>
              <a:spcBef>
                <a:spcPts val="0"/>
              </a:spcBef>
              <a:spcAft>
                <a:spcPts val="800"/>
              </a:spcAft>
            </a:pPr>
            <a:r>
              <a:rPr lang="en-GB" sz="2000" kern="100" dirty="0">
                <a:effectLst/>
                <a:ea typeface="Aptos" panose="020B0004020202020204" pitchFamily="34" charset="0"/>
                <a:cs typeface="Times New Roman" panose="02020603050405020304" pitchFamily="18" charset="0"/>
              </a:rPr>
              <a:t>What are some of the similarities and differences between the global political climate today and during the Cold War? Are we seeing a similar Cold War at the moment? Why or why not? </a:t>
            </a:r>
          </a:p>
          <a:p>
            <a:endParaRPr lang="en-GB" dirty="0"/>
          </a:p>
        </p:txBody>
      </p:sp>
    </p:spTree>
    <p:extLst>
      <p:ext uri="{BB962C8B-B14F-4D97-AF65-F5344CB8AC3E}">
        <p14:creationId xmlns:p14="http://schemas.microsoft.com/office/powerpoint/2010/main" val="16664728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226</TotalTime>
  <Words>3860</Words>
  <Application>Microsoft Office PowerPoint</Application>
  <PresentationFormat>Widescreen</PresentationFormat>
  <Paragraphs>132</Paragraphs>
  <Slides>33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33</vt:i4>
      </vt:variant>
    </vt:vector>
  </HeadingPairs>
  <TitlesOfParts>
    <vt:vector size="37" baseType="lpstr">
      <vt:lpstr>Aptos</vt:lpstr>
      <vt:lpstr>Aptos Display</vt:lpstr>
      <vt:lpstr>Arial</vt:lpstr>
      <vt:lpstr>Office Theme</vt:lpstr>
      <vt:lpstr>Global Governance</vt:lpstr>
      <vt:lpstr>The Cold War</vt:lpstr>
      <vt:lpstr>The Cold War</vt:lpstr>
      <vt:lpstr>The Cold War</vt:lpstr>
      <vt:lpstr>The Cold War</vt:lpstr>
      <vt:lpstr>The Cold War</vt:lpstr>
      <vt:lpstr>The Cold War</vt:lpstr>
      <vt:lpstr>The Cold War</vt:lpstr>
      <vt:lpstr>The Truman Doctrine</vt:lpstr>
      <vt:lpstr>The Marshall Plan</vt:lpstr>
      <vt:lpstr>Western Europe</vt:lpstr>
      <vt:lpstr>Eastern Europe</vt:lpstr>
      <vt:lpstr>The Cold War</vt:lpstr>
      <vt:lpstr>The Berlin Blockade</vt:lpstr>
      <vt:lpstr>East vs West</vt:lpstr>
      <vt:lpstr>North Atlantic Treaty Organization (NATO)</vt:lpstr>
      <vt:lpstr>The Warsaw Pact</vt:lpstr>
      <vt:lpstr>The Cold War in Asia</vt:lpstr>
      <vt:lpstr>A Bipolar World</vt:lpstr>
      <vt:lpstr>A Bipolar World</vt:lpstr>
      <vt:lpstr>The Non-Aligned Movement</vt:lpstr>
      <vt:lpstr>The Non-Aligned Movement</vt:lpstr>
      <vt:lpstr>The Non-Aligned Movement</vt:lpstr>
      <vt:lpstr>The Non-Aligned Movement</vt:lpstr>
      <vt:lpstr>The Cold War: Arms Race and Proxy Wars</vt:lpstr>
      <vt:lpstr>Human Rights during the Cold War</vt:lpstr>
      <vt:lpstr>UN Peacekeeping during the Cold War</vt:lpstr>
      <vt:lpstr>UN Peacekeeping during the Cold War</vt:lpstr>
      <vt:lpstr>UN Peacekeeping at the End of the Cold War</vt:lpstr>
      <vt:lpstr>Development during the Cold War</vt:lpstr>
      <vt:lpstr>Development during the Cold War</vt:lpstr>
      <vt:lpstr>Discussion and Debate</vt:lpstr>
      <vt:lpstr>Discussion and Debate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janieyh 10</dc:creator>
  <cp:lastModifiedBy>janieyh 10</cp:lastModifiedBy>
  <cp:revision>155</cp:revision>
  <dcterms:created xsi:type="dcterms:W3CDTF">2024-04-15T07:42:32Z</dcterms:created>
  <dcterms:modified xsi:type="dcterms:W3CDTF">2024-04-19T08:32:43Z</dcterms:modified>
</cp:coreProperties>
</file>