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58" r:id="rId6"/>
    <p:sldId id="386" r:id="rId7"/>
    <p:sldId id="387" r:id="rId8"/>
    <p:sldId id="280" r:id="rId9"/>
    <p:sldId id="292" r:id="rId10"/>
    <p:sldId id="270" r:id="rId11"/>
    <p:sldId id="388" r:id="rId12"/>
    <p:sldId id="379" r:id="rId13"/>
    <p:sldId id="389" r:id="rId14"/>
    <p:sldId id="383" r:id="rId15"/>
    <p:sldId id="382" r:id="rId16"/>
    <p:sldId id="390" r:id="rId17"/>
    <p:sldId id="274" r:id="rId18"/>
    <p:sldId id="268" r:id="rId19"/>
    <p:sldId id="391" r:id="rId2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345" autoAdjust="0"/>
  </p:normalViewPr>
  <p:slideViewPr>
    <p:cSldViewPr>
      <p:cViewPr varScale="1">
        <p:scale>
          <a:sx n="102" d="100"/>
          <a:sy n="102" d="100"/>
        </p:scale>
        <p:origin x="188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17/01/2023</a:t>
            </a:fld>
            <a:endParaRPr lang="en-GB"/>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38271C06-530D-469F-A1BA-41779AB85BD4}" type="datetimeFigureOut">
              <a:rPr lang="en-GB" smtClean="0"/>
              <a:pPr/>
              <a:t>17/01/2023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3496553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2045400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F15E433-1F5B-4C7A-8E38-F4FA2C6361D7}" type="slidenum">
              <a:rPr lang="en-US" altLang="en-US" sz="1200" smtClean="0"/>
              <a:pPr eaLnBrk="1" hangingPunct="1"/>
              <a:t>15</a:t>
            </a:fld>
            <a:endParaRPr lang="en-US" altLang="en-US" sz="1200"/>
          </a:p>
        </p:txBody>
      </p:sp>
    </p:spTree>
    <p:extLst>
      <p:ext uri="{BB962C8B-B14F-4D97-AF65-F5344CB8AC3E}">
        <p14:creationId xmlns:p14="http://schemas.microsoft.com/office/powerpoint/2010/main" val="876872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F15E433-1F5B-4C7A-8E38-F4FA2C6361D7}" type="slidenum">
              <a:rPr lang="en-US" altLang="en-US" sz="1200" smtClean="0"/>
              <a:pPr eaLnBrk="1" hangingPunct="1"/>
              <a:t>16</a:t>
            </a:fld>
            <a:endParaRPr lang="en-US" altLang="en-US" sz="1200"/>
          </a:p>
        </p:txBody>
      </p:sp>
    </p:spTree>
    <p:extLst>
      <p:ext uri="{BB962C8B-B14F-4D97-AF65-F5344CB8AC3E}">
        <p14:creationId xmlns:p14="http://schemas.microsoft.com/office/powerpoint/2010/main" val="16873475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165190"/>
            <a:ext cx="7560840" cy="1167905"/>
          </a:xfrm>
        </p:spPr>
        <p:txBody>
          <a:bodyPr>
            <a:noAutofit/>
          </a:bodyPr>
          <a:lstStyle/>
          <a:p>
            <a:r>
              <a:rPr lang="en-GB" sz="4000" dirty="0">
                <a:solidFill>
                  <a:schemeClr val="accent2">
                    <a:lumMod val="40000"/>
                    <a:lumOff val="60000"/>
                  </a:schemeClr>
                </a:solidFill>
              </a:rPr>
              <a:t>Accounting Fundamentals</a:t>
            </a:r>
            <a:br>
              <a:rPr lang="en-GB" sz="4000" dirty="0">
                <a:solidFill>
                  <a:schemeClr val="accent2">
                    <a:lumMod val="40000"/>
                    <a:lumOff val="60000"/>
                  </a:schemeClr>
                </a:solidFill>
              </a:rPr>
            </a:br>
            <a:r>
              <a:rPr lang="en-GB" sz="4000" dirty="0">
                <a:solidFill>
                  <a:schemeClr val="accent2">
                    <a:lumMod val="40000"/>
                    <a:lumOff val="60000"/>
                  </a:schemeClr>
                </a:solidFill>
              </a:rPr>
              <a:t>LCCB4001</a:t>
            </a:r>
          </a:p>
        </p:txBody>
      </p:sp>
      <p:sp>
        <p:nvSpPr>
          <p:cNvPr id="3" name="Subtitle 2"/>
          <p:cNvSpPr>
            <a:spLocks noGrp="1"/>
          </p:cNvSpPr>
          <p:nvPr>
            <p:ph type="subTitle" idx="1"/>
          </p:nvPr>
        </p:nvSpPr>
        <p:spPr>
          <a:xfrm>
            <a:off x="323528" y="3140968"/>
            <a:ext cx="8496944" cy="1239912"/>
          </a:xfrm>
        </p:spPr>
        <p:txBody>
          <a:bodyPr>
            <a:normAutofit/>
          </a:bodyPr>
          <a:lstStyle/>
          <a:p>
            <a:r>
              <a:rPr lang="en-GB" dirty="0">
                <a:solidFill>
                  <a:schemeClr val="accent2">
                    <a:lumMod val="40000"/>
                    <a:lumOff val="60000"/>
                  </a:schemeClr>
                </a:solidFill>
              </a:rPr>
              <a:t>Week 5 – The financial statements of a sole trader</a:t>
            </a:r>
          </a:p>
        </p:txBody>
      </p:sp>
      <p:sp>
        <p:nvSpPr>
          <p:cNvPr id="7" name="TextBox 6">
            <a:extLst>
              <a:ext uri="{FF2B5EF4-FFF2-40B4-BE49-F238E27FC236}">
                <a16:creationId xmlns:a16="http://schemas.microsoft.com/office/drawing/2014/main" id="{FF44A868-2BBF-499A-B040-52CD0A4D6D41}"/>
              </a:ext>
            </a:extLst>
          </p:cNvPr>
          <p:cNvSpPr txBox="1"/>
          <p:nvPr/>
        </p:nvSpPr>
        <p:spPr>
          <a:xfrm>
            <a:off x="7164288" y="5301208"/>
            <a:ext cx="2952328" cy="369332"/>
          </a:xfrm>
          <a:prstGeom prst="rect">
            <a:avLst/>
          </a:prstGeom>
          <a:noFill/>
        </p:spPr>
        <p:txBody>
          <a:bodyPr wrap="square" rtlCol="0">
            <a:spAutoFit/>
          </a:bodyPr>
          <a:lstStyle/>
          <a:p>
            <a:r>
              <a:rPr lang="en-GB" dirty="0">
                <a:solidFill>
                  <a:schemeClr val="accent2">
                    <a:lumMod val="40000"/>
                    <a:lumOff val="60000"/>
                  </a:schemeClr>
                </a:solidFill>
              </a:rPr>
              <a:t>Dr. Ernest Ovia</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7803" y="92042"/>
            <a:ext cx="8628393" cy="692696"/>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2">
                    <a:lumMod val="20000"/>
                    <a:lumOff val="80000"/>
                  </a:schemeClr>
                </a:solidFill>
              </a:rPr>
              <a:t>Learning objectives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257804" y="764704"/>
            <a:ext cx="8778692" cy="4308872"/>
          </a:xfrm>
          <a:prstGeom prst="rect">
            <a:avLst/>
          </a:prstGeom>
          <a:noFill/>
        </p:spPr>
        <p:txBody>
          <a:bodyPr wrap="square" rtlCol="0">
            <a:spAutoFit/>
          </a:bodyPr>
          <a:lstStyle/>
          <a:p>
            <a:pPr>
              <a:lnSpc>
                <a:spcPct val="80000"/>
              </a:lnSpc>
              <a:buFontTx/>
              <a:buNone/>
            </a:pPr>
            <a:endParaRPr lang="en-GB" altLang="en-US" sz="3200" b="1" dirty="0"/>
          </a:p>
          <a:p>
            <a:pPr marL="457200" indent="-457200">
              <a:lnSpc>
                <a:spcPct val="80000"/>
              </a:lnSpc>
              <a:buFont typeface="Arial" panose="020B0604020202020204" pitchFamily="34" charset="0"/>
              <a:buChar char="•"/>
            </a:pPr>
            <a:r>
              <a:rPr lang="en-GB" altLang="en-US" sz="3200" dirty="0"/>
              <a:t>Explain the purpose and structure of statement of profit or loss</a:t>
            </a:r>
          </a:p>
          <a:p>
            <a:pPr marL="457200" indent="-457200">
              <a:lnSpc>
                <a:spcPct val="80000"/>
              </a:lnSpc>
              <a:buFont typeface="Arial" panose="020B0604020202020204" pitchFamily="34" charset="0"/>
              <a:buChar char="•"/>
            </a:pPr>
            <a:endParaRPr lang="en-GB" altLang="en-US" sz="3200" dirty="0"/>
          </a:p>
          <a:p>
            <a:pPr marL="457200" indent="-457200">
              <a:lnSpc>
                <a:spcPct val="80000"/>
              </a:lnSpc>
              <a:buFont typeface="Arial" panose="020B0604020202020204" pitchFamily="34" charset="0"/>
              <a:buChar char="•"/>
            </a:pPr>
            <a:r>
              <a:rPr lang="en-GB" altLang="en-US" sz="3200" dirty="0"/>
              <a:t>Explain the purpose and structure of statements of financial position</a:t>
            </a:r>
          </a:p>
          <a:p>
            <a:pPr marL="457200" indent="-457200">
              <a:lnSpc>
                <a:spcPct val="80000"/>
              </a:lnSpc>
              <a:buFont typeface="Arial" panose="020B0604020202020204" pitchFamily="34" charset="0"/>
              <a:buChar char="•"/>
            </a:pPr>
            <a:endParaRPr lang="en-GB" altLang="en-US" sz="3200" dirty="0"/>
          </a:p>
          <a:p>
            <a:pPr marL="457200" indent="-457200">
              <a:lnSpc>
                <a:spcPct val="80000"/>
              </a:lnSpc>
              <a:buFont typeface="Arial" panose="020B0604020202020204" pitchFamily="34" charset="0"/>
              <a:buChar char="•"/>
            </a:pPr>
            <a:r>
              <a:rPr lang="en-GB" altLang="en-US" sz="3200" dirty="0"/>
              <a:t>Prepare a simple statement of profit or loss and statement of financial position from a trial balance</a:t>
            </a:r>
          </a:p>
          <a:p>
            <a:pPr algn="just"/>
            <a:endParaRPr lang="en-GB" dirty="0"/>
          </a:p>
        </p:txBody>
      </p:sp>
    </p:spTree>
    <p:extLst>
      <p:ext uri="{BB962C8B-B14F-4D97-AF65-F5344CB8AC3E}">
        <p14:creationId xmlns:p14="http://schemas.microsoft.com/office/powerpoint/2010/main" val="3617089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A694-8BC4-FC80-B67D-2782D84BC3B9}"/>
              </a:ext>
            </a:extLst>
          </p:cNvPr>
          <p:cNvSpPr>
            <a:spLocks noGrp="1"/>
          </p:cNvSpPr>
          <p:nvPr>
            <p:ph type="title"/>
          </p:nvPr>
        </p:nvSpPr>
        <p:spPr>
          <a:xfrm>
            <a:off x="457200" y="176200"/>
            <a:ext cx="8229600" cy="1143000"/>
          </a:xfrm>
          <a:solidFill>
            <a:schemeClr val="tx2">
              <a:lumMod val="75000"/>
            </a:schemeClr>
          </a:solidFill>
        </p:spPr>
        <p:txBody>
          <a:bodyPr/>
          <a:lstStyle/>
          <a:p>
            <a:r>
              <a:rPr lang="en-GB" dirty="0">
                <a:solidFill>
                  <a:schemeClr val="tx2">
                    <a:lumMod val="20000"/>
                    <a:lumOff val="80000"/>
                  </a:schemeClr>
                </a:solidFill>
              </a:rPr>
              <a:t>Review - 1</a:t>
            </a:r>
          </a:p>
        </p:txBody>
      </p:sp>
      <p:sp>
        <p:nvSpPr>
          <p:cNvPr id="3" name="Content Placeholder 2">
            <a:extLst>
              <a:ext uri="{FF2B5EF4-FFF2-40B4-BE49-F238E27FC236}">
                <a16:creationId xmlns:a16="http://schemas.microsoft.com/office/drawing/2014/main" id="{E8EDA9B8-B107-A04C-741F-51B2D6E60431}"/>
              </a:ext>
            </a:extLst>
          </p:cNvPr>
          <p:cNvSpPr>
            <a:spLocks noGrp="1"/>
          </p:cNvSpPr>
          <p:nvPr>
            <p:ph idx="1"/>
          </p:nvPr>
        </p:nvSpPr>
        <p:spPr>
          <a:xfrm>
            <a:off x="457200" y="1470484"/>
            <a:ext cx="8229600" cy="4262772"/>
          </a:xfrm>
        </p:spPr>
        <p:txBody>
          <a:bodyPr/>
          <a:lstStyle/>
          <a:p>
            <a:r>
              <a:rPr lang="en-GB" dirty="0"/>
              <a:t>So far, we have looked at the accounting equation, the double-entry system, the ‘T’ accounts in the general ledger, and the trial balance</a:t>
            </a:r>
          </a:p>
          <a:p>
            <a:r>
              <a:rPr lang="en-GB" dirty="0"/>
              <a:t>The reason for all this work is to be able construct the financial accounts</a:t>
            </a:r>
          </a:p>
          <a:p>
            <a:r>
              <a:rPr lang="en-GB" dirty="0"/>
              <a:t>The financial accounts required vary with the size and type of business structure</a:t>
            </a:r>
          </a:p>
        </p:txBody>
      </p:sp>
    </p:spTree>
    <p:extLst>
      <p:ext uri="{BB962C8B-B14F-4D97-AF65-F5344CB8AC3E}">
        <p14:creationId xmlns:p14="http://schemas.microsoft.com/office/powerpoint/2010/main" val="1740113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A694-8BC4-FC80-B67D-2782D84BC3B9}"/>
              </a:ext>
            </a:extLst>
          </p:cNvPr>
          <p:cNvSpPr>
            <a:spLocks noGrp="1"/>
          </p:cNvSpPr>
          <p:nvPr>
            <p:ph type="title"/>
          </p:nvPr>
        </p:nvSpPr>
        <p:spPr>
          <a:xfrm>
            <a:off x="457200" y="176200"/>
            <a:ext cx="8229600" cy="1143000"/>
          </a:xfrm>
          <a:solidFill>
            <a:schemeClr val="tx2">
              <a:lumMod val="75000"/>
            </a:schemeClr>
          </a:solidFill>
        </p:spPr>
        <p:txBody>
          <a:bodyPr/>
          <a:lstStyle/>
          <a:p>
            <a:r>
              <a:rPr lang="en-GB" dirty="0">
                <a:solidFill>
                  <a:schemeClr val="tx2">
                    <a:lumMod val="20000"/>
                    <a:lumOff val="80000"/>
                  </a:schemeClr>
                </a:solidFill>
              </a:rPr>
              <a:t>Review </a:t>
            </a:r>
            <a:r>
              <a:rPr lang="en-GB">
                <a:solidFill>
                  <a:schemeClr val="tx2">
                    <a:lumMod val="20000"/>
                    <a:lumOff val="80000"/>
                  </a:schemeClr>
                </a:solidFill>
              </a:rPr>
              <a:t>- 2</a:t>
            </a:r>
            <a:endParaRPr lang="en-GB" dirty="0">
              <a:solidFill>
                <a:schemeClr val="tx2">
                  <a:lumMod val="20000"/>
                  <a:lumOff val="80000"/>
                </a:schemeClr>
              </a:solidFill>
            </a:endParaRPr>
          </a:p>
        </p:txBody>
      </p:sp>
      <p:sp>
        <p:nvSpPr>
          <p:cNvPr id="3" name="Content Placeholder 2">
            <a:extLst>
              <a:ext uri="{FF2B5EF4-FFF2-40B4-BE49-F238E27FC236}">
                <a16:creationId xmlns:a16="http://schemas.microsoft.com/office/drawing/2014/main" id="{E8EDA9B8-B107-A04C-741F-51B2D6E60431}"/>
              </a:ext>
            </a:extLst>
          </p:cNvPr>
          <p:cNvSpPr>
            <a:spLocks noGrp="1"/>
          </p:cNvSpPr>
          <p:nvPr>
            <p:ph idx="1"/>
          </p:nvPr>
        </p:nvSpPr>
        <p:spPr>
          <a:xfrm>
            <a:off x="457200" y="1470484"/>
            <a:ext cx="8229600" cy="4262772"/>
          </a:xfrm>
        </p:spPr>
        <p:txBody>
          <a:bodyPr/>
          <a:lstStyle/>
          <a:p>
            <a:r>
              <a:rPr lang="en-GB" dirty="0"/>
              <a:t>So far, we have looked at the accounting equation, the double-entry system, the ‘T’ accounts in the general ledger, and the trial balance</a:t>
            </a:r>
          </a:p>
          <a:p>
            <a:r>
              <a:rPr lang="en-GB" dirty="0"/>
              <a:t>The reason for all this work is to be able construct the financial accounts</a:t>
            </a:r>
          </a:p>
          <a:p>
            <a:r>
              <a:rPr lang="en-GB" dirty="0"/>
              <a:t>The financial accounts required vary with the size and type of business structure</a:t>
            </a:r>
          </a:p>
        </p:txBody>
      </p:sp>
    </p:spTree>
    <p:extLst>
      <p:ext uri="{BB962C8B-B14F-4D97-AF65-F5344CB8AC3E}">
        <p14:creationId xmlns:p14="http://schemas.microsoft.com/office/powerpoint/2010/main" val="3189376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4294967295"/>
          </p:nvPr>
        </p:nvSpPr>
        <p:spPr>
          <a:xfrm>
            <a:off x="231358" y="1340768"/>
            <a:ext cx="8697126" cy="4176464"/>
          </a:xfrm>
        </p:spPr>
        <p:txBody>
          <a:bodyPr>
            <a:normAutofit fontScale="85000" lnSpcReduction="20000"/>
          </a:bodyPr>
          <a:lstStyle/>
          <a:p>
            <a:pPr algn="just"/>
            <a:r>
              <a:rPr lang="en-GB" altLang="en-US" dirty="0"/>
              <a:t>The statement of profit or loss provides a summary of the results of a business's trading activities during a given accounting year.  It shows the profit or loss for the year.</a:t>
            </a:r>
          </a:p>
          <a:p>
            <a:pPr marL="0" indent="0" algn="just">
              <a:buNone/>
            </a:pPr>
            <a:r>
              <a:rPr lang="en-GB" altLang="en-US" dirty="0"/>
              <a:t>  </a:t>
            </a:r>
          </a:p>
          <a:p>
            <a:pPr algn="just"/>
            <a:r>
              <a:rPr lang="en-GB" altLang="en-US" dirty="0"/>
              <a:t>The purpose of a statement of profit or loss is to enable users, such as the owner(s), to evaluate the financial performance of a business. </a:t>
            </a:r>
          </a:p>
          <a:p>
            <a:pPr algn="just"/>
            <a:endParaRPr lang="en-GB" altLang="en-US" dirty="0"/>
          </a:p>
          <a:p>
            <a:pPr algn="just"/>
            <a:r>
              <a:rPr lang="en-GB" altLang="en-US" dirty="0"/>
              <a:t>Simply put, the purpose of this statement is to show the profit or loss made in that accounting year.</a:t>
            </a:r>
          </a:p>
        </p:txBody>
      </p:sp>
      <p:sp>
        <p:nvSpPr>
          <p:cNvPr id="4" name="Rectangle 3">
            <a:extLst>
              <a:ext uri="{FF2B5EF4-FFF2-40B4-BE49-F238E27FC236}">
                <a16:creationId xmlns:a16="http://schemas.microsoft.com/office/drawing/2014/main" id="{49A93894-B445-4822-B87C-37606B3ADA92}"/>
              </a:ext>
            </a:extLst>
          </p:cNvPr>
          <p:cNvSpPr/>
          <p:nvPr/>
        </p:nvSpPr>
        <p:spPr>
          <a:xfrm>
            <a:off x="215516" y="116632"/>
            <a:ext cx="8697126" cy="1008112"/>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2">
                    <a:lumMod val="20000"/>
                    <a:lumOff val="80000"/>
                  </a:schemeClr>
                </a:solidFill>
              </a:rPr>
              <a:t>The purpose of the statement of profit or loss (SOPL)</a:t>
            </a:r>
            <a:endParaRPr lang="en-GB" sz="3200" b="1" dirty="0">
              <a:solidFill>
                <a:schemeClr val="tx2">
                  <a:lumMod val="20000"/>
                  <a:lumOff val="8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1520" y="102024"/>
            <a:ext cx="8640960" cy="836712"/>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rPr>
              <a:t>Procedure for preparing the SOPL </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7" name="Rectangle 3">
            <a:extLst>
              <a:ext uri="{FF2B5EF4-FFF2-40B4-BE49-F238E27FC236}">
                <a16:creationId xmlns:a16="http://schemas.microsoft.com/office/drawing/2014/main" id="{2B5C5468-E47A-4715-9490-C5B036DA6189}"/>
              </a:ext>
            </a:extLst>
          </p:cNvPr>
          <p:cNvSpPr txBox="1">
            <a:spLocks noChangeArrowheads="1"/>
          </p:cNvSpPr>
          <p:nvPr/>
        </p:nvSpPr>
        <p:spPr>
          <a:xfrm>
            <a:off x="359532" y="1309609"/>
            <a:ext cx="8424936" cy="370356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Tx/>
              <a:buNone/>
            </a:pPr>
            <a:r>
              <a:rPr lang="en-GB" altLang="en-US" sz="2400" dirty="0"/>
              <a:t>The first stage in determining the profit for the year involves calculating the gross profit.  </a:t>
            </a:r>
          </a:p>
          <a:p>
            <a:pPr marL="0" indent="0" algn="just">
              <a:buFontTx/>
              <a:buNone/>
            </a:pPr>
            <a:endParaRPr lang="en-GB" altLang="en-US" sz="2400" dirty="0"/>
          </a:p>
          <a:p>
            <a:pPr marL="0" indent="0" algn="just">
              <a:buFontTx/>
              <a:buNone/>
            </a:pPr>
            <a:r>
              <a:rPr lang="en-GB" altLang="en-US" sz="2400" dirty="0"/>
              <a:t>It is usually done within the statement or profit or loss.</a:t>
            </a:r>
          </a:p>
          <a:p>
            <a:pPr marL="0" indent="0" algn="just">
              <a:buFontTx/>
              <a:buNone/>
            </a:pPr>
            <a:endParaRPr lang="en-GB" altLang="en-US" sz="2400" dirty="0"/>
          </a:p>
          <a:p>
            <a:pPr marL="0" indent="0" algn="just">
              <a:buFontTx/>
              <a:buNone/>
            </a:pPr>
            <a:r>
              <a:rPr lang="en-GB" altLang="en-US" sz="2400" dirty="0"/>
              <a:t>This part of the statement of profit or loss is sometimes presented as a separate account referred to as </a:t>
            </a:r>
            <a:r>
              <a:rPr lang="en-GB" altLang="en-US" sz="2400" b="1" dirty="0">
                <a:solidFill>
                  <a:schemeClr val="tx2">
                    <a:lumMod val="60000"/>
                    <a:lumOff val="40000"/>
                  </a:schemeClr>
                </a:solidFill>
              </a:rPr>
              <a:t>the trading account.</a:t>
            </a:r>
          </a:p>
        </p:txBody>
      </p:sp>
    </p:spTree>
    <p:extLst>
      <p:ext uri="{BB962C8B-B14F-4D97-AF65-F5344CB8AC3E}">
        <p14:creationId xmlns:p14="http://schemas.microsoft.com/office/powerpoint/2010/main" val="406790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blinds(horizontal)">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blinds(horizontal)">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0" y="1"/>
            <a:ext cx="9144000" cy="1124744"/>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bg1"/>
                </a:solidFill>
                <a:latin typeface="+mj-lt"/>
                <a:ea typeface="+mj-ea"/>
                <a:cs typeface="+mj-cs"/>
              </a:defRPr>
            </a:lvl1pPr>
          </a:lstStyle>
          <a:p>
            <a:r>
              <a:rPr lang="en-GB" altLang="en-US" dirty="0">
                <a:cs typeface="Times New Roman" pitchFamily="18" charset="0"/>
              </a:rPr>
              <a:t>Example</a:t>
            </a:r>
            <a:endParaRPr lang="en-GB" altLang="en-US" dirty="0"/>
          </a:p>
        </p:txBody>
      </p:sp>
      <p:sp>
        <p:nvSpPr>
          <p:cNvPr id="5" name="Rectangle 4">
            <a:extLst>
              <a:ext uri="{FF2B5EF4-FFF2-40B4-BE49-F238E27FC236}">
                <a16:creationId xmlns:a16="http://schemas.microsoft.com/office/drawing/2014/main" id="{B481864E-3FE0-45EA-88DE-093476C606E2}"/>
              </a:ext>
            </a:extLst>
          </p:cNvPr>
          <p:cNvSpPr/>
          <p:nvPr/>
        </p:nvSpPr>
        <p:spPr>
          <a:xfrm>
            <a:off x="251520" y="180021"/>
            <a:ext cx="8640960"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rPr>
              <a:t>Worked example</a:t>
            </a:r>
            <a:endParaRPr lang="en-GB" sz="3600" b="1" dirty="0">
              <a:solidFill>
                <a:schemeClr val="tx2">
                  <a:lumMod val="20000"/>
                  <a:lumOff val="80000"/>
                </a:schemeClr>
              </a:solidFill>
            </a:endParaRPr>
          </a:p>
        </p:txBody>
      </p:sp>
      <p:sp>
        <p:nvSpPr>
          <p:cNvPr id="6" name="Rectangle 5">
            <a:extLst>
              <a:ext uri="{FF2B5EF4-FFF2-40B4-BE49-F238E27FC236}">
                <a16:creationId xmlns:a16="http://schemas.microsoft.com/office/drawing/2014/main" id="{4EED3346-3EDA-4E09-AF57-22B628271D86}"/>
              </a:ext>
            </a:extLst>
          </p:cNvPr>
          <p:cNvSpPr>
            <a:spLocks noGrp="1" noChangeArrowheads="1"/>
          </p:cNvSpPr>
          <p:nvPr/>
        </p:nvSpPr>
        <p:spPr>
          <a:xfrm>
            <a:off x="238717" y="1124745"/>
            <a:ext cx="864096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Tx/>
              <a:buNone/>
            </a:pPr>
            <a:r>
              <a:rPr lang="en-GB" altLang="en-US" sz="2400" dirty="0"/>
              <a:t>S. Mann, whose accounting year ends on 30 April, buys and sells one type of aluminium engine head for sports cars.  </a:t>
            </a:r>
          </a:p>
          <a:p>
            <a:pPr marL="0" indent="0">
              <a:buFontTx/>
              <a:buNone/>
            </a:pPr>
            <a:endParaRPr lang="en-GB" altLang="en-US" sz="2400" dirty="0"/>
          </a:p>
          <a:p>
            <a:pPr marL="0" indent="0">
              <a:buFontTx/>
              <a:buNone/>
            </a:pPr>
            <a:r>
              <a:rPr lang="en-GB" altLang="en-US" sz="2400" dirty="0"/>
              <a:t>On 1 May 20X4 there were inventory which had cost of  £5,000.  During the subsequent accounting year, he purchased more goods worth £50,000 and generated £67,500 from sales.  There were unsold inventory worth £10,000 at 30 April 20X5.  </a:t>
            </a:r>
          </a:p>
          <a:p>
            <a:pPr marL="0" indent="0">
              <a:buFontTx/>
              <a:buNone/>
            </a:pPr>
            <a:endParaRPr lang="en-GB" altLang="en-US" sz="2400" i="1" dirty="0"/>
          </a:p>
          <a:p>
            <a:pPr marL="0" indent="0">
              <a:buFontTx/>
              <a:buNone/>
            </a:pPr>
            <a:r>
              <a:rPr lang="en-GB" altLang="en-US" sz="2400" dirty="0"/>
              <a:t>You are required to compute the </a:t>
            </a:r>
            <a:r>
              <a:rPr lang="en-GB" altLang="en-US" sz="2400" dirty="0">
                <a:solidFill>
                  <a:schemeClr val="tx2">
                    <a:lumMod val="60000"/>
                    <a:lumOff val="40000"/>
                  </a:schemeClr>
                </a:solidFill>
              </a:rPr>
              <a:t>gross profit </a:t>
            </a:r>
            <a:r>
              <a:rPr lang="en-GB" altLang="en-US" sz="2400" dirty="0"/>
              <a:t>for the year.</a:t>
            </a:r>
          </a:p>
        </p:txBody>
      </p:sp>
    </p:spTree>
    <p:extLst>
      <p:ext uri="{BB962C8B-B14F-4D97-AF65-F5344CB8AC3E}">
        <p14:creationId xmlns:p14="http://schemas.microsoft.com/office/powerpoint/2010/main" val="3553632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E91B-B394-48F6-CAC2-FBD45803B174}"/>
              </a:ext>
            </a:extLst>
          </p:cNvPr>
          <p:cNvSpPr>
            <a:spLocks noGrp="1"/>
          </p:cNvSpPr>
          <p:nvPr>
            <p:ph type="title"/>
          </p:nvPr>
        </p:nvSpPr>
        <p:spPr>
          <a:xfrm>
            <a:off x="767833" y="260648"/>
            <a:ext cx="7608334" cy="494928"/>
          </a:xfrm>
          <a:solidFill>
            <a:schemeClr val="tx2">
              <a:lumMod val="75000"/>
            </a:schemeClr>
          </a:solidFill>
        </p:spPr>
        <p:txBody>
          <a:bodyPr>
            <a:noAutofit/>
          </a:bodyPr>
          <a:lstStyle/>
          <a:p>
            <a:r>
              <a:rPr lang="en-GB" sz="3600" dirty="0">
                <a:solidFill>
                  <a:schemeClr val="tx2">
                    <a:lumMod val="20000"/>
                    <a:lumOff val="80000"/>
                  </a:schemeClr>
                </a:solidFill>
              </a:rPr>
              <a:t>The trading account</a:t>
            </a:r>
          </a:p>
        </p:txBody>
      </p:sp>
      <p:graphicFrame>
        <p:nvGraphicFramePr>
          <p:cNvPr id="4" name="Table 4">
            <a:extLst>
              <a:ext uri="{FF2B5EF4-FFF2-40B4-BE49-F238E27FC236}">
                <a16:creationId xmlns:a16="http://schemas.microsoft.com/office/drawing/2014/main" id="{7CE57CE5-74EA-2427-D41B-F358D19FC32F}"/>
              </a:ext>
            </a:extLst>
          </p:cNvPr>
          <p:cNvGraphicFramePr>
            <a:graphicFrameLocks noGrp="1"/>
          </p:cNvGraphicFramePr>
          <p:nvPr>
            <p:ph idx="1"/>
            <p:extLst>
              <p:ext uri="{D42A27DB-BD31-4B8C-83A1-F6EECF244321}">
                <p14:modId xmlns:p14="http://schemas.microsoft.com/office/powerpoint/2010/main" val="3638874653"/>
              </p:ext>
            </p:extLst>
          </p:nvPr>
        </p:nvGraphicFramePr>
        <p:xfrm>
          <a:off x="767833" y="980728"/>
          <a:ext cx="7608333" cy="4118848"/>
        </p:xfrm>
        <a:graphic>
          <a:graphicData uri="http://schemas.openxmlformats.org/drawingml/2006/table">
            <a:tbl>
              <a:tblPr firstRow="1" bandRow="1">
                <a:tableStyleId>{7DF18680-E054-41AD-8BC1-D1AEF772440D}</a:tableStyleId>
              </a:tblPr>
              <a:tblGrid>
                <a:gridCol w="5526173">
                  <a:extLst>
                    <a:ext uri="{9D8B030D-6E8A-4147-A177-3AD203B41FA5}">
                      <a16:colId xmlns:a16="http://schemas.microsoft.com/office/drawing/2014/main" val="4003815412"/>
                    </a:ext>
                  </a:extLst>
                </a:gridCol>
                <a:gridCol w="1079638">
                  <a:extLst>
                    <a:ext uri="{9D8B030D-6E8A-4147-A177-3AD203B41FA5}">
                      <a16:colId xmlns:a16="http://schemas.microsoft.com/office/drawing/2014/main" val="1150265811"/>
                    </a:ext>
                  </a:extLst>
                </a:gridCol>
                <a:gridCol w="1002522">
                  <a:extLst>
                    <a:ext uri="{9D8B030D-6E8A-4147-A177-3AD203B41FA5}">
                      <a16:colId xmlns:a16="http://schemas.microsoft.com/office/drawing/2014/main" val="3961326051"/>
                    </a:ext>
                  </a:extLst>
                </a:gridCol>
              </a:tblGrid>
              <a:tr h="370840">
                <a:tc gridSpan="3">
                  <a:txBody>
                    <a:bodyPr/>
                    <a:lstStyle/>
                    <a:p>
                      <a:pPr algn="ctr"/>
                      <a:r>
                        <a:rPr lang="en-GB" dirty="0"/>
                        <a:t>S Mann Trading account for year ending 2021</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28326761"/>
                  </a:ext>
                </a:extLst>
              </a:tr>
              <a:tr h="370840">
                <a:tc>
                  <a:txBody>
                    <a:bodyPr/>
                    <a:lstStyle/>
                    <a:p>
                      <a:endParaRPr lang="en-GB" dirty="0"/>
                    </a:p>
                  </a:txBody>
                  <a:tcPr/>
                </a:tc>
                <a:tc>
                  <a:txBody>
                    <a:bodyPr/>
                    <a:lstStyle/>
                    <a:p>
                      <a:pPr algn="ctr"/>
                      <a:endParaRPr lang="en-GB"/>
                    </a:p>
                  </a:txBody>
                  <a:tcPr/>
                </a:tc>
                <a:tc>
                  <a:txBody>
                    <a:bodyPr/>
                    <a:lstStyle/>
                    <a:p>
                      <a:pPr algn="ctr"/>
                      <a:r>
                        <a:rPr lang="en-GB" dirty="0"/>
                        <a:t>£</a:t>
                      </a:r>
                    </a:p>
                  </a:txBody>
                  <a:tcPr/>
                </a:tc>
                <a:extLst>
                  <a:ext uri="{0D108BD9-81ED-4DB2-BD59-A6C34878D82A}">
                    <a16:rowId xmlns:a16="http://schemas.microsoft.com/office/drawing/2014/main" val="2520121153"/>
                  </a:ext>
                </a:extLst>
              </a:tr>
              <a:tr h="4104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Sales revenue</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67,500</a:t>
                      </a:r>
                    </a:p>
                  </a:txBody>
                  <a:tcPr/>
                </a:tc>
                <a:extLst>
                  <a:ext uri="{0D108BD9-81ED-4DB2-BD59-A6C34878D82A}">
                    <a16:rowId xmlns:a16="http://schemas.microsoft.com/office/drawing/2014/main" val="4258645769"/>
                  </a:ext>
                </a:extLst>
              </a:tr>
              <a:tr h="370840">
                <a:tc>
                  <a:txBody>
                    <a:bodyPr/>
                    <a:lstStyle/>
                    <a:p>
                      <a:r>
                        <a:rPr lang="en-GB" dirty="0"/>
                        <a:t>Less cost of sold:</a:t>
                      </a:r>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3344264515"/>
                  </a:ext>
                </a:extLst>
              </a:tr>
              <a:tr h="370840">
                <a:tc>
                  <a:txBody>
                    <a:bodyPr/>
                    <a:lstStyle/>
                    <a:p>
                      <a:r>
                        <a:rPr lang="en-GB" dirty="0"/>
                        <a:t>Opening inventory</a:t>
                      </a:r>
                    </a:p>
                  </a:txBody>
                  <a:tcPr/>
                </a:tc>
                <a:tc>
                  <a:txBody>
                    <a:bodyPr/>
                    <a:lstStyle/>
                    <a:p>
                      <a:pPr algn="r"/>
                      <a:r>
                        <a:rPr lang="en-GB" dirty="0"/>
                        <a:t>5,000</a:t>
                      </a:r>
                    </a:p>
                  </a:txBody>
                  <a:tcPr/>
                </a:tc>
                <a:tc>
                  <a:txBody>
                    <a:bodyPr/>
                    <a:lstStyle/>
                    <a:p>
                      <a:pPr algn="r"/>
                      <a:endParaRPr lang="en-GB"/>
                    </a:p>
                  </a:txBody>
                  <a:tcPr/>
                </a:tc>
                <a:extLst>
                  <a:ext uri="{0D108BD9-81ED-4DB2-BD59-A6C34878D82A}">
                    <a16:rowId xmlns:a16="http://schemas.microsoft.com/office/drawing/2014/main" val="3407799653"/>
                  </a:ext>
                </a:extLst>
              </a:tr>
              <a:tr h="370840">
                <a:tc>
                  <a:txBody>
                    <a:bodyPr/>
                    <a:lstStyle/>
                    <a:p>
                      <a:r>
                        <a:rPr lang="en-GB" dirty="0"/>
                        <a:t>Goods purchased during the year</a:t>
                      </a:r>
                    </a:p>
                  </a:txBody>
                  <a:tcPr/>
                </a:tc>
                <a:tc>
                  <a:txBody>
                    <a:bodyPr/>
                    <a:lstStyle/>
                    <a:p>
                      <a:pPr algn="r"/>
                      <a:r>
                        <a:rPr lang="en-GB" u="sng" dirty="0"/>
                        <a:t>50,000</a:t>
                      </a:r>
                    </a:p>
                  </a:txBody>
                  <a:tcPr/>
                </a:tc>
                <a:tc>
                  <a:txBody>
                    <a:bodyPr/>
                    <a:lstStyle/>
                    <a:p>
                      <a:pPr algn="r"/>
                      <a:endParaRPr lang="en-GB"/>
                    </a:p>
                  </a:txBody>
                  <a:tcPr/>
                </a:tc>
                <a:extLst>
                  <a:ext uri="{0D108BD9-81ED-4DB2-BD59-A6C34878D82A}">
                    <a16:rowId xmlns:a16="http://schemas.microsoft.com/office/drawing/2014/main" val="1446992622"/>
                  </a:ext>
                </a:extLst>
              </a:tr>
              <a:tr h="370840">
                <a:tc>
                  <a:txBody>
                    <a:bodyPr/>
                    <a:lstStyle/>
                    <a:p>
                      <a:r>
                        <a:rPr lang="en-GB" dirty="0"/>
                        <a:t>Cost of goods available for sale during the year</a:t>
                      </a:r>
                    </a:p>
                  </a:txBody>
                  <a:tcPr/>
                </a:tc>
                <a:tc>
                  <a:txBody>
                    <a:bodyPr/>
                    <a:lstStyle/>
                    <a:p>
                      <a:pPr algn="r"/>
                      <a:r>
                        <a:rPr lang="en-GB" dirty="0"/>
                        <a:t>55,000</a:t>
                      </a:r>
                    </a:p>
                  </a:txBody>
                  <a:tcPr/>
                </a:tc>
                <a:tc>
                  <a:txBody>
                    <a:bodyPr/>
                    <a:lstStyle/>
                    <a:p>
                      <a:pPr algn="r"/>
                      <a:endParaRPr lang="en-GB"/>
                    </a:p>
                  </a:txBody>
                  <a:tcPr/>
                </a:tc>
                <a:extLst>
                  <a:ext uri="{0D108BD9-81ED-4DB2-BD59-A6C34878D82A}">
                    <a16:rowId xmlns:a16="http://schemas.microsoft.com/office/drawing/2014/main" val="1870272619"/>
                  </a:ext>
                </a:extLst>
              </a:tr>
              <a:tr h="370840">
                <a:tc>
                  <a:txBody>
                    <a:bodyPr/>
                    <a:lstStyle/>
                    <a:p>
                      <a:r>
                        <a:rPr lang="en-GB" dirty="0"/>
                        <a:t>Closing inventory</a:t>
                      </a:r>
                    </a:p>
                  </a:txBody>
                  <a:tcPr/>
                </a:tc>
                <a:tc>
                  <a:txBody>
                    <a:bodyPr/>
                    <a:lstStyle/>
                    <a:p>
                      <a:pPr algn="r"/>
                      <a:r>
                        <a:rPr lang="en-GB" u="sng" dirty="0"/>
                        <a:t>10,000</a:t>
                      </a:r>
                    </a:p>
                  </a:txBody>
                  <a:tcPr/>
                </a:tc>
                <a:tc>
                  <a:txBody>
                    <a:bodyPr/>
                    <a:lstStyle/>
                    <a:p>
                      <a:pPr algn="r"/>
                      <a:endParaRPr lang="en-GB" u="sng" dirty="0"/>
                    </a:p>
                  </a:txBody>
                  <a:tcPr/>
                </a:tc>
                <a:extLst>
                  <a:ext uri="{0D108BD9-81ED-4DB2-BD59-A6C34878D82A}">
                    <a16:rowId xmlns:a16="http://schemas.microsoft.com/office/drawing/2014/main" val="662094858"/>
                  </a:ext>
                </a:extLst>
              </a:tr>
              <a:tr h="370840">
                <a:tc>
                  <a:txBody>
                    <a:bodyPr/>
                    <a:lstStyle/>
                    <a:p>
                      <a:r>
                        <a:rPr lang="en-GB" dirty="0"/>
                        <a:t>Cost of goods sold</a:t>
                      </a:r>
                    </a:p>
                  </a:txBody>
                  <a:tcPr/>
                </a:tc>
                <a:tc>
                  <a:txBody>
                    <a:bodyPr/>
                    <a:lstStyle/>
                    <a:p>
                      <a:pPr algn="r"/>
                      <a:endParaRPr lang="en-GB" dirty="0"/>
                    </a:p>
                  </a:txBody>
                  <a:tcPr/>
                </a:tc>
                <a:tc>
                  <a:txBody>
                    <a:bodyPr/>
                    <a:lstStyle/>
                    <a:p>
                      <a:pPr algn="r"/>
                      <a:r>
                        <a:rPr lang="en-GB" u="sng" dirty="0"/>
                        <a:t>45,000</a:t>
                      </a:r>
                    </a:p>
                  </a:txBody>
                  <a:tcPr/>
                </a:tc>
                <a:extLst>
                  <a:ext uri="{0D108BD9-81ED-4DB2-BD59-A6C34878D82A}">
                    <a16:rowId xmlns:a16="http://schemas.microsoft.com/office/drawing/2014/main" val="4012015777"/>
                  </a:ext>
                </a:extLst>
              </a:tr>
              <a:tr h="370840">
                <a:tc>
                  <a:txBody>
                    <a:bodyPr/>
                    <a:lstStyle/>
                    <a:p>
                      <a:r>
                        <a:rPr lang="en-GB" b="1" dirty="0"/>
                        <a:t>Gross profit</a:t>
                      </a:r>
                    </a:p>
                  </a:txBody>
                  <a:tcPr/>
                </a:tc>
                <a:tc>
                  <a:txBody>
                    <a:bodyPr/>
                    <a:lstStyle/>
                    <a:p>
                      <a:pPr algn="r"/>
                      <a:endParaRPr lang="en-GB" dirty="0"/>
                    </a:p>
                  </a:txBody>
                  <a:tcPr/>
                </a:tc>
                <a:tc>
                  <a:txBody>
                    <a:bodyPr/>
                    <a:lstStyle/>
                    <a:p>
                      <a:pPr algn="r"/>
                      <a:r>
                        <a:rPr lang="en-GB" b="1" dirty="0"/>
                        <a:t>22,500</a:t>
                      </a:r>
                    </a:p>
                  </a:txBody>
                  <a:tcPr/>
                </a:tc>
                <a:extLst>
                  <a:ext uri="{0D108BD9-81ED-4DB2-BD59-A6C34878D82A}">
                    <a16:rowId xmlns:a16="http://schemas.microsoft.com/office/drawing/2014/main" val="387239235"/>
                  </a:ext>
                </a:extLst>
              </a:tr>
              <a:tr h="370840">
                <a:tc>
                  <a:txBody>
                    <a:bodyPr/>
                    <a:lstStyle/>
                    <a:p>
                      <a:endParaRPr lang="en-GB"/>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020105507"/>
                  </a:ext>
                </a:extLst>
              </a:tr>
            </a:tbl>
          </a:graphicData>
        </a:graphic>
      </p:graphicFrame>
    </p:spTree>
    <p:extLst>
      <p:ext uri="{BB962C8B-B14F-4D97-AF65-F5344CB8AC3E}">
        <p14:creationId xmlns:p14="http://schemas.microsoft.com/office/powerpoint/2010/main" val="2807821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2411413" y="26225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4" name="Rectangle 2"/>
          <p:cNvSpPr txBox="1">
            <a:spLocks noChangeArrowheads="1"/>
          </p:cNvSpPr>
          <p:nvPr/>
        </p:nvSpPr>
        <p:spPr>
          <a:xfrm>
            <a:off x="0" y="1"/>
            <a:ext cx="9144000" cy="1124744"/>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bg1"/>
                </a:solidFill>
                <a:latin typeface="+mj-lt"/>
                <a:ea typeface="+mj-ea"/>
                <a:cs typeface="+mj-cs"/>
              </a:defRPr>
            </a:lvl1pPr>
          </a:lstStyle>
          <a:p>
            <a:r>
              <a:rPr lang="en-GB" altLang="en-US" dirty="0">
                <a:cs typeface="Times New Roman" pitchFamily="18" charset="0"/>
              </a:rPr>
              <a:t>Example</a:t>
            </a:r>
            <a:endParaRPr lang="en-GB" altLang="en-US" dirty="0"/>
          </a:p>
        </p:txBody>
      </p:sp>
      <p:sp>
        <p:nvSpPr>
          <p:cNvPr id="5" name="Rectangle 4">
            <a:extLst>
              <a:ext uri="{FF2B5EF4-FFF2-40B4-BE49-F238E27FC236}">
                <a16:creationId xmlns:a16="http://schemas.microsoft.com/office/drawing/2014/main" id="{B481864E-3FE0-45EA-88DE-093476C606E2}"/>
              </a:ext>
            </a:extLst>
          </p:cNvPr>
          <p:cNvSpPr/>
          <p:nvPr/>
        </p:nvSpPr>
        <p:spPr>
          <a:xfrm>
            <a:off x="251520" y="66296"/>
            <a:ext cx="8640960"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rPr>
              <a:t>Procedure for preparing the SOPL</a:t>
            </a:r>
          </a:p>
        </p:txBody>
      </p:sp>
      <p:sp>
        <p:nvSpPr>
          <p:cNvPr id="6" name="Rectangle 5">
            <a:extLst>
              <a:ext uri="{FF2B5EF4-FFF2-40B4-BE49-F238E27FC236}">
                <a16:creationId xmlns:a16="http://schemas.microsoft.com/office/drawing/2014/main" id="{4EED3346-3EDA-4E09-AF57-22B628271D86}"/>
              </a:ext>
            </a:extLst>
          </p:cNvPr>
          <p:cNvSpPr>
            <a:spLocks noGrp="1" noChangeArrowheads="1"/>
          </p:cNvSpPr>
          <p:nvPr/>
        </p:nvSpPr>
        <p:spPr>
          <a:xfrm>
            <a:off x="323528" y="980728"/>
            <a:ext cx="8640960" cy="435121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endParaRPr lang="en-GB" altLang="en-US" sz="2400" dirty="0"/>
          </a:p>
          <a:p>
            <a:pPr algn="just"/>
            <a:endParaRPr lang="en-GB" altLang="en-US" sz="2400" dirty="0"/>
          </a:p>
          <a:p>
            <a:pPr algn="just"/>
            <a:r>
              <a:rPr lang="en-GB" altLang="en-US" sz="2400" dirty="0"/>
              <a:t>Once the trading profit has been calculated, the next step is to compute the net profit or loss for the accounting year – this concludes the statement of profit or loss </a:t>
            </a:r>
          </a:p>
          <a:p>
            <a:pPr algn="just"/>
            <a:endParaRPr lang="en-GB" altLang="en-US" sz="2400" dirty="0"/>
          </a:p>
          <a:p>
            <a:pPr algn="just"/>
            <a:r>
              <a:rPr lang="en-GB" altLang="en-US" sz="2400" dirty="0"/>
              <a:t>To do this, simply add up all the ‘Expenses’ and deduct from the Gross profit</a:t>
            </a:r>
          </a:p>
        </p:txBody>
      </p:sp>
    </p:spTree>
    <p:extLst>
      <p:ext uri="{BB962C8B-B14F-4D97-AF65-F5344CB8AC3E}">
        <p14:creationId xmlns:p14="http://schemas.microsoft.com/office/powerpoint/2010/main" val="60953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E91B-B394-48F6-CAC2-FBD45803B174}"/>
              </a:ext>
            </a:extLst>
          </p:cNvPr>
          <p:cNvSpPr>
            <a:spLocks noGrp="1"/>
          </p:cNvSpPr>
          <p:nvPr>
            <p:ph type="title"/>
          </p:nvPr>
        </p:nvSpPr>
        <p:spPr>
          <a:xfrm>
            <a:off x="395536" y="260648"/>
            <a:ext cx="8496944" cy="494928"/>
          </a:xfrm>
          <a:solidFill>
            <a:schemeClr val="tx2">
              <a:lumMod val="75000"/>
            </a:schemeClr>
          </a:solidFill>
        </p:spPr>
        <p:txBody>
          <a:bodyPr>
            <a:noAutofit/>
          </a:bodyPr>
          <a:lstStyle/>
          <a:p>
            <a:r>
              <a:rPr lang="en-GB" sz="3600" dirty="0">
                <a:solidFill>
                  <a:schemeClr val="tx2">
                    <a:lumMod val="20000"/>
                    <a:lumOff val="80000"/>
                  </a:schemeClr>
                </a:solidFill>
              </a:rPr>
              <a:t>The trading, profit and loss account</a:t>
            </a:r>
          </a:p>
        </p:txBody>
      </p:sp>
      <p:graphicFrame>
        <p:nvGraphicFramePr>
          <p:cNvPr id="4" name="Table 4">
            <a:extLst>
              <a:ext uri="{FF2B5EF4-FFF2-40B4-BE49-F238E27FC236}">
                <a16:creationId xmlns:a16="http://schemas.microsoft.com/office/drawing/2014/main" id="{7CE57CE5-74EA-2427-D41B-F358D19FC32F}"/>
              </a:ext>
            </a:extLst>
          </p:cNvPr>
          <p:cNvGraphicFramePr>
            <a:graphicFrameLocks noGrp="1"/>
          </p:cNvGraphicFramePr>
          <p:nvPr>
            <p:ph idx="1"/>
            <p:extLst>
              <p:ext uri="{D42A27DB-BD31-4B8C-83A1-F6EECF244321}">
                <p14:modId xmlns:p14="http://schemas.microsoft.com/office/powerpoint/2010/main" val="2048256210"/>
              </p:ext>
            </p:extLst>
          </p:nvPr>
        </p:nvGraphicFramePr>
        <p:xfrm>
          <a:off x="395536" y="836712"/>
          <a:ext cx="8496944" cy="5699760"/>
        </p:xfrm>
        <a:graphic>
          <a:graphicData uri="http://schemas.openxmlformats.org/drawingml/2006/table">
            <a:tbl>
              <a:tblPr firstRow="1" bandRow="1">
                <a:tableStyleId>{7DF18680-E054-41AD-8BC1-D1AEF772440D}</a:tableStyleId>
              </a:tblPr>
              <a:tblGrid>
                <a:gridCol w="6171599">
                  <a:extLst>
                    <a:ext uri="{9D8B030D-6E8A-4147-A177-3AD203B41FA5}">
                      <a16:colId xmlns:a16="http://schemas.microsoft.com/office/drawing/2014/main" val="4003815412"/>
                    </a:ext>
                  </a:extLst>
                </a:gridCol>
                <a:gridCol w="1205734">
                  <a:extLst>
                    <a:ext uri="{9D8B030D-6E8A-4147-A177-3AD203B41FA5}">
                      <a16:colId xmlns:a16="http://schemas.microsoft.com/office/drawing/2014/main" val="1150265811"/>
                    </a:ext>
                  </a:extLst>
                </a:gridCol>
                <a:gridCol w="1119611">
                  <a:extLst>
                    <a:ext uri="{9D8B030D-6E8A-4147-A177-3AD203B41FA5}">
                      <a16:colId xmlns:a16="http://schemas.microsoft.com/office/drawing/2014/main" val="3961326051"/>
                    </a:ext>
                  </a:extLst>
                </a:gridCol>
              </a:tblGrid>
              <a:tr h="339423">
                <a:tc gridSpan="3">
                  <a:txBody>
                    <a:bodyPr/>
                    <a:lstStyle/>
                    <a:p>
                      <a:pPr algn="ctr"/>
                      <a:r>
                        <a:rPr lang="en-GB" dirty="0"/>
                        <a:t>S Mann Trading and profit and loss account for year ending 2021</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28326761"/>
                  </a:ext>
                </a:extLst>
              </a:tr>
              <a:tr h="282852">
                <a:tc>
                  <a:txBody>
                    <a:bodyPr/>
                    <a:lstStyle/>
                    <a:p>
                      <a:endParaRPr lang="en-GB" sz="1400" dirty="0"/>
                    </a:p>
                  </a:txBody>
                  <a:tcPr/>
                </a:tc>
                <a:tc>
                  <a:txBody>
                    <a:bodyPr/>
                    <a:lstStyle/>
                    <a:p>
                      <a:pPr algn="ctr"/>
                      <a:endParaRPr lang="en-GB" sz="1400"/>
                    </a:p>
                  </a:txBody>
                  <a:tcPr/>
                </a:tc>
                <a:tc>
                  <a:txBody>
                    <a:bodyPr/>
                    <a:lstStyle/>
                    <a:p>
                      <a:pPr algn="ctr"/>
                      <a:r>
                        <a:rPr lang="en-GB" sz="1400" dirty="0"/>
                        <a:t>£</a:t>
                      </a:r>
                    </a:p>
                  </a:txBody>
                  <a:tcPr/>
                </a:tc>
                <a:extLst>
                  <a:ext uri="{0D108BD9-81ED-4DB2-BD59-A6C34878D82A}">
                    <a16:rowId xmlns:a16="http://schemas.microsoft.com/office/drawing/2014/main" val="2520121153"/>
                  </a:ext>
                </a:extLst>
              </a:tr>
              <a:tr h="3091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Sales revenue</a:t>
                      </a:r>
                    </a:p>
                  </a:txBody>
                  <a:tcPr/>
                </a:tc>
                <a:tc>
                  <a:txBody>
                    <a:bodyPr/>
                    <a:lstStyle/>
                    <a:p>
                      <a:pPr algn="r"/>
                      <a:endParaRPr lang="en-GB" sz="1600"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600" dirty="0"/>
                        <a:t>67,500</a:t>
                      </a:r>
                    </a:p>
                  </a:txBody>
                  <a:tcPr/>
                </a:tc>
                <a:extLst>
                  <a:ext uri="{0D108BD9-81ED-4DB2-BD59-A6C34878D82A}">
                    <a16:rowId xmlns:a16="http://schemas.microsoft.com/office/drawing/2014/main" val="4258645769"/>
                  </a:ext>
                </a:extLst>
              </a:tr>
              <a:tr h="282852">
                <a:tc>
                  <a:txBody>
                    <a:bodyPr/>
                    <a:lstStyle/>
                    <a:p>
                      <a:r>
                        <a:rPr lang="en-GB" sz="1600" dirty="0"/>
                        <a:t>Less cost of sold:</a:t>
                      </a:r>
                    </a:p>
                  </a:txBody>
                  <a:tcPr/>
                </a:tc>
                <a:tc>
                  <a:txBody>
                    <a:bodyPr/>
                    <a:lstStyle/>
                    <a:p>
                      <a:pPr algn="r"/>
                      <a:endParaRPr lang="en-GB" sz="1600" dirty="0"/>
                    </a:p>
                  </a:txBody>
                  <a:tcPr/>
                </a:tc>
                <a:tc>
                  <a:txBody>
                    <a:bodyPr/>
                    <a:lstStyle/>
                    <a:p>
                      <a:pPr algn="r"/>
                      <a:endParaRPr lang="en-GB" sz="1600" dirty="0"/>
                    </a:p>
                  </a:txBody>
                  <a:tcPr/>
                </a:tc>
                <a:extLst>
                  <a:ext uri="{0D108BD9-81ED-4DB2-BD59-A6C34878D82A}">
                    <a16:rowId xmlns:a16="http://schemas.microsoft.com/office/drawing/2014/main" val="3344264515"/>
                  </a:ext>
                </a:extLst>
              </a:tr>
              <a:tr h="282852">
                <a:tc>
                  <a:txBody>
                    <a:bodyPr/>
                    <a:lstStyle/>
                    <a:p>
                      <a:r>
                        <a:rPr lang="en-GB" sz="1600" dirty="0"/>
                        <a:t>Opening inventory</a:t>
                      </a:r>
                    </a:p>
                  </a:txBody>
                  <a:tcPr/>
                </a:tc>
                <a:tc>
                  <a:txBody>
                    <a:bodyPr/>
                    <a:lstStyle/>
                    <a:p>
                      <a:pPr algn="r"/>
                      <a:r>
                        <a:rPr lang="en-GB" sz="1600" dirty="0"/>
                        <a:t>5,000</a:t>
                      </a:r>
                    </a:p>
                  </a:txBody>
                  <a:tcPr/>
                </a:tc>
                <a:tc>
                  <a:txBody>
                    <a:bodyPr/>
                    <a:lstStyle/>
                    <a:p>
                      <a:pPr algn="r"/>
                      <a:endParaRPr lang="en-GB" sz="1600"/>
                    </a:p>
                  </a:txBody>
                  <a:tcPr/>
                </a:tc>
                <a:extLst>
                  <a:ext uri="{0D108BD9-81ED-4DB2-BD59-A6C34878D82A}">
                    <a16:rowId xmlns:a16="http://schemas.microsoft.com/office/drawing/2014/main" val="3407799653"/>
                  </a:ext>
                </a:extLst>
              </a:tr>
              <a:tr h="282852">
                <a:tc>
                  <a:txBody>
                    <a:bodyPr/>
                    <a:lstStyle/>
                    <a:p>
                      <a:r>
                        <a:rPr lang="en-GB" sz="1600" dirty="0"/>
                        <a:t>Goods purchased during the year</a:t>
                      </a:r>
                    </a:p>
                  </a:txBody>
                  <a:tcPr/>
                </a:tc>
                <a:tc>
                  <a:txBody>
                    <a:bodyPr/>
                    <a:lstStyle/>
                    <a:p>
                      <a:pPr algn="r"/>
                      <a:r>
                        <a:rPr lang="en-GB" sz="1600" u="sng" dirty="0"/>
                        <a:t>50,000</a:t>
                      </a:r>
                    </a:p>
                  </a:txBody>
                  <a:tcPr/>
                </a:tc>
                <a:tc>
                  <a:txBody>
                    <a:bodyPr/>
                    <a:lstStyle/>
                    <a:p>
                      <a:pPr algn="r"/>
                      <a:endParaRPr lang="en-GB" sz="1600"/>
                    </a:p>
                  </a:txBody>
                  <a:tcPr/>
                </a:tc>
                <a:extLst>
                  <a:ext uri="{0D108BD9-81ED-4DB2-BD59-A6C34878D82A}">
                    <a16:rowId xmlns:a16="http://schemas.microsoft.com/office/drawing/2014/main" val="1446992622"/>
                  </a:ext>
                </a:extLst>
              </a:tr>
              <a:tr h="282852">
                <a:tc>
                  <a:txBody>
                    <a:bodyPr/>
                    <a:lstStyle/>
                    <a:p>
                      <a:r>
                        <a:rPr lang="en-GB" sz="1600" dirty="0"/>
                        <a:t>Cost of goods available for sale during the year</a:t>
                      </a:r>
                    </a:p>
                  </a:txBody>
                  <a:tcPr/>
                </a:tc>
                <a:tc>
                  <a:txBody>
                    <a:bodyPr/>
                    <a:lstStyle/>
                    <a:p>
                      <a:pPr algn="r"/>
                      <a:r>
                        <a:rPr lang="en-GB" sz="1600" dirty="0"/>
                        <a:t>55,000</a:t>
                      </a:r>
                    </a:p>
                  </a:txBody>
                  <a:tcPr/>
                </a:tc>
                <a:tc>
                  <a:txBody>
                    <a:bodyPr/>
                    <a:lstStyle/>
                    <a:p>
                      <a:pPr algn="r"/>
                      <a:endParaRPr lang="en-GB" sz="1600"/>
                    </a:p>
                  </a:txBody>
                  <a:tcPr/>
                </a:tc>
                <a:extLst>
                  <a:ext uri="{0D108BD9-81ED-4DB2-BD59-A6C34878D82A}">
                    <a16:rowId xmlns:a16="http://schemas.microsoft.com/office/drawing/2014/main" val="1870272619"/>
                  </a:ext>
                </a:extLst>
              </a:tr>
              <a:tr h="282852">
                <a:tc>
                  <a:txBody>
                    <a:bodyPr/>
                    <a:lstStyle/>
                    <a:p>
                      <a:r>
                        <a:rPr lang="en-GB" sz="1600" dirty="0"/>
                        <a:t>Closing inventory</a:t>
                      </a:r>
                    </a:p>
                  </a:txBody>
                  <a:tcPr/>
                </a:tc>
                <a:tc>
                  <a:txBody>
                    <a:bodyPr/>
                    <a:lstStyle/>
                    <a:p>
                      <a:pPr algn="r"/>
                      <a:r>
                        <a:rPr lang="en-GB" sz="1600" u="sng" dirty="0"/>
                        <a:t>10,000</a:t>
                      </a:r>
                    </a:p>
                  </a:txBody>
                  <a:tcPr/>
                </a:tc>
                <a:tc>
                  <a:txBody>
                    <a:bodyPr/>
                    <a:lstStyle/>
                    <a:p>
                      <a:pPr algn="r"/>
                      <a:endParaRPr lang="en-GB" sz="1600" u="sng" dirty="0"/>
                    </a:p>
                  </a:txBody>
                  <a:tcPr/>
                </a:tc>
                <a:extLst>
                  <a:ext uri="{0D108BD9-81ED-4DB2-BD59-A6C34878D82A}">
                    <a16:rowId xmlns:a16="http://schemas.microsoft.com/office/drawing/2014/main" val="662094858"/>
                  </a:ext>
                </a:extLst>
              </a:tr>
              <a:tr h="282852">
                <a:tc>
                  <a:txBody>
                    <a:bodyPr/>
                    <a:lstStyle/>
                    <a:p>
                      <a:r>
                        <a:rPr lang="en-GB" sz="1600" dirty="0"/>
                        <a:t>Cost of goods sold</a:t>
                      </a:r>
                    </a:p>
                  </a:txBody>
                  <a:tcPr/>
                </a:tc>
                <a:tc>
                  <a:txBody>
                    <a:bodyPr/>
                    <a:lstStyle/>
                    <a:p>
                      <a:pPr algn="r"/>
                      <a:endParaRPr lang="en-GB" sz="1600" dirty="0"/>
                    </a:p>
                  </a:txBody>
                  <a:tcPr/>
                </a:tc>
                <a:tc>
                  <a:txBody>
                    <a:bodyPr/>
                    <a:lstStyle/>
                    <a:p>
                      <a:pPr algn="r"/>
                      <a:r>
                        <a:rPr lang="en-GB" sz="1600" u="sng" dirty="0"/>
                        <a:t>45,000</a:t>
                      </a:r>
                    </a:p>
                  </a:txBody>
                  <a:tcPr/>
                </a:tc>
                <a:extLst>
                  <a:ext uri="{0D108BD9-81ED-4DB2-BD59-A6C34878D82A}">
                    <a16:rowId xmlns:a16="http://schemas.microsoft.com/office/drawing/2014/main" val="4012015777"/>
                  </a:ext>
                </a:extLst>
              </a:tr>
              <a:tr h="282852">
                <a:tc>
                  <a:txBody>
                    <a:bodyPr/>
                    <a:lstStyle/>
                    <a:p>
                      <a:r>
                        <a:rPr lang="en-GB" sz="1600" b="1" dirty="0"/>
                        <a:t>Gross profit</a:t>
                      </a:r>
                    </a:p>
                  </a:txBody>
                  <a:tcPr/>
                </a:tc>
                <a:tc>
                  <a:txBody>
                    <a:bodyPr/>
                    <a:lstStyle/>
                    <a:p>
                      <a:pPr algn="r"/>
                      <a:endParaRPr lang="en-GB" sz="1600" dirty="0"/>
                    </a:p>
                  </a:txBody>
                  <a:tcPr/>
                </a:tc>
                <a:tc>
                  <a:txBody>
                    <a:bodyPr/>
                    <a:lstStyle/>
                    <a:p>
                      <a:pPr algn="r"/>
                      <a:r>
                        <a:rPr lang="en-GB" sz="1600" b="1" dirty="0"/>
                        <a:t>22,500</a:t>
                      </a:r>
                    </a:p>
                  </a:txBody>
                  <a:tcPr/>
                </a:tc>
                <a:extLst>
                  <a:ext uri="{0D108BD9-81ED-4DB2-BD59-A6C34878D82A}">
                    <a16:rowId xmlns:a16="http://schemas.microsoft.com/office/drawing/2014/main" val="387239235"/>
                  </a:ext>
                </a:extLst>
              </a:tr>
              <a:tr h="282852">
                <a:tc>
                  <a:txBody>
                    <a:bodyPr/>
                    <a:lstStyle/>
                    <a:p>
                      <a:r>
                        <a:rPr lang="en-GB" sz="1600" dirty="0"/>
                        <a:t>Expenses:</a:t>
                      </a:r>
                    </a:p>
                  </a:txBody>
                  <a:tcPr/>
                </a:tc>
                <a:tc>
                  <a:txBody>
                    <a:bodyPr/>
                    <a:lstStyle/>
                    <a:p>
                      <a:pPr algn="r"/>
                      <a:endParaRPr lang="en-GB" sz="1600" dirty="0"/>
                    </a:p>
                  </a:txBody>
                  <a:tcPr/>
                </a:tc>
                <a:tc>
                  <a:txBody>
                    <a:bodyPr/>
                    <a:lstStyle/>
                    <a:p>
                      <a:pPr algn="r"/>
                      <a:endParaRPr lang="en-GB" sz="1600" dirty="0"/>
                    </a:p>
                  </a:txBody>
                  <a:tcPr/>
                </a:tc>
                <a:extLst>
                  <a:ext uri="{0D108BD9-81ED-4DB2-BD59-A6C34878D82A}">
                    <a16:rowId xmlns:a16="http://schemas.microsoft.com/office/drawing/2014/main" val="2020105507"/>
                  </a:ext>
                </a:extLst>
              </a:tr>
              <a:tr h="282852">
                <a:tc>
                  <a:txBody>
                    <a:bodyPr/>
                    <a:lstStyle/>
                    <a:p>
                      <a:r>
                        <a:rPr lang="en-GB" sz="1600" dirty="0"/>
                        <a:t>Rent and rates</a:t>
                      </a:r>
                    </a:p>
                  </a:txBody>
                  <a:tcPr/>
                </a:tc>
                <a:tc>
                  <a:txBody>
                    <a:bodyPr/>
                    <a:lstStyle/>
                    <a:p>
                      <a:pPr algn="r"/>
                      <a:r>
                        <a:rPr lang="en-GB" sz="1600" dirty="0"/>
                        <a:t>3,000</a:t>
                      </a:r>
                    </a:p>
                  </a:txBody>
                  <a:tcPr/>
                </a:tc>
                <a:tc>
                  <a:txBody>
                    <a:bodyPr/>
                    <a:lstStyle/>
                    <a:p>
                      <a:pPr algn="r"/>
                      <a:endParaRPr lang="en-GB" sz="1600" dirty="0"/>
                    </a:p>
                  </a:txBody>
                  <a:tcPr/>
                </a:tc>
                <a:extLst>
                  <a:ext uri="{0D108BD9-81ED-4DB2-BD59-A6C34878D82A}">
                    <a16:rowId xmlns:a16="http://schemas.microsoft.com/office/drawing/2014/main" val="3728046890"/>
                  </a:ext>
                </a:extLst>
              </a:tr>
              <a:tr h="282852">
                <a:tc>
                  <a:txBody>
                    <a:bodyPr/>
                    <a:lstStyle/>
                    <a:p>
                      <a:r>
                        <a:rPr lang="en-GB" sz="1600" dirty="0"/>
                        <a:t>Heat, light, and telephone</a:t>
                      </a:r>
                    </a:p>
                  </a:txBody>
                  <a:tcPr/>
                </a:tc>
                <a:tc>
                  <a:txBody>
                    <a:bodyPr/>
                    <a:lstStyle/>
                    <a:p>
                      <a:pPr algn="r"/>
                      <a:r>
                        <a:rPr lang="en-GB" sz="1600" dirty="0"/>
                        <a:t>1,000</a:t>
                      </a:r>
                    </a:p>
                  </a:txBody>
                  <a:tcPr/>
                </a:tc>
                <a:tc>
                  <a:txBody>
                    <a:bodyPr/>
                    <a:lstStyle/>
                    <a:p>
                      <a:pPr algn="r"/>
                      <a:endParaRPr lang="en-GB" sz="1600" dirty="0"/>
                    </a:p>
                  </a:txBody>
                  <a:tcPr/>
                </a:tc>
                <a:extLst>
                  <a:ext uri="{0D108BD9-81ED-4DB2-BD59-A6C34878D82A}">
                    <a16:rowId xmlns:a16="http://schemas.microsoft.com/office/drawing/2014/main" val="3639983250"/>
                  </a:ext>
                </a:extLst>
              </a:tr>
              <a:tr h="282852">
                <a:tc>
                  <a:txBody>
                    <a:bodyPr/>
                    <a:lstStyle/>
                    <a:p>
                      <a:r>
                        <a:rPr lang="en-GB" sz="1600" dirty="0"/>
                        <a:t>Depreciation</a:t>
                      </a:r>
                    </a:p>
                  </a:txBody>
                  <a:tcPr/>
                </a:tc>
                <a:tc>
                  <a:txBody>
                    <a:bodyPr/>
                    <a:lstStyle/>
                    <a:p>
                      <a:pPr algn="r"/>
                      <a:r>
                        <a:rPr lang="en-GB" sz="1600" dirty="0"/>
                        <a:t>500</a:t>
                      </a:r>
                    </a:p>
                  </a:txBody>
                  <a:tcPr/>
                </a:tc>
                <a:tc>
                  <a:txBody>
                    <a:bodyPr/>
                    <a:lstStyle/>
                    <a:p>
                      <a:pPr algn="r"/>
                      <a:endParaRPr lang="en-GB" sz="1600" dirty="0"/>
                    </a:p>
                  </a:txBody>
                  <a:tcPr/>
                </a:tc>
                <a:extLst>
                  <a:ext uri="{0D108BD9-81ED-4DB2-BD59-A6C34878D82A}">
                    <a16:rowId xmlns:a16="http://schemas.microsoft.com/office/drawing/2014/main" val="2430222795"/>
                  </a:ext>
                </a:extLst>
              </a:tr>
              <a:tr h="282852">
                <a:tc>
                  <a:txBody>
                    <a:bodyPr/>
                    <a:lstStyle/>
                    <a:p>
                      <a:r>
                        <a:rPr lang="en-GB" sz="1600" dirty="0"/>
                        <a:t>Wages</a:t>
                      </a:r>
                    </a:p>
                  </a:txBody>
                  <a:tcPr/>
                </a:tc>
                <a:tc>
                  <a:txBody>
                    <a:bodyPr/>
                    <a:lstStyle/>
                    <a:p>
                      <a:pPr algn="r"/>
                      <a:r>
                        <a:rPr lang="en-GB" sz="1600" dirty="0"/>
                        <a:t>3,000</a:t>
                      </a:r>
                    </a:p>
                  </a:txBody>
                  <a:tcPr/>
                </a:tc>
                <a:tc>
                  <a:txBody>
                    <a:bodyPr/>
                    <a:lstStyle/>
                    <a:p>
                      <a:pPr algn="r"/>
                      <a:endParaRPr lang="en-GB" sz="1600" dirty="0"/>
                    </a:p>
                  </a:txBody>
                  <a:tcPr/>
                </a:tc>
                <a:extLst>
                  <a:ext uri="{0D108BD9-81ED-4DB2-BD59-A6C34878D82A}">
                    <a16:rowId xmlns:a16="http://schemas.microsoft.com/office/drawing/2014/main" val="2017755641"/>
                  </a:ext>
                </a:extLst>
              </a:tr>
              <a:tr h="282852">
                <a:tc>
                  <a:txBody>
                    <a:bodyPr/>
                    <a:lstStyle/>
                    <a:p>
                      <a:r>
                        <a:rPr lang="en-GB" sz="1600" dirty="0"/>
                        <a:t>Carriage outwards</a:t>
                      </a:r>
                    </a:p>
                  </a:txBody>
                  <a:tcPr/>
                </a:tc>
                <a:tc>
                  <a:txBody>
                    <a:bodyPr/>
                    <a:lstStyle/>
                    <a:p>
                      <a:pPr algn="r"/>
                      <a:r>
                        <a:rPr lang="en-GB" sz="1600" u="sng" dirty="0"/>
                        <a:t>50</a:t>
                      </a:r>
                    </a:p>
                  </a:txBody>
                  <a:tcPr/>
                </a:tc>
                <a:tc>
                  <a:txBody>
                    <a:bodyPr/>
                    <a:lstStyle/>
                    <a:p>
                      <a:pPr algn="r"/>
                      <a:r>
                        <a:rPr lang="en-GB" sz="1600" u="sng" dirty="0"/>
                        <a:t>7,550</a:t>
                      </a:r>
                    </a:p>
                  </a:txBody>
                  <a:tcPr/>
                </a:tc>
                <a:extLst>
                  <a:ext uri="{0D108BD9-81ED-4DB2-BD59-A6C34878D82A}">
                    <a16:rowId xmlns:a16="http://schemas.microsoft.com/office/drawing/2014/main" val="1850534852"/>
                  </a:ext>
                </a:extLst>
              </a:tr>
              <a:tr h="282852">
                <a:tc>
                  <a:txBody>
                    <a:bodyPr/>
                    <a:lstStyle/>
                    <a:p>
                      <a:r>
                        <a:rPr lang="en-GB" sz="1600" b="1" dirty="0"/>
                        <a:t>Net profit</a:t>
                      </a:r>
                    </a:p>
                  </a:txBody>
                  <a:tcPr/>
                </a:tc>
                <a:tc>
                  <a:txBody>
                    <a:bodyPr/>
                    <a:lstStyle/>
                    <a:p>
                      <a:pPr algn="r"/>
                      <a:endParaRPr lang="en-GB" sz="1600" dirty="0"/>
                    </a:p>
                  </a:txBody>
                  <a:tcPr/>
                </a:tc>
                <a:tc>
                  <a:txBody>
                    <a:bodyPr/>
                    <a:lstStyle/>
                    <a:p>
                      <a:pPr algn="r"/>
                      <a:r>
                        <a:rPr lang="en-GB" sz="1600" b="1" dirty="0"/>
                        <a:t>14,950</a:t>
                      </a:r>
                    </a:p>
                  </a:txBody>
                  <a:tcPr/>
                </a:tc>
                <a:extLst>
                  <a:ext uri="{0D108BD9-81ED-4DB2-BD59-A6C34878D82A}">
                    <a16:rowId xmlns:a16="http://schemas.microsoft.com/office/drawing/2014/main" val="2077543656"/>
                  </a:ext>
                </a:extLst>
              </a:tr>
            </a:tbl>
          </a:graphicData>
        </a:graphic>
      </p:graphicFrame>
    </p:spTree>
    <p:extLst>
      <p:ext uri="{BB962C8B-B14F-4D97-AF65-F5344CB8AC3E}">
        <p14:creationId xmlns:p14="http://schemas.microsoft.com/office/powerpoint/2010/main" val="4211698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95536" y="102090"/>
            <a:ext cx="8388932" cy="836712"/>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rPr>
              <a:t>Key points for preparing the SOFP </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7" name="Rectangle 3">
            <a:extLst>
              <a:ext uri="{FF2B5EF4-FFF2-40B4-BE49-F238E27FC236}">
                <a16:creationId xmlns:a16="http://schemas.microsoft.com/office/drawing/2014/main" id="{2B5C5468-E47A-4715-9490-C5B036DA6189}"/>
              </a:ext>
            </a:extLst>
          </p:cNvPr>
          <p:cNvSpPr txBox="1">
            <a:spLocks noChangeArrowheads="1"/>
          </p:cNvSpPr>
          <p:nvPr/>
        </p:nvSpPr>
        <p:spPr>
          <a:xfrm>
            <a:off x="359532" y="1309609"/>
            <a:ext cx="8424936" cy="3991599"/>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800" dirty="0"/>
              <a:t>The first step in preparing the SOFP is to identify the items of assets , liabilities and capital.</a:t>
            </a:r>
          </a:p>
          <a:p>
            <a:pPr algn="just"/>
            <a:endParaRPr lang="en-GB" altLang="en-US" sz="2800" dirty="0"/>
          </a:p>
          <a:p>
            <a:pPr algn="just"/>
            <a:r>
              <a:rPr lang="en-GB" altLang="en-US" sz="2800" dirty="0"/>
              <a:t>Secondly, further breakdown the assets and liabilities into their non-current and current components.</a:t>
            </a:r>
          </a:p>
          <a:p>
            <a:pPr algn="just"/>
            <a:endParaRPr lang="en-GB" altLang="en-US" sz="2800" dirty="0"/>
          </a:p>
          <a:p>
            <a:pPr algn="just"/>
            <a:r>
              <a:rPr lang="en-GB" altLang="en-US" sz="2800" dirty="0"/>
              <a:t>Then list the balances in the format in the next slide</a:t>
            </a:r>
            <a:r>
              <a:rPr lang="en-GB" altLang="en-US" sz="2400" dirty="0"/>
              <a:t>.</a:t>
            </a:r>
            <a:endParaRPr lang="en-GB" altLang="en-US" sz="2400" dirty="0">
              <a:solidFill>
                <a:srgbClr val="FF0000"/>
              </a:solidFill>
            </a:endParaRPr>
          </a:p>
        </p:txBody>
      </p:sp>
    </p:spTree>
    <p:extLst>
      <p:ext uri="{BB962C8B-B14F-4D97-AF65-F5344CB8AC3E}">
        <p14:creationId xmlns:p14="http://schemas.microsoft.com/office/powerpoint/2010/main" val="3365233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blinds(horizontal)">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blinds(horizontal)">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4294967295"/>
          </p:nvPr>
        </p:nvSpPr>
        <p:spPr>
          <a:xfrm>
            <a:off x="251520" y="1124744"/>
            <a:ext cx="8712968" cy="4176464"/>
          </a:xfrm>
        </p:spPr>
        <p:txBody>
          <a:bodyPr>
            <a:normAutofit fontScale="92500" lnSpcReduction="10000"/>
          </a:bodyPr>
          <a:lstStyle/>
          <a:p>
            <a:pPr algn="just"/>
            <a:r>
              <a:rPr lang="en-GB" altLang="en-US" dirty="0"/>
              <a:t>The statement of financial position is a list of the </a:t>
            </a:r>
            <a:r>
              <a:rPr lang="en-GB" altLang="en-US" dirty="0">
                <a:solidFill>
                  <a:schemeClr val="tx2">
                    <a:lumMod val="60000"/>
                    <a:lumOff val="40000"/>
                  </a:schemeClr>
                </a:solidFill>
              </a:rPr>
              <a:t>assets, liabilities and capital </a:t>
            </a:r>
            <a:r>
              <a:rPr lang="en-GB" altLang="en-US" dirty="0"/>
              <a:t>of a business at the end of a given accounting year. </a:t>
            </a:r>
          </a:p>
          <a:p>
            <a:pPr marL="0" indent="0" algn="just">
              <a:buFontTx/>
              <a:buNone/>
            </a:pPr>
            <a:endParaRPr lang="en-GB" altLang="en-US" dirty="0"/>
          </a:p>
          <a:p>
            <a:pPr algn="just"/>
            <a:r>
              <a:rPr lang="en-GB" altLang="en-US" dirty="0"/>
              <a:t>It provides information about the resources and debts of the reporting entity. This enables users to evaluate its financial position, in particular, whether the business is likely to be unable to pay its debts.</a:t>
            </a:r>
          </a:p>
          <a:p>
            <a:pPr algn="just"/>
            <a:endParaRPr lang="en-GB" altLang="en-US" dirty="0"/>
          </a:p>
        </p:txBody>
      </p:sp>
      <p:sp>
        <p:nvSpPr>
          <p:cNvPr id="4" name="Rectangle 3">
            <a:extLst>
              <a:ext uri="{FF2B5EF4-FFF2-40B4-BE49-F238E27FC236}">
                <a16:creationId xmlns:a16="http://schemas.microsoft.com/office/drawing/2014/main" id="{49A93894-B445-4822-B87C-37606B3ADA92}"/>
              </a:ext>
            </a:extLst>
          </p:cNvPr>
          <p:cNvSpPr/>
          <p:nvPr/>
        </p:nvSpPr>
        <p:spPr>
          <a:xfrm>
            <a:off x="373149" y="116632"/>
            <a:ext cx="8568952" cy="9361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2">
                    <a:lumMod val="20000"/>
                    <a:lumOff val="80000"/>
                  </a:schemeClr>
                </a:solidFill>
              </a:rPr>
              <a:t>The purpose of the statement of financial position (SOPL)</a:t>
            </a:r>
            <a:endParaRPr lang="en-GB" sz="2800" b="1" dirty="0">
              <a:solidFill>
                <a:schemeClr val="tx2">
                  <a:lumMod val="20000"/>
                  <a:lumOff val="80000"/>
                </a:schemeClr>
              </a:solidFill>
            </a:endParaRPr>
          </a:p>
        </p:txBody>
      </p:sp>
    </p:spTree>
    <p:extLst>
      <p:ext uri="{BB962C8B-B14F-4D97-AF65-F5344CB8AC3E}">
        <p14:creationId xmlns:p14="http://schemas.microsoft.com/office/powerpoint/2010/main" val="3162732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E91B-B394-48F6-CAC2-FBD45803B174}"/>
              </a:ext>
            </a:extLst>
          </p:cNvPr>
          <p:cNvSpPr>
            <a:spLocks noGrp="1"/>
          </p:cNvSpPr>
          <p:nvPr>
            <p:ph type="title"/>
          </p:nvPr>
        </p:nvSpPr>
        <p:spPr>
          <a:xfrm>
            <a:off x="395536" y="260648"/>
            <a:ext cx="8496944" cy="494928"/>
          </a:xfrm>
          <a:solidFill>
            <a:schemeClr val="tx2">
              <a:lumMod val="75000"/>
            </a:schemeClr>
          </a:solidFill>
        </p:spPr>
        <p:txBody>
          <a:bodyPr>
            <a:noAutofit/>
          </a:bodyPr>
          <a:lstStyle/>
          <a:p>
            <a:r>
              <a:rPr lang="en-GB" sz="3600" dirty="0">
                <a:solidFill>
                  <a:schemeClr val="tx2">
                    <a:lumMod val="20000"/>
                    <a:lumOff val="80000"/>
                  </a:schemeClr>
                </a:solidFill>
              </a:rPr>
              <a:t>The statement of financial position </a:t>
            </a:r>
          </a:p>
        </p:txBody>
      </p:sp>
      <p:graphicFrame>
        <p:nvGraphicFramePr>
          <p:cNvPr id="4" name="Table 4">
            <a:extLst>
              <a:ext uri="{FF2B5EF4-FFF2-40B4-BE49-F238E27FC236}">
                <a16:creationId xmlns:a16="http://schemas.microsoft.com/office/drawing/2014/main" id="{7CE57CE5-74EA-2427-D41B-F358D19FC32F}"/>
              </a:ext>
            </a:extLst>
          </p:cNvPr>
          <p:cNvGraphicFramePr>
            <a:graphicFrameLocks noGrp="1"/>
          </p:cNvGraphicFramePr>
          <p:nvPr>
            <p:ph idx="1"/>
            <p:extLst>
              <p:ext uri="{D42A27DB-BD31-4B8C-83A1-F6EECF244321}">
                <p14:modId xmlns:p14="http://schemas.microsoft.com/office/powerpoint/2010/main" val="766698491"/>
              </p:ext>
            </p:extLst>
          </p:nvPr>
        </p:nvGraphicFramePr>
        <p:xfrm>
          <a:off x="395536" y="836712"/>
          <a:ext cx="8496944" cy="5486400"/>
        </p:xfrm>
        <a:graphic>
          <a:graphicData uri="http://schemas.openxmlformats.org/drawingml/2006/table">
            <a:tbl>
              <a:tblPr firstRow="1" bandRow="1">
                <a:tableStyleId>{7DF18680-E054-41AD-8BC1-D1AEF772440D}</a:tableStyleId>
              </a:tblPr>
              <a:tblGrid>
                <a:gridCol w="3816424">
                  <a:extLst>
                    <a:ext uri="{9D8B030D-6E8A-4147-A177-3AD203B41FA5}">
                      <a16:colId xmlns:a16="http://schemas.microsoft.com/office/drawing/2014/main" val="4003815412"/>
                    </a:ext>
                  </a:extLst>
                </a:gridCol>
                <a:gridCol w="2160240">
                  <a:extLst>
                    <a:ext uri="{9D8B030D-6E8A-4147-A177-3AD203B41FA5}">
                      <a16:colId xmlns:a16="http://schemas.microsoft.com/office/drawing/2014/main" val="1150265811"/>
                    </a:ext>
                  </a:extLst>
                </a:gridCol>
                <a:gridCol w="2520280">
                  <a:extLst>
                    <a:ext uri="{9D8B030D-6E8A-4147-A177-3AD203B41FA5}">
                      <a16:colId xmlns:a16="http://schemas.microsoft.com/office/drawing/2014/main" val="3961326051"/>
                    </a:ext>
                  </a:extLst>
                </a:gridCol>
              </a:tblGrid>
              <a:tr h="336037">
                <a:tc gridSpan="3">
                  <a:txBody>
                    <a:bodyPr/>
                    <a:lstStyle/>
                    <a:p>
                      <a:pPr algn="ctr"/>
                      <a:r>
                        <a:rPr lang="en-GB" dirty="0"/>
                        <a:t>S Jones (sole trader) SOFP as at 31</a:t>
                      </a:r>
                      <a:r>
                        <a:rPr lang="en-GB" baseline="30000" dirty="0"/>
                        <a:t>st</a:t>
                      </a:r>
                      <a:r>
                        <a:rPr lang="en-GB" dirty="0"/>
                        <a:t> December 2022</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28326761"/>
                  </a:ext>
                </a:extLst>
              </a:tr>
              <a:tr h="294033">
                <a:tc>
                  <a:txBody>
                    <a:bodyPr/>
                    <a:lstStyle/>
                    <a:p>
                      <a:r>
                        <a:rPr lang="en-GB" sz="1500" dirty="0"/>
                        <a:t>Non-current assets:</a:t>
                      </a:r>
                    </a:p>
                  </a:txBody>
                  <a:tcPr/>
                </a:tc>
                <a:tc>
                  <a:txBody>
                    <a:bodyPr/>
                    <a:lstStyle/>
                    <a:p>
                      <a:pPr algn="ctr"/>
                      <a:endParaRPr lang="en-GB" sz="1500"/>
                    </a:p>
                  </a:txBody>
                  <a:tcPr/>
                </a:tc>
                <a:tc>
                  <a:txBody>
                    <a:bodyPr/>
                    <a:lstStyle/>
                    <a:p>
                      <a:pPr algn="ctr"/>
                      <a:endParaRPr lang="en-GB" sz="1500" dirty="0"/>
                    </a:p>
                  </a:txBody>
                  <a:tcPr/>
                </a:tc>
                <a:extLst>
                  <a:ext uri="{0D108BD9-81ED-4DB2-BD59-A6C34878D82A}">
                    <a16:rowId xmlns:a16="http://schemas.microsoft.com/office/drawing/2014/main" val="2520121153"/>
                  </a:ext>
                </a:extLst>
              </a:tr>
              <a:tr h="294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t>Motor vehicles</a:t>
                      </a:r>
                    </a:p>
                  </a:txBody>
                  <a:tcPr/>
                </a:tc>
                <a:tc>
                  <a:txBody>
                    <a:bodyPr/>
                    <a:lstStyle/>
                    <a:p>
                      <a:pPr algn="r"/>
                      <a:r>
                        <a:rPr lang="en-GB" sz="1500" dirty="0"/>
                        <a:t>5,000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sz="1500" dirty="0"/>
                    </a:p>
                  </a:txBody>
                  <a:tcPr/>
                </a:tc>
                <a:extLst>
                  <a:ext uri="{0D108BD9-81ED-4DB2-BD59-A6C34878D82A}">
                    <a16:rowId xmlns:a16="http://schemas.microsoft.com/office/drawing/2014/main" val="4258645769"/>
                  </a:ext>
                </a:extLst>
              </a:tr>
              <a:tr h="294033">
                <a:tc>
                  <a:txBody>
                    <a:bodyPr/>
                    <a:lstStyle/>
                    <a:p>
                      <a:r>
                        <a:rPr lang="en-GB" sz="1500" dirty="0"/>
                        <a:t>Fixtures and fittings</a:t>
                      </a:r>
                    </a:p>
                  </a:txBody>
                  <a:tcPr/>
                </a:tc>
                <a:tc>
                  <a:txBody>
                    <a:bodyPr/>
                    <a:lstStyle/>
                    <a:p>
                      <a:pPr algn="r"/>
                      <a:r>
                        <a:rPr lang="en-GB" sz="1500" u="sng" dirty="0"/>
                        <a:t>2,000</a:t>
                      </a:r>
                    </a:p>
                  </a:txBody>
                  <a:tcPr/>
                </a:tc>
                <a:tc>
                  <a:txBody>
                    <a:bodyPr/>
                    <a:lstStyle/>
                    <a:p>
                      <a:pPr algn="r"/>
                      <a:r>
                        <a:rPr lang="en-GB" sz="1500" u="none" dirty="0"/>
                        <a:t>7,000</a:t>
                      </a:r>
                    </a:p>
                  </a:txBody>
                  <a:tcPr/>
                </a:tc>
                <a:extLst>
                  <a:ext uri="{0D108BD9-81ED-4DB2-BD59-A6C34878D82A}">
                    <a16:rowId xmlns:a16="http://schemas.microsoft.com/office/drawing/2014/main" val="3344264515"/>
                  </a:ext>
                </a:extLst>
              </a:tr>
              <a:tr h="294033">
                <a:tc>
                  <a:txBody>
                    <a:bodyPr/>
                    <a:lstStyle/>
                    <a:p>
                      <a:r>
                        <a:rPr lang="en-GB" sz="1500" dirty="0"/>
                        <a:t>Current assets:</a:t>
                      </a:r>
                    </a:p>
                  </a:txBody>
                  <a:tcPr/>
                </a:tc>
                <a:tc>
                  <a:txBody>
                    <a:bodyPr/>
                    <a:lstStyle/>
                    <a:p>
                      <a:pPr algn="r"/>
                      <a:endParaRPr lang="en-GB" sz="1500" dirty="0"/>
                    </a:p>
                  </a:txBody>
                  <a:tcPr/>
                </a:tc>
                <a:tc>
                  <a:txBody>
                    <a:bodyPr/>
                    <a:lstStyle/>
                    <a:p>
                      <a:pPr algn="r"/>
                      <a:endParaRPr lang="en-GB" sz="1500" dirty="0"/>
                    </a:p>
                  </a:txBody>
                  <a:tcPr/>
                </a:tc>
                <a:extLst>
                  <a:ext uri="{0D108BD9-81ED-4DB2-BD59-A6C34878D82A}">
                    <a16:rowId xmlns:a16="http://schemas.microsoft.com/office/drawing/2014/main" val="3407799653"/>
                  </a:ext>
                </a:extLst>
              </a:tr>
              <a:tr h="294033">
                <a:tc>
                  <a:txBody>
                    <a:bodyPr/>
                    <a:lstStyle/>
                    <a:p>
                      <a:r>
                        <a:rPr lang="en-GB" sz="1500" dirty="0"/>
                        <a:t>Bank</a:t>
                      </a:r>
                    </a:p>
                  </a:txBody>
                  <a:tcPr/>
                </a:tc>
                <a:tc>
                  <a:txBody>
                    <a:bodyPr/>
                    <a:lstStyle/>
                    <a:p>
                      <a:pPr algn="r"/>
                      <a:r>
                        <a:rPr lang="en-GB" sz="1500" u="sng" dirty="0"/>
                        <a:t>5,500</a:t>
                      </a:r>
                    </a:p>
                  </a:txBody>
                  <a:tcPr/>
                </a:tc>
                <a:tc>
                  <a:txBody>
                    <a:bodyPr/>
                    <a:lstStyle/>
                    <a:p>
                      <a:pPr algn="r"/>
                      <a:endParaRPr lang="en-GB" sz="1500" dirty="0"/>
                    </a:p>
                  </a:txBody>
                  <a:tcPr/>
                </a:tc>
                <a:extLst>
                  <a:ext uri="{0D108BD9-81ED-4DB2-BD59-A6C34878D82A}">
                    <a16:rowId xmlns:a16="http://schemas.microsoft.com/office/drawing/2014/main" val="1446992622"/>
                  </a:ext>
                </a:extLst>
              </a:tr>
              <a:tr h="294033">
                <a:tc>
                  <a:txBody>
                    <a:bodyPr/>
                    <a:lstStyle/>
                    <a:p>
                      <a:r>
                        <a:rPr lang="en-GB" sz="1500" dirty="0"/>
                        <a:t>Trade receivables</a:t>
                      </a:r>
                    </a:p>
                  </a:txBody>
                  <a:tcPr/>
                </a:tc>
                <a:tc>
                  <a:txBody>
                    <a:bodyPr/>
                    <a:lstStyle/>
                    <a:p>
                      <a:pPr algn="r"/>
                      <a:r>
                        <a:rPr lang="en-GB" sz="1500" u="sng" dirty="0"/>
                        <a:t>4,000</a:t>
                      </a:r>
                    </a:p>
                  </a:txBody>
                  <a:tcPr/>
                </a:tc>
                <a:tc>
                  <a:txBody>
                    <a:bodyPr/>
                    <a:lstStyle/>
                    <a:p>
                      <a:pPr algn="r"/>
                      <a:r>
                        <a:rPr lang="en-GB" sz="1500" u="sng" dirty="0"/>
                        <a:t>9,500</a:t>
                      </a:r>
                    </a:p>
                  </a:txBody>
                  <a:tcPr/>
                </a:tc>
                <a:extLst>
                  <a:ext uri="{0D108BD9-81ED-4DB2-BD59-A6C34878D82A}">
                    <a16:rowId xmlns:a16="http://schemas.microsoft.com/office/drawing/2014/main" val="1870272619"/>
                  </a:ext>
                </a:extLst>
              </a:tr>
              <a:tr h="294033">
                <a:tc>
                  <a:txBody>
                    <a:bodyPr/>
                    <a:lstStyle/>
                    <a:p>
                      <a:endParaRPr lang="en-GB" sz="1500" dirty="0"/>
                    </a:p>
                  </a:txBody>
                  <a:tcPr/>
                </a:tc>
                <a:tc>
                  <a:txBody>
                    <a:bodyPr/>
                    <a:lstStyle/>
                    <a:p>
                      <a:pPr algn="r"/>
                      <a:endParaRPr lang="en-GB" sz="1500" u="sng" dirty="0"/>
                    </a:p>
                  </a:txBody>
                  <a:tcPr/>
                </a:tc>
                <a:tc>
                  <a:txBody>
                    <a:bodyPr/>
                    <a:lstStyle/>
                    <a:p>
                      <a:pPr algn="r"/>
                      <a:r>
                        <a:rPr lang="en-GB" sz="1500" b="1" u="sng" dirty="0"/>
                        <a:t>16,500</a:t>
                      </a:r>
                    </a:p>
                  </a:txBody>
                  <a:tcPr/>
                </a:tc>
                <a:extLst>
                  <a:ext uri="{0D108BD9-81ED-4DB2-BD59-A6C34878D82A}">
                    <a16:rowId xmlns:a16="http://schemas.microsoft.com/office/drawing/2014/main" val="2413142653"/>
                  </a:ext>
                </a:extLst>
              </a:tr>
              <a:tr h="2940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t>Capital and liabilities:</a:t>
                      </a:r>
                    </a:p>
                  </a:txBody>
                  <a:tcPr/>
                </a:tc>
                <a:tc>
                  <a:txBody>
                    <a:bodyPr/>
                    <a:lstStyle/>
                    <a:p>
                      <a:pPr algn="r"/>
                      <a:endParaRPr lang="en-GB" sz="1500" u="sng" dirty="0"/>
                    </a:p>
                  </a:txBody>
                  <a:tcPr/>
                </a:tc>
                <a:tc>
                  <a:txBody>
                    <a:bodyPr/>
                    <a:lstStyle/>
                    <a:p>
                      <a:pPr algn="r"/>
                      <a:endParaRPr lang="en-GB" sz="1500" u="sng" dirty="0"/>
                    </a:p>
                  </a:txBody>
                  <a:tcPr/>
                </a:tc>
                <a:extLst>
                  <a:ext uri="{0D108BD9-81ED-4DB2-BD59-A6C34878D82A}">
                    <a16:rowId xmlns:a16="http://schemas.microsoft.com/office/drawing/2014/main" val="662094858"/>
                  </a:ext>
                </a:extLst>
              </a:tr>
              <a:tr h="294033">
                <a:tc>
                  <a:txBody>
                    <a:bodyPr/>
                    <a:lstStyle/>
                    <a:p>
                      <a:r>
                        <a:rPr lang="en-GB" sz="1500" b="0" dirty="0"/>
                        <a:t>Opening capital</a:t>
                      </a:r>
                    </a:p>
                  </a:txBody>
                  <a:tcPr/>
                </a:tc>
                <a:tc>
                  <a:txBody>
                    <a:bodyPr/>
                    <a:lstStyle/>
                    <a:p>
                      <a:pPr algn="r"/>
                      <a:r>
                        <a:rPr lang="en-GB" sz="1500" dirty="0"/>
                        <a:t>20,000</a:t>
                      </a:r>
                    </a:p>
                  </a:txBody>
                  <a:tcPr/>
                </a:tc>
                <a:tc>
                  <a:txBody>
                    <a:bodyPr/>
                    <a:lstStyle/>
                    <a:p>
                      <a:pPr algn="r"/>
                      <a:endParaRPr lang="en-GB" sz="1500" u="sng" dirty="0"/>
                    </a:p>
                  </a:txBody>
                  <a:tcPr/>
                </a:tc>
                <a:extLst>
                  <a:ext uri="{0D108BD9-81ED-4DB2-BD59-A6C34878D82A}">
                    <a16:rowId xmlns:a16="http://schemas.microsoft.com/office/drawing/2014/main" val="4012015777"/>
                  </a:ext>
                </a:extLst>
              </a:tr>
              <a:tr h="294033">
                <a:tc>
                  <a:txBody>
                    <a:bodyPr/>
                    <a:lstStyle/>
                    <a:p>
                      <a:r>
                        <a:rPr lang="en-GB" sz="1500" dirty="0"/>
                        <a:t>Profit for year</a:t>
                      </a:r>
                    </a:p>
                  </a:txBody>
                  <a:tcPr/>
                </a:tc>
                <a:tc>
                  <a:txBody>
                    <a:bodyPr/>
                    <a:lstStyle/>
                    <a:p>
                      <a:pPr algn="r"/>
                      <a:r>
                        <a:rPr lang="en-GB" sz="1500" u="sng" dirty="0"/>
                        <a:t>5,000</a:t>
                      </a:r>
                    </a:p>
                  </a:txBody>
                  <a:tcPr/>
                </a:tc>
                <a:tc>
                  <a:txBody>
                    <a:bodyPr/>
                    <a:lstStyle/>
                    <a:p>
                      <a:pPr algn="r"/>
                      <a:endParaRPr lang="en-GB" sz="1500" b="1" dirty="0"/>
                    </a:p>
                  </a:txBody>
                  <a:tcPr/>
                </a:tc>
                <a:extLst>
                  <a:ext uri="{0D108BD9-81ED-4DB2-BD59-A6C34878D82A}">
                    <a16:rowId xmlns:a16="http://schemas.microsoft.com/office/drawing/2014/main" val="387239235"/>
                  </a:ext>
                </a:extLst>
              </a:tr>
              <a:tr h="294033">
                <a:tc>
                  <a:txBody>
                    <a:bodyPr/>
                    <a:lstStyle/>
                    <a:p>
                      <a:endParaRPr lang="en-GB" sz="1500" dirty="0"/>
                    </a:p>
                  </a:txBody>
                  <a:tcPr/>
                </a:tc>
                <a:tc>
                  <a:txBody>
                    <a:bodyPr/>
                    <a:lstStyle/>
                    <a:p>
                      <a:pPr algn="r"/>
                      <a:r>
                        <a:rPr lang="en-GB" sz="1500" dirty="0"/>
                        <a:t>25,000</a:t>
                      </a:r>
                    </a:p>
                  </a:txBody>
                  <a:tcPr/>
                </a:tc>
                <a:tc>
                  <a:txBody>
                    <a:bodyPr/>
                    <a:lstStyle/>
                    <a:p>
                      <a:pPr algn="r"/>
                      <a:endParaRPr lang="en-GB" sz="1500" dirty="0"/>
                    </a:p>
                  </a:txBody>
                  <a:tcPr/>
                </a:tc>
                <a:extLst>
                  <a:ext uri="{0D108BD9-81ED-4DB2-BD59-A6C34878D82A}">
                    <a16:rowId xmlns:a16="http://schemas.microsoft.com/office/drawing/2014/main" val="2020105507"/>
                  </a:ext>
                </a:extLst>
              </a:tr>
              <a:tr h="294033">
                <a:tc>
                  <a:txBody>
                    <a:bodyPr/>
                    <a:lstStyle/>
                    <a:p>
                      <a:r>
                        <a:rPr lang="en-GB" sz="1500" dirty="0"/>
                        <a:t>Less drawings</a:t>
                      </a:r>
                    </a:p>
                  </a:txBody>
                  <a:tcPr/>
                </a:tc>
                <a:tc>
                  <a:txBody>
                    <a:bodyPr/>
                    <a:lstStyle/>
                    <a:p>
                      <a:pPr algn="r"/>
                      <a:r>
                        <a:rPr lang="en-GB" sz="1500" u="sng" dirty="0"/>
                        <a:t>10,000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sz="1500" dirty="0"/>
                    </a:p>
                  </a:txBody>
                  <a:tcPr/>
                </a:tc>
                <a:extLst>
                  <a:ext uri="{0D108BD9-81ED-4DB2-BD59-A6C34878D82A}">
                    <a16:rowId xmlns:a16="http://schemas.microsoft.com/office/drawing/2014/main" val="3728046890"/>
                  </a:ext>
                </a:extLst>
              </a:tr>
              <a:tr h="294033">
                <a:tc>
                  <a:txBody>
                    <a:bodyPr/>
                    <a:lstStyle/>
                    <a:p>
                      <a:r>
                        <a:rPr lang="en-GB" sz="1500" dirty="0"/>
                        <a:t>Capital at end of year</a:t>
                      </a:r>
                    </a:p>
                  </a:txBody>
                  <a:tcPr/>
                </a:tc>
                <a:tc>
                  <a:txBody>
                    <a:bodyPr/>
                    <a:lstStyle/>
                    <a:p>
                      <a:pPr algn="r"/>
                      <a:endParaRPr lang="en-GB" sz="1500"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500" dirty="0"/>
                        <a:t>15,000</a:t>
                      </a:r>
                    </a:p>
                  </a:txBody>
                  <a:tcPr/>
                </a:tc>
                <a:extLst>
                  <a:ext uri="{0D108BD9-81ED-4DB2-BD59-A6C34878D82A}">
                    <a16:rowId xmlns:a16="http://schemas.microsoft.com/office/drawing/2014/main" val="1932771992"/>
                  </a:ext>
                </a:extLst>
              </a:tr>
              <a:tr h="294033">
                <a:tc>
                  <a:txBody>
                    <a:bodyPr/>
                    <a:lstStyle/>
                    <a:p>
                      <a:r>
                        <a:rPr lang="en-GB" sz="1500" dirty="0"/>
                        <a:t>Current liabilities:</a:t>
                      </a:r>
                    </a:p>
                  </a:txBody>
                  <a:tcPr/>
                </a:tc>
                <a:tc>
                  <a:txBody>
                    <a:bodyPr/>
                    <a:lstStyle/>
                    <a:p>
                      <a:pPr algn="r"/>
                      <a:endParaRPr lang="en-GB" sz="1500" dirty="0"/>
                    </a:p>
                  </a:txBody>
                  <a:tcPr/>
                </a:tc>
                <a:tc>
                  <a:txBody>
                    <a:bodyPr/>
                    <a:lstStyle/>
                    <a:p>
                      <a:pPr algn="r"/>
                      <a:endParaRPr lang="en-GB" sz="1500" dirty="0"/>
                    </a:p>
                  </a:txBody>
                  <a:tcPr/>
                </a:tc>
                <a:extLst>
                  <a:ext uri="{0D108BD9-81ED-4DB2-BD59-A6C34878D82A}">
                    <a16:rowId xmlns:a16="http://schemas.microsoft.com/office/drawing/2014/main" val="3827914381"/>
                  </a:ext>
                </a:extLst>
              </a:tr>
              <a:tr h="294033">
                <a:tc>
                  <a:txBody>
                    <a:bodyPr/>
                    <a:lstStyle/>
                    <a:p>
                      <a:r>
                        <a:rPr lang="en-GB" sz="1500" dirty="0"/>
                        <a:t>Trade payables</a:t>
                      </a:r>
                    </a:p>
                  </a:txBody>
                  <a:tcPr/>
                </a:tc>
                <a:tc>
                  <a:txBody>
                    <a:bodyPr/>
                    <a:lstStyle/>
                    <a:p>
                      <a:pPr algn="r"/>
                      <a:endParaRPr lang="en-GB" sz="1500"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500" u="sng" dirty="0"/>
                        <a:t>1,500</a:t>
                      </a:r>
                    </a:p>
                  </a:txBody>
                  <a:tcPr/>
                </a:tc>
                <a:extLst>
                  <a:ext uri="{0D108BD9-81ED-4DB2-BD59-A6C34878D82A}">
                    <a16:rowId xmlns:a16="http://schemas.microsoft.com/office/drawing/2014/main" val="3538312525"/>
                  </a:ext>
                </a:extLst>
              </a:tr>
              <a:tr h="294033">
                <a:tc>
                  <a:txBody>
                    <a:bodyPr/>
                    <a:lstStyle/>
                    <a:p>
                      <a:endParaRPr lang="en-GB" sz="1500" dirty="0"/>
                    </a:p>
                  </a:txBody>
                  <a:tcPr/>
                </a:tc>
                <a:tc>
                  <a:txBody>
                    <a:bodyPr/>
                    <a:lstStyle/>
                    <a:p>
                      <a:pPr algn="r"/>
                      <a:endParaRPr lang="en-GB" sz="1500" dirty="0"/>
                    </a:p>
                  </a:txBody>
                  <a:tcPr/>
                </a:tc>
                <a:tc>
                  <a:txBody>
                    <a:bodyPr/>
                    <a:lstStyle/>
                    <a:p>
                      <a:pPr algn="r"/>
                      <a:r>
                        <a:rPr lang="en-GB" sz="1500" b="1" u="sng" dirty="0"/>
                        <a:t>16,500</a:t>
                      </a:r>
                    </a:p>
                  </a:txBody>
                  <a:tcPr/>
                </a:tc>
                <a:extLst>
                  <a:ext uri="{0D108BD9-81ED-4DB2-BD59-A6C34878D82A}">
                    <a16:rowId xmlns:a16="http://schemas.microsoft.com/office/drawing/2014/main" val="3403150815"/>
                  </a:ext>
                </a:extLst>
              </a:tr>
            </a:tbl>
          </a:graphicData>
        </a:graphic>
      </p:graphicFrame>
    </p:spTree>
    <p:extLst>
      <p:ext uri="{BB962C8B-B14F-4D97-AF65-F5344CB8AC3E}">
        <p14:creationId xmlns:p14="http://schemas.microsoft.com/office/powerpoint/2010/main" val="3889642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2411413" y="32877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5" name="Rectangle 4">
            <a:extLst>
              <a:ext uri="{FF2B5EF4-FFF2-40B4-BE49-F238E27FC236}">
                <a16:creationId xmlns:a16="http://schemas.microsoft.com/office/drawing/2014/main" id="{697C4F16-8D5B-47EF-9B4A-15024BF14A85}"/>
              </a:ext>
            </a:extLst>
          </p:cNvPr>
          <p:cNvSpPr/>
          <p:nvPr/>
        </p:nvSpPr>
        <p:spPr>
          <a:xfrm>
            <a:off x="359532" y="188640"/>
            <a:ext cx="8424936"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rPr>
              <a:t>Capital adjustments in the SOFP</a:t>
            </a:r>
          </a:p>
        </p:txBody>
      </p:sp>
      <p:sp>
        <p:nvSpPr>
          <p:cNvPr id="6" name="Rectangle 3">
            <a:extLst>
              <a:ext uri="{FF2B5EF4-FFF2-40B4-BE49-F238E27FC236}">
                <a16:creationId xmlns:a16="http://schemas.microsoft.com/office/drawing/2014/main" id="{4217E430-95C5-466B-BB44-C53480BCE259}"/>
              </a:ext>
            </a:extLst>
          </p:cNvPr>
          <p:cNvSpPr txBox="1">
            <a:spLocks noChangeArrowheads="1"/>
          </p:cNvSpPr>
          <p:nvPr/>
        </p:nvSpPr>
        <p:spPr>
          <a:xfrm>
            <a:off x="359532" y="1268761"/>
            <a:ext cx="8424936" cy="3744416"/>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400" dirty="0"/>
              <a:t>When preparing the SOFP, you are likely to make adjustments to capital based on available information.</a:t>
            </a:r>
          </a:p>
          <a:p>
            <a:pPr algn="just"/>
            <a:endParaRPr lang="en-GB" altLang="en-US" sz="2400" dirty="0"/>
          </a:p>
          <a:p>
            <a:pPr algn="just"/>
            <a:r>
              <a:rPr lang="en-GB" altLang="en-US" sz="2400" dirty="0"/>
              <a:t>If ‘Drawings’ have been made in the accounting year, this would be deducted from capital when preparing the SOFP. </a:t>
            </a:r>
          </a:p>
          <a:p>
            <a:pPr algn="just"/>
            <a:endParaRPr lang="en-GB" altLang="en-US" sz="2400" dirty="0"/>
          </a:p>
          <a:p>
            <a:pPr algn="just"/>
            <a:r>
              <a:rPr lang="en-GB" altLang="en-US" sz="2400" dirty="0"/>
              <a:t>Also, if a statement of profit or loss had been prepared, the profit would be added to capital during the preparation of the SOFP. If a loss was made instead of a profit, this would be deducted from the capital.</a:t>
            </a:r>
            <a:endParaRPr lang="en-GB" altLang="en-US" sz="2400" dirty="0">
              <a:solidFill>
                <a:srgbClr val="FF0000"/>
              </a:solidFill>
            </a:endParaRPr>
          </a:p>
        </p:txBody>
      </p:sp>
    </p:spTree>
    <p:extLst>
      <p:ext uri="{BB962C8B-B14F-4D97-AF65-F5344CB8AC3E}">
        <p14:creationId xmlns:p14="http://schemas.microsoft.com/office/powerpoint/2010/main" val="36989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blinds(horizontal)">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blinds(horizontal)">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4294967295"/>
          </p:nvPr>
        </p:nvSpPr>
        <p:spPr>
          <a:xfrm>
            <a:off x="323528" y="1124745"/>
            <a:ext cx="8136904" cy="4320479"/>
          </a:xfrm>
        </p:spPr>
        <p:txBody>
          <a:bodyPr>
            <a:noAutofit/>
          </a:bodyPr>
          <a:lstStyle/>
          <a:p>
            <a:pPr algn="just">
              <a:lnSpc>
                <a:spcPct val="80000"/>
              </a:lnSpc>
            </a:pPr>
            <a:r>
              <a:rPr lang="en-GB" altLang="en-US" sz="2400" dirty="0"/>
              <a:t>The statement of financial position splits the entities assets into non-current and current.</a:t>
            </a:r>
          </a:p>
          <a:p>
            <a:pPr algn="just">
              <a:lnSpc>
                <a:spcPct val="80000"/>
              </a:lnSpc>
            </a:pPr>
            <a:endParaRPr lang="en-GB" altLang="en-US" sz="2400" dirty="0"/>
          </a:p>
          <a:p>
            <a:pPr algn="just">
              <a:lnSpc>
                <a:spcPct val="80000"/>
              </a:lnSpc>
            </a:pPr>
            <a:r>
              <a:rPr lang="en-GB" altLang="en-US" sz="2400" dirty="0"/>
              <a:t>It also records equity, as distinct from other liabilities.</a:t>
            </a:r>
          </a:p>
          <a:p>
            <a:pPr algn="just">
              <a:lnSpc>
                <a:spcPct val="80000"/>
              </a:lnSpc>
            </a:pPr>
            <a:endParaRPr lang="en-GB" altLang="en-US" sz="2400" dirty="0"/>
          </a:p>
          <a:p>
            <a:pPr algn="just">
              <a:lnSpc>
                <a:spcPct val="80000"/>
              </a:lnSpc>
            </a:pPr>
            <a:r>
              <a:rPr lang="en-GB" altLang="en-US" sz="2400" dirty="0"/>
              <a:t>Liabilities are split into non-current and current.</a:t>
            </a:r>
          </a:p>
          <a:p>
            <a:pPr algn="just">
              <a:lnSpc>
                <a:spcPct val="80000"/>
              </a:lnSpc>
            </a:pPr>
            <a:endParaRPr lang="en-GB" altLang="en-US" sz="2400" dirty="0"/>
          </a:p>
          <a:p>
            <a:pPr algn="just">
              <a:lnSpc>
                <a:spcPct val="80000"/>
              </a:lnSpc>
            </a:pPr>
            <a:r>
              <a:rPr lang="en-GB" altLang="en-US" sz="2400" dirty="0"/>
              <a:t>Adjustments to capital would be required if you have drawings or profit / loss</a:t>
            </a:r>
          </a:p>
          <a:p>
            <a:pPr algn="just">
              <a:lnSpc>
                <a:spcPct val="80000"/>
              </a:lnSpc>
            </a:pPr>
            <a:endParaRPr lang="en-GB" altLang="en-US" sz="2400" dirty="0"/>
          </a:p>
          <a:p>
            <a:pPr algn="just">
              <a:lnSpc>
                <a:spcPct val="80000"/>
              </a:lnSpc>
            </a:pPr>
            <a:r>
              <a:rPr lang="en-GB" altLang="en-US" sz="2400" dirty="0"/>
              <a:t>From your SOFP, The assets must be equal to Capital + liabilities if your postings are complete and accurate.</a:t>
            </a:r>
          </a:p>
        </p:txBody>
      </p:sp>
      <p:sp>
        <p:nvSpPr>
          <p:cNvPr id="10244"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7A9EDDD7-DA55-4A08-8096-30EFB4A9D22B}" type="slidenum">
              <a:rPr lang="en-US" altLang="en-US" sz="1400"/>
              <a:pPr eaLnBrk="1" hangingPunct="1"/>
              <a:t>15</a:t>
            </a:fld>
            <a:endParaRPr lang="en-US" altLang="en-US" sz="1400"/>
          </a:p>
        </p:txBody>
      </p:sp>
      <p:sp>
        <p:nvSpPr>
          <p:cNvPr id="5" name="Rectangle 4">
            <a:extLst>
              <a:ext uri="{FF2B5EF4-FFF2-40B4-BE49-F238E27FC236}">
                <a16:creationId xmlns:a16="http://schemas.microsoft.com/office/drawing/2014/main" id="{52D34C73-8B19-427C-AF60-D91A3FC41726}"/>
              </a:ext>
            </a:extLst>
          </p:cNvPr>
          <p:cNvSpPr/>
          <p:nvPr/>
        </p:nvSpPr>
        <p:spPr>
          <a:xfrm>
            <a:off x="331593" y="136525"/>
            <a:ext cx="8496944" cy="90872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rPr>
              <a:t>Key points regarding the SOFP</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2265507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4294967295"/>
          </p:nvPr>
        </p:nvSpPr>
        <p:spPr>
          <a:xfrm>
            <a:off x="323528" y="1124745"/>
            <a:ext cx="8136904" cy="4320479"/>
          </a:xfrm>
        </p:spPr>
        <p:txBody>
          <a:bodyPr>
            <a:noAutofit/>
          </a:bodyPr>
          <a:lstStyle/>
          <a:p>
            <a:pPr algn="just">
              <a:lnSpc>
                <a:spcPct val="80000"/>
              </a:lnSpc>
            </a:pPr>
            <a:r>
              <a:rPr lang="en-GB" altLang="en-US" sz="2400" dirty="0"/>
              <a:t>The data we have used in the above example would normally be taken from the trial balance</a:t>
            </a:r>
          </a:p>
          <a:p>
            <a:pPr algn="just">
              <a:lnSpc>
                <a:spcPct val="80000"/>
              </a:lnSpc>
            </a:pPr>
            <a:endParaRPr lang="en-GB" altLang="en-US" sz="2400" dirty="0"/>
          </a:p>
          <a:p>
            <a:pPr algn="just">
              <a:lnSpc>
                <a:spcPct val="80000"/>
              </a:lnSpc>
            </a:pPr>
            <a:r>
              <a:rPr lang="en-GB" altLang="en-US" sz="2400" dirty="0"/>
              <a:t>The trial balance is a summary of the balances from the ‘T’ accounts</a:t>
            </a:r>
          </a:p>
          <a:p>
            <a:pPr algn="just">
              <a:lnSpc>
                <a:spcPct val="80000"/>
              </a:lnSpc>
            </a:pPr>
            <a:endParaRPr lang="en-GB" altLang="en-US" sz="2400" dirty="0"/>
          </a:p>
          <a:p>
            <a:pPr algn="just">
              <a:lnSpc>
                <a:spcPct val="80000"/>
              </a:lnSpc>
            </a:pPr>
            <a:r>
              <a:rPr lang="en-GB" altLang="en-US" sz="2400" dirty="0"/>
              <a:t>By using the </a:t>
            </a:r>
            <a:r>
              <a:rPr lang="en-GB" altLang="en-US" sz="2400" dirty="0">
                <a:solidFill>
                  <a:schemeClr val="tx2">
                    <a:lumMod val="60000"/>
                    <a:lumOff val="40000"/>
                  </a:schemeClr>
                </a:solidFill>
              </a:rPr>
              <a:t>PEA</a:t>
            </a:r>
            <a:r>
              <a:rPr lang="en-GB" altLang="en-US" sz="2400" dirty="0">
                <a:solidFill>
                  <a:schemeClr val="tx2">
                    <a:lumMod val="75000"/>
                  </a:schemeClr>
                </a:solidFill>
              </a:rPr>
              <a:t>RLS mnemonic, we post purchases, expenses, and assets as debit entries. </a:t>
            </a:r>
            <a:r>
              <a:rPr lang="en-GB" altLang="en-US" sz="2400" dirty="0" err="1">
                <a:solidFill>
                  <a:schemeClr val="tx2">
                    <a:lumMod val="75000"/>
                  </a:schemeClr>
                </a:solidFill>
              </a:rPr>
              <a:t>Reserv</a:t>
            </a:r>
            <a:endParaRPr lang="en-GB" altLang="en-US" sz="2400" dirty="0">
              <a:solidFill>
                <a:schemeClr val="tx2">
                  <a:lumMod val="75000"/>
                </a:schemeClr>
              </a:solidFill>
            </a:endParaRPr>
          </a:p>
        </p:txBody>
      </p:sp>
      <p:sp>
        <p:nvSpPr>
          <p:cNvPr id="10244"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7A9EDDD7-DA55-4A08-8096-30EFB4A9D22B}" type="slidenum">
              <a:rPr lang="en-US" altLang="en-US" sz="1400"/>
              <a:pPr eaLnBrk="1" hangingPunct="1"/>
              <a:t>16</a:t>
            </a:fld>
            <a:endParaRPr lang="en-US" altLang="en-US" sz="1400"/>
          </a:p>
        </p:txBody>
      </p:sp>
      <p:sp>
        <p:nvSpPr>
          <p:cNvPr id="5" name="Rectangle 4">
            <a:extLst>
              <a:ext uri="{FF2B5EF4-FFF2-40B4-BE49-F238E27FC236}">
                <a16:creationId xmlns:a16="http://schemas.microsoft.com/office/drawing/2014/main" id="{52D34C73-8B19-427C-AF60-D91A3FC41726}"/>
              </a:ext>
            </a:extLst>
          </p:cNvPr>
          <p:cNvSpPr/>
          <p:nvPr/>
        </p:nvSpPr>
        <p:spPr>
          <a:xfrm>
            <a:off x="331593" y="136525"/>
            <a:ext cx="8496944" cy="90872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rPr>
              <a:t>The trial balance and the final accounts</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5368784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303dbf9b-b85b-46a0-94f1-894078c07ecd"/>
    <ds:schemaRef ds:uri="http://purl.org/dc/terms/"/>
    <ds:schemaRef ds:uri="http://purl.org/dc/dcmitype/"/>
    <ds:schemaRef ds:uri="http://schemas.openxmlformats.org/package/2006/metadata/core-properties"/>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3624</TotalTime>
  <Words>1037</Words>
  <Application>Microsoft Office PowerPoint</Application>
  <PresentationFormat>On-screen Show (4:3)</PresentationFormat>
  <Paragraphs>164</Paragraphs>
  <Slides>16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ArumSans Regular</vt:lpstr>
      <vt:lpstr>Calibri</vt:lpstr>
      <vt:lpstr>Times New Roman</vt:lpstr>
      <vt:lpstr>20140311PresentationUWTSDTemplate</vt:lpstr>
      <vt:lpstr>Accounting Fundamentals LCCB4001</vt:lpstr>
      <vt:lpstr>PowerPoint Presentation</vt:lpstr>
      <vt:lpstr>Review - 1</vt:lpstr>
      <vt:lpstr>Review - 2</vt:lpstr>
      <vt:lpstr>PowerPoint Presentation</vt:lpstr>
      <vt:lpstr>PowerPoint Presentation</vt:lpstr>
      <vt:lpstr>PowerPoint Presentation</vt:lpstr>
      <vt:lpstr>The trading account</vt:lpstr>
      <vt:lpstr>PowerPoint Presentation</vt:lpstr>
      <vt:lpstr>The trading, profit and loss account</vt:lpstr>
      <vt:lpstr>PowerPoint Presentation</vt:lpstr>
      <vt:lpstr>PowerPoint Presentation</vt:lpstr>
      <vt:lpstr>The statement of financial position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David Jenkins</cp:lastModifiedBy>
  <cp:revision>185</cp:revision>
  <cp:lastPrinted>2023-01-13T10:15:29Z</cp:lastPrinted>
  <dcterms:created xsi:type="dcterms:W3CDTF">2015-04-14T15:21:28Z</dcterms:created>
  <dcterms:modified xsi:type="dcterms:W3CDTF">2023-01-17T10:32:46Z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