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9"/>
  </p:notesMasterIdLst>
  <p:handoutMasterIdLst>
    <p:handoutMasterId r:id="rId10"/>
  </p:handoutMasterIdLst>
  <p:sldIdLst>
    <p:sldId id="256" r:id="rId6"/>
    <p:sldId id="261" r:id="rId7"/>
    <p:sldId id="262" r:id="rId8"/>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166" autoAdjust="0"/>
    <p:restoredTop sz="94689" autoAdjust="0"/>
  </p:normalViewPr>
  <p:slideViewPr>
    <p:cSldViewPr snapToGrid="0" snapToObjects="1" showGuides="1">
      <p:cViewPr>
        <p:scale>
          <a:sx n="19" d="100"/>
          <a:sy n="19" d="100"/>
        </p:scale>
        <p:origin x="680" y="-672"/>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viewProps" Target="viewProps.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presProps" Target="pres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commentAuthors" Target="commentAuthors.xml"/><Relationship Id="rId5" Type="http://schemas.openxmlformats.org/officeDocument/2006/relationships/slideMaster" Target="slideMasters/slideMaster5.xml"/><Relationship Id="rId15" Type="http://schemas.openxmlformats.org/officeDocument/2006/relationships/tableStyles" Target="tableStyles.xml"/><Relationship Id="rId10" Type="http://schemas.openxmlformats.org/officeDocument/2006/relationships/handoutMaster" Target="handoutMasters/handoutMaster1.xml"/><Relationship Id="rId4" Type="http://schemas.openxmlformats.org/officeDocument/2006/relationships/slideMaster" Target="slideMasters/slideMaster4.xml"/><Relationship Id="rId9" Type="http://schemas.openxmlformats.org/officeDocument/2006/relationships/notesMaster" Target="notesMasters/notesMaster1.xml"/><Relationship Id="rId14"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11/22/2025</a:t>
            </a:fld>
            <a:endParaRPr lang="en-US"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dirty="0"/>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11/22/2025</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22/11/2025</a:t>
            </a:fld>
            <a:endParaRPr lang="en-GB" dirty="0"/>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dirty="0"/>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22/11/2025</a:t>
            </a:fld>
            <a:endParaRPr lang="en-GB" dirty="0"/>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dirty="0"/>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22/11/2025</a:t>
            </a:fld>
            <a:endParaRPr lang="en-GB" dirty="0"/>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dirty="0"/>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22/11/2025</a:t>
            </a:fld>
            <a:endParaRPr lang="en-GB" dirty="0"/>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dirty="0"/>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22/11/2025</a:t>
            </a:fld>
            <a:endParaRPr lang="en-GB" dirty="0"/>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dirty="0"/>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22/11/2025</a:t>
            </a:fld>
            <a:endParaRPr lang="en-GB" dirty="0"/>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dirty="0"/>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22/11/2025</a:t>
            </a:fld>
            <a:endParaRPr lang="en-GB" dirty="0"/>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dirty="0"/>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22/11/2025</a:t>
            </a:fld>
            <a:endParaRPr lang="en-GB" dirty="0"/>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dirty="0"/>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dirty="0"/>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22/11/2025</a:t>
            </a:fld>
            <a:endParaRPr lang="en-GB" dirty="0"/>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dirty="0"/>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22/11/2025</a:t>
            </a:fld>
            <a:endParaRPr lang="en-GB" dirty="0"/>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dirty="0"/>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22/11/2025</a:t>
            </a:fld>
            <a:endParaRPr lang="en-GB" dirty="0"/>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dirty="0"/>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https://www.posterpresentations.com/how-to-change-the-column-configuration.html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https://www.posterpresentations.com/helpdesk.html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https://www.posterpresentations.com/how-to-change-the-column-configuration.html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https://www.posterpresentations.com/helpdesk.html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https://www.posterpresentations.com/how-to-change-the-column-configuration.html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https://www.posterpresentations.com/helpdesk.html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22/11/2025</a:t>
            </a:fld>
            <a:endParaRPr lang="en-GB" dirty="0"/>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dirty="0"/>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dirty="0"/>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image" Target="../media/image14.jpg"/><Relationship Id="rId5" Type="http://schemas.openxmlformats.org/officeDocument/2006/relationships/image" Target="../media/image13.jpg"/><Relationship Id="rId4" Type="http://schemas.openxmlformats.org/officeDocument/2006/relationships/image" Target="../media/image12.jpeg"/></Relationships>
</file>

<file path=ppt/slides/_rels/slide3.xml.rels><?xml version="1.0" encoding="UTF-8" standalone="yes"?>
<Relationships xmlns="http://schemas.openxmlformats.org/package/2006/relationships"><Relationship Id="rId3" Type="http://schemas.openxmlformats.org/officeDocument/2006/relationships/hyperlink" Target="https://doi.org/10.4088/jcp.14ac09325" TargetMode="External"/><Relationship Id="rId2" Type="http://schemas.openxmlformats.org/officeDocument/2006/relationships/hyperlink" Target="https://doi.org/10.1016/j.brat.2011.07.002" TargetMode="External"/><Relationship Id="rId1" Type="http://schemas.openxmlformats.org/officeDocument/2006/relationships/slideLayout" Target="../slideLayouts/slideLayout11.xml"/><Relationship Id="rId4" Type="http://schemas.openxmlformats.org/officeDocument/2006/relationships/hyperlink" Target="https://www.sciencemuseum.org.uk/objects-and-stories/medicine/victorian-mental-asylu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652337" y="11935326"/>
            <a:ext cx="40987579" cy="4957011"/>
          </a:xfrm>
        </p:spPr>
        <p:txBody>
          <a:bodyPr>
            <a:normAutofit/>
          </a:bodyPr>
          <a:lstStyle/>
          <a:p>
            <a:pPr algn="l"/>
            <a:br>
              <a:rPr lang="en-GB" sz="3200" b="1" dirty="0">
                <a:effectLst/>
                <a:ea typeface="Aptos" panose="020B0004020202020204" pitchFamily="34" charset="0"/>
              </a:rPr>
            </a:br>
            <a:br>
              <a:rPr lang="en-GB" sz="3200" dirty="0"/>
            </a:br>
            <a:r>
              <a:rPr lang="en-GB" sz="5400" b="1" dirty="0">
                <a:latin typeface="Arial" panose="020B0604020202020204" pitchFamily="34" charset="0"/>
                <a:cs typeface="Arial" panose="020B0604020202020204" pitchFamily="34" charset="0"/>
              </a:rPr>
              <a:t>Student name      Patricia  Amofa</a:t>
            </a:r>
            <a:br>
              <a:rPr lang="en-GB" sz="5400" b="1" dirty="0">
                <a:latin typeface="Arial" panose="020B0604020202020204" pitchFamily="34" charset="0"/>
                <a:cs typeface="Arial" panose="020B0604020202020204" pitchFamily="34" charset="0"/>
              </a:rPr>
            </a:br>
            <a:r>
              <a:rPr lang="en-GB" sz="5400" b="1" dirty="0">
                <a:latin typeface="Arial" panose="020B0604020202020204" pitchFamily="34" charset="0"/>
                <a:cs typeface="Arial" panose="020B0604020202020204" pitchFamily="34" charset="0"/>
              </a:rPr>
              <a:t>Student number    2315962</a:t>
            </a:r>
            <a:br>
              <a:rPr lang="en-GB" sz="5400" dirty="0"/>
            </a:br>
            <a:endParaRPr lang="en-GB" sz="5400"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828799" y="21031200"/>
            <a:ext cx="39848589" cy="5293895"/>
          </a:xfrm>
        </p:spPr>
        <p:txBody>
          <a:bodyPr>
            <a:normAutofit/>
          </a:bodyPr>
          <a:lstStyle/>
          <a:p>
            <a:pPr algn="l"/>
            <a:r>
              <a:rPr lang="en-GB" sz="4400" b="1" dirty="0">
                <a:latin typeface="Arial" panose="020B0604020202020204" pitchFamily="34" charset="0"/>
                <a:cs typeface="Arial" panose="020B0604020202020204" pitchFamily="34" charset="0"/>
              </a:rPr>
              <a:t>Acknowledgement of the use of AI tools</a:t>
            </a:r>
          </a:p>
          <a:p>
            <a:pPr algn="l"/>
            <a:r>
              <a:rPr lang="en-GB" sz="44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pPr algn="l"/>
            <a:endParaRPr lang="en-GB" sz="4400" dirty="0">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B5D689-0DBF-6610-F166-1771F1505D35}"/>
              </a:ext>
            </a:extLst>
          </p:cNvPr>
          <p:cNvSpPr txBox="1"/>
          <p:nvPr/>
        </p:nvSpPr>
        <p:spPr>
          <a:xfrm>
            <a:off x="7860632" y="6593305"/>
            <a:ext cx="29036209" cy="4154984"/>
          </a:xfrm>
          <a:prstGeom prst="rect">
            <a:avLst/>
          </a:prstGeom>
          <a:noFill/>
        </p:spPr>
        <p:txBody>
          <a:bodyPr wrap="square" rtlCol="0">
            <a:spAutoFit/>
          </a:bodyPr>
          <a:lstStyle/>
          <a:p>
            <a:pPr algn="ctr"/>
            <a:r>
              <a:rPr lang="en-GB" sz="8800" b="1" i="0" u="none" strike="noStrike" dirty="0">
                <a:effectLst/>
                <a:latin typeface="Arial" panose="020B0604020202020204" pitchFamily="34" charset="0"/>
                <a:cs typeface="Arial" panose="020B0604020202020204" pitchFamily="34" charset="0"/>
              </a:rPr>
              <a:t>BMHP6029</a:t>
            </a:r>
          </a:p>
          <a:p>
            <a:pPr algn="ctr"/>
            <a:r>
              <a:rPr lang="en-GB" sz="8800" b="1" i="0" u="none" strike="noStrike" dirty="0">
                <a:effectLst/>
                <a:latin typeface="Arial" panose="020B0604020202020204" pitchFamily="34" charset="0"/>
                <a:cs typeface="Arial" panose="020B0604020202020204" pitchFamily="34" charset="0"/>
              </a:rPr>
              <a:t>Psychopathological Classifications and Provisions </a:t>
            </a:r>
            <a:r>
              <a:rPr lang="en-GB" sz="8800" b="1" dirty="0">
                <a:effectLst/>
                <a:latin typeface="Arial" panose="020B0604020202020204" pitchFamily="34" charset="0"/>
                <a:ea typeface="Aptos" panose="020B0004020202020204" pitchFamily="34" charset="0"/>
                <a:cs typeface="Arial" panose="020B0604020202020204" pitchFamily="34" charset="0"/>
              </a:rPr>
              <a:t>Component</a:t>
            </a:r>
            <a:endParaRPr lang="en-GB"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2337" y="-106200"/>
            <a:ext cx="15706028" cy="628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 name="Picture 43">
            <a:extLst>
              <a:ext uri="{FF2B5EF4-FFF2-40B4-BE49-F238E27FC236}">
                <a16:creationId xmlns:a16="http://schemas.microsoft.com/office/drawing/2014/main" id="{7BAEC1F2-B390-8A8B-5A39-7C88A546BAC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3595956" y="25329272"/>
            <a:ext cx="5841207" cy="5724622"/>
          </a:xfrm>
          <a:prstGeom prst="rect">
            <a:avLst/>
          </a:prstGeom>
        </p:spPr>
      </p:pic>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471262" y="14792303"/>
            <a:ext cx="10056813" cy="6309397"/>
          </a:xfrm>
        </p:spPr>
        <p:txBody>
          <a:bodyPr/>
          <a:lstStyle/>
          <a:p>
            <a:r>
              <a:rPr lang="en-US" sz="3800" kern="100" dirty="0">
                <a:latin typeface="Aptos" panose="020B0004020202020204" pitchFamily="34" charset="0"/>
                <a:ea typeface="Aptos" panose="020B0004020202020204" pitchFamily="34" charset="0"/>
              </a:rPr>
              <a:t>The prevalence of hoarding problem in the UK is estimated to be between 2% and 5% of the population, or more than 1.2 million people</a:t>
            </a:r>
            <a:r>
              <a:rPr lang="en-GB" sz="3800" dirty="0">
                <a:latin typeface="Aptos" panose="020B0004020202020204" pitchFamily="34" charset="0"/>
              </a:rPr>
              <a:t> (Godfrey, 2025)</a:t>
            </a:r>
            <a:r>
              <a:rPr lang="en-US" sz="3800" kern="100" dirty="0">
                <a:latin typeface="Aptos" panose="020B0004020202020204" pitchFamily="34" charset="0"/>
                <a:ea typeface="Aptos" panose="020B0004020202020204" pitchFamily="34" charset="0"/>
              </a:rPr>
              <a:t>, according to some studies, although current statistics indicate that about 1.4 million people may be affected.  However, the precise number is difficult to determine because of the stigma attached to the illness and the challenges in finding and diagnosing patients.</a:t>
            </a:r>
            <a:endParaRPr lang="en-GB" sz="3800" dirty="0">
              <a:latin typeface="Aptos" panose="020B0004020202020204" pitchFamily="34" charset="0"/>
            </a:endParaRPr>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77827" y="4674099"/>
            <a:ext cx="10048875" cy="769433"/>
          </a:xfrm>
        </p:spPr>
        <p:txBody>
          <a:bodyPr/>
          <a:lstStyle/>
          <a:p>
            <a:r>
              <a:rPr lang="en-GB" sz="3800" dirty="0">
                <a:latin typeface="Aptos" panose="020B0004020202020204" pitchFamily="34" charset="0"/>
              </a:rPr>
              <a:t>Introduction </a:t>
            </a:r>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395835" y="20412910"/>
            <a:ext cx="10038660" cy="2172894"/>
          </a:xfrm>
        </p:spPr>
        <p:txBody>
          <a:bodyPr/>
          <a:lstStyle/>
          <a:p>
            <a:endParaRPr lang="en-GB" sz="3800" dirty="0">
              <a:latin typeface="Aptos" panose="020B0004020202020204" pitchFamily="34" charset="0"/>
            </a:endParaRPr>
          </a:p>
          <a:p>
            <a:r>
              <a:rPr lang="en-GB" sz="3800" dirty="0">
                <a:latin typeface="Aptos" panose="020B0004020202020204" pitchFamily="34" charset="0"/>
              </a:rPr>
              <a:t>Causes, Symptoms, Diagnosis</a:t>
            </a:r>
          </a:p>
          <a:p>
            <a:endParaRPr lang="en-GB" sz="3800" dirty="0">
              <a:latin typeface="Aptos" panose="020B0004020202020204" pitchFamily="34" charset="0"/>
            </a:endParaRPr>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428411" y="4674099"/>
            <a:ext cx="10048875" cy="769433"/>
          </a:xfrm>
        </p:spPr>
        <p:txBody>
          <a:bodyPr/>
          <a:lstStyle/>
          <a:p>
            <a:r>
              <a:rPr lang="en-GB" sz="3800" dirty="0">
                <a:latin typeface="Aptos" panose="020B0004020202020204" pitchFamily="34" charset="0"/>
              </a:rPr>
              <a:t>Historical perspectives and treatments </a:t>
            </a:r>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22448845" y="4783591"/>
            <a:ext cx="10058400" cy="2172894"/>
          </a:xfrm>
        </p:spPr>
        <p:txBody>
          <a:bodyPr/>
          <a:lstStyle/>
          <a:p>
            <a:r>
              <a:rPr lang="en-GB" sz="3800" dirty="0">
                <a:latin typeface="Aptos" panose="020B0004020202020204" pitchFamily="34" charset="0"/>
              </a:rPr>
              <a:t>Current services and treatments </a:t>
            </a:r>
            <a:endParaRPr lang="en-GB" sz="3800" b="0" u="none" dirty="0">
              <a:solidFill>
                <a:srgbClr val="FF0000"/>
              </a:solidFill>
              <a:latin typeface="Aptos" panose="020B0004020202020204" pitchFamily="34" charset="0"/>
            </a:endParaRPr>
          </a:p>
          <a:p>
            <a:pPr algn="l"/>
            <a:endParaRPr lang="en-GB" sz="3800" b="0" u="none" dirty="0">
              <a:solidFill>
                <a:srgbClr val="FF0000"/>
              </a:solidFill>
              <a:latin typeface="Aptos" panose="020B0004020202020204" pitchFamily="34" charset="0"/>
            </a:endParaRPr>
          </a:p>
          <a:p>
            <a:pPr algn="l"/>
            <a:endParaRPr lang="en-GB" sz="3800" b="0" u="none" dirty="0">
              <a:solidFill>
                <a:srgbClr val="FF0000"/>
              </a:solidFill>
              <a:latin typeface="Aptos" panose="020B0004020202020204" pitchFamily="34" charset="0"/>
            </a:endParaRPr>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5"/>
          </p:nvPr>
        </p:nvSpPr>
        <p:spPr>
          <a:xfrm>
            <a:off x="33422043" y="4674099"/>
            <a:ext cx="10047018" cy="1471164"/>
          </a:xfrm>
        </p:spPr>
        <p:txBody>
          <a:bodyPr/>
          <a:lstStyle/>
          <a:p>
            <a:r>
              <a:rPr lang="en-GB" sz="3800" dirty="0">
                <a:latin typeface="Aptos" panose="020B0004020202020204" pitchFamily="34" charset="0"/>
              </a:rPr>
              <a:t>Recommendations</a:t>
            </a:r>
          </a:p>
          <a:p>
            <a:endParaRPr lang="en-GB" sz="3800" dirty="0">
              <a:latin typeface="Aptos" panose="020B0004020202020204" pitchFamily="34" charset="0"/>
            </a:endParaRPr>
          </a:p>
        </p:txBody>
      </p:sp>
      <p:sp>
        <p:nvSpPr>
          <p:cNvPr id="10" name="Text Placeholder 9">
            <a:extLst>
              <a:ext uri="{FF2B5EF4-FFF2-40B4-BE49-F238E27FC236}">
                <a16:creationId xmlns:a16="http://schemas.microsoft.com/office/drawing/2014/main" id="{5BB92EB9-4C7E-3A15-04B6-67A9C82BD3DD}"/>
              </a:ext>
            </a:extLst>
          </p:cNvPr>
          <p:cNvSpPr>
            <a:spLocks noGrp="1"/>
          </p:cNvSpPr>
          <p:nvPr>
            <p:ph type="body" sz="quarter" idx="26"/>
          </p:nvPr>
        </p:nvSpPr>
        <p:spPr>
          <a:xfrm>
            <a:off x="32190237" y="909354"/>
            <a:ext cx="10047018" cy="1889213"/>
          </a:xfrm>
        </p:spPr>
        <p:txBody>
          <a:bodyPr/>
          <a:lstStyle/>
          <a:p>
            <a:pPr>
              <a:spcAft>
                <a:spcPts val="1100"/>
              </a:spcAft>
            </a:pPr>
            <a:endParaRPr lang="en-GB" sz="3800" dirty="0">
              <a:effectLst/>
              <a:latin typeface="Aptos" panose="020B0004020202020204" pitchFamily="34" charset="0"/>
              <a:ea typeface="Century Schoolbook" panose="02040604050505020304" pitchFamily="18" charset="0"/>
            </a:endParaRPr>
          </a:p>
          <a:p>
            <a:endParaRPr lang="en-GB" sz="3800" dirty="0">
              <a:latin typeface="Aptos" panose="020B0004020202020204" pitchFamily="34" charset="0"/>
            </a:endParaRPr>
          </a:p>
        </p:txBody>
      </p:sp>
      <p:sp>
        <p:nvSpPr>
          <p:cNvPr id="11" name="Text Placeholder 10">
            <a:extLst>
              <a:ext uri="{FF2B5EF4-FFF2-40B4-BE49-F238E27FC236}">
                <a16:creationId xmlns:a16="http://schemas.microsoft.com/office/drawing/2014/main" id="{E623E73B-A818-ECAD-449D-B4BA29C89431}"/>
              </a:ext>
            </a:extLst>
          </p:cNvPr>
          <p:cNvSpPr>
            <a:spLocks noGrp="1"/>
          </p:cNvSpPr>
          <p:nvPr>
            <p:ph type="body" sz="quarter" idx="27"/>
          </p:nvPr>
        </p:nvSpPr>
        <p:spPr>
          <a:xfrm>
            <a:off x="33373835" y="22689974"/>
            <a:ext cx="10047018" cy="769433"/>
          </a:xfrm>
        </p:spPr>
        <p:txBody>
          <a:bodyPr/>
          <a:lstStyle/>
          <a:p>
            <a:r>
              <a:rPr lang="en-GB" sz="3800" dirty="0">
                <a:latin typeface="Aptos" panose="020B0004020202020204" pitchFamily="34" charset="0"/>
              </a:rPr>
              <a:t>Conclusions </a:t>
            </a:r>
          </a:p>
        </p:txBody>
      </p:sp>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96"/>
          </p:nvPr>
        </p:nvSpPr>
        <p:spPr>
          <a:xfrm>
            <a:off x="436744" y="21820616"/>
            <a:ext cx="10038659" cy="10870646"/>
          </a:xfrm>
        </p:spPr>
        <p:txBody>
          <a:bodyPr/>
          <a:lstStyle/>
          <a:p>
            <a:r>
              <a:rPr lang="en-GB" sz="3800" b="1" kern="100" dirty="0">
                <a:effectLst/>
                <a:latin typeface="Aptos" panose="020B0004020202020204" pitchFamily="34" charset="0"/>
                <a:ea typeface="Aptos" panose="020B0004020202020204" pitchFamily="34" charset="0"/>
              </a:rPr>
              <a:t>Causes: </a:t>
            </a:r>
            <a:r>
              <a:rPr lang="en-GB" sz="3800" kern="100" dirty="0">
                <a:latin typeface="Aptos" panose="020B0004020202020204" pitchFamily="34" charset="0"/>
                <a:ea typeface="Aptos" panose="020B0004020202020204" pitchFamily="34" charset="0"/>
              </a:rPr>
              <a:t>The complicated causes of hoarding disease are believed to be caused by a variety of variables, including as stressful life events, brain abnormalities, and genetics (</a:t>
            </a:r>
            <a:r>
              <a:rPr lang="en-GB" sz="3800" dirty="0">
                <a:latin typeface="Aptos" panose="020B0004020202020204" pitchFamily="34" charset="0"/>
              </a:rPr>
              <a:t>Mathews, 2014)</a:t>
            </a:r>
            <a:r>
              <a:rPr lang="en-GB" sz="3800" kern="100" dirty="0">
                <a:latin typeface="Aptos" panose="020B0004020202020204" pitchFamily="34" charset="0"/>
                <a:ea typeface="Aptos" panose="020B0004020202020204" pitchFamily="34" charset="0"/>
              </a:rPr>
              <a:t>.</a:t>
            </a:r>
          </a:p>
          <a:p>
            <a:r>
              <a:rPr lang="en-GB" sz="3800" b="1" kern="100" dirty="0">
                <a:effectLst/>
                <a:latin typeface="Aptos" panose="020B0004020202020204" pitchFamily="34" charset="0"/>
                <a:ea typeface="Aptos" panose="020B0004020202020204" pitchFamily="34" charset="0"/>
              </a:rPr>
              <a:t>Symptoms: </a:t>
            </a:r>
            <a:r>
              <a:rPr lang="en-GB" sz="3800" kern="100" dirty="0">
                <a:latin typeface="Aptos" panose="020B0004020202020204" pitchFamily="34" charset="0"/>
                <a:ea typeface="Aptos" panose="020B0004020202020204" pitchFamily="34" charset="0"/>
              </a:rPr>
              <a:t>A chronic inability to part with belongings, regardless of their true worth, and a strong desire to hold onto things because the idea of doing so distresses them (</a:t>
            </a:r>
            <a:r>
              <a:rPr lang="en-GB" sz="3800" dirty="0">
                <a:latin typeface="Aptos" panose="020B0004020202020204" pitchFamily="34" charset="0"/>
              </a:rPr>
              <a:t>Dozier and Ayers, 2017)</a:t>
            </a:r>
            <a:endParaRPr lang="en-GB" sz="3800" kern="100" dirty="0">
              <a:latin typeface="Aptos" panose="020B0004020202020204" pitchFamily="34" charset="0"/>
              <a:ea typeface="Aptos" panose="020B0004020202020204" pitchFamily="34" charset="0"/>
            </a:endParaRPr>
          </a:p>
          <a:p>
            <a:r>
              <a:rPr lang="en-GB" sz="3800" b="1" dirty="0">
                <a:latin typeface="Aptos" panose="020B0004020202020204" pitchFamily="34" charset="0"/>
              </a:rPr>
              <a:t>Diagnosis: </a:t>
            </a:r>
            <a:r>
              <a:rPr lang="en-GB" sz="3800" dirty="0">
                <a:latin typeface="Aptos" panose="020B0004020202020204" pitchFamily="34" charset="0"/>
              </a:rPr>
              <a:t>It’s by a mental health specialist who evaluates  the difficulty of getting rid of belongings, the excessive accumulation of goods, and the ensuing clutter that degrades living spaces</a:t>
            </a:r>
          </a:p>
          <a:p>
            <a:endParaRPr lang="en-GB" sz="3800" kern="100" dirty="0">
              <a:solidFill>
                <a:srgbClr val="FF0000"/>
              </a:solidFill>
              <a:effectLst/>
              <a:latin typeface="Aptos" panose="020B0004020202020204" pitchFamily="34" charset="0"/>
              <a:ea typeface="Aptos" panose="020B0004020202020204" pitchFamily="34" charset="0"/>
            </a:endParaRPr>
          </a:p>
          <a:p>
            <a:endParaRPr lang="en-GB" sz="3800" kern="100" dirty="0">
              <a:effectLst/>
              <a:latin typeface="Aptos" panose="020B0004020202020204" pitchFamily="34" charset="0"/>
              <a:ea typeface="Aptos" panose="020B0004020202020204" pitchFamily="34" charset="0"/>
            </a:endParaRP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5555343" y="1335176"/>
            <a:ext cx="31998968" cy="2400657"/>
          </a:xfrm>
        </p:spPr>
        <p:txBody>
          <a:bodyPr/>
          <a:lstStyle/>
          <a:p>
            <a:r>
              <a:rPr lang="en-GB" sz="15000" dirty="0">
                <a:latin typeface="Aptos" panose="020B0004020202020204" pitchFamily="34" charset="0"/>
              </a:rPr>
              <a:t>Hoarding Disorder </a:t>
            </a: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677108"/>
          </a:xfrm>
          <a:prstGeom prst="rect">
            <a:avLst/>
          </a:prstGeom>
          <a:noFill/>
        </p:spPr>
        <p:txBody>
          <a:bodyPr wrap="none" rtlCol="0">
            <a:spAutoFit/>
          </a:bodyPr>
          <a:lstStyle/>
          <a:p>
            <a:endParaRPr lang="en-GB" sz="3800" dirty="0">
              <a:latin typeface="Aptos" panose="020B0004020202020204" pitchFamily="34" charset="0"/>
            </a:endParaRPr>
          </a:p>
        </p:txBody>
      </p:sp>
      <p:sp>
        <p:nvSpPr>
          <p:cNvPr id="26" name="Rectangle 8">
            <a:extLst>
              <a:ext uri="{FF2B5EF4-FFF2-40B4-BE49-F238E27FC236}">
                <a16:creationId xmlns:a16="http://schemas.microsoft.com/office/drawing/2014/main" id="{1E823624-B102-CE8F-74A8-6F140E0E692B}"/>
              </a:ext>
            </a:extLst>
          </p:cNvPr>
          <p:cNvSpPr>
            <a:spLocks noGrp="1" noChangeArrowheads="1"/>
          </p:cNvSpPr>
          <p:nvPr>
            <p:ph type="body" sz="quarter" idx="21"/>
          </p:nvPr>
        </p:nvSpPr>
        <p:spPr bwMode="auto">
          <a:xfrm>
            <a:off x="11544929" y="5005769"/>
            <a:ext cx="9925941" cy="225477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r>
              <a:rPr lang="en-US" sz="3800" dirty="0">
                <a:latin typeface="Aptos" panose="020B0004020202020204" pitchFamily="34" charset="0"/>
              </a:rPr>
              <a:t>In the past, hoarding </a:t>
            </a:r>
            <a:r>
              <a:rPr lang="en-GB" sz="3800" noProof="0" dirty="0">
                <a:latin typeface="Aptos" panose="020B0004020202020204" pitchFamily="34" charset="0"/>
              </a:rPr>
              <a:t>behaviour</a:t>
            </a:r>
            <a:r>
              <a:rPr lang="en-US" sz="3800" dirty="0">
                <a:latin typeface="Aptos" panose="020B0004020202020204" pitchFamily="34" charset="0"/>
              </a:rPr>
              <a:t> was seen as strange </a:t>
            </a:r>
            <a:r>
              <a:rPr lang="en-GB" sz="3800" noProof="0" dirty="0">
                <a:latin typeface="Aptos" panose="020B0004020202020204" pitchFamily="34" charset="0"/>
              </a:rPr>
              <a:t>behaviour</a:t>
            </a:r>
            <a:r>
              <a:rPr lang="en-US" sz="3800" dirty="0">
                <a:latin typeface="Aptos" panose="020B0004020202020204" pitchFamily="34" charset="0"/>
              </a:rPr>
              <a:t> or a sign of moral weakness, frequently connected to carelessness or sloth. Psychoanalytic theories, such those put forth by Freud</a:t>
            </a:r>
            <a:r>
              <a:rPr lang="en-GB" dirty="0"/>
              <a:t> </a:t>
            </a:r>
            <a:r>
              <a:rPr lang="en-GB" sz="3800" dirty="0">
                <a:latin typeface="Aptos" panose="020B0004020202020204" pitchFamily="34" charset="0"/>
              </a:rPr>
              <a:t>(Nash, 2018)</a:t>
            </a:r>
            <a:r>
              <a:rPr lang="en-US" sz="3800" dirty="0">
                <a:latin typeface="Aptos" panose="020B0004020202020204" pitchFamily="34" charset="0"/>
              </a:rPr>
              <a:t>, connected it to fixation in the anal-retentive stage, implying problems with security and control. For a large portion of the 20th century, hoarding was thought to be a sign of various illnesses, especially obsessive-compulsive disorder (OCD), and people were frequently perceived as wanting to live that way. Hoarding was not identified as a separate </a:t>
            </a:r>
            <a:r>
              <a:rPr lang="en-GB" sz="3800" noProof="0" dirty="0">
                <a:latin typeface="Aptos" panose="020B0004020202020204" pitchFamily="34" charset="0"/>
              </a:rPr>
              <a:t>behavioural</a:t>
            </a:r>
            <a:r>
              <a:rPr lang="en-US" sz="3800" dirty="0">
                <a:latin typeface="Aptos" panose="020B0004020202020204" pitchFamily="34" charset="0"/>
              </a:rPr>
              <a:t> syndrome with information processing issues, emotional attachment to belongings, and avoidance behaviors until the late 1990s, after study by Frost and Hartl</a:t>
            </a:r>
            <a:r>
              <a:rPr lang="en-GB" dirty="0"/>
              <a:t> </a:t>
            </a:r>
            <a:r>
              <a:rPr lang="en-GB" sz="3800" dirty="0">
                <a:latin typeface="Aptos" panose="020B0004020202020204" pitchFamily="34" charset="0"/>
              </a:rPr>
              <a:t>(Frost and Hartl, 1996)</a:t>
            </a:r>
            <a:r>
              <a:rPr lang="en-US" sz="3800" dirty="0">
                <a:latin typeface="Aptos" panose="020B0004020202020204" pitchFamily="34" charset="0"/>
              </a:rPr>
              <a:t>.</a:t>
            </a:r>
            <a:endParaRPr lang="en-GB" sz="3800" dirty="0">
              <a:latin typeface="Aptos" panose="020B0004020202020204" pitchFamily="34" charset="0"/>
            </a:endParaRPr>
          </a:p>
          <a:p>
            <a:r>
              <a:rPr lang="en-GB" sz="3800" dirty="0">
                <a:latin typeface="Aptos" panose="020B0004020202020204" pitchFamily="34" charset="0"/>
              </a:rPr>
              <a:t>The DSM-5 and ICD-11 now categorise it as a separate mental health condition, recognising its connections to trauma, anxiety, cognitive impairments, and genetics. Treatment methods used in the past included forcible cleansing, institutionalisation, and general psychotherapy, all of which frequently proved traumatising and unproductive (Science Museum, 2018). These days, interventions frequently involve multidisciplinary teams and employ evidence-based therapies including motivational interviewing, cognitive behavioural therapy specifically designed for hoarding (CBT-H) (Ayers </a:t>
            </a:r>
            <a:r>
              <a:rPr lang="en-GB" sz="3800" i="1" dirty="0">
                <a:latin typeface="Aptos" panose="020B0004020202020204" pitchFamily="34" charset="0"/>
              </a:rPr>
              <a:t>et al.</a:t>
            </a:r>
            <a:r>
              <a:rPr lang="en-GB" sz="3800" dirty="0">
                <a:latin typeface="Aptos" panose="020B0004020202020204" pitchFamily="34" charset="0"/>
              </a:rPr>
              <a:t>, 2011), and, in certain situations, medication. In order to address underlying problems and encourage long-term rehabilitation, current practice places more emphasis on functional improvement, risk reduction, and progressive transformation than on forced cleanouts.</a:t>
            </a:r>
          </a:p>
          <a:p>
            <a:r>
              <a:rPr lang="en-GB" sz="3800" dirty="0">
                <a:latin typeface="Aptos" panose="020B0004020202020204" pitchFamily="34" charset="0"/>
              </a:rPr>
              <a:t> </a:t>
            </a:r>
          </a:p>
        </p:txBody>
      </p:sp>
      <p:sp>
        <p:nvSpPr>
          <p:cNvPr id="35" name="Rectangle 15">
            <a:extLst>
              <a:ext uri="{FF2B5EF4-FFF2-40B4-BE49-F238E27FC236}">
                <a16:creationId xmlns:a16="http://schemas.microsoft.com/office/drawing/2014/main" id="{1AF85C22-FAAB-8E0D-B22E-8B01F3734A71}"/>
              </a:ext>
            </a:extLst>
          </p:cNvPr>
          <p:cNvSpPr>
            <a:spLocks noChangeArrowheads="1"/>
          </p:cNvSpPr>
          <p:nvPr/>
        </p:nvSpPr>
        <p:spPr bwMode="auto">
          <a:xfrm>
            <a:off x="22471931" y="13407286"/>
            <a:ext cx="9925941" cy="76944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defTabSz="914400" eaLnBrk="0" fontAlgn="base" hangingPunct="0">
              <a:spcBef>
                <a:spcPct val="0"/>
              </a:spcBef>
              <a:spcAft>
                <a:spcPct val="0"/>
              </a:spcAft>
            </a:pPr>
            <a:r>
              <a:rPr kumimoji="0" lang="en-US" altLang="en-US" sz="3800" b="0" i="0" u="none" strike="noStrike" cap="none" normalizeH="0" baseline="0" dirty="0">
                <a:ln>
                  <a:noFill/>
                </a:ln>
                <a:solidFill>
                  <a:schemeClr val="tx1"/>
                </a:solidFill>
                <a:effectLst/>
                <a:latin typeface="Aptos" panose="020B0004020202020204" pitchFamily="34" charset="0"/>
              </a:rPr>
              <a:t>CBT for Hoarding (CBT-H), which aids in decision-making and gradual discarding, is currently the primary treatment for hoarding disorder </a:t>
            </a:r>
            <a:r>
              <a:rPr lang="en-GB" sz="3800" dirty="0">
                <a:latin typeface="Aptos" panose="020B0004020202020204" pitchFamily="34" charset="0"/>
              </a:rPr>
              <a:t>(NHS, 2021)</a:t>
            </a:r>
            <a:r>
              <a:rPr kumimoji="0" lang="en-US" altLang="en-US" sz="3800" b="0" i="0" u="none" strike="noStrike" cap="none" normalizeH="0" baseline="0" dirty="0">
                <a:ln>
                  <a:noFill/>
                </a:ln>
                <a:solidFill>
                  <a:schemeClr val="tx1"/>
                </a:solidFill>
                <a:effectLst/>
                <a:latin typeface="Aptos" panose="020B0004020202020204" pitchFamily="34" charset="0"/>
              </a:rPr>
              <a:t>. Increased involvement may be achieved through motivational interviewing, and if additional illnesses like anxiety or depression are present, medications like SSRIs may be helpful. With an emphasis on safety and harm reduction, interdisciplinary teams that include mental health specialists and housing services frequently offer support. Additionally, charities like Hoarding UK provide peer and practical support.</a:t>
            </a:r>
          </a:p>
        </p:txBody>
      </p:sp>
      <p:sp>
        <p:nvSpPr>
          <p:cNvPr id="38" name="Rectangle 17">
            <a:extLst>
              <a:ext uri="{FF2B5EF4-FFF2-40B4-BE49-F238E27FC236}">
                <a16:creationId xmlns:a16="http://schemas.microsoft.com/office/drawing/2014/main" id="{55D0C1B5-DA71-6108-0752-0814D259D95A}"/>
              </a:ext>
            </a:extLst>
          </p:cNvPr>
          <p:cNvSpPr>
            <a:spLocks noChangeArrowheads="1"/>
          </p:cNvSpPr>
          <p:nvPr/>
        </p:nvSpPr>
        <p:spPr bwMode="auto">
          <a:xfrm rot="10800000" flipV="1">
            <a:off x="33523951" y="5409681"/>
            <a:ext cx="9889422" cy="147117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defTabSz="914400" eaLnBrk="0" fontAlgn="base" hangingPunct="0">
              <a:spcBef>
                <a:spcPct val="0"/>
              </a:spcBef>
              <a:spcAft>
                <a:spcPct val="0"/>
              </a:spcAft>
            </a:pPr>
            <a:r>
              <a:rPr kumimoji="0" lang="en-US" altLang="en-US" sz="3800" b="0" i="0" u="none" strike="noStrike" cap="none" normalizeH="0" baseline="0" dirty="0">
                <a:ln>
                  <a:noFill/>
                </a:ln>
                <a:solidFill>
                  <a:schemeClr val="tx1"/>
                </a:solidFill>
                <a:effectLst/>
                <a:latin typeface="Aptos" panose="020B0004020202020204" pitchFamily="34" charset="0"/>
              </a:rPr>
              <a:t>According to recent research, the most successful method of treating hoarding disease is Cognitive </a:t>
            </a:r>
            <a:r>
              <a:rPr kumimoji="0" lang="en-GB" sz="3800" b="0" i="0" u="none" strike="noStrike" cap="none" normalizeH="0" baseline="0" noProof="0" dirty="0">
                <a:ln>
                  <a:noFill/>
                </a:ln>
                <a:solidFill>
                  <a:schemeClr val="tx1"/>
                </a:solidFill>
                <a:effectLst/>
                <a:latin typeface="Aptos" panose="020B0004020202020204" pitchFamily="34" charset="0"/>
              </a:rPr>
              <a:t>Behavioural</a:t>
            </a:r>
            <a:r>
              <a:rPr kumimoji="0" lang="en-US" altLang="en-US" sz="3800" b="0" i="0" u="none" strike="noStrike" cap="none" normalizeH="0" baseline="0" dirty="0">
                <a:ln>
                  <a:noFill/>
                </a:ln>
                <a:solidFill>
                  <a:schemeClr val="tx1"/>
                </a:solidFill>
                <a:effectLst/>
                <a:latin typeface="Aptos" panose="020B0004020202020204" pitchFamily="34" charset="0"/>
              </a:rPr>
              <a:t> Therapy, which focusses on decision-making abilities, emotional attachment to belongings, and gradual exposure to discarding </a:t>
            </a:r>
            <a:r>
              <a:rPr lang="en-US" sz="3800" dirty="0">
                <a:latin typeface="Aptos" panose="020B0004020202020204" pitchFamily="34" charset="0"/>
              </a:rPr>
              <a:t>(Stamatis, Roddy and Timpano, 2021)</a:t>
            </a:r>
            <a:r>
              <a:rPr kumimoji="0" lang="en-US" altLang="en-US" sz="3800" b="0" i="0" u="none" strike="noStrike" cap="none" normalizeH="0" baseline="0" dirty="0">
                <a:ln>
                  <a:noFill/>
                </a:ln>
                <a:solidFill>
                  <a:schemeClr val="tx1"/>
                </a:solidFill>
                <a:effectLst/>
                <a:latin typeface="Aptos" panose="020B0004020202020204" pitchFamily="34" charset="0"/>
              </a:rPr>
              <a:t>. To increase participation, motivational interviewing is advised, particularly in situations when insight is scarce (</a:t>
            </a:r>
            <a:r>
              <a:rPr lang="en-GB" sz="3800" dirty="0"/>
              <a:t>Bischof, Bischof and Rumpf, 2021)</a:t>
            </a:r>
            <a:r>
              <a:rPr kumimoji="0" lang="en-US" altLang="en-US" sz="3800" b="0" i="0" u="none" strike="noStrike" cap="none" normalizeH="0" baseline="0" dirty="0">
                <a:ln>
                  <a:noFill/>
                </a:ln>
                <a:solidFill>
                  <a:schemeClr val="tx1"/>
                </a:solidFill>
                <a:effectLst/>
                <a:latin typeface="Aptos" panose="020B0004020202020204" pitchFamily="34" charset="0"/>
              </a:rPr>
              <a:t>. To address both psychological needs and environmental risks, a multidisciplinary, person-centered strategy integrating mental health specialists, occupational therapists, housing, and fire safety services is recommended. Forced clearance, which is associated with high relapse rates, is not chosen over harm reduction and gradual improvement. When hoarding coexists with disorders like anxiety or depression, medication may be helpful. In order to lessen isolation and sustain recovery over time, the literature also advises continued peer and community-based help, especially from charities like Hoarding UK.</a:t>
            </a:r>
          </a:p>
        </p:txBody>
      </p:sp>
      <p:sp>
        <p:nvSpPr>
          <p:cNvPr id="39" name="Rectangle 18">
            <a:extLst>
              <a:ext uri="{FF2B5EF4-FFF2-40B4-BE49-F238E27FC236}">
                <a16:creationId xmlns:a16="http://schemas.microsoft.com/office/drawing/2014/main" id="{B1747C58-A5EA-A649-2D4A-F04300C59DAE}"/>
              </a:ext>
            </a:extLst>
          </p:cNvPr>
          <p:cNvSpPr>
            <a:spLocks noChangeArrowheads="1"/>
          </p:cNvSpPr>
          <p:nvPr/>
        </p:nvSpPr>
        <p:spPr bwMode="auto">
          <a:xfrm rot="10800000" flipV="1">
            <a:off x="33348095" y="23459408"/>
            <a:ext cx="9925942" cy="76944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800" b="0" i="0" u="none" strike="noStrike" cap="none" normalizeH="0" baseline="0" dirty="0">
                <a:ln>
                  <a:noFill/>
                </a:ln>
                <a:solidFill>
                  <a:schemeClr val="tx1"/>
                </a:solidFill>
                <a:effectLst/>
                <a:latin typeface="Aptos" panose="020B0004020202020204" pitchFamily="34" charset="0"/>
              </a:rPr>
              <a:t>In conclusion, research suggests that the most effective treatment for hoarding problem is cognitive </a:t>
            </a:r>
            <a:r>
              <a:rPr kumimoji="0" lang="en-GB" sz="3800" b="0" i="0" u="none" strike="noStrike" cap="none" normalizeH="0" baseline="0" noProof="0" dirty="0">
                <a:ln>
                  <a:noFill/>
                </a:ln>
                <a:solidFill>
                  <a:schemeClr val="tx1"/>
                </a:solidFill>
                <a:effectLst/>
                <a:latin typeface="Aptos" panose="020B0004020202020204" pitchFamily="34" charset="0"/>
              </a:rPr>
              <a:t>behavioural</a:t>
            </a:r>
            <a:r>
              <a:rPr kumimoji="0" lang="en-US" altLang="en-US" sz="3800" b="0" i="0" u="none" strike="noStrike" cap="none" normalizeH="0" baseline="0" dirty="0">
                <a:ln>
                  <a:noFill/>
                </a:ln>
                <a:solidFill>
                  <a:schemeClr val="tx1"/>
                </a:solidFill>
                <a:effectLst/>
                <a:latin typeface="Aptos" panose="020B0004020202020204" pitchFamily="34" charset="0"/>
              </a:rPr>
              <a:t> therapy (CBT) particularly designed for hoarding, bolstered with useful, at-home therapies and motivational techniques. Forced removal is not recommended over a multidisciplinary approach that emphasizes damage reduction and gradual improvement. Co-existing illnesses may benefit from medication, although it is ineffective on its own. Sustainable results require ongoing assistance from experts and community resources.</a:t>
            </a:r>
          </a:p>
        </p:txBody>
      </p:sp>
      <p:sp>
        <p:nvSpPr>
          <p:cNvPr id="40" name="Rectangle 19">
            <a:extLst>
              <a:ext uri="{FF2B5EF4-FFF2-40B4-BE49-F238E27FC236}">
                <a16:creationId xmlns:a16="http://schemas.microsoft.com/office/drawing/2014/main" id="{D7C1DDCC-88A6-5F7B-79C4-A5AB641E865A}"/>
              </a:ext>
            </a:extLst>
          </p:cNvPr>
          <p:cNvSpPr>
            <a:spLocks noChangeArrowheads="1"/>
          </p:cNvSpPr>
          <p:nvPr/>
        </p:nvSpPr>
        <p:spPr bwMode="auto">
          <a:xfrm rot="10800000" flipV="1">
            <a:off x="588886" y="5006237"/>
            <a:ext cx="9932916" cy="47705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defTabSz="914400" eaLnBrk="0" fontAlgn="base" hangingPunct="0">
              <a:spcBef>
                <a:spcPct val="0"/>
              </a:spcBef>
              <a:spcAft>
                <a:spcPct val="0"/>
              </a:spcAft>
            </a:pPr>
            <a:r>
              <a:rPr lang="en-US" altLang="en-US" sz="3800" dirty="0">
                <a:latin typeface="Aptos" panose="020B0004020202020204" pitchFamily="34" charset="0"/>
              </a:rPr>
              <a:t>Hoarding disorder is classified in chapter 6: mental, </a:t>
            </a:r>
            <a:r>
              <a:rPr lang="en-GB" sz="3800" dirty="0">
                <a:latin typeface="Aptos" panose="020B0004020202020204" pitchFamily="34" charset="0"/>
              </a:rPr>
              <a:t>behavioural</a:t>
            </a:r>
            <a:r>
              <a:rPr lang="en-US" altLang="en-US" sz="3800" dirty="0">
                <a:latin typeface="Aptos" panose="020B0004020202020204" pitchFamily="34" charset="0"/>
              </a:rPr>
              <a:t> or neurodevelopmental disorder of ICD-11 specifically under the “obsessive-compulsive and related disorders grouping”, which causes a person to struggle and have difficulties in day-to-day functioning </a:t>
            </a:r>
            <a:r>
              <a:rPr lang="en-US" sz="3600" i="1" dirty="0">
                <a:latin typeface="Aptos" panose="020B0004020202020204" pitchFamily="34" charset="0"/>
              </a:rPr>
              <a:t>(PSYCHOLOGICAL APPROACH TO DIAGNOSIS: using the icd 11 as a framework.</a:t>
            </a:r>
            <a:r>
              <a:rPr lang="en-US" sz="3600" dirty="0">
                <a:latin typeface="Aptos" panose="020B0004020202020204" pitchFamily="34" charset="0"/>
              </a:rPr>
              <a:t>, 2021)</a:t>
            </a:r>
            <a:endParaRPr kumimoji="0" lang="en-US" altLang="en-US" sz="3600" b="0" i="0" u="none" strike="noStrike" cap="none" normalizeH="0" baseline="0" dirty="0">
              <a:ln>
                <a:noFill/>
              </a:ln>
              <a:solidFill>
                <a:schemeClr val="tx1"/>
              </a:solidFill>
              <a:effectLst/>
              <a:latin typeface="Aptos" panose="020B0004020202020204" pitchFamily="34" charset="0"/>
            </a:endParaRPr>
          </a:p>
        </p:txBody>
      </p:sp>
      <p:pic>
        <p:nvPicPr>
          <p:cNvPr id="42" name="Picture 41">
            <a:extLst>
              <a:ext uri="{FF2B5EF4-FFF2-40B4-BE49-F238E27FC236}">
                <a16:creationId xmlns:a16="http://schemas.microsoft.com/office/drawing/2014/main" id="{5B050DD5-B3C7-789B-AE66-21314E6FC97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04432" y="9818558"/>
            <a:ext cx="8103281" cy="5059854"/>
          </a:xfrm>
          <a:prstGeom prst="rect">
            <a:avLst/>
          </a:prstGeom>
        </p:spPr>
      </p:pic>
      <p:pic>
        <p:nvPicPr>
          <p:cNvPr id="46" name="Picture 45">
            <a:extLst>
              <a:ext uri="{FF2B5EF4-FFF2-40B4-BE49-F238E27FC236}">
                <a16:creationId xmlns:a16="http://schemas.microsoft.com/office/drawing/2014/main" id="{7540181B-8838-6A1C-D525-787703FE34E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475500" y="5943600"/>
            <a:ext cx="9716759" cy="7154965"/>
          </a:xfrm>
          <a:prstGeom prst="rect">
            <a:avLst/>
          </a:prstGeom>
        </p:spPr>
      </p:pic>
      <p:pic>
        <p:nvPicPr>
          <p:cNvPr id="48" name="Picture 47">
            <a:extLst>
              <a:ext uri="{FF2B5EF4-FFF2-40B4-BE49-F238E27FC236}">
                <a16:creationId xmlns:a16="http://schemas.microsoft.com/office/drawing/2014/main" id="{F6F226E7-C059-AAA1-B3FA-C92EBD21BB0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3757951" y="20161703"/>
            <a:ext cx="9106227" cy="2703411"/>
          </a:xfrm>
          <a:prstGeom prst="rect">
            <a:avLst/>
          </a:prstGeom>
        </p:spPr>
      </p:pic>
      <p:pic>
        <p:nvPicPr>
          <p:cNvPr id="52" name="Picture 51">
            <a:extLst>
              <a:ext uri="{FF2B5EF4-FFF2-40B4-BE49-F238E27FC236}">
                <a16:creationId xmlns:a16="http://schemas.microsoft.com/office/drawing/2014/main" id="{952F4027-CB75-5FC2-28C1-12958C270C3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2913788" y="21542445"/>
            <a:ext cx="9276449" cy="7343855"/>
          </a:xfrm>
          <a:prstGeom prst="rect">
            <a:avLst/>
          </a:prstGeom>
        </p:spPr>
      </p:pic>
    </p:spTree>
    <p:extLst>
      <p:ext uri="{BB962C8B-B14F-4D97-AF65-F5344CB8AC3E}">
        <p14:creationId xmlns:p14="http://schemas.microsoft.com/office/powerpoint/2010/main" val="5310860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A7FE937-64A5-401F-93C6-E99D35005CED}"/>
              </a:ext>
            </a:extLst>
          </p:cNvPr>
          <p:cNvSpPr txBox="1"/>
          <p:nvPr/>
        </p:nvSpPr>
        <p:spPr>
          <a:xfrm>
            <a:off x="1915886" y="957943"/>
            <a:ext cx="18549257" cy="1415772"/>
          </a:xfrm>
          <a:prstGeom prst="rect">
            <a:avLst/>
          </a:prstGeom>
          <a:noFill/>
        </p:spPr>
        <p:txBody>
          <a:bodyPr wrap="square" rtlCol="0">
            <a:spAutoFit/>
          </a:bodyPr>
          <a:lstStyle/>
          <a:p>
            <a:r>
              <a:rPr lang="en-GB" dirty="0"/>
              <a:t>Reference List</a:t>
            </a:r>
          </a:p>
        </p:txBody>
      </p:sp>
      <p:sp>
        <p:nvSpPr>
          <p:cNvPr id="3" name="TextBox 2">
            <a:extLst>
              <a:ext uri="{FF2B5EF4-FFF2-40B4-BE49-F238E27FC236}">
                <a16:creationId xmlns:a16="http://schemas.microsoft.com/office/drawing/2014/main" id="{2B7D5E36-CB9D-A92A-7078-0D5043E647A8}"/>
              </a:ext>
            </a:extLst>
          </p:cNvPr>
          <p:cNvSpPr txBox="1"/>
          <p:nvPr/>
        </p:nvSpPr>
        <p:spPr>
          <a:xfrm>
            <a:off x="2381692" y="4848447"/>
            <a:ext cx="39978419" cy="20405586"/>
          </a:xfrm>
          <a:prstGeom prst="rect">
            <a:avLst/>
          </a:prstGeom>
          <a:noFill/>
        </p:spPr>
        <p:txBody>
          <a:bodyPr wrap="square" rtlCol="0">
            <a:spAutoFit/>
          </a:bodyPr>
          <a:lstStyle/>
          <a:p>
            <a:r>
              <a:rPr lang="en-US" sz="4000" i="1" dirty="0"/>
              <a:t>About Hoarding | </a:t>
            </a:r>
            <a:r>
              <a:rPr lang="en-GB" sz="4000" i="1" noProof="0" dirty="0"/>
              <a:t>HoardingUK</a:t>
            </a:r>
            <a:r>
              <a:rPr lang="en-US" sz="4000" dirty="0"/>
              <a:t> (no date). Available at: https://hoardinguk.org/abouthoarding/.</a:t>
            </a:r>
          </a:p>
          <a:p>
            <a:endParaRPr lang="en-GB" sz="4000" dirty="0"/>
          </a:p>
          <a:p>
            <a:r>
              <a:rPr lang="en-GB" sz="4000" dirty="0"/>
              <a:t>Ayers, C.R. </a:t>
            </a:r>
            <a:r>
              <a:rPr lang="en-GB" sz="4000" i="1" dirty="0"/>
              <a:t>et al.</a:t>
            </a:r>
            <a:r>
              <a:rPr lang="en-GB" sz="4000" dirty="0"/>
              <a:t> (2011) ‘Cognitive-behavioural therapy for geriatric compulsive hoarding’, </a:t>
            </a:r>
            <a:r>
              <a:rPr lang="en-GB" sz="4000" i="1" dirty="0"/>
              <a:t>Behaviour Research and Therapy</a:t>
            </a:r>
            <a:r>
              <a:rPr lang="en-GB" sz="4000" dirty="0"/>
              <a:t>, 49(10), pp. 689–694. Available at: </a:t>
            </a:r>
            <a:r>
              <a:rPr lang="en-GB" sz="4000" dirty="0">
                <a:hlinkClick r:id="rId2"/>
              </a:rPr>
              <a:t>https://doi.org/10.1016/j.brat.2011.07.002</a:t>
            </a:r>
            <a:r>
              <a:rPr lang="en-GB" sz="4000" dirty="0"/>
              <a:t>.</a:t>
            </a:r>
          </a:p>
          <a:p>
            <a:endParaRPr lang="en-GB" sz="4000" dirty="0"/>
          </a:p>
          <a:p>
            <a:r>
              <a:rPr lang="en-GB" sz="4000" dirty="0"/>
              <a:t>Bischof, G., Bischof, A. and Rumpf, H.-J. (2021) ‘Motivational interviewing: an evidence-based Approach for Use in Medical Practice’, </a:t>
            </a:r>
            <a:r>
              <a:rPr lang="en-GB" sz="4000" i="1" dirty="0"/>
              <a:t>Deutsches Aerzteblatt Online</a:t>
            </a:r>
            <a:r>
              <a:rPr lang="en-GB" sz="4000" dirty="0"/>
              <a:t>, 118(7), pp. 109–115. Available at: https://doi.org/10.3238/arztebl.m2021.0014.‌</a:t>
            </a:r>
          </a:p>
          <a:p>
            <a:r>
              <a:rPr lang="en-GB" sz="4000" dirty="0"/>
              <a:t>‌</a:t>
            </a:r>
            <a:endParaRPr lang="en-US" sz="4000" dirty="0"/>
          </a:p>
          <a:p>
            <a:r>
              <a:rPr lang="en-US" sz="4000" dirty="0"/>
              <a:t>Dozier, M.E. and Ayers, C.R. (2017) ‘The Etiology of Hoarding Disorder: A Review’, </a:t>
            </a:r>
            <a:r>
              <a:rPr lang="en-US" sz="4000" i="1" dirty="0"/>
              <a:t>Psychopathology</a:t>
            </a:r>
            <a:r>
              <a:rPr lang="en-US" sz="4000" dirty="0"/>
              <a:t>, 50(5), pp. 291–296. Available at: https://doi.org/10.1159/000479235.</a:t>
            </a:r>
          </a:p>
          <a:p>
            <a:r>
              <a:rPr lang="en-US" sz="4000" dirty="0"/>
              <a:t>‌</a:t>
            </a:r>
          </a:p>
          <a:p>
            <a:r>
              <a:rPr lang="en-US" sz="4000" dirty="0"/>
              <a:t>Frost, R.O. and Hartl, T.L. (1996) ‘A cognitive-behavioral model of compulsive hoarding’, </a:t>
            </a:r>
            <a:r>
              <a:rPr lang="en-US" sz="4000" i="1" dirty="0"/>
              <a:t>Behaviour Research and Therapy</a:t>
            </a:r>
            <a:r>
              <a:rPr lang="en-US" sz="4000" dirty="0"/>
              <a:t>, 34(4), pp. 341–350. Available at: https://doi.org/10.1016/0005-7967(95)00071-2.</a:t>
            </a:r>
          </a:p>
          <a:p>
            <a:endParaRPr lang="en-US" sz="4000" dirty="0"/>
          </a:p>
          <a:p>
            <a:r>
              <a:rPr lang="en-US" sz="4000" dirty="0"/>
              <a:t>Godfrey, B. (2025) ‘Hoarding a UK mental health emergency – Birmingham group warns’, </a:t>
            </a:r>
            <a:r>
              <a:rPr lang="en-US" sz="4000" i="1" dirty="0"/>
              <a:t>BBC News</a:t>
            </a:r>
            <a:r>
              <a:rPr lang="en-US" sz="4000" dirty="0"/>
              <a:t>, 28 April. Available at: https://www.bbc.co.uk/news/articles/cj3xlel7vrro.</a:t>
            </a:r>
          </a:p>
          <a:p>
            <a:endParaRPr lang="en-US" sz="4000" dirty="0"/>
          </a:p>
          <a:p>
            <a:r>
              <a:rPr lang="en-US" sz="4000" dirty="0"/>
              <a:t>Mathews, C.A. (2014) ‘Hoarding Disorder: More Than Just a Problem of Too Much Stuff’, </a:t>
            </a:r>
            <a:r>
              <a:rPr lang="en-US" sz="4000" i="1" dirty="0"/>
              <a:t>The Journal of Clinical Psychiatry</a:t>
            </a:r>
            <a:r>
              <a:rPr lang="en-US" sz="4000" dirty="0"/>
              <a:t>, 75(08), pp. 893–894. Available at: </a:t>
            </a:r>
            <a:r>
              <a:rPr lang="en-US" sz="4000" dirty="0">
                <a:hlinkClick r:id="rId3"/>
              </a:rPr>
              <a:t>https://doi.org/10.4088/jcp.14ac09325</a:t>
            </a:r>
            <a:r>
              <a:rPr lang="en-US" sz="4000" dirty="0"/>
              <a:t>.</a:t>
            </a:r>
          </a:p>
          <a:p>
            <a:endParaRPr lang="en-US" sz="4000" i="1" dirty="0"/>
          </a:p>
          <a:p>
            <a:r>
              <a:rPr lang="en-GB" sz="4000" dirty="0"/>
              <a:t>Nash, J. (2018) </a:t>
            </a:r>
            <a:r>
              <a:rPr lang="en-GB" sz="4000" i="1" dirty="0"/>
              <a:t>Psychoanalysis: A brief history of freud’s psychoanalytic theory</a:t>
            </a:r>
            <a:r>
              <a:rPr lang="en-GB" sz="4000" dirty="0"/>
              <a:t>, </a:t>
            </a:r>
            <a:r>
              <a:rPr lang="en-GB" sz="4000" i="1" dirty="0"/>
              <a:t>PositivePsychology.com</a:t>
            </a:r>
            <a:r>
              <a:rPr lang="en-GB" sz="4000" dirty="0"/>
              <a:t>. Available at: https://positivepsychology.com/psychoanalysis/.</a:t>
            </a:r>
          </a:p>
          <a:p>
            <a:r>
              <a:rPr lang="en-GB" sz="4000" dirty="0"/>
              <a:t>‌</a:t>
            </a:r>
          </a:p>
          <a:p>
            <a:r>
              <a:rPr lang="en-GB" sz="4000" dirty="0"/>
              <a:t>NHS (2021) </a:t>
            </a:r>
            <a:r>
              <a:rPr lang="en-GB" sz="4000" i="1" dirty="0"/>
              <a:t>Hoarding disorder</a:t>
            </a:r>
            <a:r>
              <a:rPr lang="en-GB" sz="4000" dirty="0"/>
              <a:t>, </a:t>
            </a:r>
            <a:r>
              <a:rPr lang="en-GB" sz="4000" i="1" dirty="0"/>
              <a:t>nhs.uk</a:t>
            </a:r>
            <a:r>
              <a:rPr lang="en-GB" sz="4000" dirty="0"/>
              <a:t>. NHS. Available at: https://www.nhs.uk/mental-health/conditions/hoarding-disorder/.</a:t>
            </a:r>
          </a:p>
          <a:p>
            <a:r>
              <a:rPr lang="en-GB" sz="4000" dirty="0"/>
              <a:t>‌</a:t>
            </a:r>
            <a:endParaRPr lang="en-US" sz="4000" i="1" dirty="0"/>
          </a:p>
          <a:p>
            <a:r>
              <a:rPr lang="en-US" sz="4000" i="1" dirty="0"/>
              <a:t>PSYCHOLOGICAL APPROACH TO DIAGNOSIS : using the icd 11 as a framework.</a:t>
            </a:r>
            <a:r>
              <a:rPr lang="en-US" sz="4000" dirty="0"/>
              <a:t> (2021). Amer Psychological Assoc.</a:t>
            </a:r>
          </a:p>
          <a:p>
            <a:endParaRPr lang="en-US" sz="4000" dirty="0"/>
          </a:p>
          <a:p>
            <a:r>
              <a:rPr lang="en-US" sz="4000" dirty="0"/>
              <a:t>Science Museum (2018) </a:t>
            </a:r>
            <a:r>
              <a:rPr lang="en-US" sz="4000" i="1" dirty="0"/>
              <a:t>A Victorian Mental Asylum</a:t>
            </a:r>
            <a:r>
              <a:rPr lang="en-US" sz="4000" dirty="0"/>
              <a:t>, </a:t>
            </a:r>
            <a:r>
              <a:rPr lang="en-US" sz="4000" i="1" dirty="0"/>
              <a:t>Science Museum</a:t>
            </a:r>
            <a:r>
              <a:rPr lang="en-US" sz="4000" dirty="0"/>
              <a:t>. Science Museum. Available at: </a:t>
            </a:r>
            <a:r>
              <a:rPr lang="en-US" sz="4000" dirty="0">
                <a:hlinkClick r:id="rId4"/>
              </a:rPr>
              <a:t>https://www.sciencemuseum.org.uk/objects-and-stories/medicine/victorian-mental-asylum</a:t>
            </a:r>
            <a:r>
              <a:rPr lang="en-US" sz="4000" dirty="0"/>
              <a:t>.</a:t>
            </a:r>
          </a:p>
          <a:p>
            <a:endParaRPr lang="en-US" sz="4000" dirty="0"/>
          </a:p>
          <a:p>
            <a:r>
              <a:rPr lang="en-GB" sz="4000" dirty="0"/>
              <a:t>Stamatis, C.A., Roddy, M.K. and Timpano, K.R. (2021) ‘Cognitive Behavioral Therapy for Hoarding Disorder’, </a:t>
            </a:r>
            <a:r>
              <a:rPr lang="en-GB" sz="4000" i="1" dirty="0"/>
              <a:t>Cambridge University Press eBooks</a:t>
            </a:r>
            <a:r>
              <a:rPr lang="en-GB" sz="4000" dirty="0"/>
              <a:t>, pp. 341–364. Available at: https://doi.org/10.1017/9781108355605.020.</a:t>
            </a:r>
          </a:p>
          <a:p>
            <a:r>
              <a:rPr lang="en-GB" sz="4000" dirty="0"/>
              <a:t>‌</a:t>
            </a:r>
          </a:p>
          <a:p>
            <a:endParaRPr lang="en-US" sz="4000" dirty="0"/>
          </a:p>
          <a:p>
            <a:r>
              <a:rPr lang="en-US" sz="4000" dirty="0"/>
              <a:t>‌</a:t>
            </a:r>
          </a:p>
          <a:p>
            <a:r>
              <a:rPr lang="en-US" sz="4000" dirty="0"/>
              <a:t>‌</a:t>
            </a:r>
          </a:p>
        </p:txBody>
      </p:sp>
    </p:spTree>
    <p:extLst>
      <p:ext uri="{BB962C8B-B14F-4D97-AF65-F5344CB8AC3E}">
        <p14:creationId xmlns:p14="http://schemas.microsoft.com/office/powerpoint/2010/main" val="1143871191"/>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3203</TotalTime>
  <Words>1424</Words>
  <Application>Microsoft Office PowerPoint</Application>
  <PresentationFormat>Custom</PresentationFormat>
  <Paragraphs>52</Paragraphs>
  <Slides>3</Slides>
  <Notes>0</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3</vt:i4>
      </vt:variant>
    </vt:vector>
  </HeadingPairs>
  <TitlesOfParts>
    <vt:vector size="15" baseType="lpstr">
      <vt:lpstr>Aptos</vt:lpstr>
      <vt:lpstr>Aptos Display</vt:lpstr>
      <vt:lpstr>Arial</vt:lpstr>
      <vt:lpstr>Arial Black</vt:lpstr>
      <vt:lpstr>Calibri</vt:lpstr>
      <vt:lpstr>Times New Roman</vt:lpstr>
      <vt:lpstr>Trebuchet MS</vt:lpstr>
      <vt:lpstr>36x48-Template-V2b</vt:lpstr>
      <vt:lpstr>Without Quick Guides</vt:lpstr>
      <vt:lpstr>Classic 3 Columns</vt:lpstr>
      <vt:lpstr>Trifold - Wide Center</vt:lpstr>
      <vt:lpstr>Office Theme</vt:lpstr>
      <vt:lpstr>  Student name      Patricia  Amofa Student number    2315962 </vt:lpstr>
      <vt:lpstr>PowerPoint Presentation</vt:lpstr>
      <vt:lpstr>PowerPoint Presentation</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Patricia A</cp:lastModifiedBy>
  <cp:revision>95</cp:revision>
  <cp:lastPrinted>2015-06-29T17:31:11Z</cp:lastPrinted>
  <dcterms:created xsi:type="dcterms:W3CDTF">2012-02-03T19:11:35Z</dcterms:created>
  <dcterms:modified xsi:type="dcterms:W3CDTF">2025-11-22T13:23:42Z</dcterms:modified>
</cp:coreProperties>
</file>