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304" r:id="rId2"/>
    <p:sldId id="527" r:id="rId3"/>
    <p:sldId id="619" r:id="rId4"/>
    <p:sldId id="620" r:id="rId5"/>
    <p:sldId id="621" r:id="rId6"/>
    <p:sldId id="622" r:id="rId7"/>
    <p:sldId id="623" r:id="rId8"/>
    <p:sldId id="640" r:id="rId9"/>
    <p:sldId id="641" r:id="rId10"/>
    <p:sldId id="628" r:id="rId11"/>
    <p:sldId id="631" r:id="rId12"/>
    <p:sldId id="630" r:id="rId13"/>
    <p:sldId id="629" r:id="rId14"/>
    <p:sldId id="627" r:id="rId15"/>
    <p:sldId id="626" r:id="rId16"/>
    <p:sldId id="625" r:id="rId17"/>
    <p:sldId id="632" r:id="rId18"/>
    <p:sldId id="633" r:id="rId19"/>
    <p:sldId id="642" r:id="rId20"/>
    <p:sldId id="635" r:id="rId21"/>
    <p:sldId id="637" r:id="rId22"/>
    <p:sldId id="634" r:id="rId23"/>
    <p:sldId id="636" r:id="rId24"/>
    <p:sldId id="638" r:id="rId25"/>
    <p:sldId id="639" r:id="rId26"/>
    <p:sldId id="61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109" d="100"/>
          <a:sy n="109" d="100"/>
        </p:scale>
        <p:origin x="168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deloitte.com/content/dam/Deloitte/us/Documents/strategy/us-managing-your-innovation-portfolio-07102013.pdf" TargetMode="External"/><Relationship Id="rId2" Type="http://schemas.openxmlformats.org/officeDocument/2006/relationships/hyperlink" Target="https://hbr.org/2012/05/managing-your-innovation-portfoli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bacademies.org/articles/Strategic-management-of-innovation-implementation-in-the-company-1939-6104-18-SI-1-455.pdf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688912"/>
            <a:ext cx="7992888" cy="5052465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BA Leadership and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Innovation Ambition Matrix</a:t>
            </a: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DC1F00E-EE6F-46E2-9CC9-7C522599F4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0550" y="119063"/>
            <a:ext cx="7772400" cy="987425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000C"/>
                </a:solidFill>
                <a:latin typeface="Calibri" panose="020F0502020204030204" pitchFamily="34" charset="0"/>
              </a:rPr>
              <a:t>Learning outcomes 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B4DBAB91-9D64-41D6-8E8A-656B03551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25" y="1487488"/>
            <a:ext cx="8832850" cy="340836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By the end of this session, you will understand:-</a:t>
            </a: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What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Innovation is 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Have a broad insight into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Innovation Ambition Matrix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How to apply the core components of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Innovation Ambition Matrix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The challenges of using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Innovation Ambition Matrix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How to measure the successful application of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Innovation Ambition Matrix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 marL="0" indent="0" algn="ctr" eaLnBrk="1" hangingPunct="1">
              <a:buFontTx/>
              <a:buNone/>
              <a:defRPr/>
            </a:pPr>
            <a:endParaRPr lang="en-GB" altLang="en-US" sz="2000" dirty="0">
              <a:solidFill>
                <a:srgbClr val="0F1C0F"/>
              </a:solidFill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Introduction to Innovation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Definition of Innovation: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Innovation refers to the process of creating new ideas, products, or methods that bring significant improvements or solve problems in novel ways.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Importance of Innovation in Business: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Drives growth and competitiveness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Helps businesses adapt to changing market conditions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Encourages creativity and problem-solving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This can lead to cost savings and efficiency improvements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229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AD0739-F49F-4F1B-A563-696F776B7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Overview of the Innovation Ambition Matrix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3C4788-7804-483F-82C8-18FFDCE7B4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Explanation of the Matrix: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The Innovation Ambition Matrix is a framework that helps organisations categorise their innovation efforts into three types: Core, Adjacent, and Transformational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Core, Adjacent, and Transformational Innovations: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1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Focus on optimising existing products and services for current customers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Adjacent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Expand into new markets or leverage existing capabilities in new ways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Transformational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Create entirely new offerings that transform the business or industry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594E627-D980-4AFA-B6E4-7D29596AAF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91565" y="1600200"/>
            <a:ext cx="3951870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20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Innovations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Definition and Examples: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innovations involve incremental improvements to existing products, services, or processes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Examples: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Enhancing product features, improving customer service, streamlining operations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3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 and Challenges: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Low risk, immediate impact, strengthens existing market position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Challenges: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Limited growth potential, may not address long-term strategic goal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59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Adjacent Innovations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Definition and Examples: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Adjacent innovations involve leveraging existing capabilities to enter new markets or serve new customer segments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Examples: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Introducing existing products to new geographic regions, adapting products for different customer needs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 and Challenges: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Moderate risk, potential for significant growth, utilises existing strengths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Challenges: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Requires market research, the potential for competition in new market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81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Transformational Innovations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Definition and Examples: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Transformational innovations involve creating entirely new products, services, or business models that can disrupt the industry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Examples: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Developing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groundbreaking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technologies, launching new business ventures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 and Challenges: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High growth potential, can redefine the industry, long-term strategic impact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Challenges: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High risk, significant investment, uncertain outcomes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300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67CCD-D8DE-C910-B705-F65357BD5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5AFBE-8DFA-A32B-03B8-D57916447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Individual Activity – 15 min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E0A86-CC08-9EB1-D49F-4272D01D1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1828799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000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Every student provides 1 example of core innovation, adjacent innovation, and transformational innovation. </a:t>
            </a:r>
          </a:p>
          <a:p>
            <a:pPr marL="0" indent="0" algn="l">
              <a:buNone/>
            </a:pPr>
            <a:endParaRPr lang="en-GB" sz="2000" b="1" dirty="0">
              <a:solidFill>
                <a:srgbClr val="242424"/>
              </a:solidFill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sz="2000" b="1" dirty="0">
                <a:solidFill>
                  <a:srgbClr val="242424"/>
                </a:solidFill>
                <a:latin typeface="Segoe UI" panose="020B0502040204020203" pitchFamily="34" charset="0"/>
              </a:rPr>
              <a:t>Scan this QR code with your phone and write your answer on your phone. Your answer will be shown on screen.</a:t>
            </a:r>
            <a:endParaRPr lang="en-GB" sz="200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qr code with a paper crane&#10;&#10;AI-generated content may be incorrect.">
            <a:extLst>
              <a:ext uri="{FF2B5EF4-FFF2-40B4-BE49-F238E27FC236}">
                <a16:creationId xmlns:a16="http://schemas.microsoft.com/office/drawing/2014/main" id="{A61BEF32-7511-01F2-B3EE-B718816B3C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111" y="3367043"/>
            <a:ext cx="2183450" cy="218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05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5B2D2-0510-9B89-FBA7-F1C863B7D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32AE3-A748-D8C9-5D19-EC78981E8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Individual Activity – 15 min</a:t>
            </a:r>
            <a:endParaRPr lang="en-GB" dirty="0"/>
          </a:p>
        </p:txBody>
      </p:sp>
      <p:pic>
        <p:nvPicPr>
          <p:cNvPr id="8" name="Picture 7" descr="A screen shot of a diagram&#10;&#10;AI-generated content may be incorrect.">
            <a:extLst>
              <a:ext uri="{FF2B5EF4-FFF2-40B4-BE49-F238E27FC236}">
                <a16:creationId xmlns:a16="http://schemas.microsoft.com/office/drawing/2014/main" id="{63DED5BD-23D3-0687-1370-BCA27FED06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77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Balancing the Innovation Portfolio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Importance of Balance: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Balancing innovation efforts across core, adjacent, and transformational categories ensures sustainable growth and risk management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Typical Allocation (70-20-10 Rule):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70% Core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Focus on incremental improvements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20% Adjacent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Explore new markets and opportunities</a:t>
            </a:r>
          </a:p>
          <a:p>
            <a:pPr marL="0" indent="0" algn="l">
              <a:buNone/>
            </a:pPr>
            <a:endParaRPr lang="en-GB" b="1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10% Transformational Innovations: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Invest in breakthrough idea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728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Case Study: Successful Companies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Examples of Companies Using the Matrix: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Google: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Known for its 70-20-10 rule, balancing core services like search and ads with adjacent ventures like Google Maps and transformational projects like self-driving cars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2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3M: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Allocates resources to core products like adhesives, adjacent markets like healthcare, and transformational innovations like new materials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Analysis of Their Innovation Strategies: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Diversified innovation portfolios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2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Strategic resource allocation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2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Continuous investment in R&amp;D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2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812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Steps to Implement the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Identifying Core, Adjacent, and Transformational Innovations: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Assess current products and services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Identify potential new markets and customer segments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Explore disruptive technologies and business models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Allocating Resources: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Determine budget and personnel for each category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Set clear goals and timelines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Monitor progress and adjust as needed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932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Tools and Techniques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Tools for Managing Innovation: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Idea Management Software: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Platforms like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IdeaScale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and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Spigit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to collect and evaluate ideas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Project Management Tools: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Tools like Trello and Asana to track innovation projects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Techniques for Effective Implementation: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Design Thinking: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A human-centred approach to innovation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Lean </a:t>
            </a:r>
            <a:r>
              <a:rPr lang="en-GB" b="1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Startup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A methodology for developing businesses and product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73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Challenges and 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Common Challenges in Innovation Management: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Resistance to change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Limited resources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Uncertainty and risk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Strategies to Overcome Them: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Foster a culture of innovation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Secure executive support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Implement agile methodologies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802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Measuring Success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Metrics for Innovation Performance: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Input Metrics: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R&amp;D spending, number of ideas generated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Output Metrics: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Number of new products launched, revenue from new products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valuating the Impact of Innovations: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Assess market adoption and customer feedback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Measure financial performance and ROI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441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Role of Leadership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Leadership in Driving Innovation: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Visionary leadership to inspire and guide innovation efforts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Empowering teams to take risks and experiment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Creating an Innovative Culture: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Encourage collaboration and knowledge-sharing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Recognize and reward innovative efforts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902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Innovation in Different Industries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Examples from Various Sectors: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Technology: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Companies like Apple and Microsoft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Healthcare: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Innovations in medical devices and telemedicine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Retail: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E-commerce platforms and personalised shopping experiences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Industry-Specific Strategies: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Tailor innovation approaches to industry needs</a:t>
            </a: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Leverage industry trends and insights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785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Future Trends in Innovation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Emerging Trends: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Artificial Intelligence and Machine Learning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Internet of Things (IoT)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Sustainable and Green Technologies</a:t>
            </a:r>
            <a:r>
              <a:rPr lang="en-GB" b="0" i="0" u="none" strike="noStrike" dirty="0">
                <a:solidFill>
                  <a:srgbClr val="242424"/>
                </a:solidFill>
                <a:effectLst/>
                <a:latin typeface="var(--fontFamilyBase)"/>
              </a:rPr>
              <a:t>2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Preparing for the Future: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Stay informed about technological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advancementsInvest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in continuous learning and development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927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1C5D9-4870-9F22-C1FC-03F0D6A21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F295E8C-CC66-2278-958B-C94447E76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b="1" dirty="0">
                <a:solidFill>
                  <a:srgbClr val="242424"/>
                </a:solidFill>
                <a:latin typeface="Segoe UI" panose="020B0502040204020203" pitchFamily="34" charset="0"/>
              </a:rPr>
              <a:t>Break time</a:t>
            </a:r>
            <a:endParaRPr lang="en-GB" sz="600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155306D-42DE-6315-091F-06CA63CE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45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Group Activity : Case Study Analysis- 20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Objective: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Analyse real-world examples of companies using the Innovation Ambition Matrix.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Choose one of these companies: Google, 3M, or Apple.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Research the chosen company to identify and categorise the innovations into core, adjacent, and transformational.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Prepare a power point to present your answer to class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114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Homework- Application to assignment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1013C9-34CB-4E65-8676-BA9B02A81A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9836" y="1207169"/>
            <a:ext cx="4670476" cy="3916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971E67-9DFC-425D-9C4A-CB1FC7372397}"/>
              </a:ext>
            </a:extLst>
          </p:cNvPr>
          <p:cNvSpPr txBox="1"/>
          <p:nvPr/>
        </p:nvSpPr>
        <p:spPr>
          <a:xfrm>
            <a:off x="753979" y="1724526"/>
            <a:ext cx="3264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Thinking about your assignment,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your chosen organisation’s approach to innovation, including application of the Innovation Ambition Matrix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127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Activity 1- Innovation Brainstorming Session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20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Objective: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To generate ideas for core, adjacent, and transformational innovations.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Work together in small groups.</a:t>
            </a:r>
          </a:p>
          <a:p>
            <a:pPr algn="l">
              <a:buFont typeface="+mj-lt"/>
              <a:buAutoNum type="arabicPeriod"/>
            </a:pPr>
            <a:r>
              <a:rPr lang="en-GB" dirty="0">
                <a:solidFill>
                  <a:srgbClr val="242424"/>
                </a:solidFill>
                <a:latin typeface="Segoe UI" panose="020B0502040204020203" pitchFamily="34" charset="0"/>
              </a:rPr>
              <a:t>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ach group takes one innovation category (core, adjacent, or transformational).</a:t>
            </a:r>
          </a:p>
          <a:p>
            <a:pPr algn="l">
              <a:buFont typeface="+mj-lt"/>
              <a:buAutoNum type="arabicPeriod"/>
            </a:pPr>
            <a:r>
              <a:rPr lang="en-GB" dirty="0">
                <a:solidFill>
                  <a:srgbClr val="242424"/>
                </a:solidFill>
                <a:latin typeface="Segoe UI" panose="020B0502040204020203" pitchFamily="34" charset="0"/>
              </a:rPr>
              <a:t>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ach group is to brainstorm and list as many ideas as possible within their category.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Have each group present their ideas to the class.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Discuss the feasibility and potential impact of the ideas.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075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Activity 3: Innovation Portfolio Simulation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-20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Objective: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Simulate the process of allocating resources to different types of innovations.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Divide students into small groups and assign each group a hypothetical company.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Provide each group with a set budget and a list of potential innovation projects.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Ask each group to allocate their budget across core, adjacent, and transformational projects.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Have each group present their allocation strategy and justify their decisions.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Discuss the pros and cons of each group's strategy.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3358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Activity 4: Design Thinking Workshop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-20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Objective: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Apply design thinking principles to develop innovative solutions.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Introduce students to the design thinking process (empathize, define, ideate, prototype, test).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Divide students into small groups and assign each group a problem to solve.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Guide students through each step of the design thinking process.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Have each group create a prototype of their solution and present it to the class.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Provide feedback and discuss how the solutions could be further developed.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57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Nagji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B., &amp; Tuff, G. (2012). Managing Your Innovation Portfolio.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Harvard Business Review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Retrieved from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2"/>
              </a:rPr>
              <a:t>Harvard Business Review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Nagji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B., &amp; Tuff, G. (2012). Spotlight on Innovation for the 21st Century.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Deloitte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Retrieved from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3"/>
              </a:rPr>
              <a:t>Deloitte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Strategic Management of Innovation Implementation in the Company.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Academy of Strategic Management Journal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Retrieved from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4"/>
              </a:rPr>
              <a:t>Academy of Strategic Management Journal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1747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870" y="1251389"/>
            <a:ext cx="6053958" cy="383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022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3393</TotalTime>
  <Words>1336</Words>
  <Application>Microsoft Office PowerPoint</Application>
  <PresentationFormat>On-screen Show (4:3)</PresentationFormat>
  <Paragraphs>193</Paragraphs>
  <Slides>26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Myriad Pro</vt:lpstr>
      <vt:lpstr>Segoe UI</vt:lpstr>
      <vt:lpstr>var(--fontFamilyBase)</vt:lpstr>
      <vt:lpstr>Wingdings</vt:lpstr>
      <vt:lpstr>20140311PresentationUWTSDTemplate</vt:lpstr>
      <vt:lpstr>BA Leadership and Management   Innovation Ambition Matrix </vt:lpstr>
      <vt:lpstr>Learning outcomes </vt:lpstr>
      <vt:lpstr>Introduction to Innovation </vt:lpstr>
      <vt:lpstr>Overview of the Innovation Ambition Matrix </vt:lpstr>
      <vt:lpstr>Core Innovations </vt:lpstr>
      <vt:lpstr>Adjacent Innovations </vt:lpstr>
      <vt:lpstr>Transformational Innovations </vt:lpstr>
      <vt:lpstr>Individual Activity – 15 min</vt:lpstr>
      <vt:lpstr>Individual Activity – 15 min</vt:lpstr>
      <vt:lpstr>Balancing the Innovation Portfolio </vt:lpstr>
      <vt:lpstr>Case Study: Successful Companies</vt:lpstr>
      <vt:lpstr> Steps to Implement the Matrix</vt:lpstr>
      <vt:lpstr>Tools and Techniques</vt:lpstr>
      <vt:lpstr>Challenges and Solutions</vt:lpstr>
      <vt:lpstr>Measuring Success</vt:lpstr>
      <vt:lpstr>Role of Leadership</vt:lpstr>
      <vt:lpstr>Innovation in Different Industries</vt:lpstr>
      <vt:lpstr>Future Trends in Innovation </vt:lpstr>
      <vt:lpstr>PowerPoint Presentation</vt:lpstr>
      <vt:lpstr>Group Activity : Case Study Analysis- 20 minutes</vt:lpstr>
      <vt:lpstr>Homework- Application to assignment </vt:lpstr>
      <vt:lpstr>Activity 1- Innovation Brainstorming Session 20 minutes</vt:lpstr>
      <vt:lpstr>Activity 3: Innovation Portfolio Simulation -20 minutes</vt:lpstr>
      <vt:lpstr>Activity 4: Design Thinking Workshop -20 minutes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Seyed</cp:lastModifiedBy>
  <cp:revision>58</cp:revision>
  <dcterms:created xsi:type="dcterms:W3CDTF">2020-04-06T13:34:42Z</dcterms:created>
  <dcterms:modified xsi:type="dcterms:W3CDTF">2026-02-10T13:48:06Z</dcterms:modified>
</cp:coreProperties>
</file>