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498" r:id="rId2"/>
    <p:sldId id="477" r:id="rId3"/>
    <p:sldId id="499" r:id="rId4"/>
    <p:sldId id="500" r:id="rId5"/>
    <p:sldId id="482" r:id="rId6"/>
    <p:sldId id="493" r:id="rId7"/>
    <p:sldId id="495" r:id="rId8"/>
    <p:sldId id="49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C4E19B-68DC-49A1-9C45-771B5F0D3DCF}" v="60" dt="2026-10-24T15:54:20.8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51"/>
    <p:restoredTop sz="94688"/>
  </p:normalViewPr>
  <p:slideViewPr>
    <p:cSldViewPr snapToGrid="0" showGuides="1">
      <p:cViewPr varScale="1">
        <p:scale>
          <a:sx n="67" d="100"/>
          <a:sy n="67" d="100"/>
        </p:scale>
        <p:origin x="77" y="29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milola Micheal" userId="40aa34ca9c819a65" providerId="LiveId" clId="{DEBED21B-CA92-46C7-A668-30AF633D5E41}"/>
    <pc:docChg chg="undo redo custSel addSld delSld modSld sldOrd">
      <pc:chgData name="Damilola Micheal" userId="40aa34ca9c819a65" providerId="LiveId" clId="{DEBED21B-CA92-46C7-A668-30AF633D5E41}" dt="2026-10-24T15:54:20.816" v="179" actId="14100"/>
      <pc:docMkLst>
        <pc:docMk/>
      </pc:docMkLst>
      <pc:sldChg chg="delSp modSp mod">
        <pc:chgData name="Damilola Micheal" userId="40aa34ca9c819a65" providerId="LiveId" clId="{DEBED21B-CA92-46C7-A668-30AF633D5E41}" dt="2026-10-24T15:49:38.245" v="170" actId="5793"/>
        <pc:sldMkLst>
          <pc:docMk/>
          <pc:sldMk cId="2452789823" sldId="482"/>
        </pc:sldMkLst>
        <pc:spChg chg="del mod">
          <ac:chgData name="Damilola Micheal" userId="40aa34ca9c819a65" providerId="LiveId" clId="{DEBED21B-CA92-46C7-A668-30AF633D5E41}" dt="2026-10-24T15:47:56.621" v="156"/>
          <ac:spMkLst>
            <pc:docMk/>
            <pc:sldMk cId="2452789823" sldId="482"/>
            <ac:spMk id="6" creationId="{77D9F4BC-30DD-75B0-E0D2-6E6BDA324CA7}"/>
          </ac:spMkLst>
        </pc:spChg>
        <pc:graphicFrameChg chg="mod modGraphic">
          <ac:chgData name="Damilola Micheal" userId="40aa34ca9c819a65" providerId="LiveId" clId="{DEBED21B-CA92-46C7-A668-30AF633D5E41}" dt="2026-10-24T15:49:38.245" v="170" actId="5793"/>
          <ac:graphicFrameMkLst>
            <pc:docMk/>
            <pc:sldMk cId="2452789823" sldId="482"/>
            <ac:graphicFrameMk id="7" creationId="{170D3CE1-A8A1-B015-DAE3-71A4853DE18D}"/>
          </ac:graphicFrameMkLst>
        </pc:graphicFrameChg>
      </pc:sldChg>
      <pc:sldChg chg="modSp del mod">
        <pc:chgData name="Damilola Micheal" userId="40aa34ca9c819a65" providerId="LiveId" clId="{DEBED21B-CA92-46C7-A668-30AF633D5E41}" dt="2026-10-24T15:51:19.275" v="171" actId="47"/>
        <pc:sldMkLst>
          <pc:docMk/>
          <pc:sldMk cId="1278994652" sldId="485"/>
        </pc:sldMkLst>
        <pc:spChg chg="mod">
          <ac:chgData name="Damilola Micheal" userId="40aa34ca9c819a65" providerId="LiveId" clId="{DEBED21B-CA92-46C7-A668-30AF633D5E41}" dt="2026-10-24T15:40:32.992" v="49" actId="21"/>
          <ac:spMkLst>
            <pc:docMk/>
            <pc:sldMk cId="1278994652" sldId="485"/>
            <ac:spMk id="3" creationId="{857BFAFA-1A27-74B0-A7A9-13BBFEBEE86C}"/>
          </ac:spMkLst>
        </pc:spChg>
      </pc:sldChg>
      <pc:sldChg chg="modSp del mod">
        <pc:chgData name="Damilola Micheal" userId="40aa34ca9c819a65" providerId="LiveId" clId="{DEBED21B-CA92-46C7-A668-30AF633D5E41}" dt="2026-10-24T15:51:21.603" v="172" actId="47"/>
        <pc:sldMkLst>
          <pc:docMk/>
          <pc:sldMk cId="2014078884" sldId="487"/>
        </pc:sldMkLst>
        <pc:spChg chg="mod">
          <ac:chgData name="Damilola Micheal" userId="40aa34ca9c819a65" providerId="LiveId" clId="{DEBED21B-CA92-46C7-A668-30AF633D5E41}" dt="2026-10-24T15:39:45.416" v="45" actId="21"/>
          <ac:spMkLst>
            <pc:docMk/>
            <pc:sldMk cId="2014078884" sldId="487"/>
            <ac:spMk id="3" creationId="{D269A12E-089F-65A6-1AAB-F01DB5F08F07}"/>
          </ac:spMkLst>
        </pc:spChg>
      </pc:sldChg>
      <pc:sldChg chg="del">
        <pc:chgData name="Damilola Micheal" userId="40aa34ca9c819a65" providerId="LiveId" clId="{DEBED21B-CA92-46C7-A668-30AF633D5E41}" dt="2026-10-24T15:51:41.920" v="173" actId="47"/>
        <pc:sldMkLst>
          <pc:docMk/>
          <pc:sldMk cId="1228077728" sldId="489"/>
        </pc:sldMkLst>
      </pc:sldChg>
      <pc:sldChg chg="del">
        <pc:chgData name="Damilola Micheal" userId="40aa34ca9c819a65" providerId="LiveId" clId="{DEBED21B-CA92-46C7-A668-30AF633D5E41}" dt="2026-10-24T15:51:47.373" v="174" actId="47"/>
        <pc:sldMkLst>
          <pc:docMk/>
          <pc:sldMk cId="2366256129" sldId="491"/>
        </pc:sldMkLst>
      </pc:sldChg>
      <pc:sldChg chg="addSp modSp mod modClrScheme chgLayout">
        <pc:chgData name="Damilola Micheal" userId="40aa34ca9c819a65" providerId="LiveId" clId="{DEBED21B-CA92-46C7-A668-30AF633D5E41}" dt="2026-10-24T15:54:20.816" v="179" actId="14100"/>
        <pc:sldMkLst>
          <pc:docMk/>
          <pc:sldMk cId="930217898" sldId="493"/>
        </pc:sldMkLst>
        <pc:spChg chg="mod">
          <ac:chgData name="Damilola Micheal" userId="40aa34ca9c819a65" providerId="LiveId" clId="{DEBED21B-CA92-46C7-A668-30AF633D5E41}" dt="2026-10-24T15:54:03.769" v="176" actId="26606"/>
          <ac:spMkLst>
            <pc:docMk/>
            <pc:sldMk cId="930217898" sldId="493"/>
            <ac:spMk id="4" creationId="{AFC3E97E-07F8-3EC8-79F6-C49008163BE6}"/>
          </ac:spMkLst>
        </pc:spChg>
        <pc:spChg chg="add mod">
          <ac:chgData name="Damilola Micheal" userId="40aa34ca9c819a65" providerId="LiveId" clId="{DEBED21B-CA92-46C7-A668-30AF633D5E41}" dt="2026-10-24T15:54:08.856" v="177" actId="14100"/>
          <ac:spMkLst>
            <pc:docMk/>
            <pc:sldMk cId="930217898" sldId="493"/>
            <ac:spMk id="5" creationId="{09552305-7255-53C8-B3ED-F42CB6677410}"/>
          </ac:spMkLst>
        </pc:spChg>
        <pc:spChg chg="mod">
          <ac:chgData name="Damilola Micheal" userId="40aa34ca9c819a65" providerId="LiveId" clId="{DEBED21B-CA92-46C7-A668-30AF633D5E41}" dt="2026-10-24T15:54:03.769" v="176" actId="26606"/>
          <ac:spMkLst>
            <pc:docMk/>
            <pc:sldMk cId="930217898" sldId="493"/>
            <ac:spMk id="13314" creationId="{3D80977B-0105-4BDE-DF54-D9B0E773C891}"/>
          </ac:spMkLst>
        </pc:spChg>
        <pc:spChg chg="mod">
          <ac:chgData name="Damilola Micheal" userId="40aa34ca9c819a65" providerId="LiveId" clId="{DEBED21B-CA92-46C7-A668-30AF633D5E41}" dt="2026-10-24T15:54:20.816" v="179" actId="14100"/>
          <ac:spMkLst>
            <pc:docMk/>
            <pc:sldMk cId="930217898" sldId="493"/>
            <ac:spMk id="13315" creationId="{50070DAB-396E-DF77-4036-1E44F9E2CD8C}"/>
          </ac:spMkLst>
        </pc:spChg>
        <pc:spChg chg="mod">
          <ac:chgData name="Damilola Micheal" userId="40aa34ca9c819a65" providerId="LiveId" clId="{DEBED21B-CA92-46C7-A668-30AF633D5E41}" dt="2026-10-24T15:54:03.769" v="176" actId="26606"/>
          <ac:spMkLst>
            <pc:docMk/>
            <pc:sldMk cId="930217898" sldId="493"/>
            <ac:spMk id="13317" creationId="{4E364E1B-18CF-2A13-11D6-BBEA13EB09D9}"/>
          </ac:spMkLst>
        </pc:spChg>
        <pc:picChg chg="add mod ord">
          <ac:chgData name="Damilola Micheal" userId="40aa34ca9c819a65" providerId="LiveId" clId="{DEBED21B-CA92-46C7-A668-30AF633D5E41}" dt="2026-10-24T15:54:08.856" v="177" actId="14100"/>
          <ac:picMkLst>
            <pc:docMk/>
            <pc:sldMk cId="930217898" sldId="493"/>
            <ac:picMk id="3" creationId="{6C6500BB-9727-01A3-200F-04AB33FFE030}"/>
          </ac:picMkLst>
        </pc:picChg>
      </pc:sldChg>
      <pc:sldChg chg="modSp">
        <pc:chgData name="Damilola Micheal" userId="40aa34ca9c819a65" providerId="LiveId" clId="{DEBED21B-CA92-46C7-A668-30AF633D5E41}" dt="2026-10-12T22:07:47.873" v="21" actId="255"/>
        <pc:sldMkLst>
          <pc:docMk/>
          <pc:sldMk cId="151551554" sldId="498"/>
        </pc:sldMkLst>
        <pc:spChg chg="mod">
          <ac:chgData name="Damilola Micheal" userId="40aa34ca9c819a65" providerId="LiveId" clId="{DEBED21B-CA92-46C7-A668-30AF633D5E41}" dt="2026-10-12T22:07:47.873" v="21" actId="255"/>
          <ac:spMkLst>
            <pc:docMk/>
            <pc:sldMk cId="151551554" sldId="498"/>
            <ac:spMk id="6148" creationId="{CE5AE962-C88D-3F0C-B15E-30348E09C8AE}"/>
          </ac:spMkLst>
        </pc:spChg>
      </pc:sldChg>
      <pc:sldChg chg="modSp new add del">
        <pc:chgData name="Damilola Micheal" userId="40aa34ca9c819a65" providerId="LiveId" clId="{DEBED21B-CA92-46C7-A668-30AF633D5E41}" dt="2026-10-24T15:39:38.730" v="43" actId="680"/>
        <pc:sldMkLst>
          <pc:docMk/>
          <pc:sldMk cId="227439417" sldId="500"/>
        </pc:sldMkLst>
        <pc:spChg chg="mod">
          <ac:chgData name="Damilola Micheal" userId="40aa34ca9c819a65" providerId="LiveId" clId="{DEBED21B-CA92-46C7-A668-30AF633D5E41}" dt="2026-10-24T15:38:10.498" v="29"/>
          <ac:spMkLst>
            <pc:docMk/>
            <pc:sldMk cId="227439417" sldId="500"/>
            <ac:spMk id="2" creationId="{804BB17C-86A7-FFA0-FD06-AA14304387D5}"/>
          </ac:spMkLst>
        </pc:spChg>
        <pc:spChg chg="mod">
          <ac:chgData name="Damilola Micheal" userId="40aa34ca9c819a65" providerId="LiveId" clId="{DEBED21B-CA92-46C7-A668-30AF633D5E41}" dt="2026-10-24T15:38:42.276" v="32"/>
          <ac:spMkLst>
            <pc:docMk/>
            <pc:sldMk cId="227439417" sldId="500"/>
            <ac:spMk id="3" creationId="{7E248A37-AE9C-4DA2-4978-01D895C4B1DC}"/>
          </ac:spMkLst>
        </pc:spChg>
      </pc:sldChg>
      <pc:sldChg chg="add del">
        <pc:chgData name="Damilola Micheal" userId="40aa34ca9c819a65" providerId="LiveId" clId="{DEBED21B-CA92-46C7-A668-30AF633D5E41}" dt="2026-10-24T15:40:31.937" v="48" actId="2890"/>
        <pc:sldMkLst>
          <pc:docMk/>
          <pc:sldMk cId="1587793851" sldId="500"/>
        </pc:sldMkLst>
      </pc:sldChg>
      <pc:sldChg chg="modSp add mod ord">
        <pc:chgData name="Damilola Micheal" userId="40aa34ca9c819a65" providerId="LiveId" clId="{DEBED21B-CA92-46C7-A668-30AF633D5E41}" dt="2026-10-24T15:43:30.755" v="132"/>
        <pc:sldMkLst>
          <pc:docMk/>
          <pc:sldMk cId="2627824317" sldId="500"/>
        </pc:sldMkLst>
        <pc:graphicFrameChg chg="mod modGraphic">
          <ac:chgData name="Damilola Micheal" userId="40aa34ca9c819a65" providerId="LiveId" clId="{DEBED21B-CA92-46C7-A668-30AF633D5E41}" dt="2026-10-24T15:43:30.755" v="132"/>
          <ac:graphicFrameMkLst>
            <pc:docMk/>
            <pc:sldMk cId="2627824317" sldId="500"/>
            <ac:graphicFrameMk id="7" creationId="{7A46BC38-E607-2F04-5466-37640EC997A4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24/10/2026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24/10/2026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24/10/2026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24/10/2026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24/10/2026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24/10/2026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24/10/2026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24/10/2026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24/10/2026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24/10/2026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24/10/2026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24/10/2026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highway-signs/a/action-plan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Careers-in-care/Job-roles/Roles/Manager.aspx" TargetMode="External"/><Relationship Id="rId2" Type="http://schemas.openxmlformats.org/officeDocument/2006/relationships/hyperlink" Target="https://www.cqc.org.uk/guidance-regulation/providers/registration/register-new-manager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Assessment%201%20(Presentation)%20Template%20(4).pptx" TargetMode="External"/><Relationship Id="rId4" Type="http://schemas.openxmlformats.org/officeDocument/2006/relationships/hyperlink" Target="https://www.totaljobs.com/job/registered-care-manager/walfinch-guildford-and-woking-job108012537202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24/10/2026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404813"/>
            <a:ext cx="8229600" cy="4464050"/>
          </a:xfrm>
        </p:spPr>
        <p:txBody>
          <a:bodyPr/>
          <a:lstStyle/>
          <a:p>
            <a:r>
              <a:rPr lang="en-GB" sz="2800" dirty="0"/>
              <a:t>Module Title: </a:t>
            </a:r>
            <a:r>
              <a:rPr lang="en-GB" sz="2800" b="1" i="1" dirty="0"/>
              <a:t>Professional Career Development within H&amp;SC</a:t>
            </a:r>
          </a:p>
          <a:p>
            <a:r>
              <a:rPr lang="en-GB" sz="2800" u="sng" dirty="0"/>
              <a:t>Module Number</a:t>
            </a:r>
            <a:r>
              <a:rPr lang="en-GB" sz="2800" dirty="0"/>
              <a:t>: LCHS 4009 (LON)</a:t>
            </a:r>
          </a:p>
          <a:p>
            <a:r>
              <a:rPr lang="en-GB" sz="2800" u="sng" dirty="0"/>
              <a:t>Assignment No</a:t>
            </a:r>
            <a:r>
              <a:rPr lang="en-GB" sz="2800" b="1" i="1" dirty="0"/>
              <a:t>: ASSIGNMENT 1</a:t>
            </a:r>
          </a:p>
          <a:p>
            <a:r>
              <a:rPr lang="en-GB" sz="2800" u="sng" dirty="0"/>
              <a:t>Career</a:t>
            </a:r>
            <a:r>
              <a:rPr lang="en-GB" sz="2800" dirty="0"/>
              <a:t>: Care Manager / Registered Manager</a:t>
            </a:r>
          </a:p>
          <a:p>
            <a:r>
              <a:rPr lang="en-GB" sz="2800" u="sng" dirty="0"/>
              <a:t>Student</a:t>
            </a:r>
            <a:r>
              <a:rPr lang="en-GB" sz="2800" b="1" i="1" dirty="0"/>
              <a:t>: Damilola Micheal</a:t>
            </a:r>
          </a:p>
          <a:p>
            <a:r>
              <a:rPr lang="en-GB" sz="2800" u="sng" dirty="0"/>
              <a:t>Student ID</a:t>
            </a:r>
            <a:r>
              <a:rPr lang="en-GB" sz="2800" dirty="0"/>
              <a:t>: 2517545</a:t>
            </a:r>
          </a:p>
          <a:p>
            <a:r>
              <a:rPr lang="en-GB" sz="2800" u="sng" dirty="0"/>
              <a:t>Lecturer</a:t>
            </a:r>
            <a:r>
              <a:rPr lang="en-GB" sz="2800" dirty="0"/>
              <a:t>: </a:t>
            </a:r>
            <a:r>
              <a:rPr lang="en-GB" sz="2400" b="1" i="1" dirty="0"/>
              <a:t>BIANCA SANFILIPPO</a:t>
            </a:r>
          </a:p>
        </p:txBody>
      </p:sp>
    </p:spTree>
    <p:extLst>
      <p:ext uri="{BB962C8B-B14F-4D97-AF65-F5344CB8AC3E}">
        <p14:creationId xmlns:p14="http://schemas.microsoft.com/office/powerpoint/2010/main" val="151551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pPr algn="ctr"/>
            <a:r>
              <a:rPr lang="en-GB" sz="2800" b="1"/>
              <a:t>Introduction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800"/>
              <a:t>10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sz="1800">
                <a:solidFill>
                  <a:srgbClr val="002060"/>
                </a:solidFill>
              </a:rPr>
              <a:t>I am interested in becoming a Registered Care Manager in adult social care.</a:t>
            </a:r>
          </a:p>
          <a:p>
            <a:pPr marL="0" indent="0">
              <a:buNone/>
            </a:pPr>
            <a:r>
              <a:rPr lang="en-GB" sz="1800">
                <a:solidFill>
                  <a:srgbClr val="002060"/>
                </a:solidFill>
              </a:rPr>
              <a:t>I currently work as a Support Worker. This has given me practical experience in person-centred care, safeguarding, medication support and teamwork.</a:t>
            </a:r>
          </a:p>
          <a:p>
            <a:pPr marL="0" indent="0">
              <a:buNone/>
            </a:pPr>
            <a:r>
              <a:rPr lang="en-GB" sz="1800">
                <a:solidFill>
                  <a:srgbClr val="002060"/>
                </a:solidFill>
              </a:rPr>
              <a:t>I want to progress into leadership so I can support staff and improve the quality of care.</a:t>
            </a:r>
          </a:p>
          <a:p>
            <a:pPr marL="0" indent="0">
              <a:buNone/>
            </a:pPr>
            <a:r>
              <a:rPr lang="en-GB" sz="1800">
                <a:solidFill>
                  <a:srgbClr val="002060"/>
                </a:solidFill>
              </a:rPr>
              <a:t>This presentation covers the role, a job advert, my personal SWOT analysis, my action plan and my conclusion.</a:t>
            </a:r>
          </a:p>
        </p:txBody>
      </p:sp>
    </p:spTree>
    <p:extLst>
      <p:ext uri="{BB962C8B-B14F-4D97-AF65-F5344CB8AC3E}">
        <p14:creationId xmlns:p14="http://schemas.microsoft.com/office/powerpoint/2010/main" val="40122124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/>
              <a:t>Chosen Career and Job Advert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7109EA4-EA2A-7A41-81A4-CF044D3242C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52936" y="1340768"/>
            <a:ext cx="6329464" cy="3523062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sz="800"/>
              <a:t>11</a:t>
            </a:r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1011678" y="1340768"/>
            <a:ext cx="4377446" cy="3570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>
                <a:solidFill>
                  <a:srgbClr val="002060"/>
                </a:solidFill>
              </a:rPr>
              <a:t>Main duties: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002060"/>
                </a:solidFill>
              </a:rPr>
              <a:t>Manage day-to-day care services and support care staff.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002060"/>
                </a:solidFill>
              </a:rPr>
              <a:t>Monitor safeguarding, incidents, complaints and care quality.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002060"/>
                </a:solidFill>
              </a:rPr>
              <a:t>Work with families, professionals and senior managers.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002060"/>
                </a:solidFill>
              </a:rPr>
              <a:t>The advert asked for care experience, leadership skills, CQC knowledge and Level 5 study or willingness to work towards it.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002060"/>
                </a:solidFill>
              </a:rPr>
              <a:t>Why it suits me: I already understand person-centred care and frontline practice.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i="1">
                <a:solidFill>
                  <a:srgbClr val="002060"/>
                </a:solidFill>
              </a:rPr>
              <a:t>Source: Total Jobs Uk2026).</a:t>
            </a:r>
          </a:p>
        </p:txBody>
      </p:sp>
    </p:spTree>
    <p:extLst>
      <p:ext uri="{BB962C8B-B14F-4D97-AF65-F5344CB8AC3E}">
        <p14:creationId xmlns:p14="http://schemas.microsoft.com/office/powerpoint/2010/main" val="28057067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ECB96D-A2AC-472A-B5F5-1F6B292667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9E1BE-C676-EA32-B28F-219A4DBEF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490066"/>
          </a:xfrm>
        </p:spPr>
        <p:txBody>
          <a:bodyPr/>
          <a:lstStyle/>
          <a:p>
            <a:pPr algn="ctr"/>
            <a:r>
              <a:rPr lang="en-GB" sz="2800" b="1" dirty="0"/>
              <a:t>Personal SWOT Analysis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ECB0A5-F805-5843-49A2-D158A829C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A39D9E-0972-78D3-65B1-D3E7ECC9A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A46BC38-E607-2F04-5466-37640EC997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2526910"/>
              </p:ext>
            </p:extLst>
          </p:nvPr>
        </p:nvGraphicFramePr>
        <p:xfrm>
          <a:off x="1861886" y="1655035"/>
          <a:ext cx="8468228" cy="34388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34114">
                  <a:extLst>
                    <a:ext uri="{9D8B030D-6E8A-4147-A177-3AD203B41FA5}">
                      <a16:colId xmlns:a16="http://schemas.microsoft.com/office/drawing/2014/main" val="1734872705"/>
                    </a:ext>
                  </a:extLst>
                </a:gridCol>
                <a:gridCol w="4234114">
                  <a:extLst>
                    <a:ext uri="{9D8B030D-6E8A-4147-A177-3AD203B41FA5}">
                      <a16:colId xmlns:a16="http://schemas.microsoft.com/office/drawing/2014/main" val="4136844945"/>
                    </a:ext>
                  </a:extLst>
                </a:gridCol>
              </a:tblGrid>
              <a:tr h="787125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SWOT ANALYSIS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094140"/>
                  </a:ext>
                </a:extLst>
              </a:tr>
              <a:tr h="100889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Strengths</a:t>
                      </a:r>
                      <a:r>
                        <a:rPr lang="en-GB" dirty="0"/>
                        <a:t>: 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002060"/>
                          </a:solidFill>
                        </a:rPr>
                        <a:t>Communication</a:t>
                      </a:r>
                      <a:r>
                        <a:rPr lang="en-GB" sz="1800" dirty="0">
                          <a:solidFill>
                            <a:srgbClr val="002060"/>
                          </a:solidFill>
                        </a:rPr>
                        <a:t>: I speak clearly with service users, families and colleagues.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Weaknesses</a:t>
                      </a:r>
                      <a:r>
                        <a:rPr lang="en-GB" dirty="0"/>
                        <a:t>: </a:t>
                      </a:r>
                      <a:endParaRPr lang="en-GB" sz="1800" b="1" dirty="0"/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Formal management experience – I support people directly but have not yet managed a whole service.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5865573"/>
                  </a:ext>
                </a:extLst>
              </a:tr>
              <a:tr h="100889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002060"/>
                          </a:solidFill>
                        </a:rPr>
                        <a:t>Person-centred care</a:t>
                      </a:r>
                      <a:r>
                        <a:rPr lang="en-GB" sz="1800" dirty="0">
                          <a:solidFill>
                            <a:srgbClr val="002060"/>
                          </a:solidFill>
                        </a:rPr>
                        <a:t>: I follow care plans and respect individual choices.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Budgets, audits and staffing – I need more experience of the business side of care.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457344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29F10CD-967A-5A11-CE1D-68BEC598EACC}"/>
              </a:ext>
            </a:extLst>
          </p:cNvPr>
          <p:cNvSpPr txBox="1"/>
          <p:nvPr/>
        </p:nvSpPr>
        <p:spPr>
          <a:xfrm>
            <a:off x="1592573" y="771804"/>
            <a:ext cx="875626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600"/>
              <a:t>A SWOT analysis helps me look at my internal strengths and weaknesses and the external opportunities and threats that may affect my career progress.</a:t>
            </a:r>
          </a:p>
          <a:p>
            <a:pPr marL="0" indent="0">
              <a:buNone/>
            </a:pPr>
            <a:r>
              <a:rPr lang="en-GB" sz="1600"/>
              <a:t>I used it to compare my current skills with the Care Manager role.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96C9DD-6E57-08F3-F665-1A27E6B5E9D7}"/>
              </a:ext>
            </a:extLst>
          </p:cNvPr>
          <p:cNvSpPr txBox="1"/>
          <p:nvPr/>
        </p:nvSpPr>
        <p:spPr>
          <a:xfrm>
            <a:off x="1717870" y="5077454"/>
            <a:ext cx="875626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400" b="1"/>
              <a:t>Basis: </a:t>
            </a:r>
            <a:r>
              <a:rPr lang="en-GB" sz="1400"/>
              <a:t>my Support Worker experience, the job advert and CQC / Skills for Care guidance.</a:t>
            </a:r>
          </a:p>
        </p:txBody>
      </p:sp>
    </p:spTree>
    <p:extLst>
      <p:ext uri="{BB962C8B-B14F-4D97-AF65-F5344CB8AC3E}">
        <p14:creationId xmlns:p14="http://schemas.microsoft.com/office/powerpoint/2010/main" val="26278243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5BEBC-2514-7D14-64EF-28DAE62E9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490066"/>
          </a:xfrm>
        </p:spPr>
        <p:txBody>
          <a:bodyPr/>
          <a:lstStyle/>
          <a:p>
            <a:pPr algn="ctr"/>
            <a:r>
              <a:rPr lang="en-GB" sz="2800" b="1" dirty="0"/>
              <a:t>Personal SWOT Analysis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0DAAA3-916F-1783-CEE5-00B606C92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1AB49E-FE26-1938-0704-CBDA876590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70D3CE1-A8A1-B015-DAE3-71A4853DE1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6793517"/>
              </p:ext>
            </p:extLst>
          </p:nvPr>
        </p:nvGraphicFramePr>
        <p:xfrm>
          <a:off x="1861886" y="764704"/>
          <a:ext cx="8468228" cy="39793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34114">
                  <a:extLst>
                    <a:ext uri="{9D8B030D-6E8A-4147-A177-3AD203B41FA5}">
                      <a16:colId xmlns:a16="http://schemas.microsoft.com/office/drawing/2014/main" val="1734872705"/>
                    </a:ext>
                  </a:extLst>
                </a:gridCol>
                <a:gridCol w="4234114">
                  <a:extLst>
                    <a:ext uri="{9D8B030D-6E8A-4147-A177-3AD203B41FA5}">
                      <a16:colId xmlns:a16="http://schemas.microsoft.com/office/drawing/2014/main" val="4136844945"/>
                    </a:ext>
                  </a:extLst>
                </a:gridCol>
              </a:tblGrid>
              <a:tr h="464328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SWOT ANALYSIS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094140"/>
                  </a:ext>
                </a:extLst>
              </a:tr>
              <a:tr h="122903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Opportunities</a:t>
                      </a:r>
                      <a:r>
                        <a:rPr lang="en-GB" dirty="0"/>
                        <a:t>: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00206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Working towards a Level 5 Diploma in Leadership and Management for Adult Care.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Threats</a:t>
                      </a:r>
                      <a:endParaRPr lang="en-GB" dirty="0"/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Competition for Care Manager and Registered Manager roles.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5865573"/>
                  </a:ext>
                </a:extLst>
              </a:tr>
              <a:tr h="213929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00206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Shadowing and mentoring from my manager, who knows my strengths.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GB" sz="1800" b="1" dirty="0">
                        <a:solidFill>
                          <a:srgbClr val="00206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00206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Using my current workplace to collect evidence of teamwork, care planning and quality improvement.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GB" sz="1800" b="1" dirty="0">
                        <a:solidFill>
                          <a:srgbClr val="00206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Job adverts may ask for more management experience or Level 5 study.</a:t>
                      </a:r>
                    </a:p>
                    <a:p>
                      <a:pPr marL="0" lvl="0" indent="0" algn="l">
                        <a:buFont typeface="Arial" panose="020B0604020202020204" pitchFamily="34" charset="0"/>
                        <a:buNone/>
                      </a:pPr>
                      <a:endParaRPr lang="en-GB" sz="1800" b="1" dirty="0">
                        <a:solidFill>
                          <a:srgbClr val="C0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Care services can face staff shortages, sickness and high workload.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4573443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E1A6F4AC-4425-540F-A7A5-0BECFCE84D53}"/>
              </a:ext>
            </a:extLst>
          </p:cNvPr>
          <p:cNvSpPr txBox="1"/>
          <p:nvPr/>
        </p:nvSpPr>
        <p:spPr>
          <a:xfrm>
            <a:off x="1717870" y="5077454"/>
            <a:ext cx="875626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400" b="1"/>
              <a:t>Basis: </a:t>
            </a:r>
            <a:r>
              <a:rPr lang="en-GB" sz="1400"/>
              <a:t>my Support Worker experience, the job advert and CQC / Skills for Care guidance.</a:t>
            </a:r>
          </a:p>
        </p:txBody>
      </p:sp>
    </p:spTree>
    <p:extLst>
      <p:ext uri="{BB962C8B-B14F-4D97-AF65-F5344CB8AC3E}">
        <p14:creationId xmlns:p14="http://schemas.microsoft.com/office/powerpoint/2010/main" val="24527898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/>
              <a:t>Using SWOT to Move Forward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417638"/>
            <a:ext cx="5962650" cy="4171603"/>
          </a:xfrm>
        </p:spPr>
        <p:txBody>
          <a:bodyPr wrap="square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My action plan is: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Use my care experience and communication skills to support staff and build trust.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Shadow my manager during supervisions, audits, staff planning and incident reviews.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Use training and Level 5 study to close my management and compliance gaps.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Keep a record of feedback, achievements and examples of improved care.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If workload or competition becomes a problem, I will stay organised, apply early and use professional contacts.</a:t>
            </a:r>
          </a:p>
          <a:p>
            <a:pPr marL="0" indent="0">
              <a:lnSpc>
                <a:spcPct val="90000"/>
              </a:lnSpc>
              <a:buNone/>
            </a:pPr>
            <a:r>
              <a:rPr sz="1800" b="1" dirty="0"/>
              <a:t>This gives me a realistic route from Support Worker to Care Manager.</a:t>
            </a:r>
            <a:endParaRPr lang="en-GB" sz="18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6500BB-9727-01A3-200F-04AB33FFE0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20840" y="1804275"/>
            <a:ext cx="4861560" cy="358089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GB" sz="900"/>
              <a:t>29/09/2026</a:t>
            </a:r>
            <a:endParaRPr lang="en-GB" altLang="en-US" sz="900"/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200">
                <a:solidFill>
                  <a:srgbClr val="898989"/>
                </a:solidFill>
              </a:rPr>
              <a:t>17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552305-7255-53C8-B3ED-F42CB6677410}"/>
              </a:ext>
            </a:extLst>
          </p:cNvPr>
          <p:cNvSpPr txBox="1"/>
          <p:nvPr/>
        </p:nvSpPr>
        <p:spPr>
          <a:xfrm>
            <a:off x="9312839" y="5185112"/>
            <a:ext cx="2269561" cy="30777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icpedia.org/highway-signs/a/action-pla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0217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69CF6-11BE-1327-7FC4-38BA9CEE8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7608" y="274638"/>
            <a:ext cx="6337853" cy="1143000"/>
          </a:xfrm>
        </p:spPr>
        <p:txBody>
          <a:bodyPr/>
          <a:lstStyle/>
          <a:p>
            <a:pPr algn="ctr"/>
            <a:r>
              <a:rPr sz="3600" b="1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034EB-B55B-61B4-94FD-9BAA2A85EC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2"/>
            <a:ext cx="8229600" cy="3488633"/>
          </a:xfrm>
        </p:spPr>
        <p:txBody>
          <a:bodyPr/>
          <a:lstStyle/>
          <a:p>
            <a:pPr marL="0" indent="0">
              <a:buNone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Registered </a:t>
            </a:r>
            <a:r>
              <a:rPr sz="2000">
                <a:latin typeface="Calibri" panose="020F0502020204030204" pitchFamily="34" charset="0"/>
                <a:cs typeface="Calibri" panose="020F0502020204030204" pitchFamily="34" charset="0"/>
              </a:rPr>
              <a:t>Care Manager is a realistic next step for me because it builds on my Support Worker experience.</a:t>
            </a:r>
          </a:p>
          <a:p>
            <a:pPr marL="0" indent="0">
              <a:buNone/>
            </a:pPr>
            <a:r>
              <a:rPr sz="2000">
                <a:latin typeface="Calibri" panose="020F0502020204030204" pitchFamily="34" charset="0"/>
                <a:cs typeface="Calibri" panose="020F0502020204030204" pitchFamily="34" charset="0"/>
              </a:rPr>
              <a:t>My strengths are person-centred care, safeguarding, communication and teamwork. My main gaps are formal management experience, audits, budgets and higher-level study.</a:t>
            </a:r>
          </a:p>
          <a:p>
            <a:pPr marL="0" indent="0">
              <a:buNone/>
            </a:pPr>
            <a:r>
              <a:rPr sz="2000">
                <a:latin typeface="Calibri" panose="020F0502020204030204" pitchFamily="34" charset="0"/>
                <a:cs typeface="Calibri" panose="020F0502020204030204" pitchFamily="34" charset="0"/>
              </a:rPr>
              <a:t>I will progress through shadowing, training, feedback and a Level 5 qualification.</a:t>
            </a:r>
          </a:p>
          <a:p>
            <a:pPr marL="0" indent="0">
              <a:buNone/>
            </a:pPr>
            <a:r>
              <a:rPr sz="2000">
                <a:latin typeface="Calibri" panose="020F0502020204030204" pitchFamily="34" charset="0"/>
                <a:cs typeface="Calibri" panose="020F0502020204030204" pitchFamily="34" charset="0"/>
              </a:rPr>
              <a:t>The role is challenging, but CQC and Skills for Care guidance show that experience, competence and leadership development are important.</a:t>
            </a:r>
          </a:p>
          <a:p>
            <a:pPr marL="0" indent="0">
              <a:buNone/>
            </a:pPr>
            <a:r>
              <a:rPr sz="2000">
                <a:latin typeface="Calibri" panose="020F0502020204030204" pitchFamily="34" charset="0"/>
                <a:cs typeface="Calibri" panose="020F0502020204030204" pitchFamily="34" charset="0"/>
              </a:rPr>
              <a:t>I am motivated to keep learning and improve the quality of care for service users.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63FD0E-D4D0-8755-A3C4-14E7B32A7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D0D0BF-B7A4-0946-BB41-002EC0E885C4}" type="datetime1">
              <a:rPr lang="en-GB" altLang="en-US" smtClean="0"/>
              <a:pPr>
                <a:defRPr/>
              </a:pPr>
              <a:t>24/10/2026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3D12D6-9859-5531-0CC0-EA6EC0F24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93124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0DA3E-15F0-6A8E-0B75-01CF96165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sz="3600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EB132-78D2-5E9E-364E-91FA1DD0D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2"/>
            <a:ext cx="8229600" cy="1828799"/>
          </a:xfrm>
        </p:spPr>
        <p:txBody>
          <a:bodyPr/>
          <a:lstStyle/>
          <a:p>
            <a:pPr marL="0" indent="0">
              <a:buNone/>
            </a:pPr>
            <a:r>
              <a:rPr sz="1500" dirty="0"/>
              <a:t>Care Quality Commission (2026) Register a new manager. Available at: </a:t>
            </a:r>
            <a:r>
              <a:rPr sz="1500" dirty="0">
                <a:hlinkClick r:id="rId2" tooltip="Open website"/>
              </a:rPr>
              <a:t>https://www.cqc.org.uk/guidance-regulation/providers/registration/register-new-manager</a:t>
            </a:r>
            <a:r>
              <a:rPr sz="1500" dirty="0"/>
              <a:t> (Accessed: 12 October 2026).</a:t>
            </a:r>
          </a:p>
          <a:p>
            <a:pPr marL="0" indent="0">
              <a:buNone/>
            </a:pPr>
            <a:r>
              <a:rPr sz="1500" dirty="0"/>
              <a:t>Skills for Care (2026) Manager. Available at: </a:t>
            </a:r>
            <a:r>
              <a:rPr sz="1500" dirty="0">
                <a:hlinkClick r:id="rId3" tooltip="Open website"/>
              </a:rPr>
              <a:t>https://www.skillsforcare.org.uk/Careers-in-care/Job-roles/Roles/Manager.aspx</a:t>
            </a:r>
            <a:r>
              <a:rPr sz="1500" dirty="0"/>
              <a:t> (Accessed: 12 October 2026).</a:t>
            </a:r>
          </a:p>
          <a:p>
            <a:pPr marL="0" indent="0">
              <a:buNone/>
            </a:pPr>
            <a:r>
              <a:rPr lang="en-GB" sz="1500" dirty="0">
                <a:hlinkClick r:id="rId4"/>
              </a:rPr>
              <a:t>https://www.totaljobs.com/job/registered-care-manager/walfinch-guildford-and-woking-job1080125372026</a:t>
            </a:r>
            <a:r>
              <a:rPr lang="en-GB" sz="1500" dirty="0">
                <a:hlinkClick r:id="rId5" action="ppaction://hlinkpres?slideindex=1&amp;slidetitle="/>
              </a:rPr>
              <a:t>), </a:t>
            </a:r>
            <a:r>
              <a:rPr sz="1500" dirty="0"/>
              <a:t>Recent advert reviewed for role duties and person specification.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849ABC-035D-4B50-47BB-B29699BAF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D0D0BF-B7A4-0946-BB41-002EC0E885C4}" type="datetime1">
              <a:rPr lang="en-GB" altLang="en-US" smtClean="0"/>
              <a:pPr>
                <a:defRPr/>
              </a:pPr>
              <a:t>24/10/2026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CFC249-45A7-7943-7BBB-47BA57115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824857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D3A38422-8D6E-864F-AA6E-5FB855208F8F}">
  <we:reference id="wa200010215" version="2.0.0.1" store="en-US" storeType="OMEX"/>
  <we:alternateReferences>
    <we:reference id="WA200010215" version="2.0.0.1" store="" storeType="OMEX"/>
  </we:alternateReferences>
  <we:properties>
    <we:property name="bps.codex_control.document_id" value="&quot;139bccc7-f015-417b-bd92-c4d710ae166a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715</TotalTime>
  <Words>753</Words>
  <Application>Microsoft Office PowerPoint</Application>
  <PresentationFormat>Widescreen</PresentationFormat>
  <Paragraphs>80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Myriad Pro</vt:lpstr>
      <vt:lpstr>20140311PresentationUWTSDTemplate</vt:lpstr>
      <vt:lpstr>PowerPoint Presentation</vt:lpstr>
      <vt:lpstr>Introduction</vt:lpstr>
      <vt:lpstr>Chosen Career and Job Advert</vt:lpstr>
      <vt:lpstr>Personal SWOT Analysis</vt:lpstr>
      <vt:lpstr>Personal SWOT Analysis</vt:lpstr>
      <vt:lpstr>Using SWOT to Move Forward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Damilola Micheal</cp:lastModifiedBy>
  <cp:revision>38</cp:revision>
  <dcterms:created xsi:type="dcterms:W3CDTF">2025-02-21T18:28:54Z</dcterms:created>
  <dcterms:modified xsi:type="dcterms:W3CDTF">2026-10-24T15:54:22Z</dcterms:modified>
</cp:coreProperties>
</file>