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27"/>
  </p:handoutMasterIdLst>
  <p:sldIdLst>
    <p:sldId id="256" r:id="rId2"/>
    <p:sldId id="257" r:id="rId3"/>
    <p:sldId id="274" r:id="rId4"/>
    <p:sldId id="280" r:id="rId5"/>
    <p:sldId id="266" r:id="rId6"/>
    <p:sldId id="262" r:id="rId7"/>
    <p:sldId id="264" r:id="rId8"/>
    <p:sldId id="265" r:id="rId9"/>
    <p:sldId id="275" r:id="rId10"/>
    <p:sldId id="276" r:id="rId11"/>
    <p:sldId id="277" r:id="rId12"/>
    <p:sldId id="278" r:id="rId13"/>
    <p:sldId id="279" r:id="rId14"/>
    <p:sldId id="272" r:id="rId15"/>
    <p:sldId id="270" r:id="rId16"/>
    <p:sldId id="281" r:id="rId17"/>
    <p:sldId id="268" r:id="rId18"/>
    <p:sldId id="269" r:id="rId19"/>
    <p:sldId id="271" r:id="rId20"/>
    <p:sldId id="282" r:id="rId21"/>
    <p:sldId id="283" r:id="rId22"/>
    <p:sldId id="286" r:id="rId23"/>
    <p:sldId id="284" r:id="rId24"/>
    <p:sldId id="285" r:id="rId25"/>
    <p:sldId id="273" r:id="rId26"/>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5" d="100"/>
          <a:sy n="75" d="100"/>
        </p:scale>
        <p:origin x="2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B2218C99-BBA7-40CC-8DD7-2AE6216AB7FA}" type="datetimeFigureOut">
              <a:rPr lang="en-GB" smtClean="0"/>
              <a:t>15/11/2017</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3F3D3006-2CED-47ED-A2BC-B6499BAADEEF}" type="slidenum">
              <a:rPr lang="en-GB" smtClean="0"/>
              <a:t>‹#›</a:t>
            </a:fld>
            <a:endParaRPr lang="en-GB"/>
          </a:p>
        </p:txBody>
      </p:sp>
    </p:spTree>
    <p:extLst>
      <p:ext uri="{BB962C8B-B14F-4D97-AF65-F5344CB8AC3E}">
        <p14:creationId xmlns:p14="http://schemas.microsoft.com/office/powerpoint/2010/main" val="3776704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39F5819A-9408-45F3-868B-45137786B878}" type="datetimeFigureOut">
              <a:rPr lang="en-GB" smtClean="0"/>
              <a:t>15/11/2017</a:t>
            </a:fld>
            <a:endParaRPr lang="en-GB"/>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GB"/>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82D782EC-EB94-4873-8710-CF8CBE4859DD}" type="slidenum">
              <a:rPr lang="en-GB" smtClean="0"/>
              <a:t>‹#›</a:t>
            </a:fld>
            <a:endParaRPr lang="en-GB"/>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3478960344"/>
      </p:ext>
    </p:extLst>
  </p:cSld>
  <p:clrMapOvr>
    <a:masterClrMapping/>
  </p:clrMapOvr>
  <p:extLst mod="1">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F5819A-9408-45F3-868B-45137786B878}" type="datetimeFigureOut">
              <a:rPr lang="en-GB" smtClean="0"/>
              <a:t>15/11/2017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D782EC-EB94-4873-8710-CF8CBE4859DD}" type="slidenum">
              <a:rPr lang="en-GB" smtClean="0"/>
              <a:t>‹#›</a:t>
            </a:fld>
            <a:endParaRPr lang="en-GB"/>
          </a:p>
        </p:txBody>
      </p:sp>
    </p:spTree>
    <p:extLst>
      <p:ext uri="{BB962C8B-B14F-4D97-AF65-F5344CB8AC3E}">
        <p14:creationId xmlns:p14="http://schemas.microsoft.com/office/powerpoint/2010/main" val="777201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39F5819A-9408-45F3-868B-45137786B878}" type="datetimeFigureOut">
              <a:rPr lang="en-GB" smtClean="0"/>
              <a:t>15/11/2017</a:t>
            </a:fld>
            <a:endParaRPr lang="en-GB"/>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GB"/>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82D782EC-EB94-4873-8710-CF8CBE4859DD}" type="slidenum">
              <a:rPr lang="en-GB" smtClean="0"/>
              <a:t>‹#›</a:t>
            </a:fld>
            <a:endParaRPr lang="en-GB"/>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1337439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9F5819A-9408-45F3-868B-45137786B878}" type="datetimeFigureOut">
              <a:rPr lang="en-GB" smtClean="0"/>
              <a:t>15/11/2017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D782EC-EB94-4873-8710-CF8CBE4859DD}" type="slidenum">
              <a:rPr lang="en-GB" smtClean="0"/>
              <a:t>‹#›</a:t>
            </a:fld>
            <a:endParaRPr lang="en-GB"/>
          </a:p>
        </p:txBody>
      </p:sp>
    </p:spTree>
    <p:extLst>
      <p:ext uri="{BB962C8B-B14F-4D97-AF65-F5344CB8AC3E}">
        <p14:creationId xmlns:p14="http://schemas.microsoft.com/office/powerpoint/2010/main" val="427041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9F5819A-9408-45F3-868B-45137786B878}" type="datetimeFigureOut">
              <a:rPr lang="en-GB" smtClean="0"/>
              <a:t>15/11/2017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2D782EC-EB94-4873-8710-CF8CBE4859DD}" type="slidenum">
              <a:rPr lang="en-GB" smtClean="0"/>
              <a:t>‹#›</a:t>
            </a:fld>
            <a:endParaRPr lang="en-GB"/>
          </a:p>
        </p:txBody>
      </p:sp>
    </p:spTree>
    <p:extLst>
      <p:ext uri="{BB962C8B-B14F-4D97-AF65-F5344CB8AC3E}">
        <p14:creationId xmlns:p14="http://schemas.microsoft.com/office/powerpoint/2010/main" val="23807178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9F5819A-9408-45F3-868B-45137786B878}" type="datetimeFigureOut">
              <a:rPr lang="en-GB" smtClean="0"/>
              <a:t>15/11/2017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2D782EC-EB94-4873-8710-CF8CBE4859DD}" type="slidenum">
              <a:rPr lang="en-GB" smtClean="0"/>
              <a:t>‹#›</a:t>
            </a:fld>
            <a:endParaRPr lang="en-GB"/>
          </a:p>
        </p:txBody>
      </p:sp>
    </p:spTree>
    <p:extLst>
      <p:ext uri="{BB962C8B-B14F-4D97-AF65-F5344CB8AC3E}">
        <p14:creationId xmlns:p14="http://schemas.microsoft.com/office/powerpoint/2010/main" val="950214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39F5819A-9408-45F3-868B-45137786B878}" type="datetimeFigureOut">
              <a:rPr lang="en-GB" smtClean="0"/>
              <a:t>15/11/2017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2D782EC-EB94-4873-8710-CF8CBE4859DD}" type="slidenum">
              <a:rPr lang="en-GB" smtClean="0"/>
              <a:t>‹#›</a:t>
            </a:fld>
            <a:endParaRPr lang="en-GB"/>
          </a:p>
        </p:txBody>
      </p:sp>
    </p:spTree>
    <p:extLst>
      <p:ext uri="{BB962C8B-B14F-4D97-AF65-F5344CB8AC3E}">
        <p14:creationId xmlns:p14="http://schemas.microsoft.com/office/powerpoint/2010/main" val="1275355805"/>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smtClean="0"/>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39F5819A-9408-45F3-868B-45137786B878}" type="datetimeFigureOut">
              <a:rPr lang="en-GB" smtClean="0"/>
              <a:t>15/11/2017</a:t>
            </a:fld>
            <a:endParaRPr lang="en-GB"/>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GB"/>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82D782EC-EB94-4873-8710-CF8CBE4859DD}" type="slidenum">
              <a:rPr lang="en-GB" smtClean="0"/>
              <a:t>‹#›</a:t>
            </a:fld>
            <a:endParaRPr lang="en-GB"/>
          </a:p>
        </p:txBody>
      </p:sp>
    </p:spTree>
    <p:extLst>
      <p:ext uri="{BB962C8B-B14F-4D97-AF65-F5344CB8AC3E}">
        <p14:creationId xmlns:p14="http://schemas.microsoft.com/office/powerpoint/2010/main" val="1714746022"/>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39F5819A-9408-45F3-868B-45137786B878}" type="datetimeFigureOut">
              <a:rPr lang="en-GB" smtClean="0"/>
              <a:t>15/11/2017</a:t>
            </a:fld>
            <a:endParaRPr lang="en-GB"/>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GB"/>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82D782EC-EB94-4873-8710-CF8CBE4859DD}" type="slidenum">
              <a:rPr lang="en-GB" smtClean="0"/>
              <a:t>‹#›</a:t>
            </a:fld>
            <a:endParaRPr lang="en-GB"/>
          </a:p>
        </p:txBody>
      </p:sp>
    </p:spTree>
    <p:extLst>
      <p:ext uri="{BB962C8B-B14F-4D97-AF65-F5344CB8AC3E}">
        <p14:creationId xmlns:p14="http://schemas.microsoft.com/office/powerpoint/2010/main" val="2841473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F5819A-9408-45F3-868B-45137786B878}" type="datetimeFigureOut">
              <a:rPr lang="en-GB" smtClean="0"/>
              <a:t>15/11/2017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D782EC-EB94-4873-8710-CF8CBE4859DD}" type="slidenum">
              <a:rPr lang="en-GB" smtClean="0"/>
              <a:t>‹#›</a:t>
            </a:fld>
            <a:endParaRPr lang="en-GB"/>
          </a:p>
        </p:txBody>
      </p:sp>
    </p:spTree>
    <p:extLst>
      <p:ext uri="{BB962C8B-B14F-4D97-AF65-F5344CB8AC3E}">
        <p14:creationId xmlns:p14="http://schemas.microsoft.com/office/powerpoint/2010/main" val="4040634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39F5819A-9408-45F3-868B-45137786B878}" type="datetimeFigureOut">
              <a:rPr lang="en-GB" smtClean="0"/>
              <a:t>15/11/2017</a:t>
            </a:fld>
            <a:endParaRPr lang="en-GB"/>
          </a:p>
        </p:txBody>
      </p:sp>
      <p:sp>
        <p:nvSpPr>
          <p:cNvPr id="5" name="Footer Placeholder 4"/>
          <p:cNvSpPr>
            <a:spLocks noGrp="1"/>
          </p:cNvSpPr>
          <p:nvPr>
            <p:ph type="ftr" sz="quarter" idx="11"/>
          </p:nvPr>
        </p:nvSpPr>
        <p:spPr>
          <a:xfrm>
            <a:off x="2933699" y="6296615"/>
            <a:ext cx="5959577" cy="365125"/>
          </a:xfrm>
        </p:spPr>
        <p:txBody>
          <a:bodyPr/>
          <a:lstStyle/>
          <a:p>
            <a:endParaRPr lang="en-GB"/>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82D782EC-EB94-4873-8710-CF8CBE4859DD}" type="slidenum">
              <a:rPr lang="en-GB" smtClean="0"/>
              <a:t>‹#›</a:t>
            </a:fld>
            <a:endParaRPr lang="en-GB"/>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9904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39F5819A-9408-45F3-868B-45137786B878}" type="datetimeFigureOut">
              <a:rPr lang="en-GB" smtClean="0"/>
              <a:t>15/11/2017</a:t>
            </a:fld>
            <a:endParaRPr lang="en-GB"/>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GB"/>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82D782EC-EB94-4873-8710-CF8CBE4859DD}" type="slidenum">
              <a:rPr lang="en-GB" smtClean="0"/>
              <a:t>‹#›</a:t>
            </a:fld>
            <a:endParaRPr lang="en-GB"/>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32345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920751" y="1023867"/>
            <a:ext cx="4008781" cy="3349641"/>
          </a:xfrm>
        </p:spPr>
        <p:txBody>
          <a:bodyPr/>
          <a:lstStyle/>
          <a:p>
            <a:r>
              <a:rPr lang="en-GB" dirty="0" smtClean="0"/>
              <a:t>Models of Modern Policing</a:t>
            </a:r>
            <a:br>
              <a:rPr lang="en-GB" dirty="0" smtClean="0"/>
            </a:br>
            <a:r>
              <a:rPr lang="en-GB" dirty="0" smtClean="0"/>
              <a:t>Evidence </a:t>
            </a:r>
            <a:r>
              <a:rPr lang="en-GB" dirty="0" smtClean="0"/>
              <a:t>Based Preventative </a:t>
            </a:r>
            <a:r>
              <a:rPr lang="en-GB" dirty="0" smtClean="0"/>
              <a:t>Policing (EBP)</a:t>
            </a:r>
            <a:endParaRPr lang="en-GB" dirty="0"/>
          </a:p>
        </p:txBody>
      </p:sp>
      <p:sp>
        <p:nvSpPr>
          <p:cNvPr id="3" name="Subtitle 2"/>
          <p:cNvSpPr>
            <a:spLocks noGrp="1"/>
          </p:cNvSpPr>
          <p:nvPr>
            <p:ph type="subTitle" idx="1"/>
          </p:nvPr>
        </p:nvSpPr>
        <p:spPr/>
        <p:txBody>
          <a:bodyPr/>
          <a:lstStyle/>
          <a:p>
            <a:r>
              <a:rPr lang="en-GB" dirty="0" smtClean="0"/>
              <a:t>Wynne Jones</a:t>
            </a:r>
            <a:endParaRPr lang="en-GB" dirty="0"/>
          </a:p>
        </p:txBody>
      </p:sp>
    </p:spTree>
    <p:extLst>
      <p:ext uri="{BB962C8B-B14F-4D97-AF65-F5344CB8AC3E}">
        <p14:creationId xmlns:p14="http://schemas.microsoft.com/office/powerpoint/2010/main" val="2738564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Evidence Based </a:t>
            </a:r>
            <a:r>
              <a:rPr lang="en-GB" dirty="0" smtClean="0"/>
              <a:t>Policing Objectives</a:t>
            </a:r>
            <a:endParaRPr lang="en-GB" dirty="0"/>
          </a:p>
        </p:txBody>
      </p:sp>
      <p:sp>
        <p:nvSpPr>
          <p:cNvPr id="3" name="Content Placeholder 2"/>
          <p:cNvSpPr>
            <a:spLocks noGrp="1"/>
          </p:cNvSpPr>
          <p:nvPr>
            <p:ph sz="half" idx="1"/>
          </p:nvPr>
        </p:nvSpPr>
        <p:spPr/>
        <p:txBody>
          <a:bodyPr>
            <a:normAutofit lnSpcReduction="10000"/>
          </a:bodyPr>
          <a:lstStyle/>
          <a:p>
            <a:r>
              <a:rPr lang="en-GB" dirty="0" smtClean="0"/>
              <a:t>Understand the </a:t>
            </a:r>
            <a:r>
              <a:rPr lang="en-GB" dirty="0" smtClean="0"/>
              <a:t>Principles of Evidence </a:t>
            </a:r>
            <a:r>
              <a:rPr lang="en-GB" dirty="0" smtClean="0"/>
              <a:t>Based </a:t>
            </a:r>
            <a:r>
              <a:rPr lang="en-GB" dirty="0" smtClean="0"/>
              <a:t>Preventative Policing </a:t>
            </a:r>
            <a:r>
              <a:rPr lang="en-GB" dirty="0" smtClean="0"/>
              <a:t>(EBP)</a:t>
            </a:r>
          </a:p>
          <a:p>
            <a:r>
              <a:rPr lang="en-GB" dirty="0" smtClean="0"/>
              <a:t>To gain an Understanding how EBP can improve ‘policing’ and ‘public safety’, and how it can serve to reduce crime, harm and disorder.</a:t>
            </a:r>
          </a:p>
          <a:p>
            <a:r>
              <a:rPr lang="en-GB" dirty="0" smtClean="0"/>
              <a:t>To evaluate the effectiveness of EBP in comparison with other models of policing. </a:t>
            </a:r>
          </a:p>
          <a:p>
            <a:endParaRPr lang="en-GB" dirty="0" smtClean="0"/>
          </a:p>
          <a:p>
            <a:endParaRPr lang="en-GB" dirty="0" smtClean="0"/>
          </a:p>
          <a:p>
            <a:pPr marL="0" indent="0">
              <a:buNone/>
            </a:pPr>
            <a:endParaRPr lang="en-GB" dirty="0"/>
          </a:p>
        </p:txBody>
      </p:sp>
      <p:pic>
        <p:nvPicPr>
          <p:cNvPr id="5" name="Content Placeholder 4"/>
          <p:cNvPicPr>
            <a:picLocks noGrp="1" noChangeAspect="1"/>
          </p:cNvPicPr>
          <p:nvPr>
            <p:ph sz="half" idx="2"/>
          </p:nvPr>
        </p:nvPicPr>
        <p:blipFill>
          <a:blip r:embed="rId2"/>
          <a:stretch>
            <a:fillRect/>
          </a:stretch>
        </p:blipFill>
        <p:spPr>
          <a:xfrm>
            <a:off x="7743402" y="2438400"/>
            <a:ext cx="3761633" cy="3657600"/>
          </a:xfrm>
          <a:prstGeom prst="rect">
            <a:avLst/>
          </a:prstGeom>
        </p:spPr>
      </p:pic>
    </p:spTree>
    <p:extLst>
      <p:ext uri="{BB962C8B-B14F-4D97-AF65-F5344CB8AC3E}">
        <p14:creationId xmlns:p14="http://schemas.microsoft.com/office/powerpoint/2010/main" val="27717290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EBP</a:t>
            </a:r>
            <a:endParaRPr lang="en-GB" dirty="0"/>
          </a:p>
        </p:txBody>
      </p:sp>
      <p:sp>
        <p:nvSpPr>
          <p:cNvPr id="3" name="Content Placeholder 2"/>
          <p:cNvSpPr>
            <a:spLocks noGrp="1"/>
          </p:cNvSpPr>
          <p:nvPr>
            <p:ph idx="1"/>
          </p:nvPr>
        </p:nvSpPr>
        <p:spPr/>
        <p:txBody>
          <a:bodyPr/>
          <a:lstStyle/>
          <a:p>
            <a:endParaRPr lang="en-GB" dirty="0" smtClean="0"/>
          </a:p>
          <a:p>
            <a:r>
              <a:rPr lang="en-GB" dirty="0" smtClean="0"/>
              <a:t>One goal of modern policing structures is to ensure that strategic and tactical plans and actions are </a:t>
            </a:r>
            <a:r>
              <a:rPr lang="en-GB" i="1" dirty="0" smtClean="0"/>
              <a:t>evidence based. </a:t>
            </a:r>
          </a:p>
          <a:p>
            <a:endParaRPr lang="en-GB" dirty="0" smtClean="0"/>
          </a:p>
          <a:p>
            <a:r>
              <a:rPr lang="en-GB" dirty="0" smtClean="0"/>
              <a:t>Research is the foundation of </a:t>
            </a:r>
            <a:r>
              <a:rPr lang="en-GB" i="1" dirty="0" smtClean="0"/>
              <a:t>evidence based policing </a:t>
            </a:r>
            <a:r>
              <a:rPr lang="en-GB" dirty="0" smtClean="0"/>
              <a:t>and projects and police operations are often evaluated by external agencies such as Universities.</a:t>
            </a:r>
          </a:p>
          <a:p>
            <a:endParaRPr lang="en-GB" dirty="0"/>
          </a:p>
        </p:txBody>
      </p:sp>
    </p:spTree>
    <p:extLst>
      <p:ext uri="{BB962C8B-B14F-4D97-AF65-F5344CB8AC3E}">
        <p14:creationId xmlns:p14="http://schemas.microsoft.com/office/powerpoint/2010/main" val="42597757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is evidence-based policing (EBP)?</a:t>
            </a:r>
            <a:br>
              <a:rPr lang="en-GB" dirty="0"/>
            </a:br>
            <a:endParaRPr lang="en-GB" dirty="0"/>
          </a:p>
        </p:txBody>
      </p:sp>
      <p:sp>
        <p:nvSpPr>
          <p:cNvPr id="3" name="Content Placeholder 2"/>
          <p:cNvSpPr>
            <a:spLocks noGrp="1"/>
          </p:cNvSpPr>
          <p:nvPr>
            <p:ph idx="1"/>
          </p:nvPr>
        </p:nvSpPr>
        <p:spPr/>
        <p:txBody>
          <a:bodyPr>
            <a:normAutofit/>
          </a:bodyPr>
          <a:lstStyle/>
          <a:p>
            <a:pPr marL="0" indent="0">
              <a:buNone/>
            </a:pPr>
            <a:r>
              <a:rPr lang="en-GB" sz="2800" dirty="0" smtClean="0">
                <a:solidFill>
                  <a:srgbClr val="FF0000"/>
                </a:solidFill>
              </a:rPr>
              <a:t>Evidence-Based </a:t>
            </a:r>
            <a:r>
              <a:rPr lang="en-GB" sz="2800" dirty="0">
                <a:solidFill>
                  <a:srgbClr val="FF0000"/>
                </a:solidFill>
              </a:rPr>
              <a:t>Policing (EBP) can be understood as a problem-solving cycle that involves police officers and staff using and creating the best available research evidence to inform or test policing policies, decisions and practices.</a:t>
            </a:r>
          </a:p>
        </p:txBody>
      </p:sp>
    </p:spTree>
    <p:extLst>
      <p:ext uri="{BB962C8B-B14F-4D97-AF65-F5344CB8AC3E}">
        <p14:creationId xmlns:p14="http://schemas.microsoft.com/office/powerpoint/2010/main" val="36233502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EBP - A Definition….</a:t>
            </a:r>
            <a:endParaRPr lang="en-GB" dirty="0"/>
          </a:p>
        </p:txBody>
      </p:sp>
      <p:sp>
        <p:nvSpPr>
          <p:cNvPr id="3" name="Content Placeholder 2"/>
          <p:cNvSpPr>
            <a:spLocks noGrp="1"/>
          </p:cNvSpPr>
          <p:nvPr>
            <p:ph sz="half" idx="1"/>
          </p:nvPr>
        </p:nvSpPr>
        <p:spPr/>
        <p:txBody>
          <a:bodyPr>
            <a:normAutofit fontScale="92500" lnSpcReduction="20000"/>
          </a:bodyPr>
          <a:lstStyle/>
          <a:p>
            <a:endParaRPr lang="en-GB" dirty="0" smtClean="0"/>
          </a:p>
          <a:p>
            <a:r>
              <a:rPr lang="en-GB" sz="2400" dirty="0" smtClean="0">
                <a:solidFill>
                  <a:schemeClr val="tx1"/>
                </a:solidFill>
              </a:rPr>
              <a:t>‘Informing policing priorities by weighing the harms of criminality together with data from beyond crime and disorder, in order to focus police resources in furtherance of both crime and harm reduction’. </a:t>
            </a:r>
          </a:p>
          <a:p>
            <a:r>
              <a:rPr lang="en-GB" sz="2400" dirty="0" smtClean="0"/>
              <a:t>(</a:t>
            </a:r>
            <a:r>
              <a:rPr lang="en-GB" sz="2400" dirty="0" err="1" smtClean="0"/>
              <a:t>Ratcliffe</a:t>
            </a:r>
            <a:r>
              <a:rPr lang="en-GB" sz="2400" dirty="0" smtClean="0"/>
              <a:t> 2015a:3)</a:t>
            </a:r>
            <a:endParaRPr lang="en-GB" sz="2400" dirty="0"/>
          </a:p>
        </p:txBody>
      </p:sp>
      <p:pic>
        <p:nvPicPr>
          <p:cNvPr id="5" name="Content Placeholder 4"/>
          <p:cNvPicPr>
            <a:picLocks noGrp="1" noChangeAspect="1"/>
          </p:cNvPicPr>
          <p:nvPr>
            <p:ph sz="half" idx="2"/>
          </p:nvPr>
        </p:nvPicPr>
        <p:blipFill>
          <a:blip r:embed="rId2"/>
          <a:stretch>
            <a:fillRect/>
          </a:stretch>
        </p:blipFill>
        <p:spPr>
          <a:xfrm>
            <a:off x="8195469" y="3286125"/>
            <a:ext cx="2857500" cy="1962150"/>
          </a:xfrm>
          <a:prstGeom prst="rect">
            <a:avLst/>
          </a:prstGeom>
        </p:spPr>
      </p:pic>
    </p:spTree>
    <p:extLst>
      <p:ext uri="{BB962C8B-B14F-4D97-AF65-F5344CB8AC3E}">
        <p14:creationId xmlns:p14="http://schemas.microsoft.com/office/powerpoint/2010/main" val="31852203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3700" y="568345"/>
            <a:ext cx="9173633" cy="1560716"/>
          </a:xfrm>
        </p:spPr>
        <p:txBody>
          <a:bodyPr>
            <a:normAutofit fontScale="90000"/>
          </a:bodyPr>
          <a:lstStyle/>
          <a:p>
            <a:r>
              <a:rPr lang="en-GB" dirty="0"/>
              <a:t>Evidence Based Policing - What </a:t>
            </a:r>
            <a:r>
              <a:rPr lang="en-GB" dirty="0" smtClean="0"/>
              <a:t>is it ?</a:t>
            </a:r>
            <a:r>
              <a:rPr lang="en-GB" dirty="0"/>
              <a:t/>
            </a:r>
            <a:br>
              <a:rPr lang="en-GB" dirty="0"/>
            </a:br>
            <a:endParaRPr lang="en-GB" dirty="0"/>
          </a:p>
        </p:txBody>
      </p:sp>
      <p:sp>
        <p:nvSpPr>
          <p:cNvPr id="3" name="Content Placeholder 2"/>
          <p:cNvSpPr>
            <a:spLocks noGrp="1"/>
          </p:cNvSpPr>
          <p:nvPr>
            <p:ph idx="1"/>
          </p:nvPr>
        </p:nvSpPr>
        <p:spPr/>
        <p:txBody>
          <a:bodyPr/>
          <a:lstStyle/>
          <a:p>
            <a:pPr marL="0" indent="0" algn="ctr">
              <a:buNone/>
            </a:pPr>
            <a:r>
              <a:rPr lang="en-GB" sz="2800" dirty="0" smtClean="0"/>
              <a:t>“A philosophy or managerial style, where scientific evidence should be the central foundation for decision making in policing”. (Sherman 1998)</a:t>
            </a:r>
          </a:p>
          <a:p>
            <a:pPr marL="0" indent="0">
              <a:buNone/>
            </a:pPr>
            <a:endParaRPr lang="en-GB" dirty="0"/>
          </a:p>
        </p:txBody>
      </p:sp>
    </p:spTree>
    <p:extLst>
      <p:ext uri="{BB962C8B-B14F-4D97-AF65-F5344CB8AC3E}">
        <p14:creationId xmlns:p14="http://schemas.microsoft.com/office/powerpoint/2010/main" val="1684005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Functions of EBP</a:t>
            </a:r>
            <a:endParaRPr lang="en-GB" dirty="0"/>
          </a:p>
        </p:txBody>
      </p:sp>
      <p:sp>
        <p:nvSpPr>
          <p:cNvPr id="3" name="Content Placeholder 2"/>
          <p:cNvSpPr>
            <a:spLocks noGrp="1"/>
          </p:cNvSpPr>
          <p:nvPr>
            <p:ph sz="half" idx="1"/>
          </p:nvPr>
        </p:nvSpPr>
        <p:spPr/>
        <p:txBody>
          <a:bodyPr/>
          <a:lstStyle/>
          <a:p>
            <a:r>
              <a:rPr lang="en-GB" sz="2400" dirty="0" smtClean="0"/>
              <a:t>Research used to target places where police are needed most,</a:t>
            </a:r>
          </a:p>
          <a:p>
            <a:r>
              <a:rPr lang="en-GB" sz="2400" dirty="0" smtClean="0"/>
              <a:t> Evidence tested when deciding on policing ‘tactics’,</a:t>
            </a:r>
          </a:p>
          <a:p>
            <a:r>
              <a:rPr lang="en-GB" sz="2400" dirty="0" smtClean="0"/>
              <a:t>Recognition that policing is not just about crime fighting but also:</a:t>
            </a:r>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459133" y="2434082"/>
            <a:ext cx="2471769" cy="2107756"/>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9133" y="4400019"/>
            <a:ext cx="3437796" cy="1695981"/>
          </a:xfrm>
          <a:prstGeom prst="rect">
            <a:avLst/>
          </a:prstGeom>
        </p:spPr>
      </p:pic>
    </p:spTree>
    <p:extLst>
      <p:ext uri="{BB962C8B-B14F-4D97-AF65-F5344CB8AC3E}">
        <p14:creationId xmlns:p14="http://schemas.microsoft.com/office/powerpoint/2010/main" val="1294064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Functions of EBP</a:t>
            </a:r>
          </a:p>
        </p:txBody>
      </p:sp>
      <p:sp>
        <p:nvSpPr>
          <p:cNvPr id="3" name="Content Placeholder 2"/>
          <p:cNvSpPr>
            <a:spLocks noGrp="1"/>
          </p:cNvSpPr>
          <p:nvPr>
            <p:ph sz="half" idx="1"/>
          </p:nvPr>
        </p:nvSpPr>
        <p:spPr/>
        <p:txBody>
          <a:bodyPr>
            <a:normAutofit/>
          </a:bodyPr>
          <a:lstStyle/>
          <a:p>
            <a:r>
              <a:rPr lang="en-GB" sz="2400" dirty="0" smtClean="0">
                <a:solidFill>
                  <a:srgbClr val="FF0000"/>
                </a:solidFill>
              </a:rPr>
              <a:t>‘to improve the safety and well being of the people by promoting measures to prevent crime, harm and disorder’</a:t>
            </a:r>
          </a:p>
          <a:p>
            <a:r>
              <a:rPr lang="en-GB" sz="2400" dirty="0" smtClean="0"/>
              <a:t>(Independent Police Commission 2015:31)</a:t>
            </a:r>
            <a:endParaRPr lang="en-GB" sz="2400" dirty="0"/>
          </a:p>
        </p:txBody>
      </p:sp>
      <p:pic>
        <p:nvPicPr>
          <p:cNvPr id="5" name="Content Placeholder 4"/>
          <p:cNvPicPr>
            <a:picLocks noGrp="1" noChangeAspect="1"/>
          </p:cNvPicPr>
          <p:nvPr>
            <p:ph sz="half" idx="2"/>
          </p:nvPr>
        </p:nvPicPr>
        <p:blipFill>
          <a:blip r:embed="rId2"/>
          <a:stretch>
            <a:fillRect/>
          </a:stretch>
        </p:blipFill>
        <p:spPr>
          <a:xfrm>
            <a:off x="7425267" y="3814762"/>
            <a:ext cx="4279004" cy="904875"/>
          </a:xfrm>
          <a:prstGeom prst="rect">
            <a:avLst/>
          </a:prstGeom>
        </p:spPr>
      </p:pic>
    </p:spTree>
    <p:extLst>
      <p:ext uri="{BB962C8B-B14F-4D97-AF65-F5344CB8AC3E}">
        <p14:creationId xmlns:p14="http://schemas.microsoft.com/office/powerpoint/2010/main" val="41583161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Stages of EBP:</a:t>
            </a:r>
            <a:r>
              <a:rPr lang="en-GB" dirty="0"/>
              <a:t/>
            </a:r>
            <a:br>
              <a:rPr lang="en-GB" dirty="0"/>
            </a:br>
            <a:endParaRPr lang="en-GB" dirty="0"/>
          </a:p>
        </p:txBody>
      </p:sp>
      <p:sp>
        <p:nvSpPr>
          <p:cNvPr id="3" name="Content Placeholder 2"/>
          <p:cNvSpPr>
            <a:spLocks noGrp="1"/>
          </p:cNvSpPr>
          <p:nvPr>
            <p:ph sz="half" idx="1"/>
          </p:nvPr>
        </p:nvSpPr>
        <p:spPr>
          <a:xfrm>
            <a:off x="2933699" y="2218267"/>
            <a:ext cx="4160520" cy="3877733"/>
          </a:xfrm>
        </p:spPr>
        <p:txBody>
          <a:bodyPr>
            <a:normAutofit lnSpcReduction="10000"/>
          </a:bodyPr>
          <a:lstStyle/>
          <a:p>
            <a:r>
              <a:rPr lang="en-GB" sz="2400" dirty="0" smtClean="0">
                <a:solidFill>
                  <a:srgbClr val="FF0000"/>
                </a:solidFill>
              </a:rPr>
              <a:t>Identify </a:t>
            </a:r>
            <a:r>
              <a:rPr lang="en-GB" sz="2400" dirty="0">
                <a:solidFill>
                  <a:srgbClr val="FF0000"/>
                </a:solidFill>
              </a:rPr>
              <a:t>Problem</a:t>
            </a:r>
          </a:p>
          <a:p>
            <a:r>
              <a:rPr lang="en-GB" sz="2400" dirty="0">
                <a:solidFill>
                  <a:srgbClr val="FF0000"/>
                </a:solidFill>
              </a:rPr>
              <a:t>Define Problem</a:t>
            </a:r>
          </a:p>
          <a:p>
            <a:r>
              <a:rPr lang="en-GB" sz="2400" dirty="0">
                <a:solidFill>
                  <a:srgbClr val="FF0000"/>
                </a:solidFill>
              </a:rPr>
              <a:t>Understand Problem</a:t>
            </a:r>
          </a:p>
          <a:p>
            <a:r>
              <a:rPr lang="en-GB" sz="2400" dirty="0">
                <a:solidFill>
                  <a:srgbClr val="FF0000"/>
                </a:solidFill>
              </a:rPr>
              <a:t>Develop Ideas</a:t>
            </a:r>
          </a:p>
          <a:p>
            <a:r>
              <a:rPr lang="en-GB" sz="2400" dirty="0">
                <a:solidFill>
                  <a:srgbClr val="FF0000"/>
                </a:solidFill>
              </a:rPr>
              <a:t>Identify Opportunities</a:t>
            </a:r>
          </a:p>
          <a:p>
            <a:r>
              <a:rPr lang="en-GB" sz="2400" dirty="0">
                <a:solidFill>
                  <a:srgbClr val="FF0000"/>
                </a:solidFill>
              </a:rPr>
              <a:t>Plan</a:t>
            </a:r>
          </a:p>
          <a:p>
            <a:r>
              <a:rPr lang="en-GB" sz="2400" dirty="0">
                <a:solidFill>
                  <a:srgbClr val="FF0000"/>
                </a:solidFill>
              </a:rPr>
              <a:t>Implement</a:t>
            </a:r>
          </a:p>
          <a:p>
            <a:r>
              <a:rPr lang="en-GB" sz="2400" dirty="0">
                <a:solidFill>
                  <a:srgbClr val="FF0000"/>
                </a:solidFill>
              </a:rPr>
              <a:t>Evaluate</a:t>
            </a:r>
          </a:p>
          <a:p>
            <a:endParaRPr lang="en-GB" dirty="0"/>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7795419" y="2438400"/>
            <a:ext cx="3657600" cy="3657600"/>
          </a:xfrm>
        </p:spPr>
      </p:pic>
    </p:spTree>
    <p:extLst>
      <p:ext uri="{BB962C8B-B14F-4D97-AF65-F5344CB8AC3E}">
        <p14:creationId xmlns:p14="http://schemas.microsoft.com/office/powerpoint/2010/main" val="15336719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Collaborative Working:</a:t>
            </a:r>
            <a:r>
              <a:rPr lang="en-GB" dirty="0"/>
              <a:t/>
            </a:r>
            <a:br>
              <a:rPr lang="en-GB" dirty="0"/>
            </a:br>
            <a:endParaRPr lang="en-GB" dirty="0"/>
          </a:p>
        </p:txBody>
      </p:sp>
      <p:sp>
        <p:nvSpPr>
          <p:cNvPr id="3" name="Content Placeholder 2"/>
          <p:cNvSpPr>
            <a:spLocks noGrp="1"/>
          </p:cNvSpPr>
          <p:nvPr>
            <p:ph sz="half" idx="1"/>
          </p:nvPr>
        </p:nvSpPr>
        <p:spPr/>
        <p:txBody>
          <a:bodyPr/>
          <a:lstStyle/>
          <a:p>
            <a:endParaRPr lang="en-GB" dirty="0" smtClean="0"/>
          </a:p>
          <a:p>
            <a:endParaRPr lang="en-GB" dirty="0"/>
          </a:p>
          <a:p>
            <a:r>
              <a:rPr lang="en-GB" sz="2400" dirty="0" smtClean="0">
                <a:solidFill>
                  <a:srgbClr val="FF0000"/>
                </a:solidFill>
              </a:rPr>
              <a:t>Local </a:t>
            </a:r>
            <a:r>
              <a:rPr lang="en-GB" sz="2400" dirty="0">
                <a:solidFill>
                  <a:srgbClr val="FF0000"/>
                </a:solidFill>
              </a:rPr>
              <a:t>Authorities</a:t>
            </a:r>
          </a:p>
          <a:p>
            <a:r>
              <a:rPr lang="en-GB" sz="2400" dirty="0">
                <a:solidFill>
                  <a:srgbClr val="FF0000"/>
                </a:solidFill>
              </a:rPr>
              <a:t>Emergency Services</a:t>
            </a:r>
          </a:p>
          <a:p>
            <a:r>
              <a:rPr lang="en-GB" sz="2400" dirty="0">
                <a:solidFill>
                  <a:srgbClr val="FF0000"/>
                </a:solidFill>
              </a:rPr>
              <a:t>Community</a:t>
            </a:r>
          </a:p>
          <a:p>
            <a:r>
              <a:rPr lang="en-GB" sz="2400" dirty="0">
                <a:solidFill>
                  <a:srgbClr val="FF0000"/>
                </a:solidFill>
              </a:rPr>
              <a:t>Local businesses</a:t>
            </a:r>
          </a:p>
          <a:p>
            <a:endParaRPr lang="en-GB" dirty="0"/>
          </a:p>
        </p:txBody>
      </p:sp>
      <p:pic>
        <p:nvPicPr>
          <p:cNvPr id="6" name="Content Placeholder 5"/>
          <p:cNvPicPr>
            <a:picLocks noGrp="1" noChangeAspect="1"/>
          </p:cNvPicPr>
          <p:nvPr>
            <p:ph sz="half" idx="2"/>
          </p:nvPr>
        </p:nvPicPr>
        <p:blipFill>
          <a:blip r:embed="rId2"/>
          <a:stretch>
            <a:fillRect/>
          </a:stretch>
        </p:blipFill>
        <p:spPr>
          <a:xfrm>
            <a:off x="6874933" y="2438399"/>
            <a:ext cx="4192323" cy="3539068"/>
          </a:xfrm>
          <a:prstGeom prst="rect">
            <a:avLst/>
          </a:prstGeom>
        </p:spPr>
      </p:pic>
    </p:spTree>
    <p:extLst>
      <p:ext uri="{BB962C8B-B14F-4D97-AF65-F5344CB8AC3E}">
        <p14:creationId xmlns:p14="http://schemas.microsoft.com/office/powerpoint/2010/main" val="2773307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Identifying Sources of evidence to inform policing decisions:</a:t>
            </a:r>
            <a:r>
              <a:rPr lang="en-GB" dirty="0"/>
              <a:t/>
            </a:r>
            <a:br>
              <a:rPr lang="en-GB" dirty="0"/>
            </a:br>
            <a:endParaRPr lang="en-GB" dirty="0"/>
          </a:p>
        </p:txBody>
      </p:sp>
      <p:sp>
        <p:nvSpPr>
          <p:cNvPr id="3" name="Content Placeholder 2"/>
          <p:cNvSpPr>
            <a:spLocks noGrp="1"/>
          </p:cNvSpPr>
          <p:nvPr>
            <p:ph sz="half" idx="1"/>
          </p:nvPr>
        </p:nvSpPr>
        <p:spPr/>
        <p:txBody>
          <a:bodyPr/>
          <a:lstStyle/>
          <a:p>
            <a:endParaRPr lang="en-GB" dirty="0" smtClean="0"/>
          </a:p>
          <a:p>
            <a:endParaRPr lang="en-GB" dirty="0"/>
          </a:p>
          <a:p>
            <a:r>
              <a:rPr lang="en-GB" sz="2400" dirty="0" smtClean="0">
                <a:solidFill>
                  <a:srgbClr val="FF0000"/>
                </a:solidFill>
              </a:rPr>
              <a:t>Practice </a:t>
            </a:r>
            <a:r>
              <a:rPr lang="en-GB" sz="2400" dirty="0">
                <a:solidFill>
                  <a:srgbClr val="FF0000"/>
                </a:solidFill>
              </a:rPr>
              <a:t>based expertise (experience)</a:t>
            </a:r>
          </a:p>
          <a:p>
            <a:r>
              <a:rPr lang="en-GB" sz="2400" dirty="0">
                <a:solidFill>
                  <a:srgbClr val="FF0000"/>
                </a:solidFill>
              </a:rPr>
              <a:t>Research (Qualitative and Quantitative)</a:t>
            </a:r>
          </a:p>
          <a:p>
            <a:endParaRPr lang="en-GB" dirty="0"/>
          </a:p>
        </p:txBody>
      </p:sp>
      <p:pic>
        <p:nvPicPr>
          <p:cNvPr id="5" name="Content Placeholder 4"/>
          <p:cNvPicPr>
            <a:picLocks noGrp="1" noChangeAspect="1"/>
          </p:cNvPicPr>
          <p:nvPr>
            <p:ph sz="half" idx="2"/>
          </p:nvPr>
        </p:nvPicPr>
        <p:blipFill>
          <a:blip r:embed="rId2"/>
          <a:stretch>
            <a:fillRect/>
          </a:stretch>
        </p:blipFill>
        <p:spPr>
          <a:xfrm>
            <a:off x="7399867" y="2514600"/>
            <a:ext cx="3176852" cy="3098800"/>
          </a:xfrm>
          <a:prstGeom prst="rect">
            <a:avLst/>
          </a:prstGeom>
        </p:spPr>
      </p:pic>
    </p:spTree>
    <p:extLst>
      <p:ext uri="{BB962C8B-B14F-4D97-AF65-F5344CB8AC3E}">
        <p14:creationId xmlns:p14="http://schemas.microsoft.com/office/powerpoint/2010/main" val="2854253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Sources of evidence to inform policing decisions:</a:t>
            </a:r>
            <a:endParaRPr lang="en-GB" dirty="0"/>
          </a:p>
        </p:txBody>
      </p:sp>
      <p:sp>
        <p:nvSpPr>
          <p:cNvPr id="3" name="Content Placeholder 2"/>
          <p:cNvSpPr>
            <a:spLocks noGrp="1"/>
          </p:cNvSpPr>
          <p:nvPr>
            <p:ph sz="half" idx="1"/>
          </p:nvPr>
        </p:nvSpPr>
        <p:spPr/>
        <p:txBody>
          <a:bodyPr/>
          <a:lstStyle/>
          <a:p>
            <a:endParaRPr lang="en-GB" dirty="0"/>
          </a:p>
          <a:p>
            <a:r>
              <a:rPr lang="en-GB" sz="2400" dirty="0">
                <a:solidFill>
                  <a:srgbClr val="FF0000"/>
                </a:solidFill>
              </a:rPr>
              <a:t>Community</a:t>
            </a:r>
          </a:p>
          <a:p>
            <a:r>
              <a:rPr lang="en-GB" sz="2400" dirty="0">
                <a:solidFill>
                  <a:srgbClr val="FF0000"/>
                </a:solidFill>
              </a:rPr>
              <a:t>Colleagues</a:t>
            </a:r>
          </a:p>
          <a:p>
            <a:r>
              <a:rPr lang="en-GB" sz="2400" dirty="0">
                <a:solidFill>
                  <a:srgbClr val="FF0000"/>
                </a:solidFill>
              </a:rPr>
              <a:t>Surveys</a:t>
            </a:r>
          </a:p>
          <a:p>
            <a:r>
              <a:rPr lang="en-GB" sz="2400" dirty="0">
                <a:solidFill>
                  <a:srgbClr val="FF0000"/>
                </a:solidFill>
              </a:rPr>
              <a:t>Other forces</a:t>
            </a:r>
          </a:p>
          <a:p>
            <a:r>
              <a:rPr lang="en-GB" sz="2400" dirty="0">
                <a:solidFill>
                  <a:srgbClr val="FF0000"/>
                </a:solidFill>
              </a:rPr>
              <a:t>Other agencies</a:t>
            </a:r>
          </a:p>
          <a:p>
            <a:r>
              <a:rPr lang="en-GB" sz="2400" dirty="0">
                <a:solidFill>
                  <a:srgbClr val="FF0000"/>
                </a:solidFill>
              </a:rPr>
              <a:t>Universities (research)</a:t>
            </a:r>
          </a:p>
          <a:p>
            <a:endParaRPr lang="en-GB" dirty="0"/>
          </a:p>
        </p:txBody>
      </p:sp>
      <p:pic>
        <p:nvPicPr>
          <p:cNvPr id="5" name="Content Placeholder 4"/>
          <p:cNvPicPr>
            <a:picLocks noGrp="1" noChangeAspect="1"/>
          </p:cNvPicPr>
          <p:nvPr>
            <p:ph sz="half" idx="2"/>
          </p:nvPr>
        </p:nvPicPr>
        <p:blipFill>
          <a:blip r:embed="rId2"/>
          <a:stretch>
            <a:fillRect/>
          </a:stretch>
        </p:blipFill>
        <p:spPr>
          <a:xfrm>
            <a:off x="6908800" y="2709333"/>
            <a:ext cx="4067969" cy="2912534"/>
          </a:xfrm>
          <a:prstGeom prst="rect">
            <a:avLst/>
          </a:prstGeom>
        </p:spPr>
      </p:pic>
    </p:spTree>
    <p:extLst>
      <p:ext uri="{BB962C8B-B14F-4D97-AF65-F5344CB8AC3E}">
        <p14:creationId xmlns:p14="http://schemas.microsoft.com/office/powerpoint/2010/main" val="3463105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Causes for Concern in Policing:</a:t>
            </a:r>
            <a:r>
              <a:rPr lang="en-GB" dirty="0"/>
              <a:t/>
            </a:r>
            <a:br>
              <a:rPr lang="en-GB" dirty="0"/>
            </a:br>
            <a:endParaRPr lang="en-GB" dirty="0"/>
          </a:p>
        </p:txBody>
      </p:sp>
      <p:sp>
        <p:nvSpPr>
          <p:cNvPr id="3" name="Content Placeholder 2"/>
          <p:cNvSpPr>
            <a:spLocks noGrp="1"/>
          </p:cNvSpPr>
          <p:nvPr>
            <p:ph sz="half" idx="1"/>
          </p:nvPr>
        </p:nvSpPr>
        <p:spPr/>
        <p:txBody>
          <a:bodyPr/>
          <a:lstStyle/>
          <a:p>
            <a:endParaRPr lang="en-GB" dirty="0" smtClean="0"/>
          </a:p>
          <a:p>
            <a:endParaRPr lang="en-GB" dirty="0"/>
          </a:p>
          <a:p>
            <a:r>
              <a:rPr lang="en-GB" sz="2400" dirty="0" smtClean="0">
                <a:solidFill>
                  <a:srgbClr val="FF0000"/>
                </a:solidFill>
              </a:rPr>
              <a:t>ASB</a:t>
            </a:r>
            <a:endParaRPr lang="en-GB" sz="2400" dirty="0">
              <a:solidFill>
                <a:srgbClr val="FF0000"/>
              </a:solidFill>
            </a:endParaRPr>
          </a:p>
          <a:p>
            <a:r>
              <a:rPr lang="en-GB" sz="2400" dirty="0">
                <a:solidFill>
                  <a:srgbClr val="FF0000"/>
                </a:solidFill>
              </a:rPr>
              <a:t>Vulnerable persons</a:t>
            </a:r>
          </a:p>
          <a:p>
            <a:r>
              <a:rPr lang="en-GB" sz="2400" dirty="0">
                <a:solidFill>
                  <a:srgbClr val="FF0000"/>
                </a:solidFill>
              </a:rPr>
              <a:t>Crime Rates</a:t>
            </a:r>
          </a:p>
          <a:p>
            <a:r>
              <a:rPr lang="en-GB" sz="2400" dirty="0">
                <a:solidFill>
                  <a:srgbClr val="FF0000"/>
                </a:solidFill>
              </a:rPr>
              <a:t>Fear of Crime</a:t>
            </a:r>
          </a:p>
          <a:p>
            <a:endParaRPr lang="en-GB" dirty="0"/>
          </a:p>
        </p:txBody>
      </p:sp>
      <p:pic>
        <p:nvPicPr>
          <p:cNvPr id="5" name="Content Placeholder 4"/>
          <p:cNvPicPr>
            <a:picLocks noGrp="1" noChangeAspect="1"/>
          </p:cNvPicPr>
          <p:nvPr>
            <p:ph sz="half" idx="2"/>
          </p:nvPr>
        </p:nvPicPr>
        <p:blipFill>
          <a:blip r:embed="rId2"/>
          <a:stretch>
            <a:fillRect/>
          </a:stretch>
        </p:blipFill>
        <p:spPr>
          <a:xfrm>
            <a:off x="6214535" y="2438400"/>
            <a:ext cx="2724816" cy="1490134"/>
          </a:xfrm>
          <a:prstGeom prst="rect">
            <a:avLst/>
          </a:prstGeom>
        </p:spPr>
      </p:pic>
      <p:pic>
        <p:nvPicPr>
          <p:cNvPr id="7" name="Picture 6"/>
          <p:cNvPicPr>
            <a:picLocks noChangeAspect="1"/>
          </p:cNvPicPr>
          <p:nvPr/>
        </p:nvPicPr>
        <p:blipFill>
          <a:blip r:embed="rId3"/>
          <a:stretch>
            <a:fillRect/>
          </a:stretch>
        </p:blipFill>
        <p:spPr>
          <a:xfrm>
            <a:off x="6043418" y="4180458"/>
            <a:ext cx="3067050" cy="1838325"/>
          </a:xfrm>
          <a:prstGeom prst="rect">
            <a:avLst/>
          </a:prstGeom>
        </p:spPr>
      </p:pic>
      <p:pic>
        <p:nvPicPr>
          <p:cNvPr id="6" name="Picture 5"/>
          <p:cNvPicPr>
            <a:picLocks noChangeAspect="1"/>
          </p:cNvPicPr>
          <p:nvPr/>
        </p:nvPicPr>
        <p:blipFill>
          <a:blip r:embed="rId4"/>
          <a:stretch>
            <a:fillRect/>
          </a:stretch>
        </p:blipFill>
        <p:spPr>
          <a:xfrm>
            <a:off x="8334375" y="3034771"/>
            <a:ext cx="2381250" cy="1533525"/>
          </a:xfrm>
          <a:prstGeom prst="rect">
            <a:avLst/>
          </a:prstGeom>
        </p:spPr>
      </p:pic>
    </p:spTree>
    <p:extLst>
      <p:ext uri="{BB962C8B-B14F-4D97-AF65-F5344CB8AC3E}">
        <p14:creationId xmlns:p14="http://schemas.microsoft.com/office/powerpoint/2010/main" val="7697864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ADAPT….</a:t>
            </a:r>
            <a:endParaRPr lang="en-GB" dirty="0"/>
          </a:p>
        </p:txBody>
      </p:sp>
      <p:sp>
        <p:nvSpPr>
          <p:cNvPr id="5" name="Content Placeholder 4"/>
          <p:cNvSpPr>
            <a:spLocks noGrp="1"/>
          </p:cNvSpPr>
          <p:nvPr>
            <p:ph idx="1"/>
          </p:nvPr>
        </p:nvSpPr>
        <p:spPr/>
        <p:txBody>
          <a:bodyPr/>
          <a:lstStyle/>
          <a:p>
            <a:r>
              <a:rPr lang="en-GB" dirty="0" smtClean="0"/>
              <a:t>Change things (or leave them the same) dependent on outcomes of actions taken.</a:t>
            </a:r>
            <a:endParaRPr lang="en-GB" dirty="0"/>
          </a:p>
        </p:txBody>
      </p:sp>
    </p:spTree>
    <p:extLst>
      <p:ext uri="{BB962C8B-B14F-4D97-AF65-F5344CB8AC3E}">
        <p14:creationId xmlns:p14="http://schemas.microsoft.com/office/powerpoint/2010/main" val="12105623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a:t>
            </a:r>
            <a:r>
              <a:rPr lang="en-GB" dirty="0"/>
              <a:t>“triple-T” </a:t>
            </a:r>
            <a:r>
              <a:rPr lang="en-GB" dirty="0" smtClean="0"/>
              <a:t>Strategy</a:t>
            </a:r>
            <a:r>
              <a:rPr lang="en-GB" dirty="0"/>
              <a:t/>
            </a:r>
            <a:br>
              <a:rPr lang="en-GB" dirty="0"/>
            </a:br>
            <a:endParaRPr lang="en-GB" dirty="0"/>
          </a:p>
        </p:txBody>
      </p:sp>
      <p:sp>
        <p:nvSpPr>
          <p:cNvPr id="3" name="Content Placeholder 2"/>
          <p:cNvSpPr>
            <a:spLocks noGrp="1"/>
          </p:cNvSpPr>
          <p:nvPr>
            <p:ph idx="1"/>
          </p:nvPr>
        </p:nvSpPr>
        <p:spPr/>
        <p:txBody>
          <a:bodyPr>
            <a:normAutofit lnSpcReduction="10000"/>
          </a:bodyPr>
          <a:lstStyle/>
          <a:p>
            <a:r>
              <a:rPr lang="en-GB" sz="2400" b="1" dirty="0" smtClean="0"/>
              <a:t>Targeting</a:t>
            </a:r>
            <a:r>
              <a:rPr lang="en-GB" sz="2400" b="1" dirty="0"/>
              <a:t>, </a:t>
            </a:r>
            <a:r>
              <a:rPr lang="en-GB" sz="2400" b="1" dirty="0" smtClean="0"/>
              <a:t>Testing</a:t>
            </a:r>
            <a:r>
              <a:rPr lang="en-GB" sz="2400" b="1" dirty="0"/>
              <a:t>, and </a:t>
            </a:r>
            <a:r>
              <a:rPr lang="en-GB" sz="2400" b="1" dirty="0" smtClean="0"/>
              <a:t>Tracking</a:t>
            </a:r>
            <a:r>
              <a:rPr lang="en-GB" sz="2400" b="1" dirty="0"/>
              <a:t>. </a:t>
            </a:r>
            <a:endParaRPr lang="en-GB" sz="2400" b="1" dirty="0" smtClean="0"/>
          </a:p>
          <a:p>
            <a:r>
              <a:rPr lang="en-GB" dirty="0" smtClean="0"/>
              <a:t>Evidence-based </a:t>
            </a:r>
            <a:r>
              <a:rPr lang="en-GB" b="1" dirty="0"/>
              <a:t>T</a:t>
            </a:r>
            <a:r>
              <a:rPr lang="en-GB" b="1" dirty="0" smtClean="0"/>
              <a:t>argeting</a:t>
            </a:r>
            <a:r>
              <a:rPr lang="en-GB" dirty="0" smtClean="0"/>
              <a:t> requires systematic </a:t>
            </a:r>
            <a:r>
              <a:rPr lang="en-GB" dirty="0"/>
              <a:t>ranking and comparison of levels of harm associated </a:t>
            </a:r>
            <a:r>
              <a:rPr lang="en-GB" dirty="0" smtClean="0"/>
              <a:t>with various </a:t>
            </a:r>
            <a:r>
              <a:rPr lang="en-GB" dirty="0"/>
              <a:t>places, times, people, and situations that policing can lawfully address.</a:t>
            </a:r>
          </a:p>
          <a:p>
            <a:r>
              <a:rPr lang="en-GB" dirty="0"/>
              <a:t>Evidence-based </a:t>
            </a:r>
            <a:r>
              <a:rPr lang="en-GB" b="1" dirty="0"/>
              <a:t>T</a:t>
            </a:r>
            <a:r>
              <a:rPr lang="en-GB" b="1" dirty="0" smtClean="0"/>
              <a:t>esting</a:t>
            </a:r>
            <a:r>
              <a:rPr lang="en-GB" dirty="0" smtClean="0"/>
              <a:t> </a:t>
            </a:r>
            <a:r>
              <a:rPr lang="en-GB" dirty="0"/>
              <a:t>helps assure that police neither </a:t>
            </a:r>
            <a:r>
              <a:rPr lang="en-GB" dirty="0" smtClean="0"/>
              <a:t>increase crime </a:t>
            </a:r>
            <a:r>
              <a:rPr lang="en-GB" dirty="0"/>
              <a:t>nor waste money. </a:t>
            </a:r>
            <a:endParaRPr lang="en-GB" dirty="0" smtClean="0"/>
          </a:p>
          <a:p>
            <a:r>
              <a:rPr lang="en-GB" b="1" dirty="0" smtClean="0"/>
              <a:t>Tracking</a:t>
            </a:r>
            <a:r>
              <a:rPr lang="en-GB" dirty="0" smtClean="0"/>
              <a:t> </a:t>
            </a:r>
            <a:r>
              <a:rPr lang="en-GB" dirty="0"/>
              <a:t>whether police are doing what </a:t>
            </a:r>
            <a:r>
              <a:rPr lang="en-GB" dirty="0" smtClean="0"/>
              <a:t>police leaders </a:t>
            </a:r>
            <a:r>
              <a:rPr lang="en-GB" dirty="0"/>
              <a:t>decide should be done may grow most rapidly in coming years </a:t>
            </a:r>
            <a:r>
              <a:rPr lang="en-GB" dirty="0" smtClean="0"/>
              <a:t>by the </a:t>
            </a:r>
            <a:r>
              <a:rPr lang="en-GB" dirty="0"/>
              <a:t>use of GPS records of where police go and body-worn video </a:t>
            </a:r>
            <a:r>
              <a:rPr lang="en-GB" dirty="0" smtClean="0"/>
              <a:t>records of </a:t>
            </a:r>
            <a:r>
              <a:rPr lang="en-GB" dirty="0"/>
              <a:t>what happens in encounters with citizens</a:t>
            </a:r>
            <a:r>
              <a:rPr lang="en-GB" dirty="0" smtClean="0"/>
              <a:t>.</a:t>
            </a:r>
            <a:endParaRPr lang="en-GB" dirty="0"/>
          </a:p>
        </p:txBody>
      </p:sp>
    </p:spTree>
    <p:extLst>
      <p:ext uri="{BB962C8B-B14F-4D97-AF65-F5344CB8AC3E}">
        <p14:creationId xmlns:p14="http://schemas.microsoft.com/office/powerpoint/2010/main" val="159196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933700" y="0"/>
            <a:ext cx="8770571" cy="2129061"/>
          </a:xfrm>
        </p:spPr>
        <p:txBody>
          <a:bodyPr/>
          <a:lstStyle/>
          <a:p>
            <a:r>
              <a:rPr lang="en-GB" dirty="0" smtClean="0">
                <a:solidFill>
                  <a:srgbClr val="FF0000"/>
                </a:solidFill>
              </a:rPr>
              <a:t>Introducing ATLAS….</a:t>
            </a:r>
            <a:endParaRPr lang="en-GB" dirty="0">
              <a:solidFill>
                <a:srgbClr val="FF0000"/>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770467"/>
            <a:ext cx="12191999" cy="6087534"/>
          </a:xfrm>
        </p:spPr>
      </p:pic>
    </p:spTree>
    <p:extLst>
      <p:ext uri="{BB962C8B-B14F-4D97-AF65-F5344CB8AC3E}">
        <p14:creationId xmlns:p14="http://schemas.microsoft.com/office/powerpoint/2010/main" val="8357135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ASK……</a:t>
            </a:r>
            <a:endParaRPr lang="en-GB" dirty="0">
              <a:solidFill>
                <a:srgbClr val="FF0000"/>
              </a:solidFill>
            </a:endParaRPr>
          </a:p>
        </p:txBody>
      </p:sp>
      <p:sp>
        <p:nvSpPr>
          <p:cNvPr id="3" name="Content Placeholder 2"/>
          <p:cNvSpPr>
            <a:spLocks noGrp="1"/>
          </p:cNvSpPr>
          <p:nvPr>
            <p:ph idx="1"/>
          </p:nvPr>
        </p:nvSpPr>
        <p:spPr/>
        <p:txBody>
          <a:bodyPr/>
          <a:lstStyle/>
          <a:p>
            <a:pPr marL="0" indent="0">
              <a:buNone/>
            </a:pPr>
            <a:endParaRPr lang="en-GB" dirty="0" smtClean="0"/>
          </a:p>
          <a:p>
            <a:pPr marL="0" indent="0">
              <a:buNone/>
            </a:pPr>
            <a:endParaRPr lang="en-GB" dirty="0"/>
          </a:p>
          <a:p>
            <a:pPr marL="0" indent="0">
              <a:buNone/>
            </a:pPr>
            <a:r>
              <a:rPr lang="en-GB" dirty="0" smtClean="0"/>
              <a:t>The </a:t>
            </a:r>
            <a:r>
              <a:rPr lang="en-GB" dirty="0"/>
              <a:t>start of the problem-solving cycle involves </a:t>
            </a:r>
            <a:r>
              <a:rPr lang="en-GB" dirty="0">
                <a:solidFill>
                  <a:srgbClr val="FF0000"/>
                </a:solidFill>
              </a:rPr>
              <a:t>asking questions </a:t>
            </a:r>
            <a:r>
              <a:rPr lang="en-GB" dirty="0"/>
              <a:t>that will help to </a:t>
            </a:r>
            <a:r>
              <a:rPr lang="en-GB" dirty="0">
                <a:solidFill>
                  <a:srgbClr val="FF0000"/>
                </a:solidFill>
              </a:rPr>
              <a:t>understand</a:t>
            </a:r>
            <a:r>
              <a:rPr lang="en-GB" dirty="0"/>
              <a:t> a particular problem or area of policing better and then using this understanding to </a:t>
            </a:r>
            <a:r>
              <a:rPr lang="en-GB" dirty="0">
                <a:solidFill>
                  <a:srgbClr val="FF0000"/>
                </a:solidFill>
              </a:rPr>
              <a:t>develop a theory (or hypothesis) </a:t>
            </a:r>
            <a:r>
              <a:rPr lang="en-GB" dirty="0"/>
              <a:t>about the effect of doing things differently.</a:t>
            </a:r>
          </a:p>
        </p:txBody>
      </p:sp>
    </p:spTree>
    <p:extLst>
      <p:ext uri="{BB962C8B-B14F-4D97-AF65-F5344CB8AC3E}">
        <p14:creationId xmlns:p14="http://schemas.microsoft.com/office/powerpoint/2010/main" val="2463125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TEST…..</a:t>
            </a:r>
            <a:endParaRPr lang="en-GB" dirty="0">
              <a:solidFill>
                <a:srgbClr val="FF0000"/>
              </a:solidFill>
            </a:endParaRPr>
          </a:p>
        </p:txBody>
      </p:sp>
      <p:sp>
        <p:nvSpPr>
          <p:cNvPr id="3" name="Content Placeholder 2"/>
          <p:cNvSpPr>
            <a:spLocks noGrp="1"/>
          </p:cNvSpPr>
          <p:nvPr>
            <p:ph idx="1"/>
          </p:nvPr>
        </p:nvSpPr>
        <p:spPr/>
        <p:txBody>
          <a:bodyPr/>
          <a:lstStyle/>
          <a:p>
            <a:pPr marL="0" indent="0">
              <a:buNone/>
            </a:pPr>
            <a:endParaRPr lang="en-GB" dirty="0" smtClean="0"/>
          </a:p>
          <a:p>
            <a:pPr marL="0" indent="0">
              <a:buNone/>
            </a:pPr>
            <a:r>
              <a:rPr lang="en-GB" dirty="0" smtClean="0"/>
              <a:t>This </a:t>
            </a:r>
            <a:r>
              <a:rPr lang="en-GB" dirty="0"/>
              <a:t>stage helps you to understand whether your response will achieve the effect that you wanted e.g. reduce antisocial behaviour. </a:t>
            </a:r>
            <a:endParaRPr lang="en-GB" dirty="0" smtClean="0"/>
          </a:p>
          <a:p>
            <a:pPr marL="0" indent="0">
              <a:buNone/>
            </a:pPr>
            <a:r>
              <a:rPr lang="en-GB" dirty="0" smtClean="0"/>
              <a:t>When </a:t>
            </a:r>
            <a:r>
              <a:rPr lang="en-GB" dirty="0"/>
              <a:t>testing a new response you need to be clear about </a:t>
            </a:r>
            <a:r>
              <a:rPr lang="en-GB" dirty="0">
                <a:solidFill>
                  <a:srgbClr val="FF0000"/>
                </a:solidFill>
              </a:rPr>
              <a:t>what you did (how the response was implemented)</a:t>
            </a:r>
            <a:r>
              <a:rPr lang="en-GB" dirty="0"/>
              <a:t> and </a:t>
            </a:r>
            <a:r>
              <a:rPr lang="en-GB" dirty="0">
                <a:solidFill>
                  <a:srgbClr val="FF0000"/>
                </a:solidFill>
              </a:rPr>
              <a:t>what change you are expecting </a:t>
            </a:r>
            <a:r>
              <a:rPr lang="en-GB" dirty="0" smtClean="0">
                <a:solidFill>
                  <a:srgbClr val="FF0000"/>
                </a:solidFill>
              </a:rPr>
              <a:t>and how </a:t>
            </a:r>
            <a:r>
              <a:rPr lang="en-GB" dirty="0">
                <a:solidFill>
                  <a:srgbClr val="FF0000"/>
                </a:solidFill>
              </a:rPr>
              <a:t>this will be measured (the outcome). </a:t>
            </a:r>
            <a:endParaRPr lang="en-GB" dirty="0" smtClean="0">
              <a:solidFill>
                <a:srgbClr val="FF0000"/>
              </a:solidFill>
            </a:endParaRPr>
          </a:p>
          <a:p>
            <a:pPr marL="0" indent="0">
              <a:buNone/>
            </a:pPr>
            <a:r>
              <a:rPr lang="en-GB" dirty="0" smtClean="0"/>
              <a:t>In </a:t>
            </a:r>
            <a:r>
              <a:rPr lang="en-GB" dirty="0"/>
              <a:t>the example of antisocial behaviour you could measure the number of ASB incidents recorded or number of calls for service. </a:t>
            </a:r>
          </a:p>
        </p:txBody>
      </p:sp>
    </p:spTree>
    <p:extLst>
      <p:ext uri="{BB962C8B-B14F-4D97-AF65-F5344CB8AC3E}">
        <p14:creationId xmlns:p14="http://schemas.microsoft.com/office/powerpoint/2010/main" val="236594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solidFill>
                  <a:srgbClr val="FF0000"/>
                </a:solidFill>
              </a:rPr>
              <a:t>LEARN…..</a:t>
            </a:r>
            <a:endParaRPr lang="en-GB" dirty="0">
              <a:solidFill>
                <a:srgbClr val="FF0000"/>
              </a:solidFill>
            </a:endParaRPr>
          </a:p>
        </p:txBody>
      </p:sp>
      <p:sp>
        <p:nvSpPr>
          <p:cNvPr id="3" name="Content Placeholder 2"/>
          <p:cNvSpPr>
            <a:spLocks noGrp="1"/>
          </p:cNvSpPr>
          <p:nvPr>
            <p:ph sz="half" idx="1"/>
          </p:nvPr>
        </p:nvSpPr>
        <p:spPr>
          <a:xfrm>
            <a:off x="2933699" y="2438399"/>
            <a:ext cx="4160519" cy="3657601"/>
          </a:xfrm>
        </p:spPr>
        <p:txBody>
          <a:bodyPr>
            <a:normAutofit/>
          </a:bodyPr>
          <a:lstStyle/>
          <a:p>
            <a:pPr marL="0" indent="0">
              <a:buNone/>
            </a:pPr>
            <a:r>
              <a:rPr lang="en-GB" dirty="0" smtClean="0">
                <a:solidFill>
                  <a:srgbClr val="FF0000"/>
                </a:solidFill>
              </a:rPr>
              <a:t>Once </a:t>
            </a:r>
            <a:r>
              <a:rPr lang="en-GB" dirty="0">
                <a:solidFill>
                  <a:srgbClr val="FF0000"/>
                </a:solidFill>
              </a:rPr>
              <a:t>you have introduced your intervention then you need to measure your outcomes. </a:t>
            </a:r>
            <a:endParaRPr lang="en-GB" dirty="0" smtClean="0">
              <a:solidFill>
                <a:srgbClr val="FF0000"/>
              </a:solidFill>
            </a:endParaRPr>
          </a:p>
          <a:p>
            <a:pPr marL="0" indent="0">
              <a:buNone/>
            </a:pPr>
            <a:r>
              <a:rPr lang="en-GB" dirty="0" smtClean="0"/>
              <a:t>The </a:t>
            </a:r>
            <a:r>
              <a:rPr lang="en-GB" dirty="0"/>
              <a:t>timing of your measurement will depend on how quickly you think your response will work and this will vary depending on the intervention. </a:t>
            </a:r>
          </a:p>
          <a:p>
            <a:endParaRPr lang="en-GB" dirty="0"/>
          </a:p>
        </p:txBody>
      </p:sp>
      <p:pic>
        <p:nvPicPr>
          <p:cNvPr id="6" name="Content Placeholder 5"/>
          <p:cNvPicPr>
            <a:picLocks noGrp="1" noChangeAspect="1"/>
          </p:cNvPicPr>
          <p:nvPr>
            <p:ph sz="half" idx="2"/>
          </p:nvPr>
        </p:nvPicPr>
        <p:blipFill>
          <a:blip r:embed="rId2"/>
          <a:stretch>
            <a:fillRect/>
          </a:stretch>
        </p:blipFill>
        <p:spPr>
          <a:xfrm>
            <a:off x="7543800" y="3069482"/>
            <a:ext cx="4160838" cy="2395435"/>
          </a:xfrm>
          <a:prstGeom prst="rect">
            <a:avLst/>
          </a:prstGeom>
        </p:spPr>
      </p:pic>
    </p:spTree>
    <p:extLst>
      <p:ext uri="{BB962C8B-B14F-4D97-AF65-F5344CB8AC3E}">
        <p14:creationId xmlns:p14="http://schemas.microsoft.com/office/powerpoint/2010/main" val="1949047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ADAPT…..</a:t>
            </a:r>
            <a:endParaRPr lang="en-GB" dirty="0">
              <a:solidFill>
                <a:srgbClr val="FF0000"/>
              </a:solidFill>
            </a:endParaRPr>
          </a:p>
        </p:txBody>
      </p:sp>
      <p:sp>
        <p:nvSpPr>
          <p:cNvPr id="3" name="Content Placeholder 2"/>
          <p:cNvSpPr>
            <a:spLocks noGrp="1"/>
          </p:cNvSpPr>
          <p:nvPr>
            <p:ph idx="1"/>
          </p:nvPr>
        </p:nvSpPr>
        <p:spPr/>
        <p:txBody>
          <a:bodyPr/>
          <a:lstStyle/>
          <a:p>
            <a:pPr marL="0" indent="0">
              <a:buNone/>
            </a:pPr>
            <a:r>
              <a:rPr lang="en-GB" dirty="0" smtClean="0">
                <a:solidFill>
                  <a:srgbClr val="FF0000"/>
                </a:solidFill>
              </a:rPr>
              <a:t>Once </a:t>
            </a:r>
            <a:r>
              <a:rPr lang="en-GB" dirty="0">
                <a:solidFill>
                  <a:srgbClr val="FF0000"/>
                </a:solidFill>
              </a:rPr>
              <a:t>you have measured your outcome you should adapt your response to reflect what you found</a:t>
            </a:r>
            <a:r>
              <a:rPr lang="en-GB" dirty="0" smtClean="0">
                <a:solidFill>
                  <a:srgbClr val="FF0000"/>
                </a:solidFill>
              </a:rPr>
              <a:t>.</a:t>
            </a:r>
          </a:p>
          <a:p>
            <a:pPr marL="0" indent="0">
              <a:buNone/>
            </a:pPr>
            <a:r>
              <a:rPr lang="en-GB" dirty="0" smtClean="0"/>
              <a:t>If </a:t>
            </a:r>
            <a:r>
              <a:rPr lang="en-GB" dirty="0"/>
              <a:t>you find that your intervention isn’t having any effect then you should stop using the resources in this way and use the findings to </a:t>
            </a:r>
            <a:r>
              <a:rPr lang="en-GB" dirty="0">
                <a:solidFill>
                  <a:srgbClr val="FF0000"/>
                </a:solidFill>
              </a:rPr>
              <a:t>adapt</a:t>
            </a:r>
            <a:r>
              <a:rPr lang="en-GB" dirty="0"/>
              <a:t> your understanding of the problem. </a:t>
            </a:r>
            <a:endParaRPr lang="en-GB" dirty="0" smtClean="0"/>
          </a:p>
          <a:p>
            <a:pPr marL="0" indent="0">
              <a:buNone/>
            </a:pPr>
            <a:r>
              <a:rPr lang="en-GB" dirty="0" smtClean="0"/>
              <a:t>If </a:t>
            </a:r>
            <a:r>
              <a:rPr lang="en-GB" dirty="0"/>
              <a:t>you find that it is working then you might want to suggest trying it in areas which are experiencing similar problems.</a:t>
            </a:r>
          </a:p>
        </p:txBody>
      </p:sp>
    </p:spTree>
    <p:extLst>
      <p:ext uri="{BB962C8B-B14F-4D97-AF65-F5344CB8AC3E}">
        <p14:creationId xmlns:p14="http://schemas.microsoft.com/office/powerpoint/2010/main" val="609059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SHARE….</a:t>
            </a:r>
            <a:endParaRPr lang="en-GB" dirty="0">
              <a:solidFill>
                <a:srgbClr val="FF0000"/>
              </a:solidFill>
            </a:endParaRPr>
          </a:p>
        </p:txBody>
      </p:sp>
      <p:sp>
        <p:nvSpPr>
          <p:cNvPr id="3" name="Content Placeholder 2"/>
          <p:cNvSpPr>
            <a:spLocks noGrp="1"/>
          </p:cNvSpPr>
          <p:nvPr>
            <p:ph idx="1"/>
          </p:nvPr>
        </p:nvSpPr>
        <p:spPr/>
        <p:txBody>
          <a:bodyPr>
            <a:normAutofit/>
          </a:bodyPr>
          <a:lstStyle/>
          <a:p>
            <a:pPr marL="0" indent="0">
              <a:buNone/>
            </a:pPr>
            <a:endParaRPr lang="en-GB" dirty="0" smtClean="0"/>
          </a:p>
          <a:p>
            <a:pPr marL="0" indent="0">
              <a:buNone/>
            </a:pPr>
            <a:r>
              <a:rPr lang="en-GB" dirty="0" smtClean="0">
                <a:solidFill>
                  <a:srgbClr val="FF0000"/>
                </a:solidFill>
              </a:rPr>
              <a:t>At </a:t>
            </a:r>
            <a:r>
              <a:rPr lang="en-GB" dirty="0">
                <a:solidFill>
                  <a:srgbClr val="FF0000"/>
                </a:solidFill>
              </a:rPr>
              <a:t>all points in the process you should share</a:t>
            </a:r>
            <a:r>
              <a:rPr lang="en-GB" dirty="0"/>
              <a:t>, for example, your questions, your plans, your findings, your lessons, your experiences of change – and your new questions! </a:t>
            </a:r>
            <a:endParaRPr lang="en-GB" dirty="0" smtClean="0"/>
          </a:p>
          <a:p>
            <a:pPr marL="0" indent="0">
              <a:buNone/>
            </a:pPr>
            <a:r>
              <a:rPr lang="en-GB" dirty="0" smtClean="0"/>
              <a:t>By sharing </a:t>
            </a:r>
            <a:r>
              <a:rPr lang="en-GB" dirty="0"/>
              <a:t>your questions and findings you might identify others trying to tackle similar problems or you can stop somebody using their resources on something you have found doesn’t work.</a:t>
            </a:r>
          </a:p>
        </p:txBody>
      </p:sp>
    </p:spTree>
    <p:extLst>
      <p:ext uri="{BB962C8B-B14F-4D97-AF65-F5344CB8AC3E}">
        <p14:creationId xmlns:p14="http://schemas.microsoft.com/office/powerpoint/2010/main" val="42891551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ATLAS</a:t>
            </a:r>
            <a:endParaRPr lang="en-GB" dirty="0">
              <a:solidFill>
                <a:srgbClr val="FF0000"/>
              </a:solidFill>
            </a:endParaRPr>
          </a:p>
        </p:txBody>
      </p:sp>
      <p:sp>
        <p:nvSpPr>
          <p:cNvPr id="3" name="Content Placeholder 2"/>
          <p:cNvSpPr>
            <a:spLocks noGrp="1"/>
          </p:cNvSpPr>
          <p:nvPr>
            <p:ph idx="1"/>
          </p:nvPr>
        </p:nvSpPr>
        <p:spPr>
          <a:xfrm>
            <a:off x="2692400" y="2226733"/>
            <a:ext cx="9414933" cy="4538134"/>
          </a:xfrm>
        </p:spPr>
        <p:txBody>
          <a:bodyPr>
            <a:normAutofit/>
          </a:bodyPr>
          <a:lstStyle/>
          <a:p>
            <a:r>
              <a:rPr lang="en-GB" sz="3600" dirty="0" smtClean="0">
                <a:solidFill>
                  <a:srgbClr val="FF0000"/>
                </a:solidFill>
              </a:rPr>
              <a:t>ASK- QUESTIONS TO UNDERSTAND PROBLEM</a:t>
            </a:r>
          </a:p>
          <a:p>
            <a:r>
              <a:rPr lang="en-GB" sz="3600" dirty="0" smtClean="0">
                <a:solidFill>
                  <a:srgbClr val="FF0000"/>
                </a:solidFill>
              </a:rPr>
              <a:t>TEST – WHAT YOU DID</a:t>
            </a:r>
          </a:p>
          <a:p>
            <a:r>
              <a:rPr lang="en-GB" sz="3600" dirty="0" smtClean="0">
                <a:solidFill>
                  <a:srgbClr val="FF0000"/>
                </a:solidFill>
              </a:rPr>
              <a:t>LEARN – MEASURE YOUR OUTCOMES</a:t>
            </a:r>
          </a:p>
          <a:p>
            <a:r>
              <a:rPr lang="en-GB" sz="3600" dirty="0" smtClean="0">
                <a:solidFill>
                  <a:srgbClr val="FF0000"/>
                </a:solidFill>
              </a:rPr>
              <a:t>ADAPT – STOP or EXPAND USE</a:t>
            </a:r>
          </a:p>
          <a:p>
            <a:r>
              <a:rPr lang="en-GB" sz="3600" dirty="0" smtClean="0">
                <a:solidFill>
                  <a:srgbClr val="FF0000"/>
                </a:solidFill>
              </a:rPr>
              <a:t>SHARE – WITH OTHERS FACING SAME PROBLEM</a:t>
            </a:r>
            <a:endParaRPr lang="en-GB" sz="3600" dirty="0">
              <a:solidFill>
                <a:srgbClr val="FF0000"/>
              </a:solidFill>
            </a:endParaRPr>
          </a:p>
        </p:txBody>
      </p:sp>
    </p:spTree>
    <p:extLst>
      <p:ext uri="{BB962C8B-B14F-4D97-AF65-F5344CB8AC3E}">
        <p14:creationId xmlns:p14="http://schemas.microsoft.com/office/powerpoint/2010/main" val="28417952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do we mean by ‘best available’ evidence? </a:t>
            </a:r>
            <a:br>
              <a:rPr lang="en-GB" dirty="0"/>
            </a:b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Another </a:t>
            </a:r>
            <a:r>
              <a:rPr lang="en-GB" dirty="0"/>
              <a:t>part of using an evidence-based approach is to use the ‘</a:t>
            </a:r>
            <a:r>
              <a:rPr lang="en-GB" b="1" dirty="0"/>
              <a:t>best available</a:t>
            </a:r>
            <a:r>
              <a:rPr lang="en-GB" dirty="0"/>
              <a:t>’ evidence. </a:t>
            </a:r>
            <a:endParaRPr lang="en-GB" dirty="0" smtClean="0"/>
          </a:p>
          <a:p>
            <a:pPr marL="0" indent="0">
              <a:buNone/>
            </a:pPr>
            <a:r>
              <a:rPr lang="en-GB" dirty="0" smtClean="0">
                <a:solidFill>
                  <a:srgbClr val="FF0000"/>
                </a:solidFill>
              </a:rPr>
              <a:t>By </a:t>
            </a:r>
            <a:r>
              <a:rPr lang="en-GB" dirty="0">
                <a:solidFill>
                  <a:srgbClr val="FF0000"/>
                </a:solidFill>
              </a:rPr>
              <a:t>‘best available’ we mean evidence based on research which is </a:t>
            </a:r>
            <a:r>
              <a:rPr lang="en-GB" b="1" dirty="0">
                <a:solidFill>
                  <a:srgbClr val="FF0000"/>
                </a:solidFill>
              </a:rPr>
              <a:t>carefully conducted </a:t>
            </a:r>
            <a:r>
              <a:rPr lang="en-GB" dirty="0">
                <a:solidFill>
                  <a:srgbClr val="FF0000"/>
                </a:solidFill>
              </a:rPr>
              <a:t>and </a:t>
            </a:r>
            <a:r>
              <a:rPr lang="en-GB" b="1" dirty="0">
                <a:solidFill>
                  <a:srgbClr val="FF0000"/>
                </a:solidFill>
              </a:rPr>
              <a:t>peer reviewed</a:t>
            </a:r>
            <a:r>
              <a:rPr lang="en-GB" dirty="0">
                <a:solidFill>
                  <a:srgbClr val="FF0000"/>
                </a:solidFill>
              </a:rPr>
              <a:t>, </a:t>
            </a:r>
            <a:r>
              <a:rPr lang="en-GB" b="1" dirty="0">
                <a:solidFill>
                  <a:srgbClr val="FF0000"/>
                </a:solidFill>
              </a:rPr>
              <a:t>relevant </a:t>
            </a:r>
            <a:r>
              <a:rPr lang="en-GB" dirty="0">
                <a:solidFill>
                  <a:srgbClr val="FF0000"/>
                </a:solidFill>
              </a:rPr>
              <a:t>and </a:t>
            </a:r>
            <a:r>
              <a:rPr lang="en-GB" b="1" dirty="0">
                <a:solidFill>
                  <a:srgbClr val="FF0000"/>
                </a:solidFill>
              </a:rPr>
              <a:t>appropriate </a:t>
            </a:r>
            <a:r>
              <a:rPr lang="en-GB" dirty="0">
                <a:solidFill>
                  <a:srgbClr val="FF0000"/>
                </a:solidFill>
              </a:rPr>
              <a:t>to the question being asked, and </a:t>
            </a:r>
            <a:r>
              <a:rPr lang="en-GB" b="1" dirty="0">
                <a:solidFill>
                  <a:srgbClr val="FF0000"/>
                </a:solidFill>
              </a:rPr>
              <a:t>transparent </a:t>
            </a:r>
            <a:r>
              <a:rPr lang="en-GB" dirty="0">
                <a:solidFill>
                  <a:srgbClr val="FF0000"/>
                </a:solidFill>
              </a:rPr>
              <a:t>about how it has reached its conclusions, and about its limitations. </a:t>
            </a:r>
            <a:endParaRPr lang="en-GB" dirty="0" smtClean="0">
              <a:solidFill>
                <a:srgbClr val="FF0000"/>
              </a:solidFill>
            </a:endParaRPr>
          </a:p>
          <a:p>
            <a:endParaRPr lang="en-GB" dirty="0"/>
          </a:p>
        </p:txBody>
      </p:sp>
    </p:spTree>
    <p:extLst>
      <p:ext uri="{BB962C8B-B14F-4D97-AF65-F5344CB8AC3E}">
        <p14:creationId xmlns:p14="http://schemas.microsoft.com/office/powerpoint/2010/main" val="16723917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do we mean by ‘best available’ evidence? </a:t>
            </a:r>
            <a:br>
              <a:rPr lang="en-GB" dirty="0"/>
            </a:br>
            <a:endParaRPr lang="en-GB" dirty="0"/>
          </a:p>
        </p:txBody>
      </p:sp>
      <p:sp>
        <p:nvSpPr>
          <p:cNvPr id="3" name="Content Placeholder 2"/>
          <p:cNvSpPr>
            <a:spLocks noGrp="1"/>
          </p:cNvSpPr>
          <p:nvPr>
            <p:ph idx="1"/>
          </p:nvPr>
        </p:nvSpPr>
        <p:spPr>
          <a:xfrm>
            <a:off x="2933700" y="2226733"/>
            <a:ext cx="8770571" cy="4207934"/>
          </a:xfrm>
        </p:spPr>
        <p:txBody>
          <a:bodyPr>
            <a:normAutofit fontScale="92500"/>
          </a:bodyPr>
          <a:lstStyle/>
          <a:p>
            <a:endParaRPr lang="en-GB" dirty="0" smtClean="0"/>
          </a:p>
          <a:p>
            <a:pPr marL="0" indent="0">
              <a:buNone/>
            </a:pPr>
            <a:r>
              <a:rPr lang="en-GB" dirty="0" smtClean="0"/>
              <a:t>1</a:t>
            </a:r>
            <a:r>
              <a:rPr lang="en-GB" dirty="0"/>
              <a:t>. </a:t>
            </a:r>
            <a:r>
              <a:rPr lang="en-GB" sz="2400" dirty="0"/>
              <a:t>Were the </a:t>
            </a:r>
            <a:r>
              <a:rPr lang="en-GB" sz="2400" dirty="0">
                <a:solidFill>
                  <a:srgbClr val="FF0000"/>
                </a:solidFill>
              </a:rPr>
              <a:t>aims and objectives </a:t>
            </a:r>
            <a:r>
              <a:rPr lang="en-GB" sz="2400" dirty="0"/>
              <a:t>clearly reported? </a:t>
            </a:r>
          </a:p>
          <a:p>
            <a:pPr marL="0" indent="0">
              <a:buNone/>
            </a:pPr>
            <a:r>
              <a:rPr lang="en-GB" sz="2400" dirty="0"/>
              <a:t>2. Was there an adequate description of the </a:t>
            </a:r>
            <a:r>
              <a:rPr lang="en-GB" sz="2400" dirty="0">
                <a:solidFill>
                  <a:srgbClr val="FF0000"/>
                </a:solidFill>
              </a:rPr>
              <a:t>context in which the research was carried out </a:t>
            </a:r>
            <a:r>
              <a:rPr lang="en-GB" sz="2400" dirty="0"/>
              <a:t>(including a rationale for why the study was undertaken)? </a:t>
            </a:r>
          </a:p>
          <a:p>
            <a:pPr marL="0" indent="0">
              <a:buNone/>
            </a:pPr>
            <a:r>
              <a:rPr lang="en-GB" sz="2400" dirty="0"/>
              <a:t>3. Was there an adequate description of the </a:t>
            </a:r>
            <a:r>
              <a:rPr lang="en-GB" sz="2400" dirty="0">
                <a:solidFill>
                  <a:srgbClr val="FF0000"/>
                </a:solidFill>
              </a:rPr>
              <a:t>sample used </a:t>
            </a:r>
            <a:r>
              <a:rPr lang="en-GB" sz="2400" dirty="0"/>
              <a:t>and the methods for how the sample was identified and recruited? </a:t>
            </a:r>
          </a:p>
          <a:p>
            <a:pPr marL="0" indent="0">
              <a:buNone/>
            </a:pPr>
            <a:r>
              <a:rPr lang="en-GB" sz="2400" dirty="0"/>
              <a:t>4. Was there an adequate description of </a:t>
            </a:r>
            <a:r>
              <a:rPr lang="en-GB" sz="2400" dirty="0">
                <a:solidFill>
                  <a:srgbClr val="FF0000"/>
                </a:solidFill>
              </a:rPr>
              <a:t>the methods used to collect data? </a:t>
            </a:r>
          </a:p>
          <a:p>
            <a:pPr marL="0" indent="0">
              <a:buNone/>
            </a:pPr>
            <a:r>
              <a:rPr lang="en-GB" sz="2400" dirty="0"/>
              <a:t>5. Was there an adequate description of </a:t>
            </a:r>
            <a:r>
              <a:rPr lang="en-GB" sz="2400" dirty="0">
                <a:solidFill>
                  <a:srgbClr val="FF0000"/>
                </a:solidFill>
              </a:rPr>
              <a:t>the methods used to analyse data</a:t>
            </a:r>
            <a:r>
              <a:rPr lang="en-GB" sz="2400" dirty="0"/>
              <a:t>? </a:t>
            </a:r>
          </a:p>
          <a:p>
            <a:endParaRPr lang="en-GB" dirty="0"/>
          </a:p>
        </p:txBody>
      </p:sp>
    </p:spTree>
    <p:extLst>
      <p:ext uri="{BB962C8B-B14F-4D97-AF65-F5344CB8AC3E}">
        <p14:creationId xmlns:p14="http://schemas.microsoft.com/office/powerpoint/2010/main" val="33294058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842044366"/>
      </p:ext>
    </p:extLst>
  </p:cSld>
  <p:clrMapOvr>
    <a:masterClrMapping/>
  </p:clrMapOvr>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Feathered</Template>
  <TotalTime>846</TotalTime>
  <Words>1006</Words>
  <Application>Microsoft Office PowerPoint</Application>
  <PresentationFormat>Widescreen</PresentationFormat>
  <Paragraphs>108</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Calibri</vt:lpstr>
      <vt:lpstr>Century Schoolbook</vt:lpstr>
      <vt:lpstr>Corbel</vt:lpstr>
      <vt:lpstr>Feathered</vt:lpstr>
      <vt:lpstr>Models of Modern Policing Evidence Based Preventative Policing (EBP)</vt:lpstr>
      <vt:lpstr>Evidence Based Policing Objectives</vt:lpstr>
      <vt:lpstr>EBP</vt:lpstr>
      <vt:lpstr>What is evidence-based policing (EBP)? </vt:lpstr>
      <vt:lpstr>EBP - A Definition….</vt:lpstr>
      <vt:lpstr>Evidence Based Policing - What is it ? </vt:lpstr>
      <vt:lpstr>Functions of EBP</vt:lpstr>
      <vt:lpstr>Functions of EBP</vt:lpstr>
      <vt:lpstr>Stages of EBP: </vt:lpstr>
      <vt:lpstr>Collaborative Working: </vt:lpstr>
      <vt:lpstr>Identifying Sources of evidence to inform policing decisions: </vt:lpstr>
      <vt:lpstr>Sources of evidence to inform policing decisions:</vt:lpstr>
      <vt:lpstr>Causes for Concern in Policing: </vt:lpstr>
      <vt:lpstr>ADAPT….</vt:lpstr>
      <vt:lpstr>The “triple-T” Strategy </vt:lpstr>
      <vt:lpstr>Introducing ATLAS….</vt:lpstr>
      <vt:lpstr>ASK……</vt:lpstr>
      <vt:lpstr>TEST…..</vt:lpstr>
      <vt:lpstr>LEARN…..</vt:lpstr>
      <vt:lpstr>ADAPT…..</vt:lpstr>
      <vt:lpstr>SHARE….</vt:lpstr>
      <vt:lpstr>ATLAS</vt:lpstr>
      <vt:lpstr>What do we mean by ‘best available’ evidence?  </vt:lpstr>
      <vt:lpstr>What do we mean by ‘best available’ evidence?  </vt:lpstr>
      <vt:lpstr>Questions???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Models of Modern Policing Evidence Based Policing (EBP)</dc:title>
  <dc:creator>Wynne Jones (Business &amp; Management)</dc:creator>
  <cp:lastModifiedBy>Wynne Jones (Business &amp; Management)</cp:lastModifiedBy>
  <cp:revision>12</cp:revision>
  <cp:lastPrinted>2017-11-15T09:58:23Z</cp:lastPrinted>
  <dcterms:created xsi:type="dcterms:W3CDTF">2017-09-13T07:20:06Z</dcterms:created>
  <dcterms:modified xsi:type="dcterms:W3CDTF">2017-11-15T10:33:46Z</dcterms:modified>
</cp:coreProperties>
</file>