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97"/>
  </p:notesMasterIdLst>
  <p:handoutMasterIdLst>
    <p:handoutMasterId r:id="rId98"/>
  </p:handoutMasterIdLst>
  <p:sldIdLst>
    <p:sldId id="314" r:id="rId2"/>
    <p:sldId id="719" r:id="rId3"/>
    <p:sldId id="1001" r:id="rId4"/>
    <p:sldId id="698" r:id="rId5"/>
    <p:sldId id="699" r:id="rId6"/>
    <p:sldId id="717" r:id="rId7"/>
    <p:sldId id="767" r:id="rId8"/>
    <p:sldId id="733" r:id="rId9"/>
    <p:sldId id="934" r:id="rId10"/>
    <p:sldId id="935" r:id="rId11"/>
    <p:sldId id="944" r:id="rId12"/>
    <p:sldId id="942" r:id="rId13"/>
    <p:sldId id="943" r:id="rId14"/>
    <p:sldId id="945" r:id="rId15"/>
    <p:sldId id="946" r:id="rId16"/>
    <p:sldId id="947" r:id="rId17"/>
    <p:sldId id="948" r:id="rId18"/>
    <p:sldId id="995" r:id="rId19"/>
    <p:sldId id="996" r:id="rId20"/>
    <p:sldId id="950" r:id="rId21"/>
    <p:sldId id="949" r:id="rId22"/>
    <p:sldId id="808" r:id="rId23"/>
    <p:sldId id="721" r:id="rId24"/>
    <p:sldId id="951" r:id="rId25"/>
    <p:sldId id="762" r:id="rId26"/>
    <p:sldId id="952" r:id="rId27"/>
    <p:sldId id="953" r:id="rId28"/>
    <p:sldId id="954" r:id="rId29"/>
    <p:sldId id="955" r:id="rId30"/>
    <p:sldId id="961" r:id="rId31"/>
    <p:sldId id="956" r:id="rId32"/>
    <p:sldId id="957" r:id="rId33"/>
    <p:sldId id="959" r:id="rId34"/>
    <p:sldId id="964" r:id="rId35"/>
    <p:sldId id="963" r:id="rId36"/>
    <p:sldId id="968" r:id="rId37"/>
    <p:sldId id="958" r:id="rId38"/>
    <p:sldId id="765" r:id="rId39"/>
    <p:sldId id="965" r:id="rId40"/>
    <p:sldId id="966" r:id="rId41"/>
    <p:sldId id="967" r:id="rId42"/>
    <p:sldId id="774" r:id="rId43"/>
    <p:sldId id="986" r:id="rId44"/>
    <p:sldId id="809" r:id="rId45"/>
    <p:sldId id="723" r:id="rId46"/>
    <p:sldId id="756" r:id="rId47"/>
    <p:sldId id="807" r:id="rId48"/>
    <p:sldId id="969" r:id="rId49"/>
    <p:sldId id="971" r:id="rId50"/>
    <p:sldId id="973" r:id="rId51"/>
    <p:sldId id="972" r:id="rId52"/>
    <p:sldId id="764" r:id="rId53"/>
    <p:sldId id="974" r:id="rId54"/>
    <p:sldId id="760" r:id="rId55"/>
    <p:sldId id="985" r:id="rId56"/>
    <p:sldId id="758" r:id="rId57"/>
    <p:sldId id="775" r:id="rId58"/>
    <p:sldId id="975" r:id="rId59"/>
    <p:sldId id="810" r:id="rId60"/>
    <p:sldId id="977" r:id="rId61"/>
    <p:sldId id="724" r:id="rId62"/>
    <p:sldId id="970" r:id="rId63"/>
    <p:sldId id="976" r:id="rId64"/>
    <p:sldId id="978" r:id="rId65"/>
    <p:sldId id="979" r:id="rId66"/>
    <p:sldId id="980" r:id="rId67"/>
    <p:sldId id="763" r:id="rId68"/>
    <p:sldId id="981" r:id="rId69"/>
    <p:sldId id="982" r:id="rId70"/>
    <p:sldId id="984" r:id="rId71"/>
    <p:sldId id="776" r:id="rId72"/>
    <p:sldId id="811" r:id="rId73"/>
    <p:sldId id="725" r:id="rId74"/>
    <p:sldId id="770" r:id="rId75"/>
    <p:sldId id="769" r:id="rId76"/>
    <p:sldId id="781" r:id="rId77"/>
    <p:sldId id="771" r:id="rId78"/>
    <p:sldId id="772" r:id="rId79"/>
    <p:sldId id="987" r:id="rId80"/>
    <p:sldId id="988" r:id="rId81"/>
    <p:sldId id="990" r:id="rId82"/>
    <p:sldId id="992" r:id="rId83"/>
    <p:sldId id="993" r:id="rId84"/>
    <p:sldId id="994" r:id="rId85"/>
    <p:sldId id="997" r:id="rId86"/>
    <p:sldId id="999" r:id="rId87"/>
    <p:sldId id="998" r:id="rId88"/>
    <p:sldId id="1000" r:id="rId89"/>
    <p:sldId id="777" r:id="rId90"/>
    <p:sldId id="989" r:id="rId91"/>
    <p:sldId id="780" r:id="rId92"/>
    <p:sldId id="778" r:id="rId93"/>
    <p:sldId id="782" r:id="rId94"/>
    <p:sldId id="936" r:id="rId95"/>
    <p:sldId id="937" r:id="rId96"/>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719"/>
            <p14:sldId id="1001"/>
            <p14:sldId id="698"/>
            <p14:sldId id="699"/>
            <p14:sldId id="717"/>
            <p14:sldId id="767"/>
            <p14:sldId id="733"/>
            <p14:sldId id="934"/>
            <p14:sldId id="935"/>
            <p14:sldId id="944"/>
            <p14:sldId id="942"/>
            <p14:sldId id="943"/>
            <p14:sldId id="945"/>
            <p14:sldId id="946"/>
            <p14:sldId id="947"/>
            <p14:sldId id="948"/>
            <p14:sldId id="995"/>
            <p14:sldId id="996"/>
            <p14:sldId id="950"/>
            <p14:sldId id="949"/>
            <p14:sldId id="808"/>
            <p14:sldId id="721"/>
            <p14:sldId id="951"/>
            <p14:sldId id="762"/>
            <p14:sldId id="952"/>
            <p14:sldId id="953"/>
            <p14:sldId id="954"/>
            <p14:sldId id="955"/>
            <p14:sldId id="961"/>
            <p14:sldId id="956"/>
            <p14:sldId id="957"/>
            <p14:sldId id="959"/>
            <p14:sldId id="964"/>
            <p14:sldId id="963"/>
            <p14:sldId id="968"/>
            <p14:sldId id="958"/>
            <p14:sldId id="765"/>
            <p14:sldId id="965"/>
            <p14:sldId id="966"/>
            <p14:sldId id="967"/>
            <p14:sldId id="774"/>
            <p14:sldId id="986"/>
            <p14:sldId id="809"/>
            <p14:sldId id="723"/>
            <p14:sldId id="756"/>
            <p14:sldId id="807"/>
            <p14:sldId id="969"/>
            <p14:sldId id="971"/>
            <p14:sldId id="973"/>
            <p14:sldId id="972"/>
            <p14:sldId id="764"/>
            <p14:sldId id="974"/>
            <p14:sldId id="760"/>
            <p14:sldId id="985"/>
            <p14:sldId id="758"/>
            <p14:sldId id="775"/>
            <p14:sldId id="975"/>
            <p14:sldId id="810"/>
            <p14:sldId id="977"/>
            <p14:sldId id="724"/>
            <p14:sldId id="970"/>
            <p14:sldId id="976"/>
            <p14:sldId id="978"/>
            <p14:sldId id="979"/>
            <p14:sldId id="980"/>
            <p14:sldId id="763"/>
            <p14:sldId id="981"/>
            <p14:sldId id="982"/>
            <p14:sldId id="984"/>
            <p14:sldId id="776"/>
            <p14:sldId id="811"/>
            <p14:sldId id="725"/>
            <p14:sldId id="770"/>
            <p14:sldId id="769"/>
            <p14:sldId id="781"/>
            <p14:sldId id="771"/>
            <p14:sldId id="772"/>
            <p14:sldId id="987"/>
            <p14:sldId id="988"/>
            <p14:sldId id="990"/>
            <p14:sldId id="992"/>
            <p14:sldId id="993"/>
            <p14:sldId id="994"/>
            <p14:sldId id="997"/>
            <p14:sldId id="999"/>
            <p14:sldId id="998"/>
            <p14:sldId id="1000"/>
            <p14:sldId id="777"/>
            <p14:sldId id="989"/>
            <p14:sldId id="780"/>
            <p14:sldId id="778"/>
            <p14:sldId id="782"/>
            <p14:sldId id="936"/>
            <p14:sldId id="93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CCECFF"/>
    <a:srgbClr val="3399FF"/>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63" d="100"/>
          <a:sy n="163" d="100"/>
        </p:scale>
        <p:origin x="1665"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Kubernetes Services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a:p>
            <a:pPr>
              <a:buFont typeface="Monotype Sorts" pitchFamily="2" charset="2"/>
              <a:buNone/>
            </a:pPr>
            <a:endParaRPr lang="en-US" altLang="en-US" sz="32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Controllers Vs Services</a:t>
            </a:r>
            <a:endParaRPr lang="en-GB" dirty="0"/>
          </a:p>
        </p:txBody>
      </p:sp>
      <p:sp>
        <p:nvSpPr>
          <p:cNvPr id="3" name="Content Placeholder 2"/>
          <p:cNvSpPr>
            <a:spLocks noGrp="1"/>
          </p:cNvSpPr>
          <p:nvPr>
            <p:ph idx="1"/>
          </p:nvPr>
        </p:nvSpPr>
        <p:spPr>
          <a:xfrm>
            <a:off x="1047750" y="877267"/>
            <a:ext cx="7029450" cy="4961558"/>
          </a:xfrm>
        </p:spPr>
        <p:txBody>
          <a:bodyPr/>
          <a:lstStyle/>
          <a:p>
            <a:r>
              <a:rPr lang="en-GB" b="1" dirty="0" smtClean="0"/>
              <a:t>Controllers</a:t>
            </a:r>
            <a:r>
              <a:rPr lang="en-GB" dirty="0" smtClean="0"/>
              <a:t> create and manage Pods</a:t>
            </a:r>
          </a:p>
          <a:p>
            <a:pPr lvl="1"/>
            <a:r>
              <a:rPr lang="en-GB" dirty="0" smtClean="0"/>
              <a:t>For example, ensures the correct number of Pods are running </a:t>
            </a:r>
          </a:p>
          <a:p>
            <a:r>
              <a:rPr lang="en-GB" b="1" dirty="0" smtClean="0"/>
              <a:t>Services</a:t>
            </a:r>
            <a:r>
              <a:rPr lang="en-GB" dirty="0" smtClean="0"/>
              <a:t> manage the communication between Pods</a:t>
            </a:r>
          </a:p>
          <a:p>
            <a:pPr lvl="1"/>
            <a:r>
              <a:rPr lang="en-GB" dirty="0" smtClean="0">
                <a:solidFill>
                  <a:srgbClr val="FF0000"/>
                </a:solidFill>
              </a:rPr>
              <a:t>A service needs a Controller </a:t>
            </a:r>
            <a:r>
              <a:rPr lang="en-GB" dirty="0" smtClean="0"/>
              <a:t>to make sure the Pods for the service are up and running</a:t>
            </a:r>
          </a:p>
          <a:p>
            <a:pPr lvl="1"/>
            <a:r>
              <a:rPr lang="en-GB" dirty="0" smtClean="0">
                <a:solidFill>
                  <a:srgbClr val="FF0000"/>
                </a:solidFill>
              </a:rPr>
              <a:t>Both </a:t>
            </a:r>
            <a:r>
              <a:rPr lang="en-GB" dirty="0">
                <a:solidFill>
                  <a:srgbClr val="FF0000"/>
                </a:solidFill>
              </a:rPr>
              <a:t>services and </a:t>
            </a:r>
            <a:r>
              <a:rPr lang="en-GB" dirty="0" smtClean="0">
                <a:solidFill>
                  <a:srgbClr val="FF0000"/>
                </a:solidFill>
              </a:rPr>
              <a:t>controllers </a:t>
            </a:r>
            <a:r>
              <a:rPr lang="en-GB" dirty="0"/>
              <a:t>choose which pods they operate on </a:t>
            </a:r>
            <a:r>
              <a:rPr lang="en-GB" dirty="0">
                <a:solidFill>
                  <a:srgbClr val="FF0000"/>
                </a:solidFill>
              </a:rPr>
              <a:t>using labels and label selectors</a:t>
            </a:r>
            <a:r>
              <a:rPr lang="en-GB" dirty="0"/>
              <a:t>. </a:t>
            </a:r>
            <a:r>
              <a:rPr lang="en-GB" dirty="0" smtClean="0">
                <a:sym typeface="Wingdings" panose="05000000000000000000" pitchFamily="2" charset="2"/>
              </a:rPr>
              <a:t> to build an application select the same Pods using the same labels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rot="16200000">
            <a:off x="5791991" y="3175716"/>
            <a:ext cx="5680650" cy="646331"/>
          </a:xfrm>
          <a:prstGeom prst="rect">
            <a:avLst/>
          </a:prstGeom>
          <a:noFill/>
        </p:spPr>
        <p:txBody>
          <a:bodyPr wrap="square" rtlCol="0">
            <a:spAutoFit/>
          </a:bodyPr>
          <a:lstStyle/>
          <a:p>
            <a:r>
              <a:rPr lang="en-GB" i="1" dirty="0" smtClean="0"/>
              <a:t>Note: You can use a controller without a service, but you will </a:t>
            </a:r>
            <a:r>
              <a:rPr lang="en-GB" b="1" i="1" dirty="0" smtClean="0">
                <a:solidFill>
                  <a:srgbClr val="FF0000"/>
                </a:solidFill>
              </a:rPr>
              <a:t>probably always want to use both together</a:t>
            </a:r>
            <a:endParaRPr lang="en-GB" b="1" i="1" dirty="0">
              <a:solidFill>
                <a:srgbClr val="FF0000"/>
              </a:solidFill>
            </a:endParaRPr>
          </a:p>
        </p:txBody>
      </p:sp>
      <p:grpSp>
        <p:nvGrpSpPr>
          <p:cNvPr id="25" name="Group 24"/>
          <p:cNvGrpSpPr/>
          <p:nvPr/>
        </p:nvGrpSpPr>
        <p:grpSpPr>
          <a:xfrm>
            <a:off x="1236895" y="3844226"/>
            <a:ext cx="6840305" cy="2761727"/>
            <a:chOff x="1236895" y="3844226"/>
            <a:chExt cx="6840305" cy="2761727"/>
          </a:xfrm>
        </p:grpSpPr>
        <p:pic>
          <p:nvPicPr>
            <p:cNvPr id="5" name="Picture 4"/>
            <p:cNvPicPr>
              <a:picLocks noChangeAspect="1"/>
            </p:cNvPicPr>
            <p:nvPr/>
          </p:nvPicPr>
          <p:blipFill>
            <a:blip r:embed="rId2"/>
            <a:stretch>
              <a:fillRect/>
            </a:stretch>
          </p:blipFill>
          <p:spPr>
            <a:xfrm>
              <a:off x="1236895" y="3844226"/>
              <a:ext cx="6840305" cy="2761727"/>
            </a:xfrm>
            <a:prstGeom prst="rect">
              <a:avLst/>
            </a:prstGeom>
          </p:spPr>
        </p:pic>
        <p:sp>
          <p:nvSpPr>
            <p:cNvPr id="7" name="Left Arrow 6"/>
            <p:cNvSpPr/>
            <p:nvPr/>
          </p:nvSpPr>
          <p:spPr bwMode="auto">
            <a:xfrm>
              <a:off x="6242538" y="5686904"/>
              <a:ext cx="703385" cy="369276"/>
            </a:xfrm>
            <a:prstGeom prst="lef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pic>
          <p:nvPicPr>
            <p:cNvPr id="8" name="Picture 7" descr="Globe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45923" y="5397380"/>
              <a:ext cx="948323" cy="948323"/>
            </a:xfrm>
            <a:prstGeom prst="rect">
              <a:avLst/>
            </a:prstGeom>
          </p:spPr>
        </p:pic>
        <p:sp>
          <p:nvSpPr>
            <p:cNvPr id="9" name="Bent-Up Arrow 8"/>
            <p:cNvSpPr/>
            <p:nvPr/>
          </p:nvSpPr>
          <p:spPr bwMode="auto">
            <a:xfrm flipH="1">
              <a:off x="1863967" y="6178650"/>
              <a:ext cx="3552094" cy="334105"/>
            </a:xfrm>
            <a:prstGeom prst="bentUp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Bent-Up Arrow 9"/>
            <p:cNvSpPr/>
            <p:nvPr/>
          </p:nvSpPr>
          <p:spPr bwMode="auto">
            <a:xfrm flipH="1">
              <a:off x="2682080" y="6178650"/>
              <a:ext cx="2733981" cy="334105"/>
            </a:xfrm>
            <a:prstGeom prst="bentUp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Bent-Up Arrow 10"/>
            <p:cNvSpPr/>
            <p:nvPr/>
          </p:nvSpPr>
          <p:spPr bwMode="auto">
            <a:xfrm flipH="1">
              <a:off x="3537865" y="6178650"/>
              <a:ext cx="1878196" cy="334105"/>
            </a:xfrm>
            <a:prstGeom prst="bentUp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3" name="Straight Connector 12"/>
            <p:cNvCxnSpPr/>
            <p:nvPr/>
          </p:nvCxnSpPr>
          <p:spPr bwMode="auto">
            <a:xfrm flipV="1">
              <a:off x="5445369" y="6318741"/>
              <a:ext cx="0" cy="199876"/>
            </a:xfrm>
            <a:prstGeom prst="line">
              <a:avLst/>
            </a:prstGeom>
            <a:solidFill>
              <a:schemeClr val="accent1"/>
            </a:solidFill>
            <a:ln w="889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Connector 15"/>
            <p:cNvCxnSpPr/>
            <p:nvPr/>
          </p:nvCxnSpPr>
          <p:spPr bwMode="auto">
            <a:xfrm flipV="1">
              <a:off x="1567962" y="5427785"/>
              <a:ext cx="2450123" cy="5861"/>
            </a:xfrm>
            <a:prstGeom prst="line">
              <a:avLst/>
            </a:prstGeom>
            <a:solidFill>
              <a:schemeClr val="accent1"/>
            </a:solidFill>
            <a:ln w="889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Straight Connector 19"/>
            <p:cNvCxnSpPr/>
            <p:nvPr/>
          </p:nvCxnSpPr>
          <p:spPr bwMode="auto">
            <a:xfrm>
              <a:off x="2787162" y="4935415"/>
              <a:ext cx="1" cy="515817"/>
            </a:xfrm>
            <a:prstGeom prst="line">
              <a:avLst/>
            </a:prstGeom>
            <a:solidFill>
              <a:schemeClr val="accent1"/>
            </a:solidFill>
            <a:ln w="5715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Tree>
    <p:extLst>
      <p:ext uri="{BB962C8B-B14F-4D97-AF65-F5344CB8AC3E}">
        <p14:creationId xmlns:p14="http://schemas.microsoft.com/office/powerpoint/2010/main" val="27210450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Architecture Overview</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2729276" y="1615287"/>
            <a:ext cx="431671" cy="1768459"/>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Ingress</a:t>
            </a:r>
          </a:p>
        </p:txBody>
      </p:sp>
      <p:sp>
        <p:nvSpPr>
          <p:cNvPr id="6" name="Right Arrow 5"/>
          <p:cNvSpPr/>
          <p:nvPr/>
        </p:nvSpPr>
        <p:spPr bwMode="auto">
          <a:xfrm>
            <a:off x="2125865" y="2306888"/>
            <a:ext cx="603411" cy="487371"/>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rot="16200000">
            <a:off x="873551" y="2053387"/>
            <a:ext cx="1858298" cy="646331"/>
          </a:xfrm>
          <a:prstGeom prst="rect">
            <a:avLst/>
          </a:prstGeom>
          <a:noFill/>
        </p:spPr>
        <p:txBody>
          <a:bodyPr wrap="square" rtlCol="0">
            <a:spAutoFit/>
          </a:bodyPr>
          <a:lstStyle/>
          <a:p>
            <a:r>
              <a:rPr lang="en-GB" dirty="0" smtClean="0"/>
              <a:t>Incoming Traffic HTTP/HTTPS</a:t>
            </a:r>
            <a:endParaRPr lang="en-GB" dirty="0"/>
          </a:p>
        </p:txBody>
      </p:sp>
      <p:sp>
        <p:nvSpPr>
          <p:cNvPr id="8" name="Rectangle 7"/>
          <p:cNvSpPr/>
          <p:nvPr/>
        </p:nvSpPr>
        <p:spPr bwMode="auto">
          <a:xfrm>
            <a:off x="5694688" y="993308"/>
            <a:ext cx="608875" cy="1533549"/>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Controller</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9" name="Rectangle 8"/>
          <p:cNvSpPr/>
          <p:nvPr/>
        </p:nvSpPr>
        <p:spPr bwMode="auto">
          <a:xfrm>
            <a:off x="5694687" y="2677444"/>
            <a:ext cx="608876" cy="1533549"/>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Controller</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7273614" y="993308"/>
            <a:ext cx="1657059" cy="640544"/>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 Node</a:t>
            </a:r>
          </a:p>
        </p:txBody>
      </p:sp>
      <p:sp>
        <p:nvSpPr>
          <p:cNvPr id="11" name="Rectangle 10"/>
          <p:cNvSpPr/>
          <p:nvPr/>
        </p:nvSpPr>
        <p:spPr bwMode="auto">
          <a:xfrm>
            <a:off x="7273614" y="2737785"/>
            <a:ext cx="1657059" cy="640544"/>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 Node</a:t>
            </a:r>
          </a:p>
        </p:txBody>
      </p:sp>
      <p:sp>
        <p:nvSpPr>
          <p:cNvPr id="12" name="Rectangle 11"/>
          <p:cNvSpPr/>
          <p:nvPr/>
        </p:nvSpPr>
        <p:spPr bwMode="auto">
          <a:xfrm>
            <a:off x="7273614" y="3554711"/>
            <a:ext cx="1657059" cy="640544"/>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 Node</a:t>
            </a:r>
          </a:p>
        </p:txBody>
      </p:sp>
      <p:cxnSp>
        <p:nvCxnSpPr>
          <p:cNvPr id="14" name="Straight Arrow Connector 13"/>
          <p:cNvCxnSpPr>
            <a:stCxn id="8" idx="3"/>
            <a:endCxn id="10" idx="1"/>
          </p:cNvCxnSpPr>
          <p:nvPr/>
        </p:nvCxnSpPr>
        <p:spPr bwMode="auto">
          <a:xfrm flipV="1">
            <a:off x="6303563" y="1313580"/>
            <a:ext cx="970051" cy="44650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9" idx="3"/>
            <a:endCxn id="11" idx="1"/>
          </p:cNvCxnSpPr>
          <p:nvPr/>
        </p:nvCxnSpPr>
        <p:spPr bwMode="auto">
          <a:xfrm flipV="1">
            <a:off x="6303563" y="3058057"/>
            <a:ext cx="970051" cy="38616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p:cNvCxnSpPr>
            <a:stCxn id="9" idx="3"/>
            <a:endCxn id="12" idx="1"/>
          </p:cNvCxnSpPr>
          <p:nvPr/>
        </p:nvCxnSpPr>
        <p:spPr bwMode="auto">
          <a:xfrm>
            <a:off x="6303563" y="3444219"/>
            <a:ext cx="970051" cy="43076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Straight Arrow Connector 19"/>
          <p:cNvCxnSpPr>
            <a:stCxn id="5" idx="3"/>
            <a:endCxn id="8" idx="1"/>
          </p:cNvCxnSpPr>
          <p:nvPr/>
        </p:nvCxnSpPr>
        <p:spPr bwMode="auto">
          <a:xfrm flipV="1">
            <a:off x="3160947" y="1760083"/>
            <a:ext cx="1373147" cy="73943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p:cNvCxnSpPr>
            <a:stCxn id="5" idx="3"/>
            <a:endCxn id="9" idx="1"/>
          </p:cNvCxnSpPr>
          <p:nvPr/>
        </p:nvCxnSpPr>
        <p:spPr bwMode="auto">
          <a:xfrm>
            <a:off x="3160947" y="2499517"/>
            <a:ext cx="1373146" cy="94470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TextBox 23"/>
          <p:cNvSpPr txBox="1"/>
          <p:nvPr/>
        </p:nvSpPr>
        <p:spPr>
          <a:xfrm>
            <a:off x="2162998" y="3502695"/>
            <a:ext cx="1847366" cy="646331"/>
          </a:xfrm>
          <a:prstGeom prst="rect">
            <a:avLst/>
          </a:prstGeom>
          <a:noFill/>
        </p:spPr>
        <p:txBody>
          <a:bodyPr wrap="square" rtlCol="0">
            <a:spAutoFit/>
          </a:bodyPr>
          <a:lstStyle/>
          <a:p>
            <a:r>
              <a:rPr lang="en-GB" dirty="0" smtClean="0"/>
              <a:t>Routes traffic to the K8s service</a:t>
            </a:r>
            <a:endParaRPr lang="en-GB" dirty="0"/>
          </a:p>
        </p:txBody>
      </p:sp>
      <p:sp>
        <p:nvSpPr>
          <p:cNvPr id="25" name="TextBox 24"/>
          <p:cNvSpPr txBox="1"/>
          <p:nvPr/>
        </p:nvSpPr>
        <p:spPr>
          <a:xfrm>
            <a:off x="3968318" y="4259518"/>
            <a:ext cx="1592062" cy="1200329"/>
          </a:xfrm>
          <a:prstGeom prst="rect">
            <a:avLst/>
          </a:prstGeom>
          <a:noFill/>
        </p:spPr>
        <p:txBody>
          <a:bodyPr wrap="square" rtlCol="0">
            <a:spAutoFit/>
          </a:bodyPr>
          <a:lstStyle/>
          <a:p>
            <a:pPr algn="ctr"/>
            <a:r>
              <a:rPr lang="en-GB" dirty="0" smtClean="0"/>
              <a:t>K8s cluster services</a:t>
            </a:r>
          </a:p>
          <a:p>
            <a:pPr algn="ctr"/>
            <a:r>
              <a:rPr lang="en-GB" dirty="0" smtClean="0"/>
              <a:t> (e.g. one per </a:t>
            </a:r>
            <a:r>
              <a:rPr lang="en-GB" dirty="0" err="1" smtClean="0"/>
              <a:t>microservice</a:t>
            </a:r>
            <a:r>
              <a:rPr lang="en-GB" dirty="0" smtClean="0"/>
              <a:t>)</a:t>
            </a:r>
            <a:endParaRPr lang="en-GB" dirty="0"/>
          </a:p>
        </p:txBody>
      </p:sp>
      <p:sp>
        <p:nvSpPr>
          <p:cNvPr id="26" name="TextBox 25"/>
          <p:cNvSpPr txBox="1"/>
          <p:nvPr/>
        </p:nvSpPr>
        <p:spPr>
          <a:xfrm>
            <a:off x="1731326" y="5567003"/>
            <a:ext cx="3659976" cy="923330"/>
          </a:xfrm>
          <a:prstGeom prst="rect">
            <a:avLst/>
          </a:prstGeom>
          <a:noFill/>
        </p:spPr>
        <p:txBody>
          <a:bodyPr wrap="none" rtlCol="0">
            <a:spAutoFit/>
          </a:bodyPr>
          <a:lstStyle/>
          <a:p>
            <a:r>
              <a:rPr lang="en-GB" dirty="0" err="1" smtClean="0"/>
              <a:t>kubectl</a:t>
            </a:r>
            <a:r>
              <a:rPr lang="en-GB" dirty="0" smtClean="0"/>
              <a:t>  apply –f </a:t>
            </a:r>
            <a:r>
              <a:rPr lang="en-GB" dirty="0" err="1" smtClean="0"/>
              <a:t>deployment.yaml</a:t>
            </a:r>
            <a:endParaRPr lang="en-GB" dirty="0" smtClean="0"/>
          </a:p>
          <a:p>
            <a:r>
              <a:rPr lang="en-GB" dirty="0" err="1"/>
              <a:t>kubectl</a:t>
            </a:r>
            <a:r>
              <a:rPr lang="en-GB" dirty="0"/>
              <a:t>  apply –f </a:t>
            </a:r>
            <a:r>
              <a:rPr lang="en-GB" dirty="0" err="1" smtClean="0"/>
              <a:t>service.yaml</a:t>
            </a:r>
            <a:endParaRPr lang="en-GB" dirty="0"/>
          </a:p>
          <a:p>
            <a:r>
              <a:rPr lang="en-GB" dirty="0" err="1"/>
              <a:t>kubectl</a:t>
            </a:r>
            <a:r>
              <a:rPr lang="en-GB" dirty="0"/>
              <a:t>  apply –f </a:t>
            </a:r>
            <a:r>
              <a:rPr lang="en-GB" dirty="0" err="1" smtClean="0"/>
              <a:t>ingress.yaml</a:t>
            </a:r>
            <a:endParaRPr lang="en-GB" dirty="0"/>
          </a:p>
        </p:txBody>
      </p:sp>
      <p:sp>
        <p:nvSpPr>
          <p:cNvPr id="27" name="TextBox 26"/>
          <p:cNvSpPr txBox="1"/>
          <p:nvPr/>
        </p:nvSpPr>
        <p:spPr>
          <a:xfrm>
            <a:off x="128824" y="3771630"/>
            <a:ext cx="1847366" cy="1200329"/>
          </a:xfrm>
          <a:prstGeom prst="rect">
            <a:avLst/>
          </a:prstGeom>
          <a:noFill/>
        </p:spPr>
        <p:txBody>
          <a:bodyPr wrap="square" rtlCol="0">
            <a:spAutoFit/>
          </a:bodyPr>
          <a:lstStyle/>
          <a:p>
            <a:r>
              <a:rPr lang="en-GB" dirty="0" smtClean="0"/>
              <a:t>Use same IP address to access multiple services</a:t>
            </a:r>
            <a:endParaRPr lang="en-GB" dirty="0"/>
          </a:p>
        </p:txBody>
      </p:sp>
      <p:cxnSp>
        <p:nvCxnSpPr>
          <p:cNvPr id="31" name="Straight Arrow Connector 30"/>
          <p:cNvCxnSpPr/>
          <p:nvPr/>
        </p:nvCxnSpPr>
        <p:spPr bwMode="auto">
          <a:xfrm flipV="1">
            <a:off x="1643135" y="2839774"/>
            <a:ext cx="1086140" cy="931857"/>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8" name="Rectangle 27"/>
          <p:cNvSpPr/>
          <p:nvPr/>
        </p:nvSpPr>
        <p:spPr bwMode="auto">
          <a:xfrm>
            <a:off x="4548745" y="993305"/>
            <a:ext cx="431671" cy="1533549"/>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1</a:t>
            </a:r>
          </a:p>
        </p:txBody>
      </p:sp>
      <p:sp>
        <p:nvSpPr>
          <p:cNvPr id="29" name="Rectangle 28"/>
          <p:cNvSpPr/>
          <p:nvPr/>
        </p:nvSpPr>
        <p:spPr bwMode="auto">
          <a:xfrm>
            <a:off x="4548744" y="2677441"/>
            <a:ext cx="431671" cy="1533549"/>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2</a:t>
            </a:r>
          </a:p>
        </p:txBody>
      </p:sp>
      <p:cxnSp>
        <p:nvCxnSpPr>
          <p:cNvPr id="30" name="Straight Arrow Connector 29"/>
          <p:cNvCxnSpPr>
            <a:stCxn id="28" idx="3"/>
            <a:endCxn id="8" idx="1"/>
          </p:cNvCxnSpPr>
          <p:nvPr/>
        </p:nvCxnSpPr>
        <p:spPr bwMode="auto">
          <a:xfrm>
            <a:off x="4980416" y="1760080"/>
            <a:ext cx="714272" cy="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Arrow Connector 31"/>
          <p:cNvCxnSpPr>
            <a:stCxn id="29" idx="3"/>
            <a:endCxn id="9" idx="1"/>
          </p:cNvCxnSpPr>
          <p:nvPr/>
        </p:nvCxnSpPr>
        <p:spPr bwMode="auto">
          <a:xfrm>
            <a:off x="4980415" y="3444216"/>
            <a:ext cx="714272" cy="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6424018" y="4482262"/>
            <a:ext cx="1977217" cy="646331"/>
          </a:xfrm>
          <a:prstGeom prst="rect">
            <a:avLst/>
          </a:prstGeom>
          <a:noFill/>
        </p:spPr>
        <p:txBody>
          <a:bodyPr wrap="square" rtlCol="0">
            <a:spAutoFit/>
          </a:bodyPr>
          <a:lstStyle/>
          <a:p>
            <a:r>
              <a:rPr lang="en-GB" sz="1200" dirty="0" smtClean="0"/>
              <a:t>Actually, there are </a:t>
            </a:r>
            <a:r>
              <a:rPr lang="en-GB" sz="1200" dirty="0" err="1" smtClean="0"/>
              <a:t>ReplicaSet</a:t>
            </a:r>
            <a:r>
              <a:rPr lang="en-GB" sz="1200" dirty="0" smtClean="0"/>
              <a:t> Controllers in here as well</a:t>
            </a:r>
            <a:endParaRPr lang="en-GB" sz="1200" dirty="0"/>
          </a:p>
        </p:txBody>
      </p:sp>
      <p:sp>
        <p:nvSpPr>
          <p:cNvPr id="37" name="Down Arrow 36"/>
          <p:cNvSpPr/>
          <p:nvPr/>
        </p:nvSpPr>
        <p:spPr bwMode="auto">
          <a:xfrm rot="10800000">
            <a:off x="6696852" y="4256384"/>
            <a:ext cx="183472" cy="230819"/>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8" name="Right Brace 37"/>
          <p:cNvSpPr/>
          <p:nvPr/>
        </p:nvSpPr>
        <p:spPr bwMode="auto">
          <a:xfrm>
            <a:off x="5694687" y="5595890"/>
            <a:ext cx="304438" cy="894443"/>
          </a:xfrm>
          <a:prstGeom prst="rightBrace">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9" name="TextBox 38"/>
          <p:cNvSpPr txBox="1"/>
          <p:nvPr/>
        </p:nvSpPr>
        <p:spPr>
          <a:xfrm>
            <a:off x="6051611" y="5705502"/>
            <a:ext cx="2160233" cy="646331"/>
          </a:xfrm>
          <a:prstGeom prst="rect">
            <a:avLst/>
          </a:prstGeom>
          <a:noFill/>
        </p:spPr>
        <p:txBody>
          <a:bodyPr wrap="square" rtlCol="0">
            <a:spAutoFit/>
          </a:bodyPr>
          <a:lstStyle/>
          <a:p>
            <a:r>
              <a:rPr lang="en-GB" dirty="0" smtClean="0"/>
              <a:t>Or just stick all the YAML in one file</a:t>
            </a:r>
            <a:endParaRPr lang="en-GB" dirty="0"/>
          </a:p>
        </p:txBody>
      </p:sp>
    </p:spTree>
    <p:extLst>
      <p:ext uri="{BB962C8B-B14F-4D97-AF65-F5344CB8AC3E}">
        <p14:creationId xmlns:p14="http://schemas.microsoft.com/office/powerpoint/2010/main" val="35723309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Controller</a:t>
            </a:r>
            <a:endParaRPr lang="en-GB" dirty="0"/>
          </a:p>
        </p:txBody>
      </p:sp>
      <p:sp>
        <p:nvSpPr>
          <p:cNvPr id="3" name="Content Placeholder 2"/>
          <p:cNvSpPr>
            <a:spLocks noGrp="1"/>
          </p:cNvSpPr>
          <p:nvPr>
            <p:ph idx="1"/>
          </p:nvPr>
        </p:nvSpPr>
        <p:spPr>
          <a:xfrm>
            <a:off x="1047750" y="1462111"/>
            <a:ext cx="7029450" cy="4376713"/>
          </a:xfrm>
        </p:spPr>
        <p:txBody>
          <a:bodyPr/>
          <a:lstStyle/>
          <a:p>
            <a:r>
              <a:rPr lang="en-GB" dirty="0" smtClean="0"/>
              <a:t>The service controller creates, manages and lists </a:t>
            </a:r>
            <a:r>
              <a:rPr lang="en-GB" b="1" dirty="0" smtClean="0"/>
              <a:t>Service</a:t>
            </a:r>
            <a:r>
              <a:rPr lang="en-GB" dirty="0" smtClean="0"/>
              <a:t> objects</a:t>
            </a:r>
          </a:p>
          <a:p>
            <a:r>
              <a:rPr lang="en-GB" dirty="0" smtClean="0"/>
              <a:t>Generates the Cluster IP address</a:t>
            </a:r>
          </a:p>
          <a:p>
            <a:r>
              <a:rPr lang="en-GB" dirty="0" smtClean="0"/>
              <a:t>There are a number of </a:t>
            </a:r>
            <a:r>
              <a:rPr lang="en-GB" b="1" dirty="0" smtClean="0"/>
              <a:t>service types</a:t>
            </a:r>
            <a:r>
              <a:rPr lang="en-GB" dirty="0" smtClean="0"/>
              <a:t> you can use</a:t>
            </a:r>
            <a:endParaRPr lang="en-GB" b="1" dirty="0"/>
          </a:p>
          <a:p>
            <a:pPr lvl="1"/>
            <a:r>
              <a:rPr lang="en-GB" b="1" dirty="0"/>
              <a:t>Cluster </a:t>
            </a:r>
            <a:r>
              <a:rPr lang="en-GB" b="1" dirty="0" smtClean="0"/>
              <a:t>IP </a:t>
            </a:r>
          </a:p>
          <a:p>
            <a:pPr lvl="1"/>
            <a:r>
              <a:rPr lang="en-GB" b="1" dirty="0" err="1" smtClean="0"/>
              <a:t>NodePort</a:t>
            </a:r>
            <a:endParaRPr lang="en-GB" b="1" dirty="0"/>
          </a:p>
          <a:p>
            <a:pPr lvl="1"/>
            <a:r>
              <a:rPr lang="en-GB" b="1" dirty="0" err="1"/>
              <a:t>LoadBalancer</a:t>
            </a:r>
            <a:endParaRPr lang="en-GB" b="1" dirty="0"/>
          </a:p>
          <a:p>
            <a:pPr lvl="1"/>
            <a:r>
              <a:rPr lang="en-GB" b="1" dirty="0" err="1"/>
              <a:t>ExternalName</a:t>
            </a:r>
            <a:endParaRPr lang="en-GB" b="1" dirty="0"/>
          </a:p>
          <a:p>
            <a:pPr marL="457200" lvl="1" indent="0">
              <a:buNone/>
            </a:pPr>
            <a:r>
              <a:rPr lang="en-GB" dirty="0" smtClean="0"/>
              <a:t/>
            </a:r>
            <a:br>
              <a:rPr lang="en-GB" dirty="0" smtClean="0"/>
            </a:br>
            <a:r>
              <a:rPr lang="en-GB" dirty="0" smtClean="0"/>
              <a:t/>
            </a:r>
            <a:br>
              <a:rPr lang="en-GB" dirty="0" smtClean="0"/>
            </a:b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8149906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Object</a:t>
            </a:r>
            <a:endParaRPr lang="en-GB" dirty="0"/>
          </a:p>
        </p:txBody>
      </p:sp>
      <p:sp>
        <p:nvSpPr>
          <p:cNvPr id="3" name="Content Placeholder 2"/>
          <p:cNvSpPr>
            <a:spLocks noGrp="1"/>
          </p:cNvSpPr>
          <p:nvPr>
            <p:ph idx="1"/>
          </p:nvPr>
        </p:nvSpPr>
        <p:spPr/>
        <p:txBody>
          <a:bodyPr/>
          <a:lstStyle/>
          <a:p>
            <a:r>
              <a:rPr lang="en-GB" dirty="0" smtClean="0"/>
              <a:t>A </a:t>
            </a:r>
            <a:r>
              <a:rPr lang="en-GB" b="1" dirty="0" smtClean="0"/>
              <a:t>service object </a:t>
            </a:r>
            <a:r>
              <a:rPr lang="en-GB" dirty="0" smtClean="0"/>
              <a:t>is an </a:t>
            </a:r>
            <a:r>
              <a:rPr lang="en-GB" dirty="0"/>
              <a:t>abstract way to expose an application running on </a:t>
            </a:r>
            <a:r>
              <a:rPr lang="en-GB" b="1" dirty="0"/>
              <a:t>a </a:t>
            </a:r>
            <a:r>
              <a:rPr lang="en-GB" b="1" dirty="0" smtClean="0"/>
              <a:t>logical set </a:t>
            </a:r>
            <a:r>
              <a:rPr lang="en-GB" b="1" dirty="0"/>
              <a:t>of Pods </a:t>
            </a:r>
            <a:r>
              <a:rPr lang="en-GB" dirty="0" smtClean="0"/>
              <a:t>somewhere </a:t>
            </a:r>
            <a:r>
              <a:rPr lang="en-GB" dirty="0"/>
              <a:t>in your </a:t>
            </a:r>
            <a:r>
              <a:rPr lang="en-GB" dirty="0" smtClean="0"/>
              <a:t>cluster </a:t>
            </a:r>
            <a:r>
              <a:rPr lang="en-GB" b="1" dirty="0" smtClean="0"/>
              <a:t>providing the same functionality (network service)</a:t>
            </a:r>
            <a:r>
              <a:rPr lang="en-GB" dirty="0" smtClean="0"/>
              <a:t>.</a:t>
            </a:r>
            <a:endParaRPr lang="en-GB" dirty="0"/>
          </a:p>
          <a:p>
            <a:pPr lvl="1"/>
            <a:r>
              <a:rPr lang="en-GB" dirty="0" smtClean="0"/>
              <a:t>The </a:t>
            </a:r>
            <a:r>
              <a:rPr lang="en-GB" dirty="0"/>
              <a:t>Service </a:t>
            </a:r>
            <a:r>
              <a:rPr lang="en-GB" dirty="0" smtClean="0"/>
              <a:t>also lets </a:t>
            </a:r>
            <a:r>
              <a:rPr lang="en-GB" dirty="0"/>
              <a:t>you expose an application running in Pods </a:t>
            </a:r>
            <a:r>
              <a:rPr lang="en-GB" dirty="0" smtClean="0"/>
              <a:t>and make it reachable </a:t>
            </a:r>
            <a:r>
              <a:rPr lang="en-GB" dirty="0"/>
              <a:t>from outside your cluster.</a:t>
            </a:r>
          </a:p>
          <a:p>
            <a:pPr lvl="1"/>
            <a:r>
              <a:rPr lang="en-GB" dirty="0" smtClean="0"/>
              <a:t>You </a:t>
            </a:r>
            <a:r>
              <a:rPr lang="en-GB" dirty="0"/>
              <a:t>can also </a:t>
            </a:r>
            <a:r>
              <a:rPr lang="en-GB" dirty="0" smtClean="0"/>
              <a:t>publish </a:t>
            </a:r>
            <a:r>
              <a:rPr lang="en-GB" dirty="0"/>
              <a:t>services only for consumption inside your cluster</a:t>
            </a:r>
            <a:r>
              <a:rPr lang="en-GB" dirty="0" smtClean="0"/>
              <a:t>.</a:t>
            </a:r>
          </a:p>
          <a:p>
            <a:r>
              <a:rPr lang="en-GB" dirty="0" smtClean="0"/>
              <a:t>Kubernetes </a:t>
            </a:r>
            <a:r>
              <a:rPr lang="en-GB" dirty="0"/>
              <a:t>gives Pods their own IP addresses and a single DNS name </a:t>
            </a:r>
            <a:r>
              <a:rPr lang="en-GB" dirty="0" smtClean="0"/>
              <a:t>to represent </a:t>
            </a:r>
            <a:r>
              <a:rPr lang="en-GB" dirty="0"/>
              <a:t>a set of </a:t>
            </a:r>
            <a:r>
              <a:rPr lang="en-GB" dirty="0" smtClean="0"/>
              <a:t>Pods</a:t>
            </a:r>
          </a:p>
          <a:p>
            <a:pPr lvl="1"/>
            <a:r>
              <a:rPr lang="en-GB" dirty="0" smtClean="0"/>
              <a:t>Endpoints are used to associate Pod IP addresses with services</a:t>
            </a:r>
          </a:p>
          <a:p>
            <a:r>
              <a:rPr lang="en-GB" dirty="0" smtClean="0"/>
              <a:t>Traffic </a:t>
            </a:r>
            <a:r>
              <a:rPr lang="en-GB" dirty="0"/>
              <a:t>can </a:t>
            </a:r>
            <a:r>
              <a:rPr lang="en-GB" dirty="0" smtClean="0"/>
              <a:t>load-balanced </a:t>
            </a:r>
            <a:r>
              <a:rPr lang="en-GB" dirty="0"/>
              <a:t>across </a:t>
            </a:r>
            <a:r>
              <a:rPr lang="en-GB" dirty="0" smtClean="0"/>
              <a:t>these Pods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9822082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Labels and Label Selectors</a:t>
            </a:r>
            <a:endParaRPr lang="en-GB" dirty="0"/>
          </a:p>
        </p:txBody>
      </p:sp>
      <p:sp>
        <p:nvSpPr>
          <p:cNvPr id="3" name="Content Placeholder 2"/>
          <p:cNvSpPr>
            <a:spLocks noGrp="1"/>
          </p:cNvSpPr>
          <p:nvPr>
            <p:ph idx="1"/>
          </p:nvPr>
        </p:nvSpPr>
        <p:spPr>
          <a:xfrm>
            <a:off x="1047750" y="696245"/>
            <a:ext cx="7029450" cy="1782381"/>
          </a:xfrm>
        </p:spPr>
        <p:txBody>
          <a:bodyPr/>
          <a:lstStyle/>
          <a:p>
            <a:r>
              <a:rPr lang="en-GB" dirty="0" smtClean="0"/>
              <a:t>We have to avoid using specific IP addresses when referring to nodes because when a Node fails a new Node is started/used with a different IP address</a:t>
            </a:r>
          </a:p>
          <a:p>
            <a:r>
              <a:rPr lang="en-GB" dirty="0" smtClean="0"/>
              <a:t>Use labels to identify groups of nodes (our a single node)</a:t>
            </a:r>
          </a:p>
          <a:p>
            <a:r>
              <a:rPr lang="en-GB" dirty="0" smtClean="0"/>
              <a:t>Use a label selector to select nodes with the same label to be associated with the service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371951" y="3079138"/>
            <a:ext cx="2422590" cy="310524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p>
          <a:p>
            <a:r>
              <a:rPr lang="en-GB" dirty="0"/>
              <a:t>  type: </a:t>
            </a:r>
            <a:r>
              <a:rPr lang="en-GB" dirty="0" err="1"/>
              <a:t>NodePort</a:t>
            </a:r>
            <a:endParaRPr lang="en-GB" dirty="0"/>
          </a:p>
          <a:p>
            <a:r>
              <a:rPr lang="en-GB" dirty="0"/>
              <a:t>  selector:</a:t>
            </a:r>
          </a:p>
          <a:p>
            <a:r>
              <a:rPr lang="en-GB" dirty="0"/>
              <a:t>    </a:t>
            </a:r>
            <a:r>
              <a:rPr lang="en-GB" dirty="0">
                <a:solidFill>
                  <a:srgbClr val="FF0000"/>
                </a:solidFill>
              </a:rPr>
              <a:t>app: </a:t>
            </a:r>
            <a:r>
              <a:rPr lang="en-GB" dirty="0" smtClean="0">
                <a:solidFill>
                  <a:srgbClr val="FF0000"/>
                </a:solidFill>
              </a:rPr>
              <a:t>my-webserver</a:t>
            </a:r>
            <a:endParaRPr lang="en-GB" dirty="0">
              <a:solidFill>
                <a:srgbClr val="FF0000"/>
              </a:solidFill>
            </a:endParaRPr>
          </a:p>
          <a:p>
            <a:r>
              <a:rPr lang="en-GB" dirty="0"/>
              <a:t>  ports</a:t>
            </a:r>
            <a:r>
              <a:rPr lang="en-GB" dirty="0" smtClean="0"/>
              <a:t>:</a:t>
            </a:r>
            <a:endParaRPr lang="en-GB" dirty="0"/>
          </a:p>
          <a:p>
            <a:r>
              <a:rPr lang="en-GB" dirty="0"/>
              <a:t>    - port: 80</a:t>
            </a:r>
          </a:p>
          <a:p>
            <a:r>
              <a:rPr lang="en-GB" dirty="0"/>
              <a:t>      </a:t>
            </a:r>
            <a:r>
              <a:rPr lang="en-GB" dirty="0" err="1"/>
              <a:t>targetPort</a:t>
            </a:r>
            <a:r>
              <a:rPr lang="en-GB" dirty="0"/>
              <a:t>: </a:t>
            </a:r>
            <a:r>
              <a:rPr lang="en-GB" dirty="0" smtClean="0"/>
              <a:t>80</a:t>
            </a:r>
            <a:endParaRPr lang="en-GB" dirty="0"/>
          </a:p>
        </p:txBody>
      </p:sp>
      <p:sp>
        <p:nvSpPr>
          <p:cNvPr id="6" name="Rectangle 5"/>
          <p:cNvSpPr/>
          <p:nvPr/>
        </p:nvSpPr>
        <p:spPr bwMode="auto">
          <a:xfrm>
            <a:off x="3796719" y="2859035"/>
            <a:ext cx="3453369" cy="1062933"/>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NodePort</a:t>
            </a:r>
            <a:r>
              <a:rPr kumimoji="0" lang="en-GB" sz="1800" b="0" i="0" u="none" strike="noStrike" cap="none" normalizeH="0" dirty="0" smtClean="0">
                <a:ln>
                  <a:noFill/>
                </a:ln>
                <a:solidFill>
                  <a:schemeClr val="tx1"/>
                </a:solidFill>
                <a:effectLst/>
                <a:latin typeface="Helvetica" panose="020B0604020202020204" pitchFamily="34" charset="0"/>
              </a:rPr>
              <a:t> Service</a:t>
            </a:r>
            <a:r>
              <a:rPr kumimoji="0" lang="en-GB" sz="1800" b="0" i="0" u="none" strike="noStrike" cap="none" normalizeH="0" baseline="0" dirty="0" smtClean="0">
                <a:ln>
                  <a:noFill/>
                </a:ln>
                <a:solidFill>
                  <a:schemeClr val="tx1"/>
                </a:solidFill>
                <a:effectLst/>
                <a:latin typeface="Helvetica" panose="020B0604020202020204" pitchFamily="34" charset="0"/>
              </a:rPr>
              <a:t/>
            </a:r>
            <a:br>
              <a:rPr kumimoji="0" lang="en-GB" sz="1800" b="0" i="0" u="none" strike="noStrike" cap="none" normalizeH="0" baseline="0" dirty="0" smtClean="0">
                <a:ln>
                  <a:noFill/>
                </a:ln>
                <a:solidFill>
                  <a:schemeClr val="tx1"/>
                </a:solidFill>
                <a:effectLst/>
                <a:latin typeface="Helvetica" panose="020B0604020202020204" pitchFamily="34" charset="0"/>
              </a:rPr>
            </a:br>
            <a:r>
              <a:rPr kumimoji="0" lang="en-GB" sz="1800" b="0" i="0" u="none" strike="noStrike" cap="none" normalizeH="0" baseline="0" dirty="0" smtClean="0">
                <a:ln>
                  <a:noFill/>
                </a:ln>
                <a:solidFill>
                  <a:schemeClr val="tx1"/>
                </a:solidFill>
                <a:effectLst/>
                <a:latin typeface="Helvetica" panose="020B0604020202020204" pitchFamily="34" charset="0"/>
              </a:rPr>
              <a:t>name: my-service</a:t>
            </a:r>
            <a:endParaRPr lang="en-GB" dirty="0"/>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Selector </a:t>
            </a:r>
            <a:r>
              <a:rPr kumimoji="0" lang="en-GB" sz="1800" b="0" i="0" u="none" strike="noStrike" cap="none" normalizeH="0" baseline="0" dirty="0" smtClean="0">
                <a:ln>
                  <a:noFill/>
                </a:ln>
                <a:solidFill>
                  <a:schemeClr val="tx1"/>
                </a:solidFill>
                <a:effectLst/>
                <a:latin typeface="Helvetica" panose="020B0604020202020204" pitchFamily="34" charset="0"/>
                <a:sym typeface="Wingdings" panose="05000000000000000000" pitchFamily="2" charset="2"/>
              </a:rPr>
              <a:t></a:t>
            </a:r>
            <a:r>
              <a:rPr kumimoji="0" lang="en-GB" sz="1800" b="0" i="0" u="none" strike="noStrike" cap="none" normalizeH="0" baseline="0" dirty="0" smtClean="0">
                <a:ln>
                  <a:noFill/>
                </a:ln>
                <a:solidFill>
                  <a:schemeClr val="tx1"/>
                </a:solidFill>
                <a:effectLst/>
                <a:latin typeface="Helvetica" panose="020B0604020202020204" pitchFamily="34" charset="0"/>
              </a:rPr>
              <a:t> app: my-webserver</a:t>
            </a:r>
          </a:p>
        </p:txBody>
      </p:sp>
      <p:sp>
        <p:nvSpPr>
          <p:cNvPr id="7" name="Rectangle 6"/>
          <p:cNvSpPr/>
          <p:nvPr/>
        </p:nvSpPr>
        <p:spPr bwMode="auto">
          <a:xfrm>
            <a:off x="6051470" y="4201084"/>
            <a:ext cx="2971414" cy="807641"/>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 Node 1</a:t>
            </a:r>
          </a:p>
          <a:p>
            <a:pPr marL="0" marR="0" indent="0" defTabSz="914400" rtl="0" eaLnBrk="0" fontAlgn="base" latinLnBrk="0" hangingPunct="0">
              <a:lnSpc>
                <a:spcPct val="100000"/>
              </a:lnSpc>
              <a:spcBef>
                <a:spcPct val="0"/>
              </a:spcBef>
              <a:spcAft>
                <a:spcPct val="0"/>
              </a:spcAft>
              <a:buClrTx/>
              <a:buSzTx/>
              <a:buFontTx/>
              <a:buNone/>
              <a:tabLst/>
            </a:pPr>
            <a:r>
              <a:rPr lang="en-GB" dirty="0" smtClean="0"/>
              <a:t>Label </a:t>
            </a:r>
            <a:r>
              <a:rPr lang="en-GB" dirty="0" smtClean="0">
                <a:sym typeface="Wingdings" panose="05000000000000000000" pitchFamily="2" charset="2"/>
              </a:rPr>
              <a:t> </a:t>
            </a:r>
            <a:r>
              <a:rPr lang="en-GB" dirty="0" err="1" smtClean="0">
                <a:solidFill>
                  <a:srgbClr val="FF0000"/>
                </a:solidFill>
                <a:sym typeface="Wingdings" panose="05000000000000000000" pitchFamily="2" charset="2"/>
              </a:rPr>
              <a:t>app:my-webserver</a:t>
            </a:r>
            <a:endParaRPr kumimoji="0" lang="en-GB" sz="1800" b="0" i="0" u="none" strike="noStrike" cap="none" normalizeH="0" baseline="0" dirty="0" smtClean="0">
              <a:ln>
                <a:noFill/>
              </a:ln>
              <a:solidFill>
                <a:srgbClr val="FF0000"/>
              </a:solidFill>
              <a:effectLst/>
            </a:endParaRPr>
          </a:p>
        </p:txBody>
      </p:sp>
      <p:sp>
        <p:nvSpPr>
          <p:cNvPr id="8" name="Rectangle 7"/>
          <p:cNvSpPr/>
          <p:nvPr/>
        </p:nvSpPr>
        <p:spPr bwMode="auto">
          <a:xfrm>
            <a:off x="6051470" y="5989618"/>
            <a:ext cx="2971414" cy="807641"/>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 Node 3</a:t>
            </a:r>
          </a:p>
          <a:p>
            <a:pPr marL="0" marR="0" indent="0" defTabSz="914400" rtl="0" eaLnBrk="0" fontAlgn="base" latinLnBrk="0" hangingPunct="0">
              <a:lnSpc>
                <a:spcPct val="100000"/>
              </a:lnSpc>
              <a:spcBef>
                <a:spcPct val="0"/>
              </a:spcBef>
              <a:spcAft>
                <a:spcPct val="0"/>
              </a:spcAft>
              <a:buClrTx/>
              <a:buSzTx/>
              <a:buFontTx/>
              <a:buNone/>
              <a:tabLst/>
            </a:pPr>
            <a:r>
              <a:rPr lang="en-GB" dirty="0" smtClean="0"/>
              <a:t>Label </a:t>
            </a:r>
            <a:r>
              <a:rPr lang="en-GB" dirty="0" smtClean="0">
                <a:sym typeface="Wingdings" panose="05000000000000000000" pitchFamily="2" charset="2"/>
              </a:rPr>
              <a:t> </a:t>
            </a:r>
            <a:r>
              <a:rPr lang="en-GB" dirty="0" err="1" smtClean="0">
                <a:solidFill>
                  <a:srgbClr val="FF0000"/>
                </a:solidFill>
                <a:sym typeface="Wingdings" panose="05000000000000000000" pitchFamily="2" charset="2"/>
              </a:rPr>
              <a:t>app:my-webserver</a:t>
            </a:r>
            <a:endParaRPr kumimoji="0" lang="en-GB" sz="1800" b="0" i="0" u="none" strike="noStrike" cap="none" normalizeH="0" baseline="0" dirty="0" smtClean="0">
              <a:ln>
                <a:noFill/>
              </a:ln>
              <a:solidFill>
                <a:srgbClr val="FF0000"/>
              </a:solidFill>
              <a:effectLst/>
            </a:endParaRPr>
          </a:p>
        </p:txBody>
      </p:sp>
      <p:sp>
        <p:nvSpPr>
          <p:cNvPr id="9" name="Rectangle 8"/>
          <p:cNvSpPr/>
          <p:nvPr/>
        </p:nvSpPr>
        <p:spPr bwMode="auto">
          <a:xfrm>
            <a:off x="6051470" y="5095351"/>
            <a:ext cx="2971414" cy="807641"/>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 Node 2</a:t>
            </a:r>
          </a:p>
          <a:p>
            <a:pPr marL="0" marR="0" indent="0" defTabSz="914400" rtl="0" eaLnBrk="0" fontAlgn="base" latinLnBrk="0" hangingPunct="0">
              <a:lnSpc>
                <a:spcPct val="100000"/>
              </a:lnSpc>
              <a:spcBef>
                <a:spcPct val="0"/>
              </a:spcBef>
              <a:spcAft>
                <a:spcPct val="0"/>
              </a:spcAft>
              <a:buClrTx/>
              <a:buSzTx/>
              <a:buFontTx/>
              <a:buNone/>
              <a:tabLst/>
            </a:pPr>
            <a:r>
              <a:rPr lang="en-GB" dirty="0" smtClean="0"/>
              <a:t>Label </a:t>
            </a:r>
            <a:r>
              <a:rPr lang="en-GB" dirty="0" smtClean="0">
                <a:sym typeface="Wingdings" panose="05000000000000000000" pitchFamily="2" charset="2"/>
              </a:rPr>
              <a:t> </a:t>
            </a:r>
            <a:r>
              <a:rPr lang="en-GB" dirty="0" err="1" smtClean="0">
                <a:solidFill>
                  <a:srgbClr val="FF0000"/>
                </a:solidFill>
                <a:sym typeface="Wingdings" panose="05000000000000000000" pitchFamily="2" charset="2"/>
              </a:rPr>
              <a:t>app:my-webserver</a:t>
            </a:r>
            <a:endParaRPr kumimoji="0" lang="en-GB" sz="1800" b="0" i="0" u="none" strike="noStrike" cap="none" normalizeH="0" baseline="0" dirty="0" smtClean="0">
              <a:ln>
                <a:noFill/>
              </a:ln>
              <a:solidFill>
                <a:srgbClr val="FF0000"/>
              </a:solidFill>
              <a:effectLst/>
            </a:endParaRPr>
          </a:p>
        </p:txBody>
      </p:sp>
      <p:cxnSp>
        <p:nvCxnSpPr>
          <p:cNvPr id="11" name="Elbow Connector 10"/>
          <p:cNvCxnSpPr>
            <a:stCxn id="6" idx="2"/>
            <a:endCxn id="7" idx="1"/>
          </p:cNvCxnSpPr>
          <p:nvPr/>
        </p:nvCxnSpPr>
        <p:spPr bwMode="auto">
          <a:xfrm rot="16200000" flipH="1">
            <a:off x="5492489" y="4045924"/>
            <a:ext cx="589896" cy="528065"/>
          </a:xfrm>
          <a:prstGeom prst="bentConnector2">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Elbow Connector 12"/>
          <p:cNvCxnSpPr>
            <a:stCxn id="6" idx="2"/>
            <a:endCxn id="9" idx="1"/>
          </p:cNvCxnSpPr>
          <p:nvPr/>
        </p:nvCxnSpPr>
        <p:spPr bwMode="auto">
          <a:xfrm rot="16200000" flipH="1">
            <a:off x="5045356" y="4493057"/>
            <a:ext cx="1484163" cy="528065"/>
          </a:xfrm>
          <a:prstGeom prst="bentConnector2">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Elbow Connector 14"/>
          <p:cNvCxnSpPr>
            <a:stCxn id="6" idx="2"/>
            <a:endCxn id="8" idx="1"/>
          </p:cNvCxnSpPr>
          <p:nvPr/>
        </p:nvCxnSpPr>
        <p:spPr bwMode="auto">
          <a:xfrm rot="16200000" flipH="1">
            <a:off x="4551702" y="4893670"/>
            <a:ext cx="2471471" cy="528066"/>
          </a:xfrm>
          <a:prstGeom prst="bentConnector2">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Rectangle 15"/>
          <p:cNvSpPr/>
          <p:nvPr/>
        </p:nvSpPr>
        <p:spPr bwMode="auto">
          <a:xfrm>
            <a:off x="3160948" y="4806886"/>
            <a:ext cx="1884499" cy="910854"/>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Deployment</a:t>
            </a:r>
            <a:br>
              <a:rPr kumimoji="0" lang="en-GB" sz="1800" b="0" i="0" u="none" strike="noStrike" cap="none" normalizeH="0" baseline="0" dirty="0" smtClean="0">
                <a:ln>
                  <a:noFill/>
                </a:ln>
                <a:solidFill>
                  <a:schemeClr val="tx1"/>
                </a:solidFill>
                <a:effectLst/>
                <a:latin typeface="Helvetica" panose="020B0604020202020204" pitchFamily="34" charset="0"/>
              </a:rPr>
            </a:br>
            <a:r>
              <a:rPr kumimoji="0" lang="en-GB" sz="1800" b="0" i="0" u="none" strike="noStrike" cap="none" normalizeH="0" baseline="0" dirty="0" smtClean="0">
                <a:ln>
                  <a:noFill/>
                </a:ln>
                <a:solidFill>
                  <a:schemeClr val="tx1"/>
                </a:solidFill>
                <a:effectLst/>
                <a:latin typeface="Helvetica" panose="020B0604020202020204" pitchFamily="34" charset="0"/>
              </a:rPr>
              <a:t>Replica:</a:t>
            </a:r>
            <a:r>
              <a:rPr kumimoji="0" lang="en-GB" sz="1800" b="0" i="0" u="none" strike="noStrike" cap="none" normalizeH="0" dirty="0" smtClean="0">
                <a:ln>
                  <a:noFill/>
                </a:ln>
                <a:solidFill>
                  <a:schemeClr val="tx1"/>
                </a:solidFill>
                <a:effectLst/>
                <a:latin typeface="Helvetica" panose="020B0604020202020204" pitchFamily="34" charset="0"/>
              </a:rPr>
              <a:t> 3</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r>
              <a:rPr lang="en-GB" dirty="0" smtClean="0"/>
              <a:t>(See controllers)</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18" name="Elbow Connector 17"/>
          <p:cNvCxnSpPr>
            <a:stCxn id="16" idx="3"/>
            <a:endCxn id="7" idx="1"/>
          </p:cNvCxnSpPr>
          <p:nvPr/>
        </p:nvCxnSpPr>
        <p:spPr bwMode="auto">
          <a:xfrm flipV="1">
            <a:off x="5045447" y="4604905"/>
            <a:ext cx="1006023" cy="657408"/>
          </a:xfrm>
          <a:prstGeom prst="bentConnector3">
            <a:avLst>
              <a:gd name="adj1" fmla="val 47231"/>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764054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Integrating Controllers and Services</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6" name="Picture 5"/>
          <p:cNvPicPr>
            <a:picLocks noChangeAspect="1"/>
          </p:cNvPicPr>
          <p:nvPr/>
        </p:nvPicPr>
        <p:blipFill>
          <a:blip r:embed="rId2"/>
          <a:stretch>
            <a:fillRect/>
          </a:stretch>
        </p:blipFill>
        <p:spPr>
          <a:xfrm>
            <a:off x="79375" y="1229033"/>
            <a:ext cx="4589553" cy="4552036"/>
          </a:xfrm>
          <a:prstGeom prst="rect">
            <a:avLst/>
          </a:prstGeom>
        </p:spPr>
      </p:pic>
      <p:pic>
        <p:nvPicPr>
          <p:cNvPr id="7" name="Picture 6"/>
          <p:cNvPicPr>
            <a:picLocks noChangeAspect="1"/>
          </p:cNvPicPr>
          <p:nvPr/>
        </p:nvPicPr>
        <p:blipFill>
          <a:blip r:embed="rId3"/>
          <a:stretch>
            <a:fillRect/>
          </a:stretch>
        </p:blipFill>
        <p:spPr>
          <a:xfrm>
            <a:off x="4749275" y="1229033"/>
            <a:ext cx="4274271" cy="4552036"/>
          </a:xfrm>
          <a:prstGeom prst="rect">
            <a:avLst/>
          </a:prstGeom>
        </p:spPr>
      </p:pic>
      <p:sp>
        <p:nvSpPr>
          <p:cNvPr id="8" name="Striped Right Arrow 7"/>
          <p:cNvSpPr/>
          <p:nvPr/>
        </p:nvSpPr>
        <p:spPr bwMode="auto">
          <a:xfrm>
            <a:off x="3534696" y="5447071"/>
            <a:ext cx="1922207" cy="943897"/>
          </a:xfrm>
          <a:prstGeom prst="stripedRightArrow">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Using Labels</a:t>
            </a:r>
          </a:p>
        </p:txBody>
      </p:sp>
      <p:sp>
        <p:nvSpPr>
          <p:cNvPr id="9" name="TextBox 8"/>
          <p:cNvSpPr txBox="1"/>
          <p:nvPr/>
        </p:nvSpPr>
        <p:spPr>
          <a:xfrm>
            <a:off x="3586576" y="3777431"/>
            <a:ext cx="667170" cy="292388"/>
          </a:xfrm>
          <a:prstGeom prst="rect">
            <a:avLst/>
          </a:prstGeom>
          <a:noFill/>
        </p:spPr>
        <p:txBody>
          <a:bodyPr wrap="none" rtlCol="0">
            <a:spAutoFit/>
          </a:bodyPr>
          <a:lstStyle/>
          <a:p>
            <a:r>
              <a:rPr lang="en-GB" sz="1300" dirty="0" smtClean="0">
                <a:solidFill>
                  <a:srgbClr val="000000"/>
                </a:solidFill>
              </a:rPr>
              <a:t>Object</a:t>
            </a:r>
            <a:endParaRPr lang="en-GB" sz="1300" dirty="0">
              <a:solidFill>
                <a:srgbClr val="000000"/>
              </a:solidFill>
            </a:endParaRPr>
          </a:p>
        </p:txBody>
      </p:sp>
      <p:sp>
        <p:nvSpPr>
          <p:cNvPr id="11" name="TextBox 10"/>
          <p:cNvSpPr txBox="1"/>
          <p:nvPr/>
        </p:nvSpPr>
        <p:spPr>
          <a:xfrm>
            <a:off x="2374151" y="3111910"/>
            <a:ext cx="1138344" cy="523220"/>
          </a:xfrm>
          <a:prstGeom prst="rect">
            <a:avLst/>
          </a:prstGeom>
          <a:noFill/>
        </p:spPr>
        <p:txBody>
          <a:bodyPr wrap="square" rtlCol="0">
            <a:spAutoFit/>
          </a:bodyPr>
          <a:lstStyle/>
          <a:p>
            <a:r>
              <a:rPr lang="en-GB" sz="1400" dirty="0" smtClean="0">
                <a:solidFill>
                  <a:srgbClr val="000000"/>
                </a:solidFill>
              </a:rPr>
              <a:t>Deployment Controller</a:t>
            </a:r>
            <a:endParaRPr lang="en-GB" sz="1400" dirty="0">
              <a:solidFill>
                <a:srgbClr val="000000"/>
              </a:solidFill>
            </a:endParaRPr>
          </a:p>
        </p:txBody>
      </p:sp>
      <p:cxnSp>
        <p:nvCxnSpPr>
          <p:cNvPr id="13" name="Straight Connector 12"/>
          <p:cNvCxnSpPr>
            <a:stCxn id="11" idx="1"/>
          </p:cNvCxnSpPr>
          <p:nvPr/>
        </p:nvCxnSpPr>
        <p:spPr bwMode="auto">
          <a:xfrm flipH="1">
            <a:off x="2212258" y="3373520"/>
            <a:ext cx="161893" cy="82519"/>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458072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Usage</a:t>
            </a:r>
            <a:endParaRPr lang="en-GB" dirty="0"/>
          </a:p>
        </p:txBody>
      </p:sp>
      <p:sp>
        <p:nvSpPr>
          <p:cNvPr id="3" name="Content Placeholder 2"/>
          <p:cNvSpPr>
            <a:spLocks noGrp="1"/>
          </p:cNvSpPr>
          <p:nvPr>
            <p:ph idx="1"/>
          </p:nvPr>
        </p:nvSpPr>
        <p:spPr>
          <a:xfrm>
            <a:off x="1047750" y="5369915"/>
            <a:ext cx="7029450" cy="926047"/>
          </a:xfrm>
        </p:spPr>
        <p:txBody>
          <a:bodyPr/>
          <a:lstStyle/>
          <a:p>
            <a:r>
              <a:rPr lang="en-GB" dirty="0" smtClean="0"/>
              <a:t>Switching between application versions during development using label selectors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513014" y="1299191"/>
            <a:ext cx="7763179" cy="3722013"/>
          </a:xfrm>
          <a:prstGeom prst="rect">
            <a:avLst/>
          </a:prstGeom>
        </p:spPr>
      </p:pic>
    </p:spTree>
    <p:extLst>
      <p:ext uri="{BB962C8B-B14F-4D97-AF65-F5344CB8AC3E}">
        <p14:creationId xmlns:p14="http://schemas.microsoft.com/office/powerpoint/2010/main" val="27805182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3179385" cy="844550"/>
          </a:xfrm>
        </p:spPr>
        <p:txBody>
          <a:bodyPr/>
          <a:lstStyle/>
          <a:p>
            <a:r>
              <a:rPr lang="en-GB" dirty="0" smtClean="0"/>
              <a:t>Create Service</a:t>
            </a:r>
            <a:endParaRPr lang="en-GB" dirty="0"/>
          </a:p>
        </p:txBody>
      </p:sp>
      <p:sp>
        <p:nvSpPr>
          <p:cNvPr id="3" name="Content Placeholder 2"/>
          <p:cNvSpPr>
            <a:spLocks noGrp="1"/>
          </p:cNvSpPr>
          <p:nvPr>
            <p:ph idx="1"/>
          </p:nvPr>
        </p:nvSpPr>
        <p:spPr>
          <a:xfrm>
            <a:off x="3505991" y="663960"/>
            <a:ext cx="5584670" cy="6194040"/>
          </a:xfrm>
          <a:solidFill>
            <a:schemeClr val="bg1"/>
          </a:solidFill>
        </p:spPr>
        <p:txBody>
          <a:bodyPr/>
          <a:lstStyle/>
          <a:p>
            <a:r>
              <a:rPr lang="en-GB" dirty="0" smtClean="0"/>
              <a:t>PART A</a:t>
            </a:r>
            <a:br>
              <a:rPr lang="en-GB" dirty="0" smtClean="0"/>
            </a:br>
            <a:r>
              <a:rPr lang="en-GB" b="1" dirty="0" smtClean="0"/>
              <a:t>kind</a:t>
            </a:r>
            <a:r>
              <a:rPr lang="en-GB" dirty="0" smtClean="0"/>
              <a:t>:  We are creating a </a:t>
            </a:r>
            <a:r>
              <a:rPr lang="en-GB" u="sng" dirty="0" smtClean="0"/>
              <a:t>service</a:t>
            </a:r>
            <a:r>
              <a:rPr lang="en-GB" dirty="0" smtClean="0"/>
              <a:t> so that the pods can be accessed outside of the cluster</a:t>
            </a:r>
            <a:br>
              <a:rPr lang="en-GB" dirty="0" smtClean="0"/>
            </a:br>
            <a:r>
              <a:rPr lang="en-GB" b="1" dirty="0" smtClean="0"/>
              <a:t>name</a:t>
            </a:r>
            <a:r>
              <a:rPr lang="en-GB" dirty="0" smtClean="0"/>
              <a:t>: the name of this service</a:t>
            </a:r>
            <a:br>
              <a:rPr lang="en-GB" dirty="0" smtClean="0"/>
            </a:br>
            <a:r>
              <a:rPr lang="en-GB" b="1" dirty="0" smtClean="0"/>
              <a:t>spec</a:t>
            </a:r>
            <a:r>
              <a:rPr lang="en-GB" dirty="0" smtClean="0"/>
              <a:t>: desired state</a:t>
            </a:r>
            <a:br>
              <a:rPr lang="en-GB" dirty="0" smtClean="0"/>
            </a:br>
            <a:r>
              <a:rPr lang="en-GB" b="1" dirty="0" smtClean="0"/>
              <a:t>selector</a:t>
            </a:r>
            <a:r>
              <a:rPr lang="en-GB" dirty="0" smtClean="0"/>
              <a:t>: Which pods should this service be applied to, in this case </a:t>
            </a:r>
            <a:r>
              <a:rPr lang="en-GB" dirty="0" smtClean="0">
                <a:solidFill>
                  <a:srgbClr val="FF0000"/>
                </a:solidFill>
              </a:rPr>
              <a:t>any pod with a label named “app” with a value “</a:t>
            </a:r>
            <a:r>
              <a:rPr lang="en-GB" dirty="0" err="1" smtClean="0">
                <a:solidFill>
                  <a:srgbClr val="FF0000"/>
                </a:solidFill>
              </a:rPr>
              <a:t>myapp</a:t>
            </a:r>
            <a:r>
              <a:rPr lang="en-GB" dirty="0" smtClean="0">
                <a:solidFill>
                  <a:srgbClr val="FF0000"/>
                </a:solidFill>
              </a:rPr>
              <a:t>” </a:t>
            </a:r>
            <a:r>
              <a:rPr lang="en-GB" dirty="0" smtClean="0"/>
              <a:t>applied to the pod (see Part B)</a:t>
            </a:r>
            <a:br>
              <a:rPr lang="en-GB" dirty="0" smtClean="0"/>
            </a:br>
            <a:r>
              <a:rPr lang="en-GB" b="1" dirty="0" smtClean="0"/>
              <a:t>type</a:t>
            </a:r>
            <a:r>
              <a:rPr lang="en-GB" dirty="0" smtClean="0"/>
              <a:t>: “</a:t>
            </a:r>
            <a:r>
              <a:rPr lang="en-GB" dirty="0" err="1" smtClean="0"/>
              <a:t>LoadBalancer</a:t>
            </a:r>
            <a:r>
              <a:rPr lang="en-GB" dirty="0" smtClean="0"/>
              <a:t>” load balance across the replicated application nodes (see Part B where 5 nodes are chosen)</a:t>
            </a:r>
            <a:br>
              <a:rPr lang="en-GB" dirty="0" smtClean="0"/>
            </a:br>
            <a:r>
              <a:rPr lang="en-GB" b="1" dirty="0" smtClean="0"/>
              <a:t>port</a:t>
            </a:r>
            <a:r>
              <a:rPr lang="en-GB" dirty="0" smtClean="0"/>
              <a:t>: Abstracted </a:t>
            </a:r>
            <a:r>
              <a:rPr lang="en-GB" dirty="0"/>
              <a:t>Service port, which can be any port other pods use to access the </a:t>
            </a:r>
            <a:r>
              <a:rPr lang="en-GB" dirty="0" smtClean="0"/>
              <a:t>Service (</a:t>
            </a:r>
            <a:r>
              <a:rPr lang="en-GB" i="1" dirty="0" smtClean="0"/>
              <a:t>protocol TCP(default)/UDP/HTTP</a:t>
            </a:r>
            <a:r>
              <a:rPr lang="en-GB" dirty="0" smtClean="0"/>
              <a:t>)</a:t>
            </a:r>
            <a:br>
              <a:rPr lang="en-GB" dirty="0" smtClean="0"/>
            </a:br>
            <a:r>
              <a:rPr lang="en-GB" b="1" dirty="0" err="1" smtClean="0"/>
              <a:t>targetPort</a:t>
            </a:r>
            <a:r>
              <a:rPr lang="en-GB" dirty="0" smtClean="0"/>
              <a:t>: Port </a:t>
            </a:r>
            <a:r>
              <a:rPr lang="en-GB" dirty="0"/>
              <a:t>the container accepts traffic on</a:t>
            </a:r>
            <a:r>
              <a:rPr lang="en-GB" dirty="0" smtClean="0"/>
              <a:t/>
            </a:r>
            <a:br>
              <a:rPr lang="en-GB" dirty="0" smtClean="0"/>
            </a:br>
            <a:r>
              <a:rPr lang="en-GB" b="1" dirty="0" err="1" smtClean="0"/>
              <a:t>nodePort</a:t>
            </a:r>
            <a:r>
              <a:rPr lang="en-GB" dirty="0" smtClean="0"/>
              <a:t>: </a:t>
            </a:r>
            <a:r>
              <a:rPr lang="en-GB" dirty="0"/>
              <a:t>Port accessible outside </a:t>
            </a:r>
            <a:r>
              <a:rPr lang="en-GB" dirty="0" smtClean="0"/>
              <a:t>cluster (i.e. to the world)</a:t>
            </a:r>
            <a:br>
              <a:rPr lang="en-GB" dirty="0" smtClean="0"/>
            </a:br>
            <a:r>
              <a:rPr lang="en-GB" dirty="0" smtClean="0"/>
              <a:t>SEE DIAGRAM</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31041" y="844550"/>
            <a:ext cx="3521918" cy="5355312"/>
          </a:xfrm>
          <a:prstGeom prst="rect">
            <a:avLst/>
          </a:prstGeom>
          <a:noFill/>
        </p:spPr>
        <p:txBody>
          <a:bodyPr wrap="square" rtlCol="0">
            <a:spAutoFit/>
          </a:bodyPr>
          <a:lstStyle/>
          <a:p>
            <a:r>
              <a:rPr lang="en-GB" b="1" u="sng" dirty="0" err="1" smtClean="0"/>
              <a:t>service.yml</a:t>
            </a:r>
            <a:endParaRPr lang="en-GB" b="1" u="sng" dirty="0" smtClean="0"/>
          </a:p>
          <a:p>
            <a:r>
              <a:rPr lang="en-GB" dirty="0" smtClean="0"/>
              <a:t>kind</a:t>
            </a:r>
            <a:r>
              <a:rPr lang="en-GB" dirty="0"/>
              <a:t>: </a:t>
            </a:r>
            <a:r>
              <a:rPr lang="en-GB" b="1" dirty="0"/>
              <a:t>Service</a:t>
            </a:r>
          </a:p>
          <a:p>
            <a:r>
              <a:rPr lang="en-GB" dirty="0" err="1"/>
              <a:t>apiVersion</a:t>
            </a:r>
            <a:r>
              <a:rPr lang="en-GB" dirty="0"/>
              <a:t>: v1</a:t>
            </a:r>
          </a:p>
          <a:p>
            <a:r>
              <a:rPr lang="en-GB" dirty="0"/>
              <a:t>metadata:</a:t>
            </a:r>
          </a:p>
          <a:p>
            <a:r>
              <a:rPr lang="en-GB" dirty="0"/>
              <a:t>  name: </a:t>
            </a:r>
            <a:r>
              <a:rPr lang="en-GB" dirty="0" err="1"/>
              <a:t>exampleservice</a:t>
            </a:r>
            <a:endParaRPr lang="en-GB" dirty="0"/>
          </a:p>
          <a:p>
            <a:r>
              <a:rPr lang="en-GB" dirty="0"/>
              <a:t>spec:</a:t>
            </a:r>
          </a:p>
          <a:p>
            <a:r>
              <a:rPr lang="en-GB" dirty="0"/>
              <a:t>  selector:</a:t>
            </a:r>
          </a:p>
          <a:p>
            <a:r>
              <a:rPr lang="en-GB" dirty="0"/>
              <a:t>    app: </a:t>
            </a:r>
            <a:r>
              <a:rPr lang="en-GB" dirty="0" err="1"/>
              <a:t>myapp</a:t>
            </a:r>
            <a:endParaRPr lang="en-GB" dirty="0"/>
          </a:p>
          <a:p>
            <a:r>
              <a:rPr lang="en-GB" dirty="0"/>
              <a:t>  ports:</a:t>
            </a:r>
          </a:p>
          <a:p>
            <a:r>
              <a:rPr lang="en-GB" dirty="0"/>
              <a:t>    - protocol: "</a:t>
            </a:r>
            <a:r>
              <a:rPr lang="en-GB" dirty="0" smtClean="0"/>
              <a:t>TCP"</a:t>
            </a:r>
          </a:p>
          <a:p>
            <a:r>
              <a:rPr lang="en-GB" dirty="0" smtClean="0"/>
              <a:t>      </a:t>
            </a:r>
            <a:r>
              <a:rPr lang="en-GB" dirty="0"/>
              <a:t>port: </a:t>
            </a:r>
            <a:r>
              <a:rPr lang="en-GB" dirty="0" smtClean="0"/>
              <a:t>8080</a:t>
            </a:r>
          </a:p>
          <a:p>
            <a:r>
              <a:rPr lang="en-GB" dirty="0" smtClean="0"/>
              <a:t>      </a:t>
            </a:r>
            <a:r>
              <a:rPr lang="en-GB" dirty="0" err="1" smtClean="0"/>
              <a:t>targetPort</a:t>
            </a:r>
            <a:r>
              <a:rPr lang="en-GB" dirty="0" smtClean="0"/>
              <a:t>: 80  </a:t>
            </a:r>
          </a:p>
          <a:p>
            <a:r>
              <a:rPr lang="en-GB" dirty="0" smtClean="0"/>
              <a:t>      </a:t>
            </a:r>
            <a:r>
              <a:rPr lang="en-GB" dirty="0" err="1"/>
              <a:t>nodePort</a:t>
            </a:r>
            <a:r>
              <a:rPr lang="en-GB" dirty="0"/>
              <a:t>: </a:t>
            </a:r>
            <a:r>
              <a:rPr lang="en-GB" dirty="0" smtClean="0"/>
              <a:t>30001</a:t>
            </a:r>
            <a:endParaRPr lang="en-GB" dirty="0"/>
          </a:p>
          <a:p>
            <a:r>
              <a:rPr lang="en-GB" dirty="0"/>
              <a:t>  </a:t>
            </a:r>
            <a:r>
              <a:rPr lang="en-GB" dirty="0" smtClean="0"/>
              <a:t>type: </a:t>
            </a:r>
            <a:r>
              <a:rPr lang="en-GB" dirty="0" err="1" smtClean="0"/>
              <a:t>LoadBalancer</a:t>
            </a:r>
            <a:endParaRPr lang="en-GB" dirty="0" smtClean="0"/>
          </a:p>
          <a:p>
            <a:endParaRPr lang="en-GB" dirty="0" smtClean="0"/>
          </a:p>
          <a:p>
            <a:r>
              <a:rPr lang="en-GB" dirty="0" smtClean="0"/>
              <a:t>CONTINUED NEXT SLIDE</a:t>
            </a:r>
            <a:endParaRPr lang="en-GB" dirty="0"/>
          </a:p>
          <a:p>
            <a:r>
              <a:rPr lang="en-GB" dirty="0" smtClean="0"/>
              <a:t>Next part of file handles deployment, so service above will start first</a:t>
            </a:r>
          </a:p>
        </p:txBody>
      </p:sp>
      <p:sp>
        <p:nvSpPr>
          <p:cNvPr id="6" name="Right Brace 5"/>
          <p:cNvSpPr/>
          <p:nvPr/>
        </p:nvSpPr>
        <p:spPr bwMode="auto">
          <a:xfrm>
            <a:off x="2377440" y="3360756"/>
            <a:ext cx="597535" cy="1132172"/>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rot="16200000">
            <a:off x="2321523" y="3611031"/>
            <a:ext cx="1762021" cy="369332"/>
          </a:xfrm>
          <a:prstGeom prst="rect">
            <a:avLst/>
          </a:prstGeom>
          <a:noFill/>
        </p:spPr>
        <p:txBody>
          <a:bodyPr wrap="none" rtlCol="0">
            <a:spAutoFit/>
          </a:bodyPr>
          <a:lstStyle/>
          <a:p>
            <a:r>
              <a:rPr lang="en-GB" dirty="0" smtClean="0"/>
              <a:t>Repeat as </a:t>
            </a:r>
            <a:r>
              <a:rPr lang="en-GB" dirty="0" err="1" smtClean="0"/>
              <a:t>reqd</a:t>
            </a:r>
            <a:endParaRPr lang="en-GB" dirty="0"/>
          </a:p>
        </p:txBody>
      </p:sp>
      <p:sp>
        <p:nvSpPr>
          <p:cNvPr id="8" name="TextBox 7"/>
          <p:cNvSpPr txBox="1"/>
          <p:nvPr/>
        </p:nvSpPr>
        <p:spPr>
          <a:xfrm>
            <a:off x="1901210" y="1043526"/>
            <a:ext cx="1821180" cy="923330"/>
          </a:xfrm>
          <a:prstGeom prst="rect">
            <a:avLst/>
          </a:prstGeom>
          <a:noFill/>
        </p:spPr>
        <p:txBody>
          <a:bodyPr wrap="square" rtlCol="0">
            <a:spAutoFit/>
          </a:bodyPr>
          <a:lstStyle/>
          <a:p>
            <a:r>
              <a:rPr lang="en-GB" dirty="0" smtClean="0"/>
              <a:t>Check online for Kubernetes versions</a:t>
            </a:r>
            <a:endParaRPr lang="en-GB" dirty="0"/>
          </a:p>
        </p:txBody>
      </p:sp>
      <p:cxnSp>
        <p:nvCxnSpPr>
          <p:cNvPr id="10" name="Straight Arrow Connector 9"/>
          <p:cNvCxnSpPr>
            <a:stCxn id="8" idx="1"/>
          </p:cNvCxnSpPr>
          <p:nvPr/>
        </p:nvCxnSpPr>
        <p:spPr bwMode="auto">
          <a:xfrm flipH="1">
            <a:off x="1652954" y="1505191"/>
            <a:ext cx="248256" cy="9794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128773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5416510" cy="844550"/>
          </a:xfrm>
        </p:spPr>
        <p:txBody>
          <a:bodyPr/>
          <a:lstStyle/>
          <a:p>
            <a:r>
              <a:rPr lang="en-GB" dirty="0" smtClean="0"/>
              <a:t>Create Controller</a:t>
            </a:r>
            <a:endParaRPr lang="en-GB" dirty="0"/>
          </a:p>
        </p:txBody>
      </p:sp>
      <p:sp>
        <p:nvSpPr>
          <p:cNvPr id="3" name="Content Placeholder 2"/>
          <p:cNvSpPr>
            <a:spLocks noGrp="1"/>
          </p:cNvSpPr>
          <p:nvPr>
            <p:ph idx="1"/>
          </p:nvPr>
        </p:nvSpPr>
        <p:spPr>
          <a:xfrm>
            <a:off x="4728297" y="58242"/>
            <a:ext cx="4280847" cy="6799758"/>
          </a:xfrm>
        </p:spPr>
        <p:txBody>
          <a:bodyPr/>
          <a:lstStyle/>
          <a:p>
            <a:r>
              <a:rPr lang="en-GB" dirty="0" smtClean="0"/>
              <a:t>PART B</a:t>
            </a:r>
            <a:br>
              <a:rPr lang="en-GB" dirty="0" smtClean="0"/>
            </a:br>
            <a:r>
              <a:rPr lang="en-GB" b="1" dirty="0" smtClean="0"/>
              <a:t>kind</a:t>
            </a:r>
            <a:r>
              <a:rPr lang="en-GB" dirty="0" smtClean="0"/>
              <a:t>: Deployment</a:t>
            </a:r>
            <a:br>
              <a:rPr lang="en-GB" dirty="0" smtClean="0"/>
            </a:br>
            <a:r>
              <a:rPr lang="en-GB" b="1" dirty="0" smtClean="0"/>
              <a:t>name</a:t>
            </a:r>
            <a:r>
              <a:rPr lang="en-GB" dirty="0" smtClean="0"/>
              <a:t>: name selected by us for this deployment “</a:t>
            </a:r>
            <a:r>
              <a:rPr lang="en-GB" dirty="0" err="1" smtClean="0"/>
              <a:t>myappdeployment</a:t>
            </a:r>
            <a:r>
              <a:rPr lang="en-GB" dirty="0" smtClean="0"/>
              <a:t>”</a:t>
            </a:r>
            <a:br>
              <a:rPr lang="en-GB" dirty="0" smtClean="0"/>
            </a:br>
            <a:r>
              <a:rPr lang="en-GB" b="1" dirty="0" smtClean="0"/>
              <a:t>spec</a:t>
            </a:r>
            <a:r>
              <a:rPr lang="en-GB" dirty="0" smtClean="0"/>
              <a:t>: Defines the desired state of our application</a:t>
            </a:r>
            <a:br>
              <a:rPr lang="en-GB" dirty="0" smtClean="0"/>
            </a:br>
            <a:r>
              <a:rPr lang="en-GB" b="1" dirty="0"/>
              <a:t>selector: </a:t>
            </a:r>
            <a:r>
              <a:rPr lang="en-GB" dirty="0"/>
              <a:t>Which </a:t>
            </a:r>
            <a:r>
              <a:rPr lang="en-GB" dirty="0" smtClean="0"/>
              <a:t>pods this deployment should manage</a:t>
            </a:r>
            <a:br>
              <a:rPr lang="en-GB" dirty="0" smtClean="0"/>
            </a:br>
            <a:r>
              <a:rPr lang="en-GB" b="1" dirty="0" smtClean="0"/>
              <a:t>replicas</a:t>
            </a:r>
            <a:r>
              <a:rPr lang="en-GB" dirty="0" smtClean="0"/>
              <a:t>: number of pods (nodes) required (5 in this case)</a:t>
            </a:r>
            <a:br>
              <a:rPr lang="en-GB" dirty="0" smtClean="0"/>
            </a:br>
            <a:r>
              <a:rPr lang="en-GB" u="sng" dirty="0" smtClean="0"/>
              <a:t>Pod Template</a:t>
            </a:r>
            <a:r>
              <a:rPr lang="en-GB" dirty="0" smtClean="0"/>
              <a:t/>
            </a:r>
            <a:br>
              <a:rPr lang="en-GB" dirty="0" smtClean="0"/>
            </a:br>
            <a:r>
              <a:rPr lang="en-GB" b="1" dirty="0" smtClean="0"/>
              <a:t>labels</a:t>
            </a:r>
            <a:r>
              <a:rPr lang="en-GB" dirty="0" smtClean="0"/>
              <a:t>: create a label named “app” with a value </a:t>
            </a:r>
            <a:r>
              <a:rPr lang="en-GB" dirty="0" smtClean="0">
                <a:solidFill>
                  <a:srgbClr val="FF0000"/>
                </a:solidFill>
              </a:rPr>
              <a:t>“</a:t>
            </a:r>
            <a:r>
              <a:rPr lang="en-GB" dirty="0" err="1" smtClean="0">
                <a:solidFill>
                  <a:srgbClr val="FF0000"/>
                </a:solidFill>
              </a:rPr>
              <a:t>myapp</a:t>
            </a:r>
            <a:r>
              <a:rPr lang="en-GB" dirty="0" smtClean="0">
                <a:solidFill>
                  <a:srgbClr val="FF0000"/>
                </a:solidFill>
              </a:rPr>
              <a:t>” which is associated with the pods</a:t>
            </a:r>
            <a:r>
              <a:rPr lang="en-GB" dirty="0" smtClean="0"/>
              <a:t/>
            </a:r>
            <a:br>
              <a:rPr lang="en-GB" dirty="0" smtClean="0"/>
            </a:br>
            <a:r>
              <a:rPr lang="en-GB" b="1" dirty="0" smtClean="0"/>
              <a:t>containers</a:t>
            </a:r>
            <a:r>
              <a:rPr lang="en-GB" dirty="0" smtClean="0"/>
              <a:t>: details for the container(s) required</a:t>
            </a:r>
            <a:br>
              <a:rPr lang="en-GB" dirty="0" smtClean="0"/>
            </a:br>
            <a:r>
              <a:rPr lang="en-GB" dirty="0" smtClean="0"/>
              <a:t>   </a:t>
            </a:r>
            <a:r>
              <a:rPr lang="en-GB" b="1" dirty="0" smtClean="0"/>
              <a:t>name</a:t>
            </a:r>
            <a:r>
              <a:rPr lang="en-GB" dirty="0" smtClean="0"/>
              <a:t>: the container name</a:t>
            </a:r>
            <a:br>
              <a:rPr lang="en-GB" dirty="0" smtClean="0"/>
            </a:br>
            <a:r>
              <a:rPr lang="en-GB" dirty="0" smtClean="0"/>
              <a:t>   </a:t>
            </a:r>
            <a:r>
              <a:rPr lang="en-GB" b="1" dirty="0" smtClean="0"/>
              <a:t>image:</a:t>
            </a:r>
            <a:r>
              <a:rPr lang="en-GB" dirty="0" smtClean="0"/>
              <a:t> image to be pulled and 	        then run</a:t>
            </a:r>
            <a:br>
              <a:rPr lang="en-GB" dirty="0" smtClean="0"/>
            </a:br>
            <a:r>
              <a:rPr lang="en-GB" dirty="0" smtClean="0"/>
              <a:t>   </a:t>
            </a:r>
            <a:r>
              <a:rPr lang="en-GB" b="1" dirty="0" err="1" smtClean="0"/>
              <a:t>containerPort</a:t>
            </a:r>
            <a:r>
              <a:rPr lang="en-GB" dirty="0" smtClean="0"/>
              <a:t>: port exposed 	       inside the container</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53178" y="623228"/>
            <a:ext cx="5803439" cy="5632311"/>
          </a:xfrm>
          <a:prstGeom prst="rect">
            <a:avLst/>
          </a:prstGeom>
          <a:noFill/>
        </p:spPr>
        <p:txBody>
          <a:bodyPr wrap="square" rtlCol="0">
            <a:spAutoFit/>
          </a:bodyPr>
          <a:lstStyle/>
          <a:p>
            <a:r>
              <a:rPr lang="en-GB" b="1" u="sng" dirty="0" err="1" smtClean="0"/>
              <a:t>deployment.yml</a:t>
            </a:r>
            <a:endParaRPr lang="en-GB" b="1" u="sng" dirty="0" smtClean="0"/>
          </a:p>
          <a:p>
            <a:r>
              <a:rPr lang="en-GB" dirty="0"/>
              <a:t>kind: </a:t>
            </a:r>
            <a:r>
              <a:rPr lang="en-GB" b="1" dirty="0"/>
              <a:t>Deployment</a:t>
            </a:r>
          </a:p>
          <a:p>
            <a:r>
              <a:rPr lang="en-GB" dirty="0" err="1" smtClean="0"/>
              <a:t>apiVersion</a:t>
            </a:r>
            <a:r>
              <a:rPr lang="en-GB" dirty="0"/>
              <a:t>: extensions/v1beta1</a:t>
            </a:r>
          </a:p>
          <a:p>
            <a:r>
              <a:rPr lang="en-GB" dirty="0" smtClean="0"/>
              <a:t>metadata</a:t>
            </a:r>
            <a:r>
              <a:rPr lang="en-GB" dirty="0"/>
              <a:t>:</a:t>
            </a:r>
          </a:p>
          <a:p>
            <a:r>
              <a:rPr lang="en-GB" dirty="0"/>
              <a:t>  name: </a:t>
            </a:r>
            <a:r>
              <a:rPr lang="en-GB" dirty="0" err="1" smtClean="0"/>
              <a:t>myapp</a:t>
            </a:r>
            <a:r>
              <a:rPr lang="en-GB" dirty="0" smtClean="0"/>
              <a:t>-deployment</a:t>
            </a:r>
            <a:endParaRPr lang="en-GB" dirty="0"/>
          </a:p>
          <a:p>
            <a:r>
              <a:rPr lang="en-GB" dirty="0"/>
              <a:t>spec:</a:t>
            </a:r>
            <a:br>
              <a:rPr lang="en-GB" dirty="0"/>
            </a:br>
            <a:r>
              <a:rPr lang="en-GB" dirty="0"/>
              <a:t> selector:</a:t>
            </a:r>
          </a:p>
          <a:p>
            <a:r>
              <a:rPr lang="en-GB" dirty="0"/>
              <a:t>    </a:t>
            </a:r>
            <a:r>
              <a:rPr lang="en-GB" dirty="0" err="1"/>
              <a:t>matchLabels</a:t>
            </a:r>
            <a:r>
              <a:rPr lang="en-GB" dirty="0"/>
              <a:t>:</a:t>
            </a:r>
          </a:p>
          <a:p>
            <a:r>
              <a:rPr lang="en-GB" dirty="0"/>
              <a:t>      </a:t>
            </a:r>
            <a:r>
              <a:rPr lang="en-GB" dirty="0" smtClean="0"/>
              <a:t>app: </a:t>
            </a:r>
            <a:r>
              <a:rPr lang="en-GB" dirty="0" err="1" smtClean="0"/>
              <a:t>myapp</a:t>
            </a:r>
            <a:endParaRPr lang="en-GB" dirty="0"/>
          </a:p>
          <a:p>
            <a:r>
              <a:rPr lang="en-GB" dirty="0"/>
              <a:t>  replicas: 5</a:t>
            </a:r>
          </a:p>
          <a:p>
            <a:r>
              <a:rPr lang="en-GB" dirty="0"/>
              <a:t>  template:</a:t>
            </a:r>
          </a:p>
          <a:p>
            <a:r>
              <a:rPr lang="en-GB" dirty="0"/>
              <a:t>    metadata:</a:t>
            </a:r>
          </a:p>
          <a:p>
            <a:r>
              <a:rPr lang="en-GB" dirty="0"/>
              <a:t>      labels:</a:t>
            </a:r>
          </a:p>
          <a:p>
            <a:r>
              <a:rPr lang="en-GB" dirty="0"/>
              <a:t>        app: </a:t>
            </a:r>
            <a:r>
              <a:rPr lang="en-GB" dirty="0" err="1"/>
              <a:t>myapp</a:t>
            </a:r>
            <a:endParaRPr lang="en-GB" dirty="0"/>
          </a:p>
          <a:p>
            <a:r>
              <a:rPr lang="en-GB" dirty="0"/>
              <a:t>    spec:</a:t>
            </a:r>
          </a:p>
          <a:p>
            <a:r>
              <a:rPr lang="en-GB" dirty="0"/>
              <a:t>      containers:</a:t>
            </a:r>
          </a:p>
          <a:p>
            <a:r>
              <a:rPr lang="en-GB" dirty="0"/>
              <a:t>        - name: </a:t>
            </a:r>
            <a:r>
              <a:rPr lang="en-GB" dirty="0" err="1" smtClean="0"/>
              <a:t>myapp</a:t>
            </a:r>
            <a:r>
              <a:rPr lang="en-GB" dirty="0" smtClean="0"/>
              <a:t>-container</a:t>
            </a:r>
            <a:endParaRPr lang="en-GB" dirty="0"/>
          </a:p>
          <a:p>
            <a:r>
              <a:rPr lang="en-GB" dirty="0"/>
              <a:t>          image: </a:t>
            </a:r>
            <a:r>
              <a:rPr lang="en-GB" dirty="0" smtClean="0"/>
              <a:t>some/…app:v1.0.0</a:t>
            </a:r>
            <a:endParaRPr lang="en-GB" dirty="0"/>
          </a:p>
          <a:p>
            <a:r>
              <a:rPr lang="en-GB" dirty="0"/>
              <a:t>          ports:</a:t>
            </a:r>
          </a:p>
          <a:p>
            <a:r>
              <a:rPr lang="en-GB" dirty="0"/>
              <a:t>            - </a:t>
            </a:r>
            <a:r>
              <a:rPr lang="en-GB" dirty="0" err="1"/>
              <a:t>containerPort</a:t>
            </a:r>
            <a:r>
              <a:rPr lang="en-GB" dirty="0"/>
              <a:t>: </a:t>
            </a:r>
            <a:r>
              <a:rPr lang="en-GB" dirty="0" smtClean="0"/>
              <a:t>80</a:t>
            </a:r>
            <a:endParaRPr lang="en-GB" dirty="0"/>
          </a:p>
        </p:txBody>
      </p:sp>
      <p:sp>
        <p:nvSpPr>
          <p:cNvPr id="6" name="Right Brace 5"/>
          <p:cNvSpPr/>
          <p:nvPr/>
        </p:nvSpPr>
        <p:spPr bwMode="auto">
          <a:xfrm>
            <a:off x="3405085" y="4769806"/>
            <a:ext cx="597535" cy="1394460"/>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2935755" y="4359443"/>
            <a:ext cx="1762021" cy="369332"/>
          </a:xfrm>
          <a:prstGeom prst="rect">
            <a:avLst/>
          </a:prstGeom>
          <a:noFill/>
        </p:spPr>
        <p:txBody>
          <a:bodyPr wrap="none" rtlCol="0">
            <a:spAutoFit/>
          </a:bodyPr>
          <a:lstStyle/>
          <a:p>
            <a:r>
              <a:rPr lang="en-GB" dirty="0" smtClean="0"/>
              <a:t>Repeat as </a:t>
            </a:r>
            <a:r>
              <a:rPr lang="en-GB" dirty="0" err="1" smtClean="0"/>
              <a:t>reqd</a:t>
            </a:r>
            <a:endParaRPr lang="en-GB" dirty="0"/>
          </a:p>
        </p:txBody>
      </p:sp>
      <p:sp>
        <p:nvSpPr>
          <p:cNvPr id="8" name="TextBox 7"/>
          <p:cNvSpPr txBox="1"/>
          <p:nvPr/>
        </p:nvSpPr>
        <p:spPr>
          <a:xfrm>
            <a:off x="2484011" y="2313888"/>
            <a:ext cx="2335792" cy="646331"/>
          </a:xfrm>
          <a:prstGeom prst="rect">
            <a:avLst/>
          </a:prstGeom>
          <a:noFill/>
        </p:spPr>
        <p:txBody>
          <a:bodyPr wrap="square" rtlCol="0">
            <a:spAutoFit/>
          </a:bodyPr>
          <a:lstStyle/>
          <a:p>
            <a:r>
              <a:rPr lang="en-GB" dirty="0" smtClean="0"/>
              <a:t>Check online for Kubernetes versions</a:t>
            </a:r>
            <a:endParaRPr lang="en-GB" dirty="0"/>
          </a:p>
        </p:txBody>
      </p:sp>
      <p:cxnSp>
        <p:nvCxnSpPr>
          <p:cNvPr id="9" name="Straight Arrow Connector 8"/>
          <p:cNvCxnSpPr/>
          <p:nvPr/>
        </p:nvCxnSpPr>
        <p:spPr bwMode="auto">
          <a:xfrm flipH="1" flipV="1">
            <a:off x="2943378" y="1213882"/>
            <a:ext cx="931099" cy="112194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Left Brace 9"/>
          <p:cNvSpPr/>
          <p:nvPr/>
        </p:nvSpPr>
        <p:spPr bwMode="auto">
          <a:xfrm>
            <a:off x="153178" y="3511823"/>
            <a:ext cx="172977" cy="2541921"/>
          </a:xfrm>
          <a:prstGeom prst="lef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rot="16200000">
            <a:off x="-684635" y="4622081"/>
            <a:ext cx="1591205" cy="369332"/>
          </a:xfrm>
          <a:prstGeom prst="rect">
            <a:avLst/>
          </a:prstGeom>
          <a:noFill/>
        </p:spPr>
        <p:txBody>
          <a:bodyPr wrap="none" rtlCol="0">
            <a:spAutoFit/>
          </a:bodyPr>
          <a:lstStyle/>
          <a:p>
            <a:r>
              <a:rPr lang="en-GB" dirty="0" smtClean="0"/>
              <a:t>Pod Template</a:t>
            </a:r>
            <a:endParaRPr lang="en-GB" dirty="0"/>
          </a:p>
        </p:txBody>
      </p:sp>
    </p:spTree>
    <p:extLst>
      <p:ext uri="{BB962C8B-B14F-4D97-AF65-F5344CB8AC3E}">
        <p14:creationId xmlns:p14="http://schemas.microsoft.com/office/powerpoint/2010/main" val="33906730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YAML Documents</a:t>
            </a:r>
            <a:endParaRPr lang="en-GB" dirty="0"/>
          </a:p>
        </p:txBody>
      </p:sp>
      <p:sp>
        <p:nvSpPr>
          <p:cNvPr id="3" name="Content Placeholder 2"/>
          <p:cNvSpPr>
            <a:spLocks noGrp="1"/>
          </p:cNvSpPr>
          <p:nvPr>
            <p:ph idx="1"/>
          </p:nvPr>
        </p:nvSpPr>
        <p:spPr>
          <a:xfrm>
            <a:off x="427892" y="1178168"/>
            <a:ext cx="4618893" cy="2549769"/>
          </a:xfrm>
        </p:spPr>
        <p:txBody>
          <a:bodyPr/>
          <a:lstStyle/>
          <a:p>
            <a:r>
              <a:rPr lang="en-GB" dirty="0" smtClean="0"/>
              <a:t>Do not forget, it is not uncommon to combine multiple YAML documents in a single file using the “---” dashes to mark the beginning of each new document</a:t>
            </a:r>
          </a:p>
          <a:p>
            <a:r>
              <a:rPr lang="en-GB" dirty="0" smtClean="0"/>
              <a:t>We can put the Service and Controller YAML in the same file</a:t>
            </a:r>
          </a:p>
          <a:p>
            <a:r>
              <a:rPr lang="en-GB" dirty="0" smtClean="0"/>
              <a:t>Create the service and the deployment controller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bwMode="auto">
          <a:xfrm>
            <a:off x="5181599" y="1459523"/>
            <a:ext cx="3821724" cy="481818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kind: </a:t>
            </a:r>
            <a:r>
              <a:rPr lang="en-GB" b="1" dirty="0"/>
              <a:t>Service</a:t>
            </a:r>
          </a:p>
          <a:p>
            <a:r>
              <a:rPr lang="en-GB" dirty="0" err="1"/>
              <a:t>apiVersion</a:t>
            </a:r>
            <a:r>
              <a:rPr lang="en-GB" dirty="0"/>
              <a:t>: v1</a:t>
            </a:r>
          </a:p>
          <a:p>
            <a:r>
              <a:rPr lang="en-GB" dirty="0"/>
              <a:t>metadata:</a:t>
            </a:r>
          </a:p>
          <a:p>
            <a:r>
              <a:rPr lang="en-GB" dirty="0"/>
              <a:t>  name: </a:t>
            </a:r>
            <a:r>
              <a:rPr lang="en-GB" dirty="0" err="1"/>
              <a:t>exampleservice</a:t>
            </a:r>
            <a:endParaRPr lang="en-GB" dirty="0"/>
          </a:p>
          <a:p>
            <a:r>
              <a:rPr lang="en-GB" dirty="0"/>
              <a:t>spec:</a:t>
            </a:r>
          </a:p>
          <a:p>
            <a:r>
              <a:rPr lang="en-GB" dirty="0"/>
              <a:t>  </a:t>
            </a:r>
            <a:r>
              <a:rPr lang="en-GB" dirty="0" smtClean="0"/>
              <a:t>……..etc.</a:t>
            </a:r>
            <a:endParaRPr lang="en-GB" dirty="0"/>
          </a:p>
          <a:p>
            <a:r>
              <a:rPr lang="en-GB" dirty="0"/>
              <a:t>  type: </a:t>
            </a:r>
            <a:r>
              <a:rPr lang="en-GB" dirty="0" err="1" smtClean="0"/>
              <a:t>LoadBalancer</a:t>
            </a:r>
            <a:endParaRPr lang="en-GB" dirty="0" smtClean="0"/>
          </a:p>
          <a:p>
            <a:r>
              <a:rPr lang="en-GB" dirty="0" smtClean="0">
                <a:solidFill>
                  <a:srgbClr val="FF0000"/>
                </a:solidFill>
              </a:rPr>
              <a:t>---</a:t>
            </a:r>
          </a:p>
          <a:p>
            <a:r>
              <a:rPr lang="en-GB" dirty="0" smtClean="0"/>
              <a:t>kind</a:t>
            </a:r>
            <a:r>
              <a:rPr lang="en-GB" dirty="0"/>
              <a:t>: </a:t>
            </a:r>
            <a:r>
              <a:rPr lang="en-GB" b="1" dirty="0"/>
              <a:t>Deployment</a:t>
            </a:r>
          </a:p>
          <a:p>
            <a:r>
              <a:rPr lang="en-GB" dirty="0" err="1"/>
              <a:t>apiVersion</a:t>
            </a:r>
            <a:r>
              <a:rPr lang="en-GB" dirty="0"/>
              <a:t>: extensions/v1beta1</a:t>
            </a:r>
          </a:p>
          <a:p>
            <a:r>
              <a:rPr lang="en-GB" dirty="0" smtClean="0"/>
              <a:t>metadata</a:t>
            </a:r>
            <a:r>
              <a:rPr lang="en-GB" dirty="0"/>
              <a:t>:</a:t>
            </a:r>
          </a:p>
          <a:p>
            <a:r>
              <a:rPr lang="en-GB" dirty="0"/>
              <a:t>  name: </a:t>
            </a:r>
            <a:r>
              <a:rPr lang="en-GB" dirty="0" err="1"/>
              <a:t>myapp</a:t>
            </a:r>
            <a:r>
              <a:rPr lang="en-GB" dirty="0"/>
              <a:t>-deployment</a:t>
            </a:r>
          </a:p>
          <a:p>
            <a:r>
              <a:rPr lang="en-GB" dirty="0"/>
              <a:t>spec:</a:t>
            </a:r>
            <a:br>
              <a:rPr lang="en-GB" dirty="0"/>
            </a:br>
            <a:r>
              <a:rPr lang="en-GB" dirty="0"/>
              <a:t> selector:</a:t>
            </a:r>
          </a:p>
          <a:p>
            <a:r>
              <a:rPr lang="en-GB" dirty="0"/>
              <a:t>    </a:t>
            </a:r>
            <a:r>
              <a:rPr lang="en-GB" dirty="0" err="1"/>
              <a:t>matchLabels</a:t>
            </a:r>
            <a:r>
              <a:rPr lang="en-GB" dirty="0"/>
              <a:t>:</a:t>
            </a:r>
          </a:p>
          <a:p>
            <a:r>
              <a:rPr lang="en-GB" dirty="0"/>
              <a:t>      app: </a:t>
            </a:r>
            <a:r>
              <a:rPr lang="en-GB" dirty="0" err="1"/>
              <a:t>myapp</a:t>
            </a:r>
            <a:endParaRPr lang="en-GB" dirty="0"/>
          </a:p>
          <a:p>
            <a:r>
              <a:rPr lang="en-GB" dirty="0"/>
              <a:t>  </a:t>
            </a:r>
            <a:r>
              <a:rPr lang="en-GB" dirty="0" smtClean="0"/>
              <a:t>…….etc.</a:t>
            </a:r>
            <a:endParaRPr lang="en-GB" dirty="0"/>
          </a:p>
          <a:p>
            <a:endParaRPr lang="en-GB" dirty="0"/>
          </a:p>
        </p:txBody>
      </p:sp>
      <p:sp>
        <p:nvSpPr>
          <p:cNvPr id="7" name="TextBox 6"/>
          <p:cNvSpPr txBox="1"/>
          <p:nvPr/>
        </p:nvSpPr>
        <p:spPr>
          <a:xfrm>
            <a:off x="7075751" y="1090191"/>
            <a:ext cx="1569660" cy="369332"/>
          </a:xfrm>
          <a:prstGeom prst="rect">
            <a:avLst/>
          </a:prstGeom>
          <a:noFill/>
        </p:spPr>
        <p:txBody>
          <a:bodyPr wrap="none" rtlCol="0">
            <a:spAutoFit/>
          </a:bodyPr>
          <a:lstStyle/>
          <a:p>
            <a:r>
              <a:rPr lang="en-GB" b="1" dirty="0" err="1" smtClean="0"/>
              <a:t>service.yaml</a:t>
            </a:r>
            <a:endParaRPr lang="en-GB" b="1" dirty="0"/>
          </a:p>
        </p:txBody>
      </p:sp>
      <p:sp>
        <p:nvSpPr>
          <p:cNvPr id="8" name="TextBox 7"/>
          <p:cNvSpPr txBox="1"/>
          <p:nvPr/>
        </p:nvSpPr>
        <p:spPr>
          <a:xfrm>
            <a:off x="791307" y="4161693"/>
            <a:ext cx="3610708" cy="369332"/>
          </a:xfrm>
          <a:prstGeom prst="rect">
            <a:avLst/>
          </a:prstGeom>
          <a:solidFill>
            <a:srgbClr val="000000"/>
          </a:solidFill>
        </p:spPr>
        <p:txBody>
          <a:bodyPr wrap="square" rtlCol="0">
            <a:spAutoFit/>
          </a:bodyPr>
          <a:lstStyle/>
          <a:p>
            <a:r>
              <a:rPr lang="en-GB" dirty="0" smtClean="0">
                <a:solidFill>
                  <a:schemeClr val="bg1"/>
                </a:solidFill>
              </a:rPr>
              <a:t>$</a:t>
            </a:r>
            <a:r>
              <a:rPr lang="en-GB" dirty="0" smtClean="0"/>
              <a:t> </a:t>
            </a:r>
            <a:r>
              <a:rPr lang="en-GB" dirty="0" err="1" smtClean="0">
                <a:solidFill>
                  <a:schemeClr val="accent1">
                    <a:lumMod val="50000"/>
                  </a:schemeClr>
                </a:solidFill>
              </a:rPr>
              <a:t>kubectl</a:t>
            </a:r>
            <a:r>
              <a:rPr lang="en-GB" dirty="0" smtClean="0">
                <a:solidFill>
                  <a:schemeClr val="accent1">
                    <a:lumMod val="50000"/>
                  </a:schemeClr>
                </a:solidFill>
              </a:rPr>
              <a:t> apply -f </a:t>
            </a:r>
            <a:r>
              <a:rPr lang="en-GB" dirty="0" err="1" smtClean="0">
                <a:solidFill>
                  <a:schemeClr val="accent1">
                    <a:lumMod val="50000"/>
                  </a:schemeClr>
                </a:solidFill>
              </a:rPr>
              <a:t>service.yaml</a:t>
            </a:r>
            <a:endParaRPr lang="en-GB" dirty="0">
              <a:solidFill>
                <a:schemeClr val="accent1">
                  <a:lumMod val="50000"/>
                </a:schemeClr>
              </a:solidFill>
            </a:endParaRPr>
          </a:p>
        </p:txBody>
      </p:sp>
      <p:sp>
        <p:nvSpPr>
          <p:cNvPr id="9" name="Right Arrow 8"/>
          <p:cNvSpPr/>
          <p:nvPr/>
        </p:nvSpPr>
        <p:spPr bwMode="auto">
          <a:xfrm rot="10800000">
            <a:off x="5574322" y="3467128"/>
            <a:ext cx="1008185" cy="234461"/>
          </a:xfrm>
          <a:prstGeom prst="rightArrow">
            <a:avLst/>
          </a:prstGeom>
          <a:solidFill>
            <a:srgbClr val="FF0000"/>
          </a:solidFill>
          <a:ln w="95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6582508" y="3399693"/>
            <a:ext cx="2327030" cy="369332"/>
          </a:xfrm>
          <a:prstGeom prst="rect">
            <a:avLst/>
          </a:prstGeom>
          <a:noFill/>
        </p:spPr>
        <p:txBody>
          <a:bodyPr wrap="square" rtlCol="0">
            <a:spAutoFit/>
          </a:bodyPr>
          <a:lstStyle/>
          <a:p>
            <a:r>
              <a:rPr lang="en-GB" i="1" dirty="0" smtClean="0">
                <a:solidFill>
                  <a:srgbClr val="FF0000"/>
                </a:solidFill>
              </a:rPr>
              <a:t>New document start</a:t>
            </a:r>
            <a:endParaRPr lang="en-GB" i="1" dirty="0">
              <a:solidFill>
                <a:srgbClr val="FF0000"/>
              </a:solidFill>
            </a:endParaRPr>
          </a:p>
        </p:txBody>
      </p:sp>
    </p:spTree>
    <p:extLst>
      <p:ext uri="{BB962C8B-B14F-4D97-AF65-F5344CB8AC3E}">
        <p14:creationId xmlns:p14="http://schemas.microsoft.com/office/powerpoint/2010/main" val="21769051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Publishing Services: Service Types</a:t>
            </a:r>
            <a:endParaRPr lang="en-GB" dirty="0"/>
          </a:p>
        </p:txBody>
      </p:sp>
      <p:sp>
        <p:nvSpPr>
          <p:cNvPr id="3" name="Content Placeholder 2"/>
          <p:cNvSpPr>
            <a:spLocks noGrp="1"/>
          </p:cNvSpPr>
          <p:nvPr>
            <p:ph idx="1"/>
          </p:nvPr>
        </p:nvSpPr>
        <p:spPr/>
        <p:txBody>
          <a:bodyPr/>
          <a:lstStyle/>
          <a:p>
            <a:r>
              <a:rPr lang="en-GB" dirty="0" smtClean="0"/>
              <a:t>These are defined in the kind </a:t>
            </a:r>
            <a:r>
              <a:rPr lang="en-GB" b="1" dirty="0" smtClean="0"/>
              <a:t>type</a:t>
            </a:r>
            <a:r>
              <a:rPr lang="en-GB" dirty="0" smtClean="0"/>
              <a:t> of the service configuration (YAML)</a:t>
            </a:r>
          </a:p>
          <a:p>
            <a:pPr lvl="1"/>
            <a:r>
              <a:rPr lang="en-GB" b="1" dirty="0" smtClean="0"/>
              <a:t>Cluster IP </a:t>
            </a:r>
            <a:r>
              <a:rPr lang="en-GB" dirty="0" smtClean="0"/>
              <a:t>(</a:t>
            </a:r>
            <a:r>
              <a:rPr lang="en-GB" dirty="0" smtClean="0">
                <a:solidFill>
                  <a:srgbClr val="FF0000"/>
                </a:solidFill>
              </a:rPr>
              <a:t>default if not specified</a:t>
            </a:r>
            <a:r>
              <a:rPr lang="en-GB" dirty="0" smtClean="0"/>
              <a:t>)</a:t>
            </a:r>
          </a:p>
          <a:p>
            <a:pPr lvl="1"/>
            <a:r>
              <a:rPr lang="en-GB" b="1" dirty="0" err="1" smtClean="0"/>
              <a:t>NodePort</a:t>
            </a:r>
            <a:endParaRPr lang="en-GB" b="1" dirty="0" smtClean="0"/>
          </a:p>
          <a:p>
            <a:pPr lvl="1"/>
            <a:r>
              <a:rPr lang="en-GB" b="1" dirty="0" err="1" smtClean="0"/>
              <a:t>LoadBalancer</a:t>
            </a:r>
            <a:endParaRPr lang="en-GB" b="1" dirty="0" smtClean="0"/>
          </a:p>
          <a:p>
            <a:pPr lvl="1"/>
            <a:r>
              <a:rPr lang="en-GB" b="1" dirty="0" err="1" smtClean="0"/>
              <a:t>ExternalName</a:t>
            </a:r>
            <a:endParaRPr lang="en-GB" b="1" dirty="0" smtClean="0"/>
          </a:p>
          <a:p>
            <a:pPr lvl="1"/>
            <a:endParaRPr lang="en-GB" dirty="0"/>
          </a:p>
          <a:p>
            <a:r>
              <a:rPr lang="en-GB" dirty="0" smtClean="0"/>
              <a:t>These are not very good names!!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6480328" y="2392178"/>
            <a:ext cx="2422590" cy="310524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p>
          <a:p>
            <a:r>
              <a:rPr lang="en-GB" dirty="0"/>
              <a:t>  </a:t>
            </a:r>
            <a:r>
              <a:rPr lang="en-GB" dirty="0">
                <a:solidFill>
                  <a:srgbClr val="FF0000"/>
                </a:solidFill>
              </a:rPr>
              <a:t>type: </a:t>
            </a:r>
            <a:r>
              <a:rPr lang="en-GB" dirty="0" err="1">
                <a:solidFill>
                  <a:srgbClr val="FF0000"/>
                </a:solidFill>
              </a:rPr>
              <a:t>NodePort</a:t>
            </a:r>
            <a:endParaRPr lang="en-GB" dirty="0">
              <a:solidFill>
                <a:srgbClr val="FF0000"/>
              </a:solidFill>
            </a:endParaRPr>
          </a:p>
          <a:p>
            <a:r>
              <a:rPr lang="en-GB" dirty="0"/>
              <a:t>  selector:</a:t>
            </a:r>
          </a:p>
          <a:p>
            <a:r>
              <a:rPr lang="en-GB" dirty="0"/>
              <a:t>    app: </a:t>
            </a:r>
            <a:r>
              <a:rPr lang="en-GB" dirty="0" smtClean="0"/>
              <a:t>my-webserver</a:t>
            </a:r>
            <a:endParaRPr lang="en-GB" dirty="0"/>
          </a:p>
          <a:p>
            <a:r>
              <a:rPr lang="en-GB" dirty="0"/>
              <a:t>  ports</a:t>
            </a:r>
            <a:r>
              <a:rPr lang="en-GB" dirty="0" smtClean="0"/>
              <a:t>:</a:t>
            </a:r>
            <a:endParaRPr lang="en-GB" dirty="0"/>
          </a:p>
          <a:p>
            <a:r>
              <a:rPr lang="en-GB" dirty="0"/>
              <a:t>    - port: 80</a:t>
            </a:r>
          </a:p>
          <a:p>
            <a:r>
              <a:rPr lang="en-GB" dirty="0"/>
              <a:t>      </a:t>
            </a:r>
            <a:r>
              <a:rPr lang="en-GB" dirty="0" err="1"/>
              <a:t>targetPort</a:t>
            </a:r>
            <a:r>
              <a:rPr lang="en-GB" dirty="0"/>
              <a:t>: </a:t>
            </a:r>
            <a:r>
              <a:rPr lang="en-GB" dirty="0" smtClean="0"/>
              <a:t>80</a:t>
            </a:r>
            <a:endParaRPr lang="en-GB" dirty="0"/>
          </a:p>
        </p:txBody>
      </p:sp>
    </p:spTree>
    <p:extLst>
      <p:ext uri="{BB962C8B-B14F-4D97-AF65-F5344CB8AC3E}">
        <p14:creationId xmlns:p14="http://schemas.microsoft.com/office/powerpoint/2010/main" val="7911094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Multiport Service</a:t>
            </a:r>
            <a:endParaRPr lang="en-GB" dirty="0"/>
          </a:p>
        </p:txBody>
      </p:sp>
      <p:sp>
        <p:nvSpPr>
          <p:cNvPr id="3" name="Content Placeholder 2"/>
          <p:cNvSpPr>
            <a:spLocks noGrp="1"/>
          </p:cNvSpPr>
          <p:nvPr>
            <p:ph idx="1"/>
          </p:nvPr>
        </p:nvSpPr>
        <p:spPr>
          <a:xfrm>
            <a:off x="369477" y="1674352"/>
            <a:ext cx="5658465" cy="3623186"/>
          </a:xfrm>
        </p:spPr>
        <p:txBody>
          <a:bodyPr/>
          <a:lstStyle/>
          <a:p>
            <a:r>
              <a:rPr lang="en-GB" dirty="0" smtClean="0"/>
              <a:t>Each service can provide more than one “port” when you have a Pod with a container that exposes more than one target port or two separate containers running in the same Pod with on different target ports</a:t>
            </a:r>
          </a:p>
          <a:p>
            <a:pPr lvl="1"/>
            <a:r>
              <a:rPr lang="en-GB" dirty="0"/>
              <a:t>Similar to host port to container port mapping </a:t>
            </a:r>
            <a:r>
              <a:rPr lang="en-GB" dirty="0" smtClean="0"/>
              <a:t>found in Docker</a:t>
            </a:r>
          </a:p>
          <a:p>
            <a:r>
              <a:rPr lang="en-GB" dirty="0"/>
              <a:t>When using multiple ports for a Service, you </a:t>
            </a:r>
            <a:r>
              <a:rPr lang="en-GB" b="1" dirty="0"/>
              <a:t>must give all of your ports names </a:t>
            </a:r>
            <a:r>
              <a:rPr lang="en-GB" dirty="0"/>
              <a:t>so that these are unambiguous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6213988" y="1393210"/>
            <a:ext cx="2833226" cy="451679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p>
          <a:p>
            <a:r>
              <a:rPr lang="en-GB" dirty="0"/>
              <a:t>  selector:</a:t>
            </a:r>
          </a:p>
          <a:p>
            <a:r>
              <a:rPr lang="en-GB" dirty="0"/>
              <a:t>    app: </a:t>
            </a:r>
            <a:r>
              <a:rPr lang="en-GB" dirty="0" err="1"/>
              <a:t>MyApp</a:t>
            </a:r>
            <a:endParaRPr lang="en-GB" dirty="0"/>
          </a:p>
          <a:p>
            <a:r>
              <a:rPr lang="en-GB" dirty="0"/>
              <a:t>  ports:</a:t>
            </a:r>
          </a:p>
          <a:p>
            <a:r>
              <a:rPr lang="en-GB" dirty="0"/>
              <a:t>    - </a:t>
            </a:r>
            <a:r>
              <a:rPr lang="en-GB" b="1" dirty="0"/>
              <a:t>name: http</a:t>
            </a:r>
          </a:p>
          <a:p>
            <a:r>
              <a:rPr lang="en-GB" dirty="0"/>
              <a:t>      protocol: TCP</a:t>
            </a:r>
          </a:p>
          <a:p>
            <a:r>
              <a:rPr lang="en-GB" dirty="0"/>
              <a:t>      port: </a:t>
            </a:r>
            <a:r>
              <a:rPr lang="en-GB" b="1" dirty="0">
                <a:solidFill>
                  <a:srgbClr val="FF0000"/>
                </a:solidFill>
              </a:rPr>
              <a:t>80</a:t>
            </a:r>
          </a:p>
          <a:p>
            <a:r>
              <a:rPr lang="en-GB" dirty="0"/>
              <a:t>      </a:t>
            </a:r>
            <a:r>
              <a:rPr lang="en-GB" dirty="0" err="1"/>
              <a:t>targetPort</a:t>
            </a:r>
            <a:r>
              <a:rPr lang="en-GB" dirty="0"/>
              <a:t>: 9376</a:t>
            </a:r>
          </a:p>
          <a:p>
            <a:r>
              <a:rPr lang="en-GB" dirty="0"/>
              <a:t>    - </a:t>
            </a:r>
            <a:r>
              <a:rPr lang="en-GB" b="1" dirty="0"/>
              <a:t>name: https</a:t>
            </a:r>
          </a:p>
          <a:p>
            <a:r>
              <a:rPr lang="en-GB" dirty="0"/>
              <a:t>      protocol: TCP</a:t>
            </a:r>
          </a:p>
          <a:p>
            <a:r>
              <a:rPr lang="en-GB" dirty="0"/>
              <a:t>      port: </a:t>
            </a:r>
            <a:r>
              <a:rPr lang="en-GB" b="1" dirty="0">
                <a:solidFill>
                  <a:srgbClr val="FF0000"/>
                </a:solidFill>
              </a:rPr>
              <a:t>443</a:t>
            </a:r>
          </a:p>
          <a:p>
            <a:r>
              <a:rPr lang="en-GB" dirty="0"/>
              <a:t>      </a:t>
            </a:r>
            <a:r>
              <a:rPr lang="en-GB" dirty="0" err="1"/>
              <a:t>targetPort</a:t>
            </a:r>
            <a:r>
              <a:rPr lang="en-GB" dirty="0"/>
              <a:t>: 9377</a:t>
            </a:r>
          </a:p>
        </p:txBody>
      </p:sp>
      <p:sp>
        <p:nvSpPr>
          <p:cNvPr id="8" name="Right Brace 7"/>
          <p:cNvSpPr/>
          <p:nvPr/>
        </p:nvSpPr>
        <p:spPr bwMode="auto">
          <a:xfrm>
            <a:off x="8421329" y="3696929"/>
            <a:ext cx="245806" cy="988142"/>
          </a:xfrm>
          <a:prstGeom prst="rightBrace">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Right Brace 8"/>
          <p:cNvSpPr/>
          <p:nvPr/>
        </p:nvSpPr>
        <p:spPr bwMode="auto">
          <a:xfrm>
            <a:off x="8421329" y="4803467"/>
            <a:ext cx="245806" cy="988142"/>
          </a:xfrm>
          <a:prstGeom prst="rightBrace">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6318232" y="900975"/>
            <a:ext cx="2172454" cy="369332"/>
          </a:xfrm>
          <a:prstGeom prst="rect">
            <a:avLst/>
          </a:prstGeom>
          <a:noFill/>
        </p:spPr>
        <p:txBody>
          <a:bodyPr wrap="none" rtlCol="0">
            <a:spAutoFit/>
          </a:bodyPr>
          <a:lstStyle/>
          <a:p>
            <a:r>
              <a:rPr lang="en-GB" i="1" u="sng" dirty="0" smtClean="0"/>
              <a:t>Two port definitions</a:t>
            </a:r>
            <a:endParaRPr lang="en-GB" i="1" u="sng" dirty="0"/>
          </a:p>
        </p:txBody>
      </p:sp>
    </p:spTree>
    <p:extLst>
      <p:ext uri="{BB962C8B-B14F-4D97-AF65-F5344CB8AC3E}">
        <p14:creationId xmlns:p14="http://schemas.microsoft.com/office/powerpoint/2010/main" val="40463721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 Types</a:t>
            </a:r>
            <a:endParaRPr lang="en-GB" dirty="0"/>
          </a:p>
        </p:txBody>
      </p:sp>
      <p:sp>
        <p:nvSpPr>
          <p:cNvPr id="3" name="Content Placeholder 2"/>
          <p:cNvSpPr>
            <a:spLocks noGrp="1"/>
          </p:cNvSpPr>
          <p:nvPr>
            <p:ph idx="1"/>
          </p:nvPr>
        </p:nvSpPr>
        <p:spPr>
          <a:xfrm>
            <a:off x="1047750" y="844550"/>
            <a:ext cx="7029450" cy="4994275"/>
          </a:xfrm>
        </p:spPr>
        <p:txBody>
          <a:bodyPr/>
          <a:lstStyle/>
          <a:p>
            <a:r>
              <a:rPr lang="en-GB" b="1" dirty="0" err="1" smtClean="0"/>
              <a:t>nodePort</a:t>
            </a:r>
            <a:r>
              <a:rPr lang="en-GB" dirty="0" smtClean="0"/>
              <a:t/>
            </a:r>
            <a:br>
              <a:rPr lang="en-GB" dirty="0" smtClean="0"/>
            </a:br>
            <a:r>
              <a:rPr lang="en-GB" dirty="0" smtClean="0"/>
              <a:t>Access service via this external port number (with Node IP address)</a:t>
            </a:r>
          </a:p>
          <a:p>
            <a:endParaRPr lang="en-GB" dirty="0"/>
          </a:p>
          <a:p>
            <a:r>
              <a:rPr lang="en-GB" b="1" dirty="0" smtClean="0"/>
              <a:t>port</a:t>
            </a:r>
            <a:r>
              <a:rPr lang="en-GB" dirty="0" smtClean="0"/>
              <a:t/>
            </a:r>
            <a:br>
              <a:rPr lang="en-GB" dirty="0" smtClean="0"/>
            </a:br>
            <a:r>
              <a:rPr lang="en-GB" dirty="0" smtClean="0"/>
              <a:t>Service port number exposed internally in cluster (with cluster IP address). </a:t>
            </a:r>
          </a:p>
          <a:p>
            <a:endParaRPr lang="en-GB" dirty="0"/>
          </a:p>
          <a:p>
            <a:r>
              <a:rPr lang="en-GB" b="1" dirty="0" err="1" smtClean="0"/>
              <a:t>targetPort</a:t>
            </a:r>
            <a:r>
              <a:rPr lang="en-GB" dirty="0" smtClean="0"/>
              <a:t/>
            </a:r>
            <a:br>
              <a:rPr lang="en-GB" dirty="0" smtClean="0"/>
            </a:br>
            <a:r>
              <a:rPr lang="en-GB" dirty="0" smtClean="0"/>
              <a:t>Port number that containers in the service Pods are listening on (the service </a:t>
            </a:r>
            <a:r>
              <a:rPr lang="en-GB" b="1" dirty="0" smtClean="0"/>
              <a:t>port</a:t>
            </a:r>
            <a:r>
              <a:rPr lang="en-GB" dirty="0" smtClean="0"/>
              <a:t> number is mapped to the </a:t>
            </a:r>
            <a:r>
              <a:rPr lang="en-GB" b="1" dirty="0" err="1" smtClean="0"/>
              <a:t>targetPort</a:t>
            </a:r>
            <a:r>
              <a:rPr lang="en-GB" dirty="0" smtClean="0"/>
              <a:t> number </a:t>
            </a:r>
            <a:r>
              <a:rPr lang="en-GB" dirty="0" smtClean="0">
                <a:sym typeface="Wingdings" panose="05000000000000000000" pitchFamily="2" charset="2"/>
              </a:rPr>
              <a:t> </a:t>
            </a:r>
            <a:r>
              <a:rPr lang="en-GB" dirty="0" smtClean="0"/>
              <a:t>mimicking Docker’s host port to container port mapping)</a:t>
            </a:r>
          </a:p>
          <a:p>
            <a:pPr lvl="1"/>
            <a:r>
              <a:rPr lang="en-GB" dirty="0" smtClean="0"/>
              <a:t>It should match a </a:t>
            </a:r>
            <a:r>
              <a:rPr lang="en-GB" dirty="0" err="1" smtClean="0"/>
              <a:t>containerPort</a:t>
            </a:r>
            <a:r>
              <a:rPr lang="en-GB" dirty="0" smtClean="0"/>
              <a:t> number used in the </a:t>
            </a:r>
            <a:r>
              <a:rPr lang="en-GB" dirty="0" err="1" smtClean="0"/>
              <a:t>PodSpec</a:t>
            </a:r>
            <a:r>
              <a:rPr lang="en-GB" dirty="0" smtClean="0"/>
              <a:t> provided to the Deployment Controller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389974" y="6034453"/>
            <a:ext cx="4160113" cy="369332"/>
          </a:xfrm>
          <a:prstGeom prst="rect">
            <a:avLst/>
          </a:prstGeom>
          <a:noFill/>
        </p:spPr>
        <p:txBody>
          <a:bodyPr wrap="none" rtlCol="0">
            <a:spAutoFit/>
          </a:bodyPr>
          <a:lstStyle/>
          <a:p>
            <a:r>
              <a:rPr lang="en-GB" dirty="0" smtClean="0"/>
              <a:t>These are not very descriptive names!!</a:t>
            </a:r>
            <a:endParaRPr lang="en-GB" dirty="0"/>
          </a:p>
        </p:txBody>
      </p:sp>
    </p:spTree>
    <p:extLst>
      <p:ext uri="{BB962C8B-B14F-4D97-AF65-F5344CB8AC3E}">
        <p14:creationId xmlns:p14="http://schemas.microsoft.com/office/powerpoint/2010/main" val="26431417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bwMode="auto">
          <a:xfrm>
            <a:off x="2112744" y="160020"/>
            <a:ext cx="6871235" cy="6377305"/>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Rectangle 4"/>
          <p:cNvSpPr/>
          <p:nvPr/>
        </p:nvSpPr>
        <p:spPr bwMode="auto">
          <a:xfrm>
            <a:off x="6329706" y="449580"/>
            <a:ext cx="2209800" cy="221742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sp>
        <p:nvSpPr>
          <p:cNvPr id="6" name="Rectangle 5"/>
          <p:cNvSpPr/>
          <p:nvPr/>
        </p:nvSpPr>
        <p:spPr bwMode="auto">
          <a:xfrm>
            <a:off x="6344946" y="2807970"/>
            <a:ext cx="2194560" cy="343281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grpSp>
        <p:nvGrpSpPr>
          <p:cNvPr id="10" name="Group 9"/>
          <p:cNvGrpSpPr/>
          <p:nvPr/>
        </p:nvGrpSpPr>
        <p:grpSpPr>
          <a:xfrm>
            <a:off x="6652921" y="3200400"/>
            <a:ext cx="1783080" cy="1028700"/>
            <a:chOff x="2083435" y="1927860"/>
            <a:chExt cx="1783080" cy="1524000"/>
          </a:xfrm>
        </p:grpSpPr>
        <p:sp>
          <p:nvSpPr>
            <p:cNvPr id="7" name="Rounded Rectangle 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8" name="Oval 7"/>
            <p:cNvSpPr/>
            <p:nvPr/>
          </p:nvSpPr>
          <p:spPr bwMode="auto">
            <a:xfrm>
              <a:off x="2217420" y="2686484"/>
              <a:ext cx="1196340" cy="342901"/>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2" name="Group 11"/>
          <p:cNvGrpSpPr/>
          <p:nvPr/>
        </p:nvGrpSpPr>
        <p:grpSpPr>
          <a:xfrm>
            <a:off x="6652921" y="1062990"/>
            <a:ext cx="1783080" cy="1524000"/>
            <a:chOff x="2083435" y="1927860"/>
            <a:chExt cx="1783080" cy="1524000"/>
          </a:xfrm>
        </p:grpSpPr>
        <p:sp>
          <p:nvSpPr>
            <p:cNvPr id="13" name="Rounded Rectangle 12"/>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4" name="Oval 13"/>
            <p:cNvSpPr/>
            <p:nvPr/>
          </p:nvSpPr>
          <p:spPr bwMode="auto">
            <a:xfrm>
              <a:off x="251460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6" name="Group 15"/>
          <p:cNvGrpSpPr/>
          <p:nvPr/>
        </p:nvGrpSpPr>
        <p:grpSpPr>
          <a:xfrm>
            <a:off x="6652921" y="4456000"/>
            <a:ext cx="1783080" cy="1524000"/>
            <a:chOff x="2083435" y="1927860"/>
            <a:chExt cx="1783080" cy="1524000"/>
          </a:xfrm>
        </p:grpSpPr>
        <p:sp>
          <p:nvSpPr>
            <p:cNvPr id="17" name="Rounded Rectangle 1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8" name="Oval 17"/>
            <p:cNvSpPr/>
            <p:nvPr/>
          </p:nvSpPr>
          <p:spPr bwMode="auto">
            <a:xfrm>
              <a:off x="221742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sp>
          <p:nvSpPr>
            <p:cNvPr id="19" name="Oval 18"/>
            <p:cNvSpPr/>
            <p:nvPr/>
          </p:nvSpPr>
          <p:spPr bwMode="auto">
            <a:xfrm>
              <a:off x="2217420" y="291465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sp>
        <p:nvSpPr>
          <p:cNvPr id="20" name="Cloud 19"/>
          <p:cNvSpPr/>
          <p:nvPr/>
        </p:nvSpPr>
        <p:spPr bwMode="auto">
          <a:xfrm>
            <a:off x="3323908" y="3223088"/>
            <a:ext cx="2148840" cy="1744980"/>
          </a:xfrm>
          <a:prstGeom prst="cloud">
            <a:avLst/>
          </a:prstGeom>
          <a:solidFill>
            <a:schemeClr val="bg1">
              <a:lumMod val="85000"/>
            </a:schemeClr>
          </a:solidFill>
          <a:ln w="9525" cap="flat" cmpd="sng" algn="ctr">
            <a:solidFill>
              <a:schemeClr val="bg1">
                <a:lumMod val="65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lumMod val="50000"/>
                  </a:schemeClr>
                </a:solidFill>
                <a:effectLst/>
                <a:latin typeface="Helvetica" panose="020B0604020202020204" pitchFamily="34" charset="0"/>
              </a:rPr>
              <a:t>Service B</a:t>
            </a:r>
          </a:p>
        </p:txBody>
      </p:sp>
      <p:sp>
        <p:nvSpPr>
          <p:cNvPr id="21" name="Cloud 20"/>
          <p:cNvSpPr/>
          <p:nvPr/>
        </p:nvSpPr>
        <p:spPr bwMode="auto">
          <a:xfrm>
            <a:off x="3230880" y="1197868"/>
            <a:ext cx="2148840" cy="1744980"/>
          </a:xfrm>
          <a:prstGeom prst="cloud">
            <a:avLst/>
          </a:prstGeom>
          <a:solidFill>
            <a:schemeClr val="bg1">
              <a:lumMod val="85000"/>
            </a:schemeClr>
          </a:solidFill>
          <a:ln w="9525" cap="flat" cmpd="sng" algn="ctr">
            <a:solidFill>
              <a:schemeClr val="bg1">
                <a:lumMod val="65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lumMod val="50000"/>
                  </a:schemeClr>
                </a:solidFill>
                <a:effectLst/>
                <a:latin typeface="Helvetica" panose="020B0604020202020204" pitchFamily="34" charset="0"/>
              </a:rPr>
              <a:t>Service A</a:t>
            </a:r>
          </a:p>
        </p:txBody>
      </p:sp>
      <p:sp>
        <p:nvSpPr>
          <p:cNvPr id="23" name="TextBox 22"/>
          <p:cNvSpPr txBox="1"/>
          <p:nvPr/>
        </p:nvSpPr>
        <p:spPr>
          <a:xfrm>
            <a:off x="609597" y="157500"/>
            <a:ext cx="1454244" cy="646331"/>
          </a:xfrm>
          <a:prstGeom prst="rect">
            <a:avLst/>
          </a:prstGeom>
          <a:noFill/>
        </p:spPr>
        <p:txBody>
          <a:bodyPr wrap="none" rtlCol="0">
            <a:spAutoFit/>
          </a:bodyPr>
          <a:lstStyle/>
          <a:p>
            <a:r>
              <a:rPr lang="en-GB" b="1" dirty="0" smtClean="0"/>
              <a:t>Kubernetes</a:t>
            </a:r>
          </a:p>
          <a:p>
            <a:r>
              <a:rPr lang="en-GB" b="1" dirty="0" smtClean="0"/>
              <a:t>Cluster</a:t>
            </a:r>
            <a:endParaRPr lang="en-GB" b="1" dirty="0"/>
          </a:p>
        </p:txBody>
      </p:sp>
      <p:cxnSp>
        <p:nvCxnSpPr>
          <p:cNvPr id="28" name="Straight Arrow Connector 27"/>
          <p:cNvCxnSpPr>
            <a:endCxn id="14" idx="2"/>
          </p:cNvCxnSpPr>
          <p:nvPr/>
        </p:nvCxnSpPr>
        <p:spPr bwMode="auto">
          <a:xfrm flipV="1">
            <a:off x="5352481" y="1737360"/>
            <a:ext cx="2000819" cy="112657"/>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a:endCxn id="66" idx="2"/>
          </p:cNvCxnSpPr>
          <p:nvPr/>
        </p:nvCxnSpPr>
        <p:spPr bwMode="auto">
          <a:xfrm>
            <a:off x="5116141" y="2409499"/>
            <a:ext cx="1610660" cy="1388913"/>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120085" y="4436443"/>
            <a:ext cx="2974975" cy="1477328"/>
          </a:xfrm>
          <a:prstGeom prst="rect">
            <a:avLst/>
          </a:prstGeom>
          <a:solidFill>
            <a:schemeClr val="accent2">
              <a:lumMod val="20000"/>
              <a:lumOff val="80000"/>
            </a:schemeClr>
          </a:solidFill>
        </p:spPr>
        <p:txBody>
          <a:bodyPr wrap="square" rtlCol="0">
            <a:spAutoFit/>
          </a:bodyPr>
          <a:lstStyle/>
          <a:p>
            <a:r>
              <a:rPr lang="en-GB" b="1" dirty="0" smtClean="0"/>
              <a:t>Internal to a Pod</a:t>
            </a:r>
            <a:r>
              <a:rPr lang="en-GB" dirty="0" smtClean="0"/>
              <a:t>, containers have the same Pod IP address but different target ports (just like Docker Compose)</a:t>
            </a:r>
          </a:p>
        </p:txBody>
      </p:sp>
      <p:sp>
        <p:nvSpPr>
          <p:cNvPr id="52" name="Oval 51"/>
          <p:cNvSpPr/>
          <p:nvPr/>
        </p:nvSpPr>
        <p:spPr bwMode="auto">
          <a:xfrm>
            <a:off x="7903890" y="5512422"/>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3" name="TextBox 52"/>
          <p:cNvSpPr txBox="1"/>
          <p:nvPr/>
        </p:nvSpPr>
        <p:spPr>
          <a:xfrm>
            <a:off x="7257719" y="5716058"/>
            <a:ext cx="1415772" cy="369332"/>
          </a:xfrm>
          <a:prstGeom prst="rect">
            <a:avLst/>
          </a:prstGeom>
          <a:noFill/>
        </p:spPr>
        <p:txBody>
          <a:bodyPr wrap="none" rtlCol="0">
            <a:spAutoFit/>
          </a:bodyPr>
          <a:lstStyle/>
          <a:p>
            <a:r>
              <a:rPr lang="en-GB" b="1" dirty="0" smtClean="0">
                <a:solidFill>
                  <a:srgbClr val="FF0000"/>
                </a:solidFill>
              </a:rPr>
              <a:t>targetPort2</a:t>
            </a:r>
            <a:endParaRPr lang="en-GB" b="1" dirty="0">
              <a:solidFill>
                <a:srgbClr val="FF0000"/>
              </a:solidFill>
            </a:endParaRPr>
          </a:p>
        </p:txBody>
      </p:sp>
      <p:sp>
        <p:nvSpPr>
          <p:cNvPr id="37" name="Oval 36"/>
          <p:cNvSpPr/>
          <p:nvPr/>
        </p:nvSpPr>
        <p:spPr bwMode="auto">
          <a:xfrm>
            <a:off x="6737633" y="500260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8" name="TextBox 37"/>
          <p:cNvSpPr txBox="1"/>
          <p:nvPr/>
        </p:nvSpPr>
        <p:spPr>
          <a:xfrm>
            <a:off x="5529457" y="5050763"/>
            <a:ext cx="1287532" cy="369332"/>
          </a:xfrm>
          <a:prstGeom prst="rect">
            <a:avLst/>
          </a:prstGeom>
          <a:noFill/>
        </p:spPr>
        <p:txBody>
          <a:bodyPr wrap="none" rtlCol="0">
            <a:spAutoFit/>
          </a:bodyPr>
          <a:lstStyle/>
          <a:p>
            <a:r>
              <a:rPr lang="en-GB" b="1" dirty="0" err="1" smtClean="0">
                <a:solidFill>
                  <a:srgbClr val="FF0000"/>
                </a:solidFill>
              </a:rPr>
              <a:t>targetPort</a:t>
            </a:r>
            <a:endParaRPr lang="en-GB" b="1" dirty="0">
              <a:solidFill>
                <a:srgbClr val="FF0000"/>
              </a:solidFill>
            </a:endParaRPr>
          </a:p>
        </p:txBody>
      </p:sp>
      <p:cxnSp>
        <p:nvCxnSpPr>
          <p:cNvPr id="65" name="Elbow Connector 64"/>
          <p:cNvCxnSpPr>
            <a:stCxn id="18" idx="6"/>
            <a:endCxn id="52" idx="6"/>
          </p:cNvCxnSpPr>
          <p:nvPr/>
        </p:nvCxnSpPr>
        <p:spPr bwMode="auto">
          <a:xfrm>
            <a:off x="7983246" y="5130370"/>
            <a:ext cx="124280" cy="483870"/>
          </a:xfrm>
          <a:prstGeom prst="bentConnector3">
            <a:avLst>
              <a:gd name="adj1" fmla="val 283939"/>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6" name="Oval 65"/>
          <p:cNvSpPr/>
          <p:nvPr/>
        </p:nvSpPr>
        <p:spPr bwMode="auto">
          <a:xfrm>
            <a:off x="6726801" y="369659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7" name="TextBox 66"/>
          <p:cNvSpPr txBox="1"/>
          <p:nvPr/>
        </p:nvSpPr>
        <p:spPr>
          <a:xfrm>
            <a:off x="5701180" y="3825927"/>
            <a:ext cx="1197764" cy="369332"/>
          </a:xfrm>
          <a:prstGeom prst="rect">
            <a:avLst/>
          </a:prstGeom>
          <a:noFill/>
        </p:spPr>
        <p:txBody>
          <a:bodyPr wrap="none" rtlCol="0">
            <a:spAutoFit/>
          </a:bodyPr>
          <a:lstStyle/>
          <a:p>
            <a:r>
              <a:rPr lang="en-GB" dirty="0" err="1" smtClean="0"/>
              <a:t>targetPort</a:t>
            </a:r>
            <a:endParaRPr lang="en-GB" dirty="0"/>
          </a:p>
        </p:txBody>
      </p:sp>
      <p:sp>
        <p:nvSpPr>
          <p:cNvPr id="68" name="Oval 67"/>
          <p:cNvSpPr/>
          <p:nvPr/>
        </p:nvSpPr>
        <p:spPr bwMode="auto">
          <a:xfrm>
            <a:off x="6915689" y="1627469"/>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9" name="TextBox 68"/>
          <p:cNvSpPr txBox="1"/>
          <p:nvPr/>
        </p:nvSpPr>
        <p:spPr>
          <a:xfrm>
            <a:off x="5701180" y="1408419"/>
            <a:ext cx="1197764" cy="369332"/>
          </a:xfrm>
          <a:prstGeom prst="rect">
            <a:avLst/>
          </a:prstGeom>
          <a:noFill/>
        </p:spPr>
        <p:txBody>
          <a:bodyPr wrap="none" rtlCol="0">
            <a:spAutoFit/>
          </a:bodyPr>
          <a:lstStyle/>
          <a:p>
            <a:r>
              <a:rPr lang="en-GB" dirty="0" err="1" smtClean="0"/>
              <a:t>targetPort</a:t>
            </a:r>
            <a:endParaRPr lang="en-GB" dirty="0"/>
          </a:p>
        </p:txBody>
      </p:sp>
      <p:cxnSp>
        <p:nvCxnSpPr>
          <p:cNvPr id="54" name="Straight Arrow Connector 53"/>
          <p:cNvCxnSpPr>
            <a:endCxn id="37" idx="2"/>
          </p:cNvCxnSpPr>
          <p:nvPr/>
        </p:nvCxnSpPr>
        <p:spPr bwMode="auto">
          <a:xfrm>
            <a:off x="5363942" y="4345637"/>
            <a:ext cx="1373691" cy="758785"/>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rot="16200000">
            <a:off x="7385212" y="4897939"/>
            <a:ext cx="2690160" cy="523220"/>
          </a:xfrm>
          <a:prstGeom prst="rect">
            <a:avLst/>
          </a:prstGeom>
          <a:noFill/>
        </p:spPr>
        <p:txBody>
          <a:bodyPr wrap="none" rtlCol="0">
            <a:spAutoFit/>
          </a:bodyPr>
          <a:lstStyle/>
          <a:p>
            <a:r>
              <a:rPr lang="en-GB" b="1" dirty="0" smtClean="0">
                <a:solidFill>
                  <a:srgbClr val="0070C0"/>
                </a:solidFill>
              </a:rPr>
              <a:t>localhost</a:t>
            </a:r>
            <a:r>
              <a:rPr lang="en-GB" sz="2800" b="1" dirty="0" smtClean="0">
                <a:solidFill>
                  <a:srgbClr val="0070C0"/>
                </a:solidFill>
              </a:rPr>
              <a:t>:</a:t>
            </a:r>
            <a:r>
              <a:rPr lang="en-GB" b="1" dirty="0" smtClean="0">
                <a:solidFill>
                  <a:srgbClr val="0070C0"/>
                </a:solidFill>
              </a:rPr>
              <a:t>&lt;</a:t>
            </a:r>
            <a:r>
              <a:rPr lang="en-GB" b="1" dirty="0" err="1" smtClean="0">
                <a:solidFill>
                  <a:srgbClr val="0070C0"/>
                </a:solidFill>
              </a:rPr>
              <a:t>targetPort</a:t>
            </a:r>
            <a:r>
              <a:rPr lang="en-GB" b="1" dirty="0" smtClean="0">
                <a:solidFill>
                  <a:srgbClr val="0070C0"/>
                </a:solidFill>
              </a:rPr>
              <a:t>&gt;</a:t>
            </a:r>
            <a:endParaRPr lang="en-GB" b="1" dirty="0">
              <a:solidFill>
                <a:srgbClr val="0070C0"/>
              </a:solidFill>
            </a:endParaRPr>
          </a:p>
        </p:txBody>
      </p:sp>
      <p:sp>
        <p:nvSpPr>
          <p:cNvPr id="44" name="TextBox 43"/>
          <p:cNvSpPr txBox="1"/>
          <p:nvPr/>
        </p:nvSpPr>
        <p:spPr>
          <a:xfrm>
            <a:off x="3474882" y="5520817"/>
            <a:ext cx="2913761" cy="923330"/>
          </a:xfrm>
          <a:prstGeom prst="rect">
            <a:avLst/>
          </a:prstGeom>
          <a:noFill/>
        </p:spPr>
        <p:txBody>
          <a:bodyPr wrap="square" rtlCol="0">
            <a:spAutoFit/>
          </a:bodyPr>
          <a:lstStyle/>
          <a:p>
            <a:r>
              <a:rPr lang="en-GB" dirty="0" err="1" smtClean="0"/>
              <a:t>targetPorts</a:t>
            </a:r>
            <a:r>
              <a:rPr lang="en-GB" dirty="0" smtClean="0"/>
              <a:t> for each container in the same Pod must be different</a:t>
            </a:r>
            <a:endParaRPr lang="en-GB" dirty="0"/>
          </a:p>
        </p:txBody>
      </p:sp>
      <p:cxnSp>
        <p:nvCxnSpPr>
          <p:cNvPr id="3" name="Straight Arrow Connector 2"/>
          <p:cNvCxnSpPr/>
          <p:nvPr/>
        </p:nvCxnSpPr>
        <p:spPr bwMode="auto">
          <a:xfrm flipH="1">
            <a:off x="8343900" y="5301820"/>
            <a:ext cx="260838" cy="0"/>
          </a:xfrm>
          <a:prstGeom prst="straightConnector1">
            <a:avLst/>
          </a:prstGeom>
          <a:solidFill>
            <a:schemeClr val="accent1"/>
          </a:solidFill>
          <a:ln w="381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030931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bwMode="auto">
          <a:xfrm>
            <a:off x="2112744" y="160020"/>
            <a:ext cx="6871235" cy="6377305"/>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Rectangle 4"/>
          <p:cNvSpPr/>
          <p:nvPr/>
        </p:nvSpPr>
        <p:spPr bwMode="auto">
          <a:xfrm>
            <a:off x="6598920" y="449580"/>
            <a:ext cx="2209800" cy="221742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sp>
        <p:nvSpPr>
          <p:cNvPr id="6" name="Rectangle 5"/>
          <p:cNvSpPr/>
          <p:nvPr/>
        </p:nvSpPr>
        <p:spPr bwMode="auto">
          <a:xfrm>
            <a:off x="6614160" y="2807970"/>
            <a:ext cx="2194560" cy="343281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grpSp>
        <p:nvGrpSpPr>
          <p:cNvPr id="10" name="Group 9"/>
          <p:cNvGrpSpPr/>
          <p:nvPr/>
        </p:nvGrpSpPr>
        <p:grpSpPr>
          <a:xfrm>
            <a:off x="6922135" y="3200400"/>
            <a:ext cx="1783080" cy="1028700"/>
            <a:chOff x="2083435" y="1927860"/>
            <a:chExt cx="1783080" cy="1524000"/>
          </a:xfrm>
        </p:grpSpPr>
        <p:sp>
          <p:nvSpPr>
            <p:cNvPr id="7" name="Rounded Rectangle 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8" name="Oval 7"/>
            <p:cNvSpPr/>
            <p:nvPr/>
          </p:nvSpPr>
          <p:spPr bwMode="auto">
            <a:xfrm>
              <a:off x="2217420" y="2686484"/>
              <a:ext cx="1196340" cy="342901"/>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2" name="Group 11"/>
          <p:cNvGrpSpPr/>
          <p:nvPr/>
        </p:nvGrpSpPr>
        <p:grpSpPr>
          <a:xfrm>
            <a:off x="6922135" y="1062990"/>
            <a:ext cx="1783080" cy="1524000"/>
            <a:chOff x="2083435" y="1927860"/>
            <a:chExt cx="1783080" cy="1524000"/>
          </a:xfrm>
        </p:grpSpPr>
        <p:sp>
          <p:nvSpPr>
            <p:cNvPr id="13" name="Rounded Rectangle 12"/>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4" name="Oval 13"/>
            <p:cNvSpPr/>
            <p:nvPr/>
          </p:nvSpPr>
          <p:spPr bwMode="auto">
            <a:xfrm>
              <a:off x="251460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6" name="Group 15"/>
          <p:cNvGrpSpPr/>
          <p:nvPr/>
        </p:nvGrpSpPr>
        <p:grpSpPr>
          <a:xfrm>
            <a:off x="6922135" y="4456000"/>
            <a:ext cx="1783080" cy="1524000"/>
            <a:chOff x="2083435" y="1927860"/>
            <a:chExt cx="1783080" cy="1524000"/>
          </a:xfrm>
        </p:grpSpPr>
        <p:sp>
          <p:nvSpPr>
            <p:cNvPr id="17" name="Rounded Rectangle 1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8" name="Oval 17"/>
            <p:cNvSpPr/>
            <p:nvPr/>
          </p:nvSpPr>
          <p:spPr bwMode="auto">
            <a:xfrm>
              <a:off x="221742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sp>
          <p:nvSpPr>
            <p:cNvPr id="19" name="Oval 18"/>
            <p:cNvSpPr/>
            <p:nvPr/>
          </p:nvSpPr>
          <p:spPr bwMode="auto">
            <a:xfrm>
              <a:off x="2217420" y="291465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sp>
        <p:nvSpPr>
          <p:cNvPr id="20" name="Cloud 19"/>
          <p:cNvSpPr/>
          <p:nvPr/>
        </p:nvSpPr>
        <p:spPr bwMode="auto">
          <a:xfrm>
            <a:off x="3323908" y="3223088"/>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ClusterIP</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B</a:t>
            </a:r>
          </a:p>
        </p:txBody>
      </p:sp>
      <p:sp>
        <p:nvSpPr>
          <p:cNvPr id="21" name="Cloud 20"/>
          <p:cNvSpPr/>
          <p:nvPr/>
        </p:nvSpPr>
        <p:spPr bwMode="auto">
          <a:xfrm>
            <a:off x="3230880" y="1197868"/>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ClusterIP</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A</a:t>
            </a:r>
          </a:p>
        </p:txBody>
      </p:sp>
      <p:sp>
        <p:nvSpPr>
          <p:cNvPr id="23" name="TextBox 22"/>
          <p:cNvSpPr txBox="1"/>
          <p:nvPr/>
        </p:nvSpPr>
        <p:spPr>
          <a:xfrm>
            <a:off x="609597" y="157500"/>
            <a:ext cx="1454244" cy="646331"/>
          </a:xfrm>
          <a:prstGeom prst="rect">
            <a:avLst/>
          </a:prstGeom>
          <a:noFill/>
        </p:spPr>
        <p:txBody>
          <a:bodyPr wrap="none" rtlCol="0">
            <a:spAutoFit/>
          </a:bodyPr>
          <a:lstStyle/>
          <a:p>
            <a:r>
              <a:rPr lang="en-GB" b="1" dirty="0" smtClean="0"/>
              <a:t>Kubernetes</a:t>
            </a:r>
          </a:p>
          <a:p>
            <a:r>
              <a:rPr lang="en-GB" b="1" dirty="0" smtClean="0"/>
              <a:t>Cluster</a:t>
            </a:r>
            <a:endParaRPr lang="en-GB" b="1" dirty="0"/>
          </a:p>
        </p:txBody>
      </p:sp>
      <p:cxnSp>
        <p:nvCxnSpPr>
          <p:cNvPr id="28" name="Straight Arrow Connector 27"/>
          <p:cNvCxnSpPr>
            <a:endCxn id="14" idx="2"/>
          </p:cNvCxnSpPr>
          <p:nvPr/>
        </p:nvCxnSpPr>
        <p:spPr bwMode="auto">
          <a:xfrm flipV="1">
            <a:off x="5352481" y="1737360"/>
            <a:ext cx="2000819" cy="112657"/>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a:stCxn id="21" idx="0"/>
          </p:cNvCxnSpPr>
          <p:nvPr/>
        </p:nvCxnSpPr>
        <p:spPr bwMode="auto">
          <a:xfrm>
            <a:off x="5377929" y="2070358"/>
            <a:ext cx="1678191" cy="1728675"/>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Straight Arrow Connector 35"/>
          <p:cNvCxnSpPr>
            <a:stCxn id="20" idx="0"/>
            <a:endCxn id="18" idx="2"/>
          </p:cNvCxnSpPr>
          <p:nvPr/>
        </p:nvCxnSpPr>
        <p:spPr bwMode="auto">
          <a:xfrm>
            <a:off x="5470957" y="4095578"/>
            <a:ext cx="1585163" cy="1034792"/>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p:cNvCxnSpPr>
            <a:stCxn id="14" idx="4"/>
            <a:endCxn id="51" idx="7"/>
          </p:cNvCxnSpPr>
          <p:nvPr/>
        </p:nvCxnSpPr>
        <p:spPr bwMode="auto">
          <a:xfrm flipH="1">
            <a:off x="5241472" y="1908810"/>
            <a:ext cx="2709998" cy="1409717"/>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39687" y="4211602"/>
            <a:ext cx="2974975" cy="2585323"/>
          </a:xfrm>
          <a:prstGeom prst="rect">
            <a:avLst/>
          </a:prstGeom>
          <a:solidFill>
            <a:schemeClr val="accent2">
              <a:lumMod val="20000"/>
              <a:lumOff val="80000"/>
            </a:schemeClr>
          </a:solidFill>
        </p:spPr>
        <p:txBody>
          <a:bodyPr wrap="square" rtlCol="0">
            <a:spAutoFit/>
          </a:bodyPr>
          <a:lstStyle/>
          <a:p>
            <a:r>
              <a:rPr lang="en-GB" dirty="0" smtClean="0"/>
              <a:t>Conceptually, containers </a:t>
            </a:r>
            <a:r>
              <a:rPr lang="en-GB" b="1" dirty="0" smtClean="0"/>
              <a:t>talk internally (within the cluster) to a service</a:t>
            </a:r>
            <a:r>
              <a:rPr lang="en-GB" dirty="0" smtClean="0"/>
              <a:t>, and the service then selects a pod running that service. Thus, containers can talk to each other via the services private </a:t>
            </a:r>
            <a:r>
              <a:rPr lang="en-GB" dirty="0" err="1" smtClean="0"/>
              <a:t>ClusterIP</a:t>
            </a:r>
            <a:r>
              <a:rPr lang="en-GB" dirty="0" smtClean="0"/>
              <a:t> address and  “</a:t>
            </a:r>
            <a:r>
              <a:rPr lang="en-GB" dirty="0" smtClean="0">
                <a:solidFill>
                  <a:srgbClr val="FF0000"/>
                </a:solidFill>
              </a:rPr>
              <a:t>port</a:t>
            </a:r>
            <a:r>
              <a:rPr lang="en-GB" dirty="0" smtClean="0"/>
              <a:t>” number</a:t>
            </a:r>
            <a:endParaRPr lang="en-GB" dirty="0"/>
          </a:p>
        </p:txBody>
      </p:sp>
      <p:sp>
        <p:nvSpPr>
          <p:cNvPr id="50" name="TextBox 49"/>
          <p:cNvSpPr txBox="1"/>
          <p:nvPr/>
        </p:nvSpPr>
        <p:spPr>
          <a:xfrm>
            <a:off x="4797965" y="2781798"/>
            <a:ext cx="633507" cy="369332"/>
          </a:xfrm>
          <a:prstGeom prst="rect">
            <a:avLst/>
          </a:prstGeom>
          <a:noFill/>
        </p:spPr>
        <p:txBody>
          <a:bodyPr wrap="none" rtlCol="0">
            <a:spAutoFit/>
          </a:bodyPr>
          <a:lstStyle/>
          <a:p>
            <a:r>
              <a:rPr lang="en-GB" b="1" dirty="0" smtClean="0">
                <a:solidFill>
                  <a:srgbClr val="FF0000"/>
                </a:solidFill>
              </a:rPr>
              <a:t>port</a:t>
            </a:r>
            <a:endParaRPr lang="en-GB" b="1" dirty="0">
              <a:solidFill>
                <a:srgbClr val="FF0000"/>
              </a:solidFill>
            </a:endParaRPr>
          </a:p>
        </p:txBody>
      </p:sp>
      <p:sp>
        <p:nvSpPr>
          <p:cNvPr id="51" name="Oval 50"/>
          <p:cNvSpPr/>
          <p:nvPr/>
        </p:nvSpPr>
        <p:spPr bwMode="auto">
          <a:xfrm>
            <a:off x="5067658" y="3288705"/>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7" name="Oval 36"/>
          <p:cNvSpPr/>
          <p:nvPr/>
        </p:nvSpPr>
        <p:spPr bwMode="auto">
          <a:xfrm>
            <a:off x="7006847" y="500260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8" name="TextBox 37"/>
          <p:cNvSpPr txBox="1"/>
          <p:nvPr/>
        </p:nvSpPr>
        <p:spPr>
          <a:xfrm>
            <a:off x="5863759" y="5093977"/>
            <a:ext cx="1287532" cy="369332"/>
          </a:xfrm>
          <a:prstGeom prst="rect">
            <a:avLst/>
          </a:prstGeom>
          <a:noFill/>
        </p:spPr>
        <p:txBody>
          <a:bodyPr wrap="none" rtlCol="0">
            <a:spAutoFit/>
          </a:bodyPr>
          <a:lstStyle/>
          <a:p>
            <a:r>
              <a:rPr lang="en-GB" b="1" dirty="0" err="1" smtClean="0">
                <a:solidFill>
                  <a:srgbClr val="FF0000"/>
                </a:solidFill>
              </a:rPr>
              <a:t>targetPort</a:t>
            </a:r>
            <a:endParaRPr lang="en-GB" b="1" dirty="0">
              <a:solidFill>
                <a:srgbClr val="FF0000"/>
              </a:solidFill>
            </a:endParaRPr>
          </a:p>
        </p:txBody>
      </p:sp>
      <p:sp>
        <p:nvSpPr>
          <p:cNvPr id="3" name="TextBox 2"/>
          <p:cNvSpPr txBox="1"/>
          <p:nvPr/>
        </p:nvSpPr>
        <p:spPr>
          <a:xfrm>
            <a:off x="3931928" y="5175620"/>
            <a:ext cx="1493696" cy="954107"/>
          </a:xfrm>
          <a:prstGeom prst="rect">
            <a:avLst/>
          </a:prstGeom>
          <a:solidFill>
            <a:schemeClr val="bg1">
              <a:lumMod val="95000"/>
              <a:alpha val="40000"/>
            </a:schemeClr>
          </a:solidFill>
        </p:spPr>
        <p:txBody>
          <a:bodyPr wrap="square" rtlCol="0">
            <a:spAutoFit/>
          </a:bodyPr>
          <a:lstStyle/>
          <a:p>
            <a:r>
              <a:rPr lang="en-GB" sz="1400" i="1" dirty="0" smtClean="0"/>
              <a:t>Similar to host port to container port mapping in Docker</a:t>
            </a:r>
            <a:endParaRPr lang="en-GB" sz="1400" i="1" dirty="0"/>
          </a:p>
        </p:txBody>
      </p:sp>
      <p:cxnSp>
        <p:nvCxnSpPr>
          <p:cNvPr id="29" name="Elbow Connector 28"/>
          <p:cNvCxnSpPr>
            <a:endCxn id="20" idx="0"/>
          </p:cNvCxnSpPr>
          <p:nvPr/>
        </p:nvCxnSpPr>
        <p:spPr bwMode="auto">
          <a:xfrm rot="16200000" flipH="1">
            <a:off x="5014603" y="3639223"/>
            <a:ext cx="603237" cy="309471"/>
          </a:xfrm>
          <a:prstGeom prst="bentConnector4">
            <a:avLst>
              <a:gd name="adj1" fmla="val 101708"/>
              <a:gd name="adj2" fmla="val 81456"/>
            </a:avLst>
          </a:prstGeom>
          <a:solidFill>
            <a:schemeClr val="accent1"/>
          </a:solidFill>
          <a:ln w="19050" cap="flat" cmpd="sng" algn="ctr">
            <a:solidFill>
              <a:schemeClr val="tx1"/>
            </a:solidFill>
            <a:prstDash val="sys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3" name="Straight Connector 42"/>
          <p:cNvCxnSpPr/>
          <p:nvPr/>
        </p:nvCxnSpPr>
        <p:spPr bwMode="auto">
          <a:xfrm flipH="1">
            <a:off x="4668549" y="4211602"/>
            <a:ext cx="602745" cy="982196"/>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3" name="TextBox 62"/>
          <p:cNvSpPr txBox="1"/>
          <p:nvPr/>
        </p:nvSpPr>
        <p:spPr>
          <a:xfrm rot="19901606">
            <a:off x="5341572" y="2314964"/>
            <a:ext cx="2262158" cy="369332"/>
          </a:xfrm>
          <a:prstGeom prst="rect">
            <a:avLst/>
          </a:prstGeom>
          <a:noFill/>
        </p:spPr>
        <p:txBody>
          <a:bodyPr wrap="none" rtlCol="0">
            <a:spAutoFit/>
          </a:bodyPr>
          <a:lstStyle/>
          <a:p>
            <a:r>
              <a:rPr lang="en-GB" b="1" dirty="0" smtClean="0">
                <a:solidFill>
                  <a:srgbClr val="0070C0"/>
                </a:solidFill>
              </a:rPr>
              <a:t>&lt;</a:t>
            </a:r>
            <a:r>
              <a:rPr lang="en-GB" b="1" dirty="0" err="1" smtClean="0">
                <a:solidFill>
                  <a:srgbClr val="0070C0"/>
                </a:solidFill>
              </a:rPr>
              <a:t>ClusterIP</a:t>
            </a:r>
            <a:r>
              <a:rPr lang="en-GB" b="1" dirty="0" smtClean="0">
                <a:solidFill>
                  <a:srgbClr val="0070C0"/>
                </a:solidFill>
              </a:rPr>
              <a:t>&gt;:&lt;port&gt;</a:t>
            </a:r>
            <a:endParaRPr lang="en-GB" b="1" dirty="0">
              <a:solidFill>
                <a:srgbClr val="0070C0"/>
              </a:solidFill>
            </a:endParaRPr>
          </a:p>
        </p:txBody>
      </p:sp>
    </p:spTree>
    <p:extLst>
      <p:ext uri="{BB962C8B-B14F-4D97-AF65-F5344CB8AC3E}">
        <p14:creationId xmlns:p14="http://schemas.microsoft.com/office/powerpoint/2010/main" val="10375785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bwMode="auto">
          <a:xfrm>
            <a:off x="2112744" y="160020"/>
            <a:ext cx="6871235" cy="6377305"/>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Rectangle 4"/>
          <p:cNvSpPr/>
          <p:nvPr/>
        </p:nvSpPr>
        <p:spPr bwMode="auto">
          <a:xfrm>
            <a:off x="6614160" y="457200"/>
            <a:ext cx="2209800" cy="221742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sp>
        <p:nvSpPr>
          <p:cNvPr id="6" name="Rectangle 5"/>
          <p:cNvSpPr/>
          <p:nvPr/>
        </p:nvSpPr>
        <p:spPr bwMode="auto">
          <a:xfrm>
            <a:off x="6614160" y="2807970"/>
            <a:ext cx="2194560" cy="343281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grpSp>
        <p:nvGrpSpPr>
          <p:cNvPr id="10" name="Group 9"/>
          <p:cNvGrpSpPr/>
          <p:nvPr/>
        </p:nvGrpSpPr>
        <p:grpSpPr>
          <a:xfrm>
            <a:off x="6922135" y="3200400"/>
            <a:ext cx="1783080" cy="1028700"/>
            <a:chOff x="2083435" y="1927860"/>
            <a:chExt cx="1783080" cy="1524000"/>
          </a:xfrm>
        </p:grpSpPr>
        <p:sp>
          <p:nvSpPr>
            <p:cNvPr id="7" name="Rounded Rectangle 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8" name="Oval 7"/>
            <p:cNvSpPr/>
            <p:nvPr/>
          </p:nvSpPr>
          <p:spPr bwMode="auto">
            <a:xfrm>
              <a:off x="2217420" y="2686484"/>
              <a:ext cx="1196340" cy="342901"/>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2" name="Group 11"/>
          <p:cNvGrpSpPr/>
          <p:nvPr/>
        </p:nvGrpSpPr>
        <p:grpSpPr>
          <a:xfrm>
            <a:off x="6922135" y="1062990"/>
            <a:ext cx="1783080" cy="1524000"/>
            <a:chOff x="2083435" y="1927860"/>
            <a:chExt cx="1783080" cy="1524000"/>
          </a:xfrm>
        </p:grpSpPr>
        <p:sp>
          <p:nvSpPr>
            <p:cNvPr id="13" name="Rounded Rectangle 12"/>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4" name="Oval 13"/>
            <p:cNvSpPr/>
            <p:nvPr/>
          </p:nvSpPr>
          <p:spPr bwMode="auto">
            <a:xfrm>
              <a:off x="251460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6" name="Group 15"/>
          <p:cNvGrpSpPr/>
          <p:nvPr/>
        </p:nvGrpSpPr>
        <p:grpSpPr>
          <a:xfrm>
            <a:off x="6922135" y="4456000"/>
            <a:ext cx="1783080" cy="1524000"/>
            <a:chOff x="2083435" y="1927860"/>
            <a:chExt cx="1783080" cy="1524000"/>
          </a:xfrm>
        </p:grpSpPr>
        <p:sp>
          <p:nvSpPr>
            <p:cNvPr id="17" name="Rounded Rectangle 1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8" name="Oval 17"/>
            <p:cNvSpPr/>
            <p:nvPr/>
          </p:nvSpPr>
          <p:spPr bwMode="auto">
            <a:xfrm>
              <a:off x="221742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sp>
          <p:nvSpPr>
            <p:cNvPr id="19" name="Oval 18"/>
            <p:cNvSpPr/>
            <p:nvPr/>
          </p:nvSpPr>
          <p:spPr bwMode="auto">
            <a:xfrm>
              <a:off x="2217420" y="291465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sp>
        <p:nvSpPr>
          <p:cNvPr id="20" name="Cloud 19"/>
          <p:cNvSpPr/>
          <p:nvPr/>
        </p:nvSpPr>
        <p:spPr bwMode="auto">
          <a:xfrm>
            <a:off x="3323908" y="4086430"/>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NodePort</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B</a:t>
            </a:r>
          </a:p>
        </p:txBody>
      </p:sp>
      <p:sp>
        <p:nvSpPr>
          <p:cNvPr id="21" name="Cloud 20"/>
          <p:cNvSpPr/>
          <p:nvPr/>
        </p:nvSpPr>
        <p:spPr bwMode="auto">
          <a:xfrm>
            <a:off x="3182748" y="1397366"/>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NodePort</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A</a:t>
            </a:r>
          </a:p>
        </p:txBody>
      </p:sp>
      <p:sp>
        <p:nvSpPr>
          <p:cNvPr id="23" name="TextBox 22"/>
          <p:cNvSpPr txBox="1"/>
          <p:nvPr/>
        </p:nvSpPr>
        <p:spPr>
          <a:xfrm>
            <a:off x="609597" y="157500"/>
            <a:ext cx="1454244" cy="646331"/>
          </a:xfrm>
          <a:prstGeom prst="rect">
            <a:avLst/>
          </a:prstGeom>
          <a:noFill/>
        </p:spPr>
        <p:txBody>
          <a:bodyPr wrap="none" rtlCol="0">
            <a:spAutoFit/>
          </a:bodyPr>
          <a:lstStyle/>
          <a:p>
            <a:r>
              <a:rPr lang="en-GB" b="1" dirty="0" smtClean="0"/>
              <a:t>Kubernetes</a:t>
            </a:r>
          </a:p>
          <a:p>
            <a:r>
              <a:rPr lang="en-GB" b="1" dirty="0" smtClean="0"/>
              <a:t>Cluster</a:t>
            </a:r>
            <a:endParaRPr lang="en-GB" b="1" dirty="0"/>
          </a:p>
        </p:txBody>
      </p:sp>
      <p:sp>
        <p:nvSpPr>
          <p:cNvPr id="24" name="Oval 23"/>
          <p:cNvSpPr/>
          <p:nvPr/>
        </p:nvSpPr>
        <p:spPr bwMode="auto">
          <a:xfrm rot="16200000">
            <a:off x="1588937" y="2685785"/>
            <a:ext cx="990600" cy="708660"/>
          </a:xfrm>
          <a:prstGeom prst="ellipse">
            <a:avLst/>
          </a:prstGeom>
          <a:solidFill>
            <a:schemeClr val="bg1">
              <a:lumMod val="85000"/>
            </a:schemeClr>
          </a:solidFill>
          <a:ln w="9525" cap="flat" cmpd="sng" algn="ctr">
            <a:solidFill>
              <a:schemeClr val="bg1">
                <a:lumMod val="65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lumMod val="50000"/>
                  </a:schemeClr>
                </a:solidFill>
                <a:effectLst/>
                <a:latin typeface="Helvetica" panose="020B0604020202020204" pitchFamily="34" charset="0"/>
              </a:rPr>
              <a:t>Ingress</a:t>
            </a:r>
          </a:p>
        </p:txBody>
      </p:sp>
      <p:cxnSp>
        <p:nvCxnSpPr>
          <p:cNvPr id="26" name="Straight Arrow Connector 25"/>
          <p:cNvCxnSpPr>
            <a:stCxn id="24" idx="4"/>
          </p:cNvCxnSpPr>
          <p:nvPr/>
        </p:nvCxnSpPr>
        <p:spPr bwMode="auto">
          <a:xfrm flipV="1">
            <a:off x="2438567" y="2346295"/>
            <a:ext cx="845783" cy="693820"/>
          </a:xfrm>
          <a:prstGeom prst="straightConnector1">
            <a:avLst/>
          </a:prstGeom>
          <a:solidFill>
            <a:schemeClr val="accent1"/>
          </a:solidFill>
          <a:ln w="28575" cap="flat" cmpd="sng" algn="ctr">
            <a:solidFill>
              <a:schemeClr val="bg1">
                <a:lumMod val="65000"/>
              </a:schemeClr>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 name="Straight Arrow Connector 27"/>
          <p:cNvCxnSpPr>
            <a:endCxn id="14" idx="2"/>
          </p:cNvCxnSpPr>
          <p:nvPr/>
        </p:nvCxnSpPr>
        <p:spPr bwMode="auto">
          <a:xfrm flipV="1">
            <a:off x="5271294" y="1737360"/>
            <a:ext cx="2082006" cy="143664"/>
          </a:xfrm>
          <a:prstGeom prst="straightConnector1">
            <a:avLst/>
          </a:prstGeom>
          <a:solidFill>
            <a:schemeClr val="accent1"/>
          </a:solidFill>
          <a:ln w="28575" cap="flat" cmpd="sng" algn="ctr">
            <a:solidFill>
              <a:schemeClr val="bg1">
                <a:lumMod val="65000"/>
              </a:schemeClr>
            </a:solidFill>
            <a:prstDash val="dash"/>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p:nvPr/>
        </p:nvCxnSpPr>
        <p:spPr bwMode="auto">
          <a:xfrm>
            <a:off x="5216684" y="2567940"/>
            <a:ext cx="1839436" cy="1238250"/>
          </a:xfrm>
          <a:prstGeom prst="straightConnector1">
            <a:avLst/>
          </a:prstGeom>
          <a:solidFill>
            <a:schemeClr val="accent1"/>
          </a:solidFill>
          <a:ln w="28575" cap="flat" cmpd="sng" algn="ctr">
            <a:solidFill>
              <a:schemeClr val="bg1">
                <a:lumMod val="65000"/>
              </a:schemeClr>
            </a:solidFill>
            <a:prstDash val="dash"/>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199556" y="1693013"/>
            <a:ext cx="1360669" cy="923330"/>
          </a:xfrm>
          <a:prstGeom prst="rect">
            <a:avLst/>
          </a:prstGeom>
          <a:noFill/>
        </p:spPr>
        <p:txBody>
          <a:bodyPr wrap="square" rtlCol="0">
            <a:spAutoFit/>
          </a:bodyPr>
          <a:lstStyle/>
          <a:p>
            <a:r>
              <a:rPr lang="en-GB" dirty="0" smtClean="0"/>
              <a:t>External Host</a:t>
            </a:r>
          </a:p>
          <a:p>
            <a:r>
              <a:rPr lang="en-GB" dirty="0" smtClean="0"/>
              <a:t>Application</a:t>
            </a:r>
          </a:p>
        </p:txBody>
      </p:sp>
      <p:cxnSp>
        <p:nvCxnSpPr>
          <p:cNvPr id="33" name="Straight Arrow Connector 32"/>
          <p:cNvCxnSpPr>
            <a:endCxn id="24" idx="0"/>
          </p:cNvCxnSpPr>
          <p:nvPr/>
        </p:nvCxnSpPr>
        <p:spPr bwMode="auto">
          <a:xfrm>
            <a:off x="1376114" y="2754923"/>
            <a:ext cx="353793" cy="285192"/>
          </a:xfrm>
          <a:prstGeom prst="straightConnector1">
            <a:avLst/>
          </a:prstGeom>
          <a:solidFill>
            <a:schemeClr val="accent1"/>
          </a:solidFill>
          <a:ln w="28575" cap="flat" cmpd="sng" algn="ctr">
            <a:solidFill>
              <a:schemeClr val="bg1">
                <a:lumMod val="65000"/>
              </a:schemeClr>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Straight Arrow Connector 35"/>
          <p:cNvCxnSpPr>
            <a:stCxn id="20" idx="0"/>
            <a:endCxn id="18" idx="2"/>
          </p:cNvCxnSpPr>
          <p:nvPr/>
        </p:nvCxnSpPr>
        <p:spPr bwMode="auto">
          <a:xfrm>
            <a:off x="5470957" y="4958920"/>
            <a:ext cx="1585163" cy="171450"/>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p:cNvCxnSpPr>
            <a:stCxn id="42" idx="4"/>
            <a:endCxn id="51" idx="7"/>
          </p:cNvCxnSpPr>
          <p:nvPr/>
        </p:nvCxnSpPr>
        <p:spPr bwMode="auto">
          <a:xfrm flipH="1">
            <a:off x="5241472" y="1015167"/>
            <a:ext cx="1348742" cy="3166702"/>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6" name="TextBox 45"/>
          <p:cNvSpPr txBox="1"/>
          <p:nvPr/>
        </p:nvSpPr>
        <p:spPr>
          <a:xfrm>
            <a:off x="79375" y="4195022"/>
            <a:ext cx="3105323" cy="2308324"/>
          </a:xfrm>
          <a:prstGeom prst="rect">
            <a:avLst/>
          </a:prstGeom>
          <a:solidFill>
            <a:schemeClr val="accent2">
              <a:lumMod val="20000"/>
              <a:lumOff val="80000"/>
            </a:schemeClr>
          </a:solidFill>
        </p:spPr>
        <p:txBody>
          <a:bodyPr wrap="square" rtlCol="0">
            <a:spAutoFit/>
          </a:bodyPr>
          <a:lstStyle/>
          <a:p>
            <a:r>
              <a:rPr lang="en-GB" b="1" dirty="0" smtClean="0"/>
              <a:t>Externally or internally connect to a service </a:t>
            </a:r>
            <a:r>
              <a:rPr lang="en-GB" dirty="0"/>
              <a:t>(conceptually) using </a:t>
            </a:r>
            <a:r>
              <a:rPr lang="en-GB" u="sng" dirty="0" smtClean="0"/>
              <a:t>any</a:t>
            </a:r>
            <a:r>
              <a:rPr lang="en-GB" dirty="0" smtClean="0"/>
              <a:t> Node IP address and the services “</a:t>
            </a:r>
            <a:r>
              <a:rPr lang="en-GB" dirty="0" err="1" smtClean="0"/>
              <a:t>nodePort</a:t>
            </a:r>
            <a:r>
              <a:rPr lang="en-GB" dirty="0" smtClean="0"/>
              <a:t>” number. Conceptually, it routes the traffic to the service via the &lt;</a:t>
            </a:r>
            <a:r>
              <a:rPr lang="en-GB" dirty="0" err="1" smtClean="0"/>
              <a:t>ClusterIP</a:t>
            </a:r>
            <a:r>
              <a:rPr lang="en-GB" dirty="0" smtClean="0"/>
              <a:t>&gt;:&lt;port&gt;.</a:t>
            </a:r>
            <a:endParaRPr lang="en-GB" dirty="0"/>
          </a:p>
        </p:txBody>
      </p:sp>
      <p:sp>
        <p:nvSpPr>
          <p:cNvPr id="47" name="TextBox 46"/>
          <p:cNvSpPr txBox="1"/>
          <p:nvPr/>
        </p:nvSpPr>
        <p:spPr>
          <a:xfrm>
            <a:off x="6695547" y="3065770"/>
            <a:ext cx="1197764" cy="369332"/>
          </a:xfrm>
          <a:prstGeom prst="rect">
            <a:avLst/>
          </a:prstGeom>
          <a:noFill/>
        </p:spPr>
        <p:txBody>
          <a:bodyPr wrap="none" rtlCol="0">
            <a:spAutoFit/>
          </a:bodyPr>
          <a:lstStyle/>
          <a:p>
            <a:r>
              <a:rPr lang="en-GB" b="1" dirty="0" err="1" smtClean="0">
                <a:solidFill>
                  <a:srgbClr val="FF0000"/>
                </a:solidFill>
              </a:rPr>
              <a:t>nodePort</a:t>
            </a:r>
            <a:endParaRPr lang="en-GB" b="1" dirty="0">
              <a:solidFill>
                <a:srgbClr val="FF0000"/>
              </a:solidFill>
            </a:endParaRPr>
          </a:p>
        </p:txBody>
      </p:sp>
      <p:sp>
        <p:nvSpPr>
          <p:cNvPr id="48" name="Oval 47"/>
          <p:cNvSpPr/>
          <p:nvPr/>
        </p:nvSpPr>
        <p:spPr bwMode="auto">
          <a:xfrm>
            <a:off x="6535374" y="327176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0" name="TextBox 49"/>
          <p:cNvSpPr txBox="1"/>
          <p:nvPr/>
        </p:nvSpPr>
        <p:spPr>
          <a:xfrm>
            <a:off x="4521592" y="4251572"/>
            <a:ext cx="633507" cy="369332"/>
          </a:xfrm>
          <a:prstGeom prst="rect">
            <a:avLst/>
          </a:prstGeom>
          <a:noFill/>
        </p:spPr>
        <p:txBody>
          <a:bodyPr wrap="none" rtlCol="0">
            <a:spAutoFit/>
          </a:bodyPr>
          <a:lstStyle/>
          <a:p>
            <a:r>
              <a:rPr lang="en-GB" b="1" dirty="0" smtClean="0">
                <a:solidFill>
                  <a:srgbClr val="FF0000"/>
                </a:solidFill>
              </a:rPr>
              <a:t>port</a:t>
            </a:r>
            <a:endParaRPr lang="en-GB" b="1" dirty="0">
              <a:solidFill>
                <a:srgbClr val="FF0000"/>
              </a:solidFill>
            </a:endParaRPr>
          </a:p>
        </p:txBody>
      </p:sp>
      <p:sp>
        <p:nvSpPr>
          <p:cNvPr id="51" name="Oval 50"/>
          <p:cNvSpPr/>
          <p:nvPr/>
        </p:nvSpPr>
        <p:spPr bwMode="auto">
          <a:xfrm>
            <a:off x="5067658" y="4152047"/>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7" name="Oval 36"/>
          <p:cNvSpPr/>
          <p:nvPr/>
        </p:nvSpPr>
        <p:spPr bwMode="auto">
          <a:xfrm>
            <a:off x="7006847" y="500260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8" name="TextBox 37"/>
          <p:cNvSpPr txBox="1"/>
          <p:nvPr/>
        </p:nvSpPr>
        <p:spPr>
          <a:xfrm>
            <a:off x="5839717" y="4681929"/>
            <a:ext cx="1287532" cy="369332"/>
          </a:xfrm>
          <a:prstGeom prst="rect">
            <a:avLst/>
          </a:prstGeom>
          <a:noFill/>
        </p:spPr>
        <p:txBody>
          <a:bodyPr wrap="none" rtlCol="0">
            <a:spAutoFit/>
          </a:bodyPr>
          <a:lstStyle/>
          <a:p>
            <a:r>
              <a:rPr lang="en-GB" b="1" dirty="0" err="1" smtClean="0">
                <a:solidFill>
                  <a:srgbClr val="FF0000"/>
                </a:solidFill>
              </a:rPr>
              <a:t>targetPort</a:t>
            </a:r>
            <a:endParaRPr lang="en-GB" b="1" dirty="0">
              <a:solidFill>
                <a:srgbClr val="FF0000"/>
              </a:solidFill>
            </a:endParaRPr>
          </a:p>
        </p:txBody>
      </p:sp>
      <p:sp>
        <p:nvSpPr>
          <p:cNvPr id="40" name="Cloud 39"/>
          <p:cNvSpPr/>
          <p:nvPr/>
        </p:nvSpPr>
        <p:spPr bwMode="auto">
          <a:xfrm>
            <a:off x="19753" y="1486059"/>
            <a:ext cx="1635125" cy="1511380"/>
          </a:xfrm>
          <a:prstGeom prst="cloud">
            <a:avLst/>
          </a:prstGeom>
          <a:no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41" name="TextBox 40"/>
          <p:cNvSpPr txBox="1"/>
          <p:nvPr/>
        </p:nvSpPr>
        <p:spPr>
          <a:xfrm>
            <a:off x="5329681" y="439471"/>
            <a:ext cx="1197764" cy="369332"/>
          </a:xfrm>
          <a:prstGeom prst="rect">
            <a:avLst/>
          </a:prstGeom>
          <a:noFill/>
        </p:spPr>
        <p:txBody>
          <a:bodyPr wrap="none" rtlCol="0">
            <a:spAutoFit/>
          </a:bodyPr>
          <a:lstStyle/>
          <a:p>
            <a:r>
              <a:rPr lang="en-GB" b="1" dirty="0" err="1" smtClean="0">
                <a:solidFill>
                  <a:srgbClr val="FF0000"/>
                </a:solidFill>
              </a:rPr>
              <a:t>nodePort</a:t>
            </a:r>
            <a:endParaRPr lang="en-GB" b="1" dirty="0">
              <a:solidFill>
                <a:srgbClr val="FF0000"/>
              </a:solidFill>
            </a:endParaRPr>
          </a:p>
        </p:txBody>
      </p:sp>
      <p:sp>
        <p:nvSpPr>
          <p:cNvPr id="42" name="Oval 41"/>
          <p:cNvSpPr/>
          <p:nvPr/>
        </p:nvSpPr>
        <p:spPr bwMode="auto">
          <a:xfrm>
            <a:off x="6488396" y="811531"/>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1" name="Elbow Connector 10"/>
          <p:cNvCxnSpPr>
            <a:stCxn id="2" idx="2"/>
            <a:endCxn id="42" idx="2"/>
          </p:cNvCxnSpPr>
          <p:nvPr/>
        </p:nvCxnSpPr>
        <p:spPr bwMode="auto">
          <a:xfrm flipV="1">
            <a:off x="2037716" y="913349"/>
            <a:ext cx="4450680" cy="716532"/>
          </a:xfrm>
          <a:prstGeom prst="bentConnector3">
            <a:avLst>
              <a:gd name="adj1" fmla="val 17734"/>
            </a:avLst>
          </a:prstGeom>
          <a:solidFill>
            <a:schemeClr val="accent1"/>
          </a:solidFill>
          <a:ln w="2540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Straight Arrow Connector 58"/>
          <p:cNvCxnSpPr>
            <a:stCxn id="24" idx="4"/>
          </p:cNvCxnSpPr>
          <p:nvPr/>
        </p:nvCxnSpPr>
        <p:spPr bwMode="auto">
          <a:xfrm>
            <a:off x="2438567" y="3040115"/>
            <a:ext cx="1066633" cy="1687807"/>
          </a:xfrm>
          <a:prstGeom prst="straightConnector1">
            <a:avLst/>
          </a:prstGeom>
          <a:solidFill>
            <a:schemeClr val="accent1"/>
          </a:solidFill>
          <a:ln w="28575" cap="flat" cmpd="sng" algn="ctr">
            <a:solidFill>
              <a:schemeClr val="bg1">
                <a:lumMod val="65000"/>
              </a:schemeClr>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483659" y="3373582"/>
            <a:ext cx="1377300" cy="646331"/>
          </a:xfrm>
          <a:prstGeom prst="rect">
            <a:avLst/>
          </a:prstGeom>
          <a:noFill/>
        </p:spPr>
        <p:txBody>
          <a:bodyPr wrap="none" rtlCol="0">
            <a:spAutoFit/>
          </a:bodyPr>
          <a:lstStyle/>
          <a:p>
            <a:r>
              <a:rPr lang="en-GB" dirty="0" smtClean="0">
                <a:solidFill>
                  <a:schemeClr val="bg1">
                    <a:lumMod val="50000"/>
                  </a:schemeClr>
                </a:solidFill>
              </a:rPr>
              <a:t>External IP</a:t>
            </a:r>
          </a:p>
          <a:p>
            <a:r>
              <a:rPr lang="en-GB" dirty="0" smtClean="0">
                <a:solidFill>
                  <a:schemeClr val="bg1">
                    <a:lumMod val="50000"/>
                  </a:schemeClr>
                </a:solidFill>
              </a:rPr>
              <a:t>Port 80/443</a:t>
            </a:r>
            <a:endParaRPr lang="en-GB" dirty="0">
              <a:solidFill>
                <a:schemeClr val="bg1">
                  <a:lumMod val="50000"/>
                </a:schemeClr>
              </a:solidFill>
            </a:endParaRPr>
          </a:p>
        </p:txBody>
      </p:sp>
      <p:cxnSp>
        <p:nvCxnSpPr>
          <p:cNvPr id="29" name="Elbow Connector 28"/>
          <p:cNvCxnSpPr>
            <a:endCxn id="20" idx="0"/>
          </p:cNvCxnSpPr>
          <p:nvPr/>
        </p:nvCxnSpPr>
        <p:spPr bwMode="auto">
          <a:xfrm rot="16200000" flipH="1">
            <a:off x="5014603" y="4502565"/>
            <a:ext cx="603237" cy="309471"/>
          </a:xfrm>
          <a:prstGeom prst="bentConnector4">
            <a:avLst>
              <a:gd name="adj1" fmla="val 101708"/>
              <a:gd name="adj2" fmla="val 81456"/>
            </a:avLst>
          </a:prstGeom>
          <a:solidFill>
            <a:schemeClr val="accent1"/>
          </a:solidFill>
          <a:ln w="19050" cap="flat" cmpd="sng" algn="ctr">
            <a:solidFill>
              <a:schemeClr val="tx1"/>
            </a:solidFill>
            <a:prstDash val="sys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6" name="TextBox 55"/>
          <p:cNvSpPr txBox="1"/>
          <p:nvPr/>
        </p:nvSpPr>
        <p:spPr>
          <a:xfrm>
            <a:off x="2456421" y="511209"/>
            <a:ext cx="2634054" cy="369332"/>
          </a:xfrm>
          <a:prstGeom prst="rect">
            <a:avLst/>
          </a:prstGeom>
          <a:noFill/>
        </p:spPr>
        <p:txBody>
          <a:bodyPr wrap="none" rtlCol="0">
            <a:spAutoFit/>
          </a:bodyPr>
          <a:lstStyle/>
          <a:p>
            <a:r>
              <a:rPr lang="en-GB" b="1" dirty="0" smtClean="0">
                <a:solidFill>
                  <a:srgbClr val="0070C0"/>
                </a:solidFill>
              </a:rPr>
              <a:t>&lt;</a:t>
            </a:r>
            <a:r>
              <a:rPr lang="en-GB" b="1" dirty="0" err="1" smtClean="0">
                <a:solidFill>
                  <a:srgbClr val="0070C0"/>
                </a:solidFill>
              </a:rPr>
              <a:t>NodeIP</a:t>
            </a:r>
            <a:r>
              <a:rPr lang="en-GB" b="1" dirty="0" smtClean="0">
                <a:solidFill>
                  <a:srgbClr val="0070C0"/>
                </a:solidFill>
              </a:rPr>
              <a:t>&gt;:&lt;</a:t>
            </a:r>
            <a:r>
              <a:rPr lang="en-GB" b="1" dirty="0" err="1" smtClean="0">
                <a:solidFill>
                  <a:srgbClr val="0070C0"/>
                </a:solidFill>
              </a:rPr>
              <a:t>NodePort</a:t>
            </a:r>
            <a:r>
              <a:rPr lang="en-GB" b="1" dirty="0" smtClean="0">
                <a:solidFill>
                  <a:srgbClr val="0070C0"/>
                </a:solidFill>
              </a:rPr>
              <a:t>&gt;</a:t>
            </a:r>
            <a:endParaRPr lang="en-GB" b="1" dirty="0">
              <a:solidFill>
                <a:srgbClr val="0070C0"/>
              </a:solidFill>
            </a:endParaRPr>
          </a:p>
        </p:txBody>
      </p:sp>
      <p:sp>
        <p:nvSpPr>
          <p:cNvPr id="58" name="TextBox 57"/>
          <p:cNvSpPr txBox="1"/>
          <p:nvPr/>
        </p:nvSpPr>
        <p:spPr>
          <a:xfrm rot="17629284">
            <a:off x="4656238" y="2315190"/>
            <a:ext cx="2262158" cy="369332"/>
          </a:xfrm>
          <a:prstGeom prst="rect">
            <a:avLst/>
          </a:prstGeom>
          <a:noFill/>
        </p:spPr>
        <p:txBody>
          <a:bodyPr wrap="none" rtlCol="0">
            <a:spAutoFit/>
          </a:bodyPr>
          <a:lstStyle/>
          <a:p>
            <a:r>
              <a:rPr lang="en-GB" b="1" dirty="0" smtClean="0">
                <a:solidFill>
                  <a:srgbClr val="FF0000"/>
                </a:solidFill>
              </a:rPr>
              <a:t>&lt;</a:t>
            </a:r>
            <a:r>
              <a:rPr lang="en-GB" b="1" dirty="0" err="1" smtClean="0">
                <a:solidFill>
                  <a:srgbClr val="FF0000"/>
                </a:solidFill>
              </a:rPr>
              <a:t>ClusterIP</a:t>
            </a:r>
            <a:r>
              <a:rPr lang="en-GB" b="1" dirty="0" smtClean="0">
                <a:solidFill>
                  <a:srgbClr val="FF0000"/>
                </a:solidFill>
              </a:rPr>
              <a:t>&gt;:&lt;port&gt;</a:t>
            </a:r>
            <a:endParaRPr lang="en-GB" b="1" dirty="0">
              <a:solidFill>
                <a:srgbClr val="FF0000"/>
              </a:solidFill>
            </a:endParaRPr>
          </a:p>
        </p:txBody>
      </p:sp>
      <p:cxnSp>
        <p:nvCxnSpPr>
          <p:cNvPr id="62" name="Elbow Connector 61"/>
          <p:cNvCxnSpPr>
            <a:stCxn id="14" idx="0"/>
          </p:cNvCxnSpPr>
          <p:nvPr/>
        </p:nvCxnSpPr>
        <p:spPr bwMode="auto">
          <a:xfrm rot="16200000" flipV="1">
            <a:off x="6995471" y="609911"/>
            <a:ext cx="652561" cy="1259438"/>
          </a:xfrm>
          <a:prstGeom prst="bentConnector2">
            <a:avLst/>
          </a:prstGeom>
          <a:solidFill>
            <a:schemeClr val="accent1"/>
          </a:solidFill>
          <a:ln w="2540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4" name="Elbow Connector 63"/>
          <p:cNvCxnSpPr>
            <a:endCxn id="48" idx="2"/>
          </p:cNvCxnSpPr>
          <p:nvPr/>
        </p:nvCxnSpPr>
        <p:spPr bwMode="auto">
          <a:xfrm rot="5400000">
            <a:off x="6500724" y="1952781"/>
            <a:ext cx="1455452" cy="1386151"/>
          </a:xfrm>
          <a:prstGeom prst="bentConnector4">
            <a:avLst>
              <a:gd name="adj1" fmla="val 25560"/>
              <a:gd name="adj2" fmla="val 123585"/>
            </a:avLst>
          </a:prstGeom>
          <a:solidFill>
            <a:schemeClr val="accent1"/>
          </a:solidFill>
          <a:ln w="2540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8" name="TextBox 67"/>
          <p:cNvSpPr txBox="1"/>
          <p:nvPr/>
        </p:nvSpPr>
        <p:spPr>
          <a:xfrm>
            <a:off x="6261222" y="2260950"/>
            <a:ext cx="2634054" cy="369332"/>
          </a:xfrm>
          <a:prstGeom prst="rect">
            <a:avLst/>
          </a:prstGeom>
          <a:noFill/>
        </p:spPr>
        <p:txBody>
          <a:bodyPr wrap="none" rtlCol="0">
            <a:spAutoFit/>
          </a:bodyPr>
          <a:lstStyle/>
          <a:p>
            <a:r>
              <a:rPr lang="en-GB" b="1" dirty="0" smtClean="0">
                <a:solidFill>
                  <a:srgbClr val="0070C0"/>
                </a:solidFill>
              </a:rPr>
              <a:t>&lt;</a:t>
            </a:r>
            <a:r>
              <a:rPr lang="en-GB" b="1" dirty="0" err="1" smtClean="0">
                <a:solidFill>
                  <a:srgbClr val="0070C0"/>
                </a:solidFill>
              </a:rPr>
              <a:t>NodeIP</a:t>
            </a:r>
            <a:r>
              <a:rPr lang="en-GB" b="1" dirty="0" smtClean="0">
                <a:solidFill>
                  <a:srgbClr val="0070C0"/>
                </a:solidFill>
              </a:rPr>
              <a:t>&gt;:&lt;</a:t>
            </a:r>
            <a:r>
              <a:rPr lang="en-GB" b="1" dirty="0" err="1" smtClean="0">
                <a:solidFill>
                  <a:srgbClr val="0070C0"/>
                </a:solidFill>
              </a:rPr>
              <a:t>NodePort</a:t>
            </a:r>
            <a:r>
              <a:rPr lang="en-GB" b="1" dirty="0" smtClean="0">
                <a:solidFill>
                  <a:srgbClr val="0070C0"/>
                </a:solidFill>
              </a:rPr>
              <a:t>&gt;</a:t>
            </a:r>
            <a:endParaRPr lang="en-GB" b="1" dirty="0">
              <a:solidFill>
                <a:srgbClr val="0070C0"/>
              </a:solidFill>
            </a:endParaRPr>
          </a:p>
        </p:txBody>
      </p:sp>
      <p:sp>
        <p:nvSpPr>
          <p:cNvPr id="69" name="TextBox 68"/>
          <p:cNvSpPr txBox="1"/>
          <p:nvPr/>
        </p:nvSpPr>
        <p:spPr>
          <a:xfrm>
            <a:off x="7419602" y="238043"/>
            <a:ext cx="1537398" cy="646331"/>
          </a:xfrm>
          <a:prstGeom prst="rect">
            <a:avLst/>
          </a:prstGeom>
          <a:noFill/>
        </p:spPr>
        <p:txBody>
          <a:bodyPr wrap="square" rtlCol="0">
            <a:spAutoFit/>
          </a:bodyPr>
          <a:lstStyle/>
          <a:p>
            <a:r>
              <a:rPr lang="en-GB" b="1" dirty="0" smtClean="0">
                <a:solidFill>
                  <a:srgbClr val="0070C0"/>
                </a:solidFill>
              </a:rPr>
              <a:t>&lt;</a:t>
            </a:r>
            <a:r>
              <a:rPr lang="en-GB" b="1" dirty="0" err="1" smtClean="0">
                <a:solidFill>
                  <a:srgbClr val="0070C0"/>
                </a:solidFill>
              </a:rPr>
              <a:t>NodeIP</a:t>
            </a:r>
            <a:r>
              <a:rPr lang="en-GB" b="1" dirty="0" smtClean="0">
                <a:solidFill>
                  <a:srgbClr val="0070C0"/>
                </a:solidFill>
              </a:rPr>
              <a:t>&gt;:</a:t>
            </a:r>
          </a:p>
          <a:p>
            <a:r>
              <a:rPr lang="en-GB" b="1" dirty="0" smtClean="0">
                <a:solidFill>
                  <a:srgbClr val="0070C0"/>
                </a:solidFill>
              </a:rPr>
              <a:t>&lt;</a:t>
            </a:r>
            <a:r>
              <a:rPr lang="en-GB" b="1" dirty="0" err="1" smtClean="0">
                <a:solidFill>
                  <a:srgbClr val="0070C0"/>
                </a:solidFill>
              </a:rPr>
              <a:t>NodePort</a:t>
            </a:r>
            <a:r>
              <a:rPr lang="en-GB" b="1" dirty="0" smtClean="0">
                <a:solidFill>
                  <a:srgbClr val="0070C0"/>
                </a:solidFill>
              </a:rPr>
              <a:t>&gt;</a:t>
            </a:r>
            <a:endParaRPr lang="en-GB" b="1" dirty="0">
              <a:solidFill>
                <a:srgbClr val="0070C0"/>
              </a:solidFill>
            </a:endParaRPr>
          </a:p>
        </p:txBody>
      </p:sp>
      <p:cxnSp>
        <p:nvCxnSpPr>
          <p:cNvPr id="70" name="Straight Arrow Connector 69"/>
          <p:cNvCxnSpPr>
            <a:stCxn id="48" idx="3"/>
            <a:endCxn id="51" idx="6"/>
          </p:cNvCxnSpPr>
          <p:nvPr/>
        </p:nvCxnSpPr>
        <p:spPr bwMode="auto">
          <a:xfrm flipH="1">
            <a:off x="5271294" y="3445578"/>
            <a:ext cx="1293902" cy="808287"/>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3" name="TextBox 72"/>
          <p:cNvSpPr txBox="1"/>
          <p:nvPr/>
        </p:nvSpPr>
        <p:spPr>
          <a:xfrm rot="19679803">
            <a:off x="5473405" y="3689645"/>
            <a:ext cx="1636466" cy="646331"/>
          </a:xfrm>
          <a:prstGeom prst="rect">
            <a:avLst/>
          </a:prstGeom>
          <a:noFill/>
        </p:spPr>
        <p:txBody>
          <a:bodyPr wrap="square" rtlCol="0">
            <a:spAutoFit/>
          </a:bodyPr>
          <a:lstStyle/>
          <a:p>
            <a:r>
              <a:rPr lang="en-GB" b="1" dirty="0" smtClean="0">
                <a:solidFill>
                  <a:srgbClr val="FF0000"/>
                </a:solidFill>
              </a:rPr>
              <a:t>&lt;</a:t>
            </a:r>
            <a:r>
              <a:rPr lang="en-GB" b="1" dirty="0" err="1" smtClean="0">
                <a:solidFill>
                  <a:srgbClr val="FF0000"/>
                </a:solidFill>
              </a:rPr>
              <a:t>ClusterIP</a:t>
            </a:r>
            <a:r>
              <a:rPr lang="en-GB" b="1" dirty="0" smtClean="0">
                <a:solidFill>
                  <a:srgbClr val="FF0000"/>
                </a:solidFill>
              </a:rPr>
              <a:t>&gt;:&lt;port&gt;</a:t>
            </a:r>
            <a:endParaRPr lang="en-GB" b="1" dirty="0">
              <a:solidFill>
                <a:srgbClr val="FF0000"/>
              </a:solidFill>
            </a:endParaRPr>
          </a:p>
        </p:txBody>
      </p:sp>
      <p:sp>
        <p:nvSpPr>
          <p:cNvPr id="2" name="Rectangle 1"/>
          <p:cNvSpPr/>
          <p:nvPr/>
        </p:nvSpPr>
        <p:spPr bwMode="auto">
          <a:xfrm rot="16200000">
            <a:off x="1021598" y="1313189"/>
            <a:ext cx="1398852" cy="63338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smtClean="0"/>
              <a:t>Port Forwarding</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44" name="Straight Arrow Connector 43"/>
          <p:cNvCxnSpPr>
            <a:endCxn id="2" idx="0"/>
          </p:cNvCxnSpPr>
          <p:nvPr/>
        </p:nvCxnSpPr>
        <p:spPr bwMode="auto">
          <a:xfrm flipV="1">
            <a:off x="1108082" y="1629881"/>
            <a:ext cx="296250" cy="107479"/>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69593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9"/>
                                        </p:tgtEl>
                                        <p:attrNameLst>
                                          <p:attrName>style.visibility</p:attrName>
                                        </p:attrNameLst>
                                      </p:cBhvr>
                                      <p:to>
                                        <p:strVal val="visible"/>
                                      </p:to>
                                    </p:set>
                                  </p:childTnLst>
                                </p:cTn>
                              </p:par>
                              <p:par>
                                <p:cTn id="9" presetID="1" presetClass="exit" presetSubtype="0" fill="hold" grpId="0" nodeType="withEffect">
                                  <p:stCondLst>
                                    <p:cond delay="0"/>
                                  </p:stCondLst>
                                  <p:childTnLst>
                                    <p:set>
                                      <p:cBhvr>
                                        <p:cTn id="10" dur="1" fill="hold">
                                          <p:stCondLst>
                                            <p:cond delay="0"/>
                                          </p:stCondLst>
                                        </p:cTn>
                                        <p:tgtEl>
                                          <p:spTgt spid="56"/>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1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par>
                                <p:cTn id="23" presetID="1" presetClass="exit" presetSubtype="0" fill="hold" grpId="1" nodeType="withEffect">
                                  <p:stCondLst>
                                    <p:cond delay="0"/>
                                  </p:stCondLst>
                                  <p:childTnLst>
                                    <p:set>
                                      <p:cBhvr>
                                        <p:cTn id="24" dur="1" fill="hold">
                                          <p:stCondLst>
                                            <p:cond delay="0"/>
                                          </p:stCondLst>
                                        </p:cTn>
                                        <p:tgtEl>
                                          <p:spTgt spid="69"/>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62"/>
                                        </p:tgtEl>
                                        <p:attrNameLst>
                                          <p:attrName>style.visibility</p:attrName>
                                        </p:attrNameLst>
                                      </p:cBhvr>
                                      <p:to>
                                        <p:strVal val="hidden"/>
                                      </p:to>
                                    </p:set>
                                  </p:childTnLst>
                                </p:cTn>
                              </p:par>
                              <p:par>
                                <p:cTn id="27" presetID="1" presetClass="exit" presetSubtype="0" fill="hold" grpId="0" nodeType="withEffect">
                                  <p:stCondLst>
                                    <p:cond delay="0"/>
                                  </p:stCondLst>
                                  <p:childTnLst>
                                    <p:set>
                                      <p:cBhvr>
                                        <p:cTn id="28" dur="1" fill="hold">
                                          <p:stCondLst>
                                            <p:cond delay="0"/>
                                          </p:stCondLst>
                                        </p:cTn>
                                        <p:tgtEl>
                                          <p:spTgt spid="58"/>
                                        </p:tgtEl>
                                        <p:attrNameLst>
                                          <p:attrName>style.visibility</p:attrName>
                                        </p:attrNameLst>
                                      </p:cBhvr>
                                      <p:to>
                                        <p:strVal val="hidden"/>
                                      </p:to>
                                    </p:set>
                                  </p:childTnLst>
                                </p:cTn>
                              </p:par>
                              <p:par>
                                <p:cTn id="29" presetID="1" presetClass="exit" presetSubtype="0" fill="hold" nodeType="withEffect">
                                  <p:stCondLst>
                                    <p:cond delay="0"/>
                                  </p:stCondLst>
                                  <p:childTnLst>
                                    <p:set>
                                      <p:cBhvr>
                                        <p:cTn id="30" dur="1" fill="hold">
                                          <p:stCondLst>
                                            <p:cond delay="0"/>
                                          </p:stCondLst>
                                        </p:cTn>
                                        <p:tgtEl>
                                          <p:spTgt spid="3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p:bldP spid="58" grpId="0"/>
      <p:bldP spid="68" grpId="0"/>
      <p:bldP spid="69" grpId="0"/>
      <p:bldP spid="69" grpId="1"/>
      <p:bldP spid="7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bwMode="auto">
          <a:xfrm>
            <a:off x="2112744" y="160020"/>
            <a:ext cx="6871235" cy="6377305"/>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Rectangle 4"/>
          <p:cNvSpPr/>
          <p:nvPr/>
        </p:nvSpPr>
        <p:spPr bwMode="auto">
          <a:xfrm>
            <a:off x="6329706" y="449580"/>
            <a:ext cx="2209800" cy="221742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sp>
        <p:nvSpPr>
          <p:cNvPr id="6" name="Rectangle 5"/>
          <p:cNvSpPr/>
          <p:nvPr/>
        </p:nvSpPr>
        <p:spPr bwMode="auto">
          <a:xfrm>
            <a:off x="6344946" y="2807970"/>
            <a:ext cx="2194560" cy="2901108"/>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grpSp>
        <p:nvGrpSpPr>
          <p:cNvPr id="10" name="Group 9"/>
          <p:cNvGrpSpPr/>
          <p:nvPr/>
        </p:nvGrpSpPr>
        <p:grpSpPr>
          <a:xfrm>
            <a:off x="6652921" y="3200400"/>
            <a:ext cx="1783080" cy="1028700"/>
            <a:chOff x="2083435" y="1927860"/>
            <a:chExt cx="1783080" cy="1524000"/>
          </a:xfrm>
        </p:grpSpPr>
        <p:sp>
          <p:nvSpPr>
            <p:cNvPr id="7" name="Rounded Rectangle 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8" name="Oval 7"/>
            <p:cNvSpPr/>
            <p:nvPr/>
          </p:nvSpPr>
          <p:spPr bwMode="auto">
            <a:xfrm>
              <a:off x="2217420" y="2686484"/>
              <a:ext cx="1196340" cy="342901"/>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2" name="Group 11"/>
          <p:cNvGrpSpPr/>
          <p:nvPr/>
        </p:nvGrpSpPr>
        <p:grpSpPr>
          <a:xfrm>
            <a:off x="6652921" y="1062990"/>
            <a:ext cx="1783080" cy="1524000"/>
            <a:chOff x="2083435" y="1927860"/>
            <a:chExt cx="1783080" cy="1524000"/>
          </a:xfrm>
        </p:grpSpPr>
        <p:sp>
          <p:nvSpPr>
            <p:cNvPr id="13" name="Rounded Rectangle 12"/>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4" name="Oval 13"/>
            <p:cNvSpPr/>
            <p:nvPr/>
          </p:nvSpPr>
          <p:spPr bwMode="auto">
            <a:xfrm>
              <a:off x="251460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6" name="Group 15"/>
          <p:cNvGrpSpPr/>
          <p:nvPr/>
        </p:nvGrpSpPr>
        <p:grpSpPr>
          <a:xfrm>
            <a:off x="6652921" y="4456001"/>
            <a:ext cx="1783080" cy="964095"/>
            <a:chOff x="2083435" y="1927860"/>
            <a:chExt cx="1783080" cy="1042467"/>
          </a:xfrm>
        </p:grpSpPr>
        <p:sp>
          <p:nvSpPr>
            <p:cNvPr id="17" name="Rounded Rectangle 16"/>
            <p:cNvSpPr/>
            <p:nvPr/>
          </p:nvSpPr>
          <p:spPr bwMode="auto">
            <a:xfrm>
              <a:off x="2083435" y="1927860"/>
              <a:ext cx="1783080" cy="1042467"/>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8" name="Oval 17"/>
            <p:cNvSpPr/>
            <p:nvPr/>
          </p:nvSpPr>
          <p:spPr bwMode="auto">
            <a:xfrm>
              <a:off x="221742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sp>
        <p:nvSpPr>
          <p:cNvPr id="20" name="Cloud 19"/>
          <p:cNvSpPr/>
          <p:nvPr/>
        </p:nvSpPr>
        <p:spPr bwMode="auto">
          <a:xfrm>
            <a:off x="3323908" y="3223088"/>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LoadBalancer</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B</a:t>
            </a:r>
          </a:p>
        </p:txBody>
      </p:sp>
      <p:sp>
        <p:nvSpPr>
          <p:cNvPr id="21" name="Cloud 20"/>
          <p:cNvSpPr/>
          <p:nvPr/>
        </p:nvSpPr>
        <p:spPr bwMode="auto">
          <a:xfrm>
            <a:off x="3230880" y="1197868"/>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LoadBalancer</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A</a:t>
            </a:r>
          </a:p>
        </p:txBody>
      </p:sp>
      <p:sp>
        <p:nvSpPr>
          <p:cNvPr id="23" name="TextBox 22"/>
          <p:cNvSpPr txBox="1"/>
          <p:nvPr/>
        </p:nvSpPr>
        <p:spPr>
          <a:xfrm>
            <a:off x="609597" y="157500"/>
            <a:ext cx="1454244" cy="646331"/>
          </a:xfrm>
          <a:prstGeom prst="rect">
            <a:avLst/>
          </a:prstGeom>
          <a:noFill/>
        </p:spPr>
        <p:txBody>
          <a:bodyPr wrap="none" rtlCol="0">
            <a:spAutoFit/>
          </a:bodyPr>
          <a:lstStyle/>
          <a:p>
            <a:r>
              <a:rPr lang="en-GB" b="1" dirty="0" smtClean="0"/>
              <a:t>Kubernetes</a:t>
            </a:r>
          </a:p>
          <a:p>
            <a:r>
              <a:rPr lang="en-GB" b="1" dirty="0" smtClean="0"/>
              <a:t>Cluster</a:t>
            </a:r>
            <a:endParaRPr lang="en-GB" b="1" dirty="0"/>
          </a:p>
        </p:txBody>
      </p:sp>
      <p:sp>
        <p:nvSpPr>
          <p:cNvPr id="24" name="Oval 23"/>
          <p:cNvSpPr/>
          <p:nvPr/>
        </p:nvSpPr>
        <p:spPr bwMode="auto">
          <a:xfrm rot="16200000">
            <a:off x="1588937" y="2685785"/>
            <a:ext cx="990600" cy="708660"/>
          </a:xfrm>
          <a:prstGeom prst="ellipse">
            <a:avLst/>
          </a:prstGeom>
          <a:solidFill>
            <a:schemeClr val="bg1">
              <a:lumMod val="85000"/>
            </a:schemeClr>
          </a:solidFill>
          <a:ln w="9525" cap="flat" cmpd="sng" algn="ctr">
            <a:solidFill>
              <a:schemeClr val="bg1">
                <a:lumMod val="65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lumMod val="50000"/>
                  </a:schemeClr>
                </a:solidFill>
                <a:effectLst/>
                <a:latin typeface="Helvetica" panose="020B0604020202020204" pitchFamily="34" charset="0"/>
              </a:rPr>
              <a:t>Ingress</a:t>
            </a:r>
          </a:p>
        </p:txBody>
      </p:sp>
      <p:cxnSp>
        <p:nvCxnSpPr>
          <p:cNvPr id="26" name="Straight Arrow Connector 25"/>
          <p:cNvCxnSpPr>
            <a:stCxn id="24" idx="4"/>
            <a:endCxn id="21" idx="2"/>
          </p:cNvCxnSpPr>
          <p:nvPr/>
        </p:nvCxnSpPr>
        <p:spPr bwMode="auto">
          <a:xfrm flipV="1">
            <a:off x="2438567" y="2070358"/>
            <a:ext cx="798978" cy="969757"/>
          </a:xfrm>
          <a:prstGeom prst="straightConnector1">
            <a:avLst/>
          </a:prstGeom>
          <a:solidFill>
            <a:schemeClr val="accent1"/>
          </a:solidFill>
          <a:ln w="28575" cap="flat" cmpd="sng" algn="ctr">
            <a:solidFill>
              <a:schemeClr val="bg1">
                <a:lumMod val="65000"/>
              </a:schemeClr>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175464" y="1991662"/>
            <a:ext cx="1569660" cy="646331"/>
          </a:xfrm>
          <a:prstGeom prst="rect">
            <a:avLst/>
          </a:prstGeom>
          <a:noFill/>
        </p:spPr>
        <p:txBody>
          <a:bodyPr wrap="none" rtlCol="0">
            <a:spAutoFit/>
          </a:bodyPr>
          <a:lstStyle/>
          <a:p>
            <a:r>
              <a:rPr lang="en-GB" dirty="0" smtClean="0"/>
              <a:t>External Host</a:t>
            </a:r>
          </a:p>
          <a:p>
            <a:r>
              <a:rPr lang="en-GB" dirty="0" smtClean="0"/>
              <a:t>Application</a:t>
            </a:r>
          </a:p>
        </p:txBody>
      </p:sp>
      <p:cxnSp>
        <p:nvCxnSpPr>
          <p:cNvPr id="33" name="Straight Arrow Connector 32"/>
          <p:cNvCxnSpPr>
            <a:endCxn id="24" idx="0"/>
          </p:cNvCxnSpPr>
          <p:nvPr/>
        </p:nvCxnSpPr>
        <p:spPr bwMode="auto">
          <a:xfrm>
            <a:off x="1404084" y="2804414"/>
            <a:ext cx="325823" cy="235701"/>
          </a:xfrm>
          <a:prstGeom prst="straightConnector1">
            <a:avLst/>
          </a:prstGeom>
          <a:solidFill>
            <a:schemeClr val="accent1"/>
          </a:solidFill>
          <a:ln w="28575" cap="flat" cmpd="sng" algn="ctr">
            <a:solidFill>
              <a:schemeClr val="bg1">
                <a:lumMod val="65000"/>
              </a:schemeClr>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48101" y="4516870"/>
            <a:ext cx="3267230" cy="2308324"/>
          </a:xfrm>
          <a:prstGeom prst="rect">
            <a:avLst/>
          </a:prstGeom>
          <a:solidFill>
            <a:schemeClr val="accent2">
              <a:lumMod val="20000"/>
              <a:lumOff val="80000"/>
            </a:schemeClr>
          </a:solidFill>
        </p:spPr>
        <p:txBody>
          <a:bodyPr wrap="square" rtlCol="0">
            <a:spAutoFit/>
          </a:bodyPr>
          <a:lstStyle/>
          <a:p>
            <a:r>
              <a:rPr lang="en-GB" b="1" dirty="0" smtClean="0"/>
              <a:t>External connection</a:t>
            </a:r>
            <a:r>
              <a:rPr lang="en-GB" dirty="0" smtClean="0"/>
              <a:t>, </a:t>
            </a:r>
            <a:r>
              <a:rPr lang="en-GB" dirty="0" err="1" smtClean="0"/>
              <a:t>LoadBalancer</a:t>
            </a:r>
            <a:r>
              <a:rPr lang="en-GB" dirty="0" smtClean="0"/>
              <a:t> provides unique IP address per service. Use the external IP and the service “port” number. Note: Services can have the same “port” numbers because the IP addresses are different.</a:t>
            </a:r>
          </a:p>
        </p:txBody>
      </p:sp>
      <p:sp>
        <p:nvSpPr>
          <p:cNvPr id="37" name="Oval 36"/>
          <p:cNvSpPr/>
          <p:nvPr/>
        </p:nvSpPr>
        <p:spPr bwMode="auto">
          <a:xfrm>
            <a:off x="6737633" y="500260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8" name="TextBox 37"/>
          <p:cNvSpPr txBox="1"/>
          <p:nvPr/>
        </p:nvSpPr>
        <p:spPr>
          <a:xfrm>
            <a:off x="5529457" y="5050763"/>
            <a:ext cx="1287532" cy="369332"/>
          </a:xfrm>
          <a:prstGeom prst="rect">
            <a:avLst/>
          </a:prstGeom>
          <a:noFill/>
        </p:spPr>
        <p:txBody>
          <a:bodyPr wrap="none" rtlCol="0">
            <a:spAutoFit/>
          </a:bodyPr>
          <a:lstStyle/>
          <a:p>
            <a:r>
              <a:rPr lang="en-GB" b="1" dirty="0" err="1" smtClean="0">
                <a:solidFill>
                  <a:srgbClr val="FF0000"/>
                </a:solidFill>
              </a:rPr>
              <a:t>targetPort</a:t>
            </a:r>
            <a:endParaRPr lang="en-GB" b="1" dirty="0">
              <a:solidFill>
                <a:srgbClr val="FF0000"/>
              </a:solidFill>
            </a:endParaRPr>
          </a:p>
        </p:txBody>
      </p:sp>
      <p:sp>
        <p:nvSpPr>
          <p:cNvPr id="40" name="Cloud 39"/>
          <p:cNvSpPr/>
          <p:nvPr/>
        </p:nvSpPr>
        <p:spPr bwMode="auto">
          <a:xfrm>
            <a:off x="19753" y="1486059"/>
            <a:ext cx="1817546" cy="1511380"/>
          </a:xfrm>
          <a:prstGeom prst="cloud">
            <a:avLst/>
          </a:prstGeom>
          <a:no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59" name="Straight Arrow Connector 58"/>
          <p:cNvCxnSpPr>
            <a:stCxn id="24" idx="4"/>
            <a:endCxn id="20" idx="2"/>
          </p:cNvCxnSpPr>
          <p:nvPr/>
        </p:nvCxnSpPr>
        <p:spPr bwMode="auto">
          <a:xfrm>
            <a:off x="2438567" y="3040115"/>
            <a:ext cx="892006" cy="1055463"/>
          </a:xfrm>
          <a:prstGeom prst="straightConnector1">
            <a:avLst/>
          </a:prstGeom>
          <a:solidFill>
            <a:schemeClr val="accent1"/>
          </a:solidFill>
          <a:ln w="28575" cap="flat" cmpd="sng" algn="ctr">
            <a:solidFill>
              <a:schemeClr val="bg1">
                <a:lumMod val="65000"/>
              </a:schemeClr>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424370" y="3082202"/>
            <a:ext cx="1377300" cy="646331"/>
          </a:xfrm>
          <a:prstGeom prst="rect">
            <a:avLst/>
          </a:prstGeom>
          <a:noFill/>
        </p:spPr>
        <p:txBody>
          <a:bodyPr wrap="none" rtlCol="0">
            <a:spAutoFit/>
          </a:bodyPr>
          <a:lstStyle/>
          <a:p>
            <a:r>
              <a:rPr lang="en-GB" dirty="0" smtClean="0">
                <a:solidFill>
                  <a:schemeClr val="bg1">
                    <a:lumMod val="50000"/>
                  </a:schemeClr>
                </a:solidFill>
              </a:rPr>
              <a:t>External IP</a:t>
            </a:r>
          </a:p>
          <a:p>
            <a:r>
              <a:rPr lang="en-GB" dirty="0" smtClean="0">
                <a:solidFill>
                  <a:schemeClr val="bg1">
                    <a:lumMod val="50000"/>
                  </a:schemeClr>
                </a:solidFill>
              </a:rPr>
              <a:t>Port 80/443</a:t>
            </a:r>
            <a:endParaRPr lang="en-GB" dirty="0">
              <a:solidFill>
                <a:schemeClr val="bg1">
                  <a:lumMod val="50000"/>
                </a:schemeClr>
              </a:solidFill>
            </a:endParaRPr>
          </a:p>
        </p:txBody>
      </p:sp>
      <p:sp>
        <p:nvSpPr>
          <p:cNvPr id="66" name="Oval 65"/>
          <p:cNvSpPr/>
          <p:nvPr/>
        </p:nvSpPr>
        <p:spPr bwMode="auto">
          <a:xfrm>
            <a:off x="6726801" y="369659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8" name="Oval 67"/>
          <p:cNvSpPr/>
          <p:nvPr/>
        </p:nvSpPr>
        <p:spPr bwMode="auto">
          <a:xfrm>
            <a:off x="6915689" y="1627469"/>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43" name="Straight Arrow Connector 42"/>
          <p:cNvCxnSpPr/>
          <p:nvPr/>
        </p:nvCxnSpPr>
        <p:spPr bwMode="auto">
          <a:xfrm flipV="1">
            <a:off x="1688804" y="1565911"/>
            <a:ext cx="1786078" cy="87920"/>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rot="21392289">
            <a:off x="1456705" y="1218220"/>
            <a:ext cx="2108269" cy="369332"/>
          </a:xfrm>
          <a:prstGeom prst="rect">
            <a:avLst/>
          </a:prstGeom>
          <a:noFill/>
        </p:spPr>
        <p:txBody>
          <a:bodyPr wrap="none" rtlCol="0">
            <a:spAutoFit/>
          </a:bodyPr>
          <a:lstStyle/>
          <a:p>
            <a:r>
              <a:rPr lang="en-GB" dirty="0" smtClean="0"/>
              <a:t>ExternalIP1:&lt;port&gt;</a:t>
            </a:r>
            <a:endParaRPr lang="en-GB" dirty="0"/>
          </a:p>
        </p:txBody>
      </p:sp>
      <p:sp>
        <p:nvSpPr>
          <p:cNvPr id="46" name="TextBox 45"/>
          <p:cNvSpPr txBox="1"/>
          <p:nvPr/>
        </p:nvSpPr>
        <p:spPr>
          <a:xfrm>
            <a:off x="3691061" y="1359243"/>
            <a:ext cx="633507" cy="369332"/>
          </a:xfrm>
          <a:prstGeom prst="rect">
            <a:avLst/>
          </a:prstGeom>
          <a:noFill/>
        </p:spPr>
        <p:txBody>
          <a:bodyPr wrap="none" rtlCol="0">
            <a:spAutoFit/>
          </a:bodyPr>
          <a:lstStyle/>
          <a:p>
            <a:r>
              <a:rPr lang="en-GB" b="1" dirty="0" smtClean="0">
                <a:solidFill>
                  <a:srgbClr val="FF0000"/>
                </a:solidFill>
              </a:rPr>
              <a:t>port</a:t>
            </a:r>
            <a:endParaRPr lang="en-GB" b="1" dirty="0">
              <a:solidFill>
                <a:srgbClr val="FF0000"/>
              </a:solidFill>
            </a:endParaRPr>
          </a:p>
        </p:txBody>
      </p:sp>
      <p:sp>
        <p:nvSpPr>
          <p:cNvPr id="47" name="Oval 46"/>
          <p:cNvSpPr/>
          <p:nvPr/>
        </p:nvSpPr>
        <p:spPr bwMode="auto">
          <a:xfrm>
            <a:off x="3436344" y="1483475"/>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48" name="Straight Arrow Connector 47"/>
          <p:cNvCxnSpPr>
            <a:endCxn id="66" idx="1"/>
          </p:cNvCxnSpPr>
          <p:nvPr/>
        </p:nvCxnSpPr>
        <p:spPr bwMode="auto">
          <a:xfrm>
            <a:off x="5042680" y="2615500"/>
            <a:ext cx="1713943" cy="1110916"/>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0" name="Elbow Connector 49"/>
          <p:cNvCxnSpPr/>
          <p:nvPr/>
        </p:nvCxnSpPr>
        <p:spPr bwMode="auto">
          <a:xfrm>
            <a:off x="3550275" y="1693021"/>
            <a:ext cx="1456052" cy="893969"/>
          </a:xfrm>
          <a:prstGeom prst="bentConnector3">
            <a:avLst>
              <a:gd name="adj1" fmla="val 541"/>
            </a:avLst>
          </a:prstGeom>
          <a:solidFill>
            <a:schemeClr val="accent1"/>
          </a:solidFill>
          <a:ln w="19050" cap="flat" cmpd="sng" algn="ctr">
            <a:solidFill>
              <a:schemeClr val="tx1"/>
            </a:solidFill>
            <a:prstDash val="sys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5" name="TextBox 54"/>
          <p:cNvSpPr txBox="1"/>
          <p:nvPr/>
        </p:nvSpPr>
        <p:spPr>
          <a:xfrm>
            <a:off x="5350248" y="3544902"/>
            <a:ext cx="1287532" cy="369332"/>
          </a:xfrm>
          <a:prstGeom prst="rect">
            <a:avLst/>
          </a:prstGeom>
          <a:noFill/>
        </p:spPr>
        <p:txBody>
          <a:bodyPr wrap="none" rtlCol="0">
            <a:spAutoFit/>
          </a:bodyPr>
          <a:lstStyle/>
          <a:p>
            <a:r>
              <a:rPr lang="en-GB" b="1" dirty="0" err="1" smtClean="0">
                <a:solidFill>
                  <a:srgbClr val="FF0000"/>
                </a:solidFill>
              </a:rPr>
              <a:t>targetPort</a:t>
            </a:r>
            <a:endParaRPr lang="en-GB" b="1" dirty="0">
              <a:solidFill>
                <a:srgbClr val="FF0000"/>
              </a:solidFill>
            </a:endParaRPr>
          </a:p>
        </p:txBody>
      </p:sp>
      <p:sp>
        <p:nvSpPr>
          <p:cNvPr id="57" name="TextBox 56"/>
          <p:cNvSpPr txBox="1"/>
          <p:nvPr/>
        </p:nvSpPr>
        <p:spPr>
          <a:xfrm>
            <a:off x="5574634" y="1298809"/>
            <a:ext cx="1287532" cy="369332"/>
          </a:xfrm>
          <a:prstGeom prst="rect">
            <a:avLst/>
          </a:prstGeom>
          <a:noFill/>
        </p:spPr>
        <p:txBody>
          <a:bodyPr wrap="none" rtlCol="0">
            <a:spAutoFit/>
          </a:bodyPr>
          <a:lstStyle/>
          <a:p>
            <a:r>
              <a:rPr lang="en-GB" b="1" dirty="0" err="1" smtClean="0">
                <a:solidFill>
                  <a:srgbClr val="FF0000"/>
                </a:solidFill>
              </a:rPr>
              <a:t>targetPort</a:t>
            </a:r>
            <a:endParaRPr lang="en-GB" b="1" dirty="0">
              <a:solidFill>
                <a:srgbClr val="FF0000"/>
              </a:solidFill>
            </a:endParaRPr>
          </a:p>
        </p:txBody>
      </p:sp>
      <p:cxnSp>
        <p:nvCxnSpPr>
          <p:cNvPr id="58" name="Straight Arrow Connector 57"/>
          <p:cNvCxnSpPr>
            <a:endCxn id="68" idx="2"/>
          </p:cNvCxnSpPr>
          <p:nvPr/>
        </p:nvCxnSpPr>
        <p:spPr bwMode="auto">
          <a:xfrm flipV="1">
            <a:off x="5055230" y="1729287"/>
            <a:ext cx="1860459" cy="804174"/>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Arc 41"/>
          <p:cNvSpPr/>
          <p:nvPr/>
        </p:nvSpPr>
        <p:spPr bwMode="auto">
          <a:xfrm>
            <a:off x="5230204" y="1991662"/>
            <a:ext cx="943019" cy="1460062"/>
          </a:xfrm>
          <a:prstGeom prst="arc">
            <a:avLst>
              <a:gd name="adj1" fmla="val 16200000"/>
              <a:gd name="adj2" fmla="val 5109918"/>
            </a:avLst>
          </a:prstGeom>
          <a:noFill/>
          <a:ln w="28575" cap="flat" cmpd="sng" algn="ctr">
            <a:solidFill>
              <a:schemeClr val="tx1"/>
            </a:solidFill>
            <a:prstDash val="solid"/>
            <a:round/>
            <a:headEnd type="none"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1" name="TextBox 50"/>
          <p:cNvSpPr txBox="1"/>
          <p:nvPr/>
        </p:nvSpPr>
        <p:spPr>
          <a:xfrm>
            <a:off x="5416043" y="2251315"/>
            <a:ext cx="2038464" cy="646331"/>
          </a:xfrm>
          <a:prstGeom prst="rect">
            <a:avLst/>
          </a:prstGeom>
          <a:noFill/>
        </p:spPr>
        <p:txBody>
          <a:bodyPr wrap="square" rtlCol="0">
            <a:spAutoFit/>
          </a:bodyPr>
          <a:lstStyle/>
          <a:p>
            <a:r>
              <a:rPr lang="en-GB" dirty="0" smtClean="0"/>
              <a:t>Load balance between nodes</a:t>
            </a:r>
            <a:endParaRPr lang="en-GB" dirty="0"/>
          </a:p>
        </p:txBody>
      </p:sp>
      <p:cxnSp>
        <p:nvCxnSpPr>
          <p:cNvPr id="60" name="Elbow Connector 59"/>
          <p:cNvCxnSpPr/>
          <p:nvPr/>
        </p:nvCxnSpPr>
        <p:spPr bwMode="auto">
          <a:xfrm>
            <a:off x="336385" y="2762151"/>
            <a:ext cx="2994188" cy="1583486"/>
          </a:xfrm>
          <a:prstGeom prst="bentConnector3">
            <a:avLst>
              <a:gd name="adj1" fmla="val -318"/>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0" name="TextBox 69"/>
          <p:cNvSpPr txBox="1"/>
          <p:nvPr/>
        </p:nvSpPr>
        <p:spPr>
          <a:xfrm>
            <a:off x="290169" y="4004210"/>
            <a:ext cx="2108269" cy="369332"/>
          </a:xfrm>
          <a:prstGeom prst="rect">
            <a:avLst/>
          </a:prstGeom>
          <a:noFill/>
        </p:spPr>
        <p:txBody>
          <a:bodyPr wrap="none" rtlCol="0">
            <a:spAutoFit/>
          </a:bodyPr>
          <a:lstStyle/>
          <a:p>
            <a:r>
              <a:rPr lang="en-GB" dirty="0" smtClean="0"/>
              <a:t>ExternalIP2:&lt;port&gt;</a:t>
            </a:r>
            <a:endParaRPr lang="en-GB" dirty="0"/>
          </a:p>
        </p:txBody>
      </p:sp>
      <p:sp>
        <p:nvSpPr>
          <p:cNvPr id="71" name="TextBox 70"/>
          <p:cNvSpPr txBox="1"/>
          <p:nvPr/>
        </p:nvSpPr>
        <p:spPr>
          <a:xfrm>
            <a:off x="3392784" y="4373542"/>
            <a:ext cx="633507" cy="369332"/>
          </a:xfrm>
          <a:prstGeom prst="rect">
            <a:avLst/>
          </a:prstGeom>
          <a:noFill/>
        </p:spPr>
        <p:txBody>
          <a:bodyPr wrap="square" rtlCol="0">
            <a:spAutoFit/>
          </a:bodyPr>
          <a:lstStyle/>
          <a:p>
            <a:r>
              <a:rPr lang="en-GB" b="1" dirty="0" smtClean="0">
                <a:solidFill>
                  <a:srgbClr val="FF0000"/>
                </a:solidFill>
              </a:rPr>
              <a:t>port</a:t>
            </a:r>
            <a:endParaRPr lang="en-GB" b="1" dirty="0">
              <a:solidFill>
                <a:srgbClr val="FF0000"/>
              </a:solidFill>
            </a:endParaRPr>
          </a:p>
        </p:txBody>
      </p:sp>
      <p:sp>
        <p:nvSpPr>
          <p:cNvPr id="72" name="Oval 71"/>
          <p:cNvSpPr/>
          <p:nvPr/>
        </p:nvSpPr>
        <p:spPr bwMode="auto">
          <a:xfrm>
            <a:off x="3308725" y="424645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73" name="Elbow Connector 72"/>
          <p:cNvCxnSpPr>
            <a:stCxn id="72" idx="6"/>
          </p:cNvCxnSpPr>
          <p:nvPr/>
        </p:nvCxnSpPr>
        <p:spPr bwMode="auto">
          <a:xfrm>
            <a:off x="3512361" y="4348272"/>
            <a:ext cx="1834580" cy="25270"/>
          </a:xfrm>
          <a:prstGeom prst="bentConnector3">
            <a:avLst>
              <a:gd name="adj1" fmla="val 50000"/>
            </a:avLst>
          </a:prstGeom>
          <a:solidFill>
            <a:schemeClr val="accent1"/>
          </a:solidFill>
          <a:ln w="19050" cap="flat" cmpd="sng" algn="ctr">
            <a:solidFill>
              <a:schemeClr val="tx1"/>
            </a:solidFill>
            <a:prstDash val="sys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Arrow Connector 73"/>
          <p:cNvCxnSpPr/>
          <p:nvPr/>
        </p:nvCxnSpPr>
        <p:spPr bwMode="auto">
          <a:xfrm>
            <a:off x="5359851" y="4396424"/>
            <a:ext cx="1387435" cy="709159"/>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Arc 74"/>
          <p:cNvSpPr/>
          <p:nvPr/>
        </p:nvSpPr>
        <p:spPr bwMode="auto">
          <a:xfrm>
            <a:off x="4979889" y="4129206"/>
            <a:ext cx="943019" cy="932040"/>
          </a:xfrm>
          <a:prstGeom prst="arc">
            <a:avLst>
              <a:gd name="adj1" fmla="val 18939010"/>
              <a:gd name="adj2" fmla="val 5109918"/>
            </a:avLst>
          </a:prstGeom>
          <a:noFill/>
          <a:ln w="28575" cap="flat" cmpd="sng" algn="ctr">
            <a:solidFill>
              <a:schemeClr val="tx1"/>
            </a:solidFill>
            <a:prstDash val="solid"/>
            <a:round/>
            <a:headEnd type="none"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6" name="TextBox 75"/>
          <p:cNvSpPr txBox="1"/>
          <p:nvPr/>
        </p:nvSpPr>
        <p:spPr>
          <a:xfrm>
            <a:off x="5006327" y="4305912"/>
            <a:ext cx="2038464" cy="646331"/>
          </a:xfrm>
          <a:prstGeom prst="rect">
            <a:avLst/>
          </a:prstGeom>
          <a:noFill/>
        </p:spPr>
        <p:txBody>
          <a:bodyPr wrap="square" rtlCol="0">
            <a:spAutoFit/>
          </a:bodyPr>
          <a:lstStyle/>
          <a:p>
            <a:r>
              <a:rPr lang="en-GB" dirty="0" smtClean="0"/>
              <a:t>Load balance between nodes</a:t>
            </a:r>
            <a:endParaRPr lang="en-GB" dirty="0"/>
          </a:p>
        </p:txBody>
      </p:sp>
    </p:spTree>
    <p:extLst>
      <p:ext uri="{BB962C8B-B14F-4D97-AF65-F5344CB8AC3E}">
        <p14:creationId xmlns:p14="http://schemas.microsoft.com/office/powerpoint/2010/main" val="10284597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bwMode="auto">
          <a:xfrm>
            <a:off x="2112744" y="160020"/>
            <a:ext cx="6871235" cy="6377305"/>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Rectangle 4"/>
          <p:cNvSpPr/>
          <p:nvPr/>
        </p:nvSpPr>
        <p:spPr bwMode="auto">
          <a:xfrm>
            <a:off x="6329706" y="449580"/>
            <a:ext cx="2209800" cy="221742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sp>
        <p:nvSpPr>
          <p:cNvPr id="6" name="Rectangle 5"/>
          <p:cNvSpPr/>
          <p:nvPr/>
        </p:nvSpPr>
        <p:spPr bwMode="auto">
          <a:xfrm>
            <a:off x="6344946" y="2807970"/>
            <a:ext cx="2194560" cy="2901108"/>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grpSp>
        <p:nvGrpSpPr>
          <p:cNvPr id="10" name="Group 9"/>
          <p:cNvGrpSpPr/>
          <p:nvPr/>
        </p:nvGrpSpPr>
        <p:grpSpPr>
          <a:xfrm>
            <a:off x="6652921" y="3200400"/>
            <a:ext cx="1783080" cy="1028700"/>
            <a:chOff x="2083435" y="1927860"/>
            <a:chExt cx="1783080" cy="1524000"/>
          </a:xfrm>
        </p:grpSpPr>
        <p:sp>
          <p:nvSpPr>
            <p:cNvPr id="7" name="Rounded Rectangle 6"/>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8" name="Oval 7"/>
            <p:cNvSpPr/>
            <p:nvPr/>
          </p:nvSpPr>
          <p:spPr bwMode="auto">
            <a:xfrm>
              <a:off x="2217420" y="2686484"/>
              <a:ext cx="1196340" cy="342901"/>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2" name="Group 11"/>
          <p:cNvGrpSpPr/>
          <p:nvPr/>
        </p:nvGrpSpPr>
        <p:grpSpPr>
          <a:xfrm>
            <a:off x="6652921" y="1062990"/>
            <a:ext cx="1783080" cy="1524000"/>
            <a:chOff x="2083435" y="1927860"/>
            <a:chExt cx="1783080" cy="1524000"/>
          </a:xfrm>
        </p:grpSpPr>
        <p:sp>
          <p:nvSpPr>
            <p:cNvPr id="13" name="Rounded Rectangle 12"/>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4" name="Oval 13"/>
            <p:cNvSpPr/>
            <p:nvPr/>
          </p:nvSpPr>
          <p:spPr bwMode="auto">
            <a:xfrm>
              <a:off x="251460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6" name="Group 15"/>
          <p:cNvGrpSpPr/>
          <p:nvPr/>
        </p:nvGrpSpPr>
        <p:grpSpPr>
          <a:xfrm>
            <a:off x="6652921" y="4456001"/>
            <a:ext cx="1783080" cy="964095"/>
            <a:chOff x="2083435" y="1927860"/>
            <a:chExt cx="1783080" cy="1042467"/>
          </a:xfrm>
        </p:grpSpPr>
        <p:sp>
          <p:nvSpPr>
            <p:cNvPr id="17" name="Rounded Rectangle 16"/>
            <p:cNvSpPr/>
            <p:nvPr/>
          </p:nvSpPr>
          <p:spPr bwMode="auto">
            <a:xfrm>
              <a:off x="2083435" y="1927860"/>
              <a:ext cx="1783080" cy="1042467"/>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8" name="Oval 17"/>
            <p:cNvSpPr/>
            <p:nvPr/>
          </p:nvSpPr>
          <p:spPr bwMode="auto">
            <a:xfrm>
              <a:off x="221742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sp>
        <p:nvSpPr>
          <p:cNvPr id="20" name="Cloud 19"/>
          <p:cNvSpPr/>
          <p:nvPr/>
        </p:nvSpPr>
        <p:spPr bwMode="auto">
          <a:xfrm>
            <a:off x="3323908" y="3223088"/>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NodePort</a:t>
            </a:r>
            <a:r>
              <a:rPr kumimoji="0" lang="en-GB" sz="1800" b="0" i="0" u="none" strike="noStrike" cap="none" normalizeH="0" baseline="0" dirty="0" smtClean="0">
                <a:ln>
                  <a:noFill/>
                </a:ln>
                <a:solidFill>
                  <a:schemeClr val="tx1"/>
                </a:solidFill>
                <a:effectLst/>
                <a:latin typeface="Helvetica" panose="020B0604020202020204" pitchFamily="34" charset="0"/>
              </a:rPr>
              <a:t> or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LoadBalancer</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B</a:t>
            </a:r>
          </a:p>
        </p:txBody>
      </p:sp>
      <p:sp>
        <p:nvSpPr>
          <p:cNvPr id="21" name="Cloud 20"/>
          <p:cNvSpPr/>
          <p:nvPr/>
        </p:nvSpPr>
        <p:spPr bwMode="auto">
          <a:xfrm>
            <a:off x="3230880" y="1197868"/>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NodePort</a:t>
            </a:r>
            <a:r>
              <a:rPr kumimoji="0" lang="en-GB" sz="1800" b="0" i="0" u="none" strike="noStrike" cap="none" normalizeH="0" dirty="0" smtClean="0">
                <a:ln>
                  <a:noFill/>
                </a:ln>
                <a:solidFill>
                  <a:schemeClr val="tx1"/>
                </a:solidFill>
                <a:effectLst/>
                <a:latin typeface="Helvetica" panose="020B0604020202020204" pitchFamily="34" charset="0"/>
              </a:rPr>
              <a:t> or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LoadBalancer</a:t>
            </a:r>
            <a:endParaRPr kumimoji="0" lang="en-GB" sz="1800" b="0" i="0" u="none" strike="noStrike" cap="none" normalizeH="0" baseline="0" dirty="0" smtClean="0">
              <a:ln>
                <a:noFill/>
              </a:ln>
              <a:solidFill>
                <a:schemeClr val="tx1"/>
              </a:solidFill>
              <a:effectLst/>
              <a:latin typeface="Helvetica" panose="020B0604020202020204" pitchFamily="34"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A</a:t>
            </a:r>
          </a:p>
        </p:txBody>
      </p:sp>
      <p:sp>
        <p:nvSpPr>
          <p:cNvPr id="23" name="TextBox 22"/>
          <p:cNvSpPr txBox="1"/>
          <p:nvPr/>
        </p:nvSpPr>
        <p:spPr>
          <a:xfrm>
            <a:off x="609597" y="157500"/>
            <a:ext cx="1454244" cy="646331"/>
          </a:xfrm>
          <a:prstGeom prst="rect">
            <a:avLst/>
          </a:prstGeom>
          <a:noFill/>
        </p:spPr>
        <p:txBody>
          <a:bodyPr wrap="none" rtlCol="0">
            <a:spAutoFit/>
          </a:bodyPr>
          <a:lstStyle/>
          <a:p>
            <a:r>
              <a:rPr lang="en-GB" b="1" dirty="0" smtClean="0"/>
              <a:t>Kubernetes</a:t>
            </a:r>
          </a:p>
          <a:p>
            <a:r>
              <a:rPr lang="en-GB" b="1" dirty="0" smtClean="0"/>
              <a:t>Cluster</a:t>
            </a:r>
            <a:endParaRPr lang="en-GB" b="1" dirty="0"/>
          </a:p>
        </p:txBody>
      </p:sp>
      <p:sp>
        <p:nvSpPr>
          <p:cNvPr id="24" name="Oval 23"/>
          <p:cNvSpPr/>
          <p:nvPr/>
        </p:nvSpPr>
        <p:spPr bwMode="auto">
          <a:xfrm rot="16200000">
            <a:off x="1588937" y="2685785"/>
            <a:ext cx="990600" cy="708660"/>
          </a:xfrm>
          <a:prstGeom prst="ellipse">
            <a:avLst/>
          </a:prstGeom>
          <a:solidFill>
            <a:schemeClr val="tx2">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effectLst/>
                <a:latin typeface="Helvetica" panose="020B0604020202020204" pitchFamily="34" charset="0"/>
              </a:rPr>
              <a:t>Ingress</a:t>
            </a:r>
          </a:p>
        </p:txBody>
      </p:sp>
      <p:cxnSp>
        <p:nvCxnSpPr>
          <p:cNvPr id="26" name="Straight Arrow Connector 25"/>
          <p:cNvCxnSpPr/>
          <p:nvPr/>
        </p:nvCxnSpPr>
        <p:spPr bwMode="auto">
          <a:xfrm flipV="1">
            <a:off x="2451710" y="2070358"/>
            <a:ext cx="798978" cy="969757"/>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175464" y="1991662"/>
            <a:ext cx="1569660" cy="646331"/>
          </a:xfrm>
          <a:prstGeom prst="rect">
            <a:avLst/>
          </a:prstGeom>
          <a:noFill/>
        </p:spPr>
        <p:txBody>
          <a:bodyPr wrap="none" rtlCol="0">
            <a:spAutoFit/>
          </a:bodyPr>
          <a:lstStyle/>
          <a:p>
            <a:r>
              <a:rPr lang="en-GB" dirty="0" smtClean="0"/>
              <a:t>External Host</a:t>
            </a:r>
          </a:p>
          <a:p>
            <a:r>
              <a:rPr lang="en-GB" dirty="0" smtClean="0"/>
              <a:t>Application</a:t>
            </a:r>
          </a:p>
        </p:txBody>
      </p:sp>
      <p:cxnSp>
        <p:nvCxnSpPr>
          <p:cNvPr id="33" name="Straight Arrow Connector 32"/>
          <p:cNvCxnSpPr>
            <a:endCxn id="24" idx="0"/>
          </p:cNvCxnSpPr>
          <p:nvPr/>
        </p:nvCxnSpPr>
        <p:spPr bwMode="auto">
          <a:xfrm>
            <a:off x="1404084" y="2804414"/>
            <a:ext cx="325823" cy="235701"/>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143844" y="4781098"/>
            <a:ext cx="3267230" cy="1754326"/>
          </a:xfrm>
          <a:prstGeom prst="rect">
            <a:avLst/>
          </a:prstGeom>
          <a:solidFill>
            <a:schemeClr val="accent2">
              <a:lumMod val="20000"/>
              <a:lumOff val="80000"/>
            </a:schemeClr>
          </a:solidFill>
        </p:spPr>
        <p:txBody>
          <a:bodyPr wrap="square" rtlCol="0">
            <a:spAutoFit/>
          </a:bodyPr>
          <a:lstStyle/>
          <a:p>
            <a:r>
              <a:rPr lang="en-GB" b="1" dirty="0" smtClean="0"/>
              <a:t>External connection</a:t>
            </a:r>
            <a:r>
              <a:rPr lang="en-GB" dirty="0" smtClean="0"/>
              <a:t>, use Ingress to provide DNS rules for selecting the service via single external IP address.</a:t>
            </a:r>
          </a:p>
          <a:p>
            <a:r>
              <a:rPr lang="en-GB" dirty="0" smtClean="0"/>
              <a:t>Only port 80/443 used externally.</a:t>
            </a:r>
          </a:p>
        </p:txBody>
      </p:sp>
      <p:sp>
        <p:nvSpPr>
          <p:cNvPr id="40" name="Cloud 39"/>
          <p:cNvSpPr/>
          <p:nvPr/>
        </p:nvSpPr>
        <p:spPr bwMode="auto">
          <a:xfrm>
            <a:off x="19753" y="1486059"/>
            <a:ext cx="1817546" cy="1511380"/>
          </a:xfrm>
          <a:prstGeom prst="cloud">
            <a:avLst/>
          </a:prstGeom>
          <a:no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59" name="Straight Arrow Connector 58"/>
          <p:cNvCxnSpPr/>
          <p:nvPr/>
        </p:nvCxnSpPr>
        <p:spPr bwMode="auto">
          <a:xfrm>
            <a:off x="2451710" y="3040115"/>
            <a:ext cx="892006" cy="1055463"/>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424370" y="3082202"/>
            <a:ext cx="1377300" cy="646331"/>
          </a:xfrm>
          <a:prstGeom prst="rect">
            <a:avLst/>
          </a:prstGeom>
          <a:noFill/>
        </p:spPr>
        <p:txBody>
          <a:bodyPr wrap="none" rtlCol="0">
            <a:spAutoFit/>
          </a:bodyPr>
          <a:lstStyle/>
          <a:p>
            <a:r>
              <a:rPr lang="en-GB" dirty="0" smtClean="0"/>
              <a:t>External IP</a:t>
            </a:r>
          </a:p>
          <a:p>
            <a:r>
              <a:rPr lang="en-GB" dirty="0" smtClean="0"/>
              <a:t>Port 80/443</a:t>
            </a:r>
            <a:endParaRPr lang="en-GB" dirty="0"/>
          </a:p>
        </p:txBody>
      </p:sp>
      <p:sp>
        <p:nvSpPr>
          <p:cNvPr id="2" name="TextBox 1"/>
          <p:cNvSpPr txBox="1"/>
          <p:nvPr/>
        </p:nvSpPr>
        <p:spPr>
          <a:xfrm rot="18632905">
            <a:off x="2206795" y="2194605"/>
            <a:ext cx="1005403" cy="369332"/>
          </a:xfrm>
          <a:prstGeom prst="rect">
            <a:avLst/>
          </a:prstGeom>
          <a:noFill/>
        </p:spPr>
        <p:txBody>
          <a:bodyPr wrap="none" rtlCol="0">
            <a:spAutoFit/>
          </a:bodyPr>
          <a:lstStyle/>
          <a:p>
            <a:r>
              <a:rPr lang="en-GB" dirty="0" smtClean="0"/>
              <a:t>foo.com</a:t>
            </a:r>
            <a:endParaRPr lang="en-GB" dirty="0"/>
          </a:p>
        </p:txBody>
      </p:sp>
      <p:sp>
        <p:nvSpPr>
          <p:cNvPr id="52" name="TextBox 51"/>
          <p:cNvSpPr txBox="1"/>
          <p:nvPr/>
        </p:nvSpPr>
        <p:spPr>
          <a:xfrm rot="2928529">
            <a:off x="2206761" y="3417577"/>
            <a:ext cx="1005468" cy="369332"/>
          </a:xfrm>
          <a:prstGeom prst="rect">
            <a:avLst/>
          </a:prstGeom>
          <a:noFill/>
        </p:spPr>
        <p:txBody>
          <a:bodyPr wrap="none" rtlCol="0">
            <a:spAutoFit/>
          </a:bodyPr>
          <a:lstStyle/>
          <a:p>
            <a:r>
              <a:rPr lang="en-GB" dirty="0" smtClean="0"/>
              <a:t>bar.com</a:t>
            </a:r>
            <a:endParaRPr lang="en-GB" dirty="0"/>
          </a:p>
        </p:txBody>
      </p:sp>
      <p:cxnSp>
        <p:nvCxnSpPr>
          <p:cNvPr id="53" name="Straight Arrow Connector 52"/>
          <p:cNvCxnSpPr>
            <a:endCxn id="8" idx="2"/>
          </p:cNvCxnSpPr>
          <p:nvPr/>
        </p:nvCxnSpPr>
        <p:spPr bwMode="auto">
          <a:xfrm>
            <a:off x="5377929" y="2070358"/>
            <a:ext cx="1408977" cy="1757842"/>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4" name="Straight Arrow Connector 53"/>
          <p:cNvCxnSpPr>
            <a:stCxn id="21" idx="0"/>
            <a:endCxn id="14" idx="2"/>
          </p:cNvCxnSpPr>
          <p:nvPr/>
        </p:nvCxnSpPr>
        <p:spPr bwMode="auto">
          <a:xfrm flipV="1">
            <a:off x="5377929" y="1737360"/>
            <a:ext cx="1706157" cy="332998"/>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1" name="Straight Arrow Connector 60"/>
          <p:cNvCxnSpPr>
            <a:endCxn id="18" idx="2"/>
          </p:cNvCxnSpPr>
          <p:nvPr/>
        </p:nvCxnSpPr>
        <p:spPr bwMode="auto">
          <a:xfrm>
            <a:off x="5450319" y="4207768"/>
            <a:ext cx="1336587" cy="871905"/>
          </a:xfrm>
          <a:prstGeom prst="straightConnector1">
            <a:avLst/>
          </a:prstGeom>
          <a:solidFill>
            <a:schemeClr val="accent1"/>
          </a:solidFill>
          <a:ln w="28575" cap="flat" cmpd="sng" algn="ctr">
            <a:solidFill>
              <a:schemeClr val="bg1">
                <a:lumMod val="65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118806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URL</a:t>
            </a:r>
            <a:endParaRPr lang="en-GB" dirty="0"/>
          </a:p>
        </p:txBody>
      </p:sp>
      <p:sp>
        <p:nvSpPr>
          <p:cNvPr id="3" name="Content Placeholder 2"/>
          <p:cNvSpPr>
            <a:spLocks noGrp="1"/>
          </p:cNvSpPr>
          <p:nvPr>
            <p:ph idx="1"/>
          </p:nvPr>
        </p:nvSpPr>
        <p:spPr>
          <a:xfrm>
            <a:off x="1047750" y="958645"/>
            <a:ext cx="7029450" cy="4880180"/>
          </a:xfrm>
        </p:spPr>
        <p:txBody>
          <a:bodyPr/>
          <a:lstStyle/>
          <a:p>
            <a:r>
              <a:rPr lang="en-GB" dirty="0" smtClean="0"/>
              <a:t>The endpoint object </a:t>
            </a:r>
            <a:r>
              <a:rPr lang="en-GB" dirty="0"/>
              <a:t>and service object names must </a:t>
            </a:r>
            <a:r>
              <a:rPr lang="en-GB" dirty="0" smtClean="0"/>
              <a:t>be identical and also DNS </a:t>
            </a:r>
            <a:r>
              <a:rPr lang="en-GB" dirty="0"/>
              <a:t>compatible</a:t>
            </a:r>
          </a:p>
          <a:p>
            <a:r>
              <a:rPr lang="en-GB" dirty="0" smtClean="0"/>
              <a:t>Which </a:t>
            </a:r>
            <a:r>
              <a:rPr lang="en-GB" dirty="0"/>
              <a:t>means that if a container just uses &lt;service-name&gt;, it will </a:t>
            </a:r>
            <a:r>
              <a:rPr lang="en-GB" dirty="0">
                <a:solidFill>
                  <a:srgbClr val="FF0000"/>
                </a:solidFill>
              </a:rPr>
              <a:t>resolve to the </a:t>
            </a:r>
            <a:r>
              <a:rPr lang="en-GB" dirty="0" smtClean="0">
                <a:solidFill>
                  <a:srgbClr val="FF0000"/>
                </a:solidFill>
              </a:rPr>
              <a:t>Cluster IP address </a:t>
            </a:r>
            <a:r>
              <a:rPr lang="en-GB" dirty="0" smtClean="0"/>
              <a:t>of the service </a:t>
            </a:r>
            <a:r>
              <a:rPr lang="en-GB" dirty="0"/>
              <a:t>which is local to </a:t>
            </a:r>
            <a:r>
              <a:rPr lang="en-GB" dirty="0" smtClean="0"/>
              <a:t>the namespace of the Pod.</a:t>
            </a:r>
          </a:p>
          <a:p>
            <a:r>
              <a:rPr lang="en-GB" dirty="0"/>
              <a:t>If you want to reach across namespaces, you need to use the fully qualified domain name (FQDN</a:t>
            </a:r>
            <a:r>
              <a:rPr lang="en-GB" dirty="0" smtClean="0"/>
              <a:t>)</a:t>
            </a:r>
            <a:br>
              <a:rPr lang="en-GB" dirty="0" smtClean="0"/>
            </a:br>
            <a:r>
              <a:rPr lang="en-GB" b="1" dirty="0"/>
              <a:t>&lt;service-name&gt;.&lt;namespace-name&gt;.</a:t>
            </a:r>
            <a:r>
              <a:rPr lang="en-GB" b="1" dirty="0" err="1"/>
              <a:t>svc.cluster.local</a:t>
            </a:r>
            <a:endParaRPr lang="en-GB" dirty="0" smtClean="0"/>
          </a:p>
          <a:p>
            <a:r>
              <a:rPr lang="en-GB" dirty="0" smtClean="0"/>
              <a:t>Example:</a:t>
            </a:r>
            <a:br>
              <a:rPr lang="en-GB" dirty="0" smtClean="0"/>
            </a:br>
            <a:r>
              <a:rPr lang="en-GB" dirty="0" smtClean="0"/>
              <a:t>Assume </a:t>
            </a:r>
            <a:r>
              <a:rPr lang="en-GB" dirty="0"/>
              <a:t>a </a:t>
            </a:r>
            <a:r>
              <a:rPr lang="en-GB" dirty="0" smtClean="0"/>
              <a:t>service </a:t>
            </a:r>
            <a:r>
              <a:rPr lang="en-GB" dirty="0"/>
              <a:t>named </a:t>
            </a:r>
            <a:r>
              <a:rPr lang="en-GB" dirty="0" smtClean="0"/>
              <a:t>“</a:t>
            </a:r>
            <a:r>
              <a:rPr lang="en-GB" b="1" dirty="0" err="1" smtClean="0"/>
              <a:t>my_service</a:t>
            </a:r>
            <a:r>
              <a:rPr lang="en-GB" dirty="0" smtClean="0"/>
              <a:t>” </a:t>
            </a:r>
            <a:r>
              <a:rPr lang="en-GB" dirty="0"/>
              <a:t>in the Kubernetes namespace </a:t>
            </a:r>
            <a:r>
              <a:rPr lang="en-GB" b="1" dirty="0" err="1" smtClean="0"/>
              <a:t>ns_one</a:t>
            </a:r>
            <a:r>
              <a:rPr lang="en-GB" dirty="0" smtClean="0"/>
              <a:t>. </a:t>
            </a:r>
          </a:p>
          <a:p>
            <a:pPr lvl="1"/>
            <a:r>
              <a:rPr lang="en-GB" dirty="0" smtClean="0"/>
              <a:t>A </a:t>
            </a:r>
            <a:r>
              <a:rPr lang="en-GB" dirty="0"/>
              <a:t>Pod running in namespace </a:t>
            </a:r>
            <a:r>
              <a:rPr lang="en-GB" b="1" dirty="0" err="1" smtClean="0"/>
              <a:t>ns_one</a:t>
            </a:r>
            <a:r>
              <a:rPr lang="en-GB" dirty="0" smtClean="0"/>
              <a:t> </a:t>
            </a:r>
            <a:r>
              <a:rPr lang="en-GB" dirty="0"/>
              <a:t>can look up this service by simply doing a DNS query for </a:t>
            </a:r>
            <a:r>
              <a:rPr lang="en-GB" b="1" dirty="0" err="1" smtClean="0"/>
              <a:t>my_service</a:t>
            </a:r>
            <a:r>
              <a:rPr lang="en-GB" b="1" dirty="0" smtClean="0"/>
              <a:t>.</a:t>
            </a:r>
            <a:r>
              <a:rPr lang="en-GB" dirty="0" smtClean="0"/>
              <a:t> </a:t>
            </a:r>
          </a:p>
          <a:p>
            <a:pPr lvl="1"/>
            <a:r>
              <a:rPr lang="en-GB" dirty="0" smtClean="0"/>
              <a:t>A </a:t>
            </a:r>
            <a:r>
              <a:rPr lang="en-GB" dirty="0"/>
              <a:t>Pod running in namespace </a:t>
            </a:r>
            <a:r>
              <a:rPr lang="en-GB" b="1" dirty="0" err="1" smtClean="0"/>
              <a:t>ns_two</a:t>
            </a:r>
            <a:r>
              <a:rPr lang="en-GB" dirty="0" smtClean="0"/>
              <a:t> </a:t>
            </a:r>
            <a:r>
              <a:rPr lang="en-GB" dirty="0"/>
              <a:t>can look up this service by doing a DNS query for </a:t>
            </a:r>
            <a:r>
              <a:rPr lang="en-GB" b="1" dirty="0" err="1" smtClean="0"/>
              <a:t>my_service.ns_one</a:t>
            </a:r>
            <a:r>
              <a:rPr lang="en-GB" b="1" dirty="0" smtClean="0"/>
              <a:t>.</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Oval 4"/>
          <p:cNvSpPr/>
          <p:nvPr/>
        </p:nvSpPr>
        <p:spPr bwMode="auto">
          <a:xfrm>
            <a:off x="5799992" y="3197481"/>
            <a:ext cx="2344616" cy="457201"/>
          </a:xfrm>
          <a:prstGeom prst="ellipse">
            <a:avLst/>
          </a:prstGeom>
          <a:noFill/>
          <a:ln w="127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rot="16200000">
            <a:off x="7370943" y="3510991"/>
            <a:ext cx="2587247" cy="369332"/>
          </a:xfrm>
          <a:prstGeom prst="rect">
            <a:avLst/>
          </a:prstGeom>
          <a:noFill/>
        </p:spPr>
        <p:txBody>
          <a:bodyPr wrap="none" rtlCol="0">
            <a:spAutoFit/>
          </a:bodyPr>
          <a:lstStyle/>
          <a:p>
            <a:r>
              <a:rPr lang="en-GB" dirty="0" smtClean="0">
                <a:solidFill>
                  <a:srgbClr val="FF0000"/>
                </a:solidFill>
              </a:rPr>
              <a:t>Your clusters DNS URL</a:t>
            </a:r>
            <a:endParaRPr lang="en-GB" dirty="0">
              <a:solidFill>
                <a:srgbClr val="FF0000"/>
              </a:solidFill>
            </a:endParaRPr>
          </a:p>
        </p:txBody>
      </p:sp>
      <p:cxnSp>
        <p:nvCxnSpPr>
          <p:cNvPr id="8" name="Straight Arrow Connector 7"/>
          <p:cNvCxnSpPr>
            <a:stCxn id="6" idx="0"/>
            <a:endCxn id="5" idx="6"/>
          </p:cNvCxnSpPr>
          <p:nvPr/>
        </p:nvCxnSpPr>
        <p:spPr bwMode="auto">
          <a:xfrm flipH="1" flipV="1">
            <a:off x="8144608" y="3426082"/>
            <a:ext cx="335293" cy="26957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a:off x="1047750" y="5893518"/>
            <a:ext cx="7367461" cy="923330"/>
          </a:xfrm>
          <a:prstGeom prst="rect">
            <a:avLst/>
          </a:prstGeom>
          <a:solidFill>
            <a:schemeClr val="bg1"/>
          </a:solidFill>
        </p:spPr>
        <p:txBody>
          <a:bodyPr wrap="square" rtlCol="0">
            <a:spAutoFit/>
          </a:bodyPr>
          <a:lstStyle/>
          <a:p>
            <a:r>
              <a:rPr lang="en-GB" dirty="0" smtClean="0"/>
              <a:t>Pods can talk to each other using DNS when we use services!!</a:t>
            </a:r>
          </a:p>
          <a:p>
            <a:r>
              <a:rPr lang="en-GB" dirty="0" smtClean="0"/>
              <a:t>Good because pod IP addresses can change as pods appear and disappear, so we should avoid using IP addresses</a:t>
            </a:r>
            <a:endParaRPr lang="en-GB" dirty="0"/>
          </a:p>
        </p:txBody>
      </p:sp>
      <p:sp>
        <p:nvSpPr>
          <p:cNvPr id="9" name="TextBox 8"/>
          <p:cNvSpPr txBox="1"/>
          <p:nvPr/>
        </p:nvSpPr>
        <p:spPr>
          <a:xfrm>
            <a:off x="3564046" y="3478542"/>
            <a:ext cx="2334867" cy="461665"/>
          </a:xfrm>
          <a:prstGeom prst="rect">
            <a:avLst/>
          </a:prstGeom>
          <a:noFill/>
        </p:spPr>
        <p:txBody>
          <a:bodyPr wrap="square" rtlCol="0">
            <a:spAutoFit/>
          </a:bodyPr>
          <a:lstStyle/>
          <a:p>
            <a:r>
              <a:rPr lang="en-GB" sz="1200" dirty="0" smtClean="0"/>
              <a:t>Just “default” for the default namespace</a:t>
            </a:r>
            <a:endParaRPr lang="en-GB" sz="1200" dirty="0"/>
          </a:p>
        </p:txBody>
      </p:sp>
    </p:spTree>
    <p:extLst>
      <p:ext uri="{BB962C8B-B14F-4D97-AF65-F5344CB8AC3E}">
        <p14:creationId xmlns:p14="http://schemas.microsoft.com/office/powerpoint/2010/main" val="22810943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lstStyle/>
          <a:p>
            <a:r>
              <a:rPr lang="en-GB" dirty="0"/>
              <a:t>https://www.bmc.com/blogs/kubernetes-port-targetport-nodeport/</a:t>
            </a:r>
          </a:p>
          <a:p>
            <a:r>
              <a:rPr lang="en-GB" dirty="0"/>
              <a:t>https://kubernetes.io/docs/concepts/services-networking/connect-applications-service/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9824137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err="1" smtClean="0"/>
              <a:t>ClusterIP</a:t>
            </a:r>
            <a:r>
              <a:rPr lang="en-GB" dirty="0" smtClean="0"/>
              <a:t>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72381179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 IP</a:t>
            </a:r>
            <a:endParaRPr lang="en-GB" dirty="0"/>
          </a:p>
        </p:txBody>
      </p:sp>
      <p:sp>
        <p:nvSpPr>
          <p:cNvPr id="3" name="Content Placeholder 2"/>
          <p:cNvSpPr>
            <a:spLocks noGrp="1"/>
          </p:cNvSpPr>
          <p:nvPr>
            <p:ph idx="1"/>
          </p:nvPr>
        </p:nvSpPr>
        <p:spPr>
          <a:xfrm>
            <a:off x="1047750" y="1651819"/>
            <a:ext cx="7029450" cy="4187006"/>
          </a:xfrm>
        </p:spPr>
        <p:txBody>
          <a:bodyPr/>
          <a:lstStyle/>
          <a:p>
            <a:r>
              <a:rPr lang="en-GB" b="1" dirty="0" smtClean="0"/>
              <a:t>This </a:t>
            </a:r>
            <a:r>
              <a:rPr lang="en-GB" b="1" dirty="0"/>
              <a:t>is the default </a:t>
            </a:r>
            <a:r>
              <a:rPr lang="en-GB" b="1" dirty="0" err="1"/>
              <a:t>ServiceType</a:t>
            </a:r>
            <a:r>
              <a:rPr lang="en-GB" b="1" dirty="0"/>
              <a:t>.</a:t>
            </a:r>
          </a:p>
          <a:p>
            <a:r>
              <a:rPr lang="en-GB" dirty="0" smtClean="0"/>
              <a:t>Each service is assigned a unique internal IP address known as the </a:t>
            </a:r>
            <a:r>
              <a:rPr lang="en-GB" b="1" dirty="0" smtClean="0"/>
              <a:t>Cluster IP address </a:t>
            </a:r>
            <a:r>
              <a:rPr lang="en-GB" dirty="0"/>
              <a:t>(aka </a:t>
            </a:r>
            <a:r>
              <a:rPr lang="en-GB"/>
              <a:t>service </a:t>
            </a:r>
            <a:r>
              <a:rPr lang="en-GB" smtClean="0"/>
              <a:t>IP address</a:t>
            </a:r>
            <a:r>
              <a:rPr lang="en-GB" dirty="0"/>
              <a:t>) which </a:t>
            </a:r>
            <a:r>
              <a:rPr lang="en-GB" dirty="0" smtClean="0"/>
              <a:t>is tied to the lifespan of the service </a:t>
            </a:r>
            <a:r>
              <a:rPr lang="en-GB" dirty="0" smtClean="0">
                <a:sym typeface="Wingdings" panose="05000000000000000000" pitchFamily="2" charset="2"/>
              </a:rPr>
              <a:t> it will not change for as long as the service is alive</a:t>
            </a:r>
          </a:p>
          <a:p>
            <a:r>
              <a:rPr lang="en-GB" dirty="0" smtClean="0">
                <a:sym typeface="Wingdings" panose="05000000000000000000" pitchFamily="2" charset="2"/>
              </a:rPr>
              <a:t>Each service is assigned a port number (aka the “</a:t>
            </a:r>
            <a:r>
              <a:rPr lang="en-GB" b="1" dirty="0" smtClean="0">
                <a:sym typeface="Wingdings" panose="05000000000000000000" pitchFamily="2" charset="2"/>
              </a:rPr>
              <a:t>port</a:t>
            </a:r>
            <a:r>
              <a:rPr lang="en-GB" dirty="0" smtClean="0">
                <a:sym typeface="Wingdings" panose="05000000000000000000" pitchFamily="2" charset="2"/>
              </a:rPr>
              <a:t>” in the YAML file)</a:t>
            </a:r>
            <a:endParaRPr lang="en-GB" dirty="0" smtClean="0"/>
          </a:p>
          <a:p>
            <a:r>
              <a:rPr lang="en-GB" dirty="0" smtClean="0"/>
              <a:t>A Cluster IP service is only used for </a:t>
            </a:r>
            <a:r>
              <a:rPr lang="en-GB" b="1" dirty="0"/>
              <a:t>i</a:t>
            </a:r>
            <a:r>
              <a:rPr lang="en-GB" b="1" dirty="0" smtClean="0"/>
              <a:t>nternal </a:t>
            </a:r>
            <a:r>
              <a:rPr lang="en-GB" b="1" dirty="0"/>
              <a:t>communication </a:t>
            </a:r>
            <a:r>
              <a:rPr lang="en-GB" b="1" dirty="0" smtClean="0"/>
              <a:t>within the </a:t>
            </a:r>
            <a:r>
              <a:rPr lang="en-GB" b="1" dirty="0" err="1" smtClean="0"/>
              <a:t>kubernetes</a:t>
            </a:r>
            <a:r>
              <a:rPr lang="en-GB" b="1" dirty="0" smtClean="0"/>
              <a:t> cluster</a:t>
            </a:r>
            <a:r>
              <a:rPr lang="en-GB" dirty="0" smtClean="0"/>
              <a:t> i.e. only Pods in the cluster can use this Cluster IP address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2331719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 IP Communications</a:t>
            </a:r>
            <a:endParaRPr lang="en-GB" dirty="0"/>
          </a:p>
        </p:txBody>
      </p:sp>
      <p:sp>
        <p:nvSpPr>
          <p:cNvPr id="3" name="Content Placeholder 2"/>
          <p:cNvSpPr>
            <a:spLocks noGrp="1"/>
          </p:cNvSpPr>
          <p:nvPr>
            <p:ph idx="1"/>
          </p:nvPr>
        </p:nvSpPr>
        <p:spPr>
          <a:xfrm>
            <a:off x="1047750" y="1459523"/>
            <a:ext cx="7029450" cy="2757201"/>
          </a:xfrm>
        </p:spPr>
        <p:txBody>
          <a:bodyPr/>
          <a:lstStyle/>
          <a:p>
            <a:r>
              <a:rPr lang="en-GB" dirty="0"/>
              <a:t>Pods in the cluster can talk to this service on</a:t>
            </a:r>
            <a:br>
              <a:rPr lang="en-GB" dirty="0"/>
            </a:br>
            <a:r>
              <a:rPr lang="en-GB" b="1" dirty="0"/>
              <a:t>Cluster IP: port </a:t>
            </a:r>
            <a:endParaRPr lang="en-GB" b="1" dirty="0" smtClean="0"/>
          </a:p>
          <a:p>
            <a:r>
              <a:rPr lang="en-GB" dirty="0"/>
              <a:t>The cluster IP </a:t>
            </a:r>
            <a:r>
              <a:rPr lang="en-GB" dirty="0" smtClean="0"/>
              <a:t>address and </a:t>
            </a:r>
            <a:r>
              <a:rPr lang="en-GB" dirty="0"/>
              <a:t>port are registered against the name of the Service on the cluster's native DNS service</a:t>
            </a:r>
          </a:p>
          <a:p>
            <a:r>
              <a:rPr lang="en-GB" dirty="0"/>
              <a:t>All Pods are able to resolve Service names</a:t>
            </a:r>
          </a:p>
          <a:p>
            <a:pPr lvl="1"/>
            <a:r>
              <a:rPr lang="en-GB" dirty="0" smtClean="0"/>
              <a:t>Use </a:t>
            </a:r>
            <a:r>
              <a:rPr lang="en-GB" dirty="0"/>
              <a:t>the name given to the </a:t>
            </a:r>
            <a:r>
              <a:rPr lang="en-GB" dirty="0" smtClean="0"/>
              <a:t/>
            </a:r>
            <a:br>
              <a:rPr lang="en-GB" dirty="0" smtClean="0"/>
            </a:br>
            <a:r>
              <a:rPr lang="en-GB" b="1" dirty="0" err="1" smtClean="0"/>
              <a:t>service_name</a:t>
            </a:r>
            <a:r>
              <a:rPr lang="en-GB" b="1" dirty="0"/>
              <a:t>: </a:t>
            </a:r>
            <a:r>
              <a:rPr lang="en-GB" b="1" dirty="0" smtClean="0"/>
              <a:t>port</a:t>
            </a:r>
          </a:p>
          <a:p>
            <a:pPr lvl="1"/>
            <a:r>
              <a:rPr lang="en-GB" dirty="0" smtClean="0"/>
              <a:t>Service names are resolved to the Cluster IP address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ounded Rectangle 4"/>
          <p:cNvSpPr/>
          <p:nvPr/>
        </p:nvSpPr>
        <p:spPr bwMode="auto">
          <a:xfrm>
            <a:off x="5136229" y="4741747"/>
            <a:ext cx="3681663" cy="850336"/>
          </a:xfrm>
          <a:prstGeom prst="roundRect">
            <a:avLst/>
          </a:prstGeom>
          <a:solidFill>
            <a:schemeClr val="bg1"/>
          </a:solid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sng" strike="noStrike" cap="none" normalizeH="0" baseline="0" dirty="0" smtClean="0">
                <a:ln>
                  <a:noFill/>
                </a:ln>
                <a:solidFill>
                  <a:srgbClr val="FF0000"/>
                </a:solidFill>
                <a:effectLst/>
                <a:latin typeface="Helvetica" panose="020B0604020202020204" pitchFamily="34" charset="0"/>
              </a:rPr>
              <a:t>Service (kind=</a:t>
            </a:r>
            <a:r>
              <a:rPr kumimoji="0" lang="en-GB" sz="1800" b="1" i="0" u="sng" strike="noStrike" cap="none" normalizeH="0" baseline="0" dirty="0" err="1" smtClean="0">
                <a:ln>
                  <a:noFill/>
                </a:ln>
                <a:solidFill>
                  <a:srgbClr val="FF0000"/>
                </a:solidFill>
                <a:effectLst/>
                <a:latin typeface="Helvetica" panose="020B0604020202020204" pitchFamily="34" charset="0"/>
              </a:rPr>
              <a:t>ClusterIP</a:t>
            </a:r>
            <a:r>
              <a:rPr kumimoji="0" lang="en-GB" sz="1800" b="1" i="0" u="sng" strike="noStrike" cap="none" normalizeH="0" baseline="0" dirty="0" smtClean="0">
                <a:ln>
                  <a:noFill/>
                </a:ln>
                <a:solidFill>
                  <a:srgbClr val="FF0000"/>
                </a:solidFill>
                <a:effectLst/>
                <a:latin typeface="Helvetica" panose="020B0604020202020204" pitchFamily="34" charset="0"/>
              </a:rPr>
              <a: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name: “some-</a:t>
            </a:r>
            <a:r>
              <a:rPr lang="en-GB" dirty="0" err="1" smtClean="0"/>
              <a:t>srv</a:t>
            </a:r>
            <a:r>
              <a:rPr lang="en-GB" dirty="0" smtClean="0"/>
              <a: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7" name="Rounded Rectangle 6"/>
          <p:cNvSpPr/>
          <p:nvPr/>
        </p:nvSpPr>
        <p:spPr bwMode="auto">
          <a:xfrm>
            <a:off x="917250" y="5258787"/>
            <a:ext cx="2620892" cy="487950"/>
          </a:xfrm>
          <a:prstGeom prst="roundRect">
            <a:avLst/>
          </a:prstGeom>
          <a:solidFill>
            <a:schemeClr val="bg1"/>
          </a:solid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sng" strike="noStrike" cap="none" normalizeH="0" baseline="0" dirty="0" smtClean="0">
                <a:ln>
                  <a:noFill/>
                </a:ln>
                <a:solidFill>
                  <a:schemeClr val="tx1"/>
                </a:solidFill>
                <a:effectLst/>
                <a:latin typeface="Helvetica" panose="020B0604020202020204" pitchFamily="34" charset="0"/>
              </a:rPr>
              <a:t>Pod</a:t>
            </a:r>
          </a:p>
        </p:txBody>
      </p:sp>
      <p:cxnSp>
        <p:nvCxnSpPr>
          <p:cNvPr id="9" name="Elbow Connector 8"/>
          <p:cNvCxnSpPr>
            <a:stCxn id="7" idx="3"/>
            <a:endCxn id="5" idx="1"/>
          </p:cNvCxnSpPr>
          <p:nvPr/>
        </p:nvCxnSpPr>
        <p:spPr bwMode="auto">
          <a:xfrm flipV="1">
            <a:off x="3538142" y="5166915"/>
            <a:ext cx="1598087" cy="335847"/>
          </a:xfrm>
          <a:prstGeom prst="bentConnector3">
            <a:avLst/>
          </a:prstGeom>
          <a:solidFill>
            <a:schemeClr val="accent1"/>
          </a:solid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3747311" y="4476183"/>
            <a:ext cx="1275501" cy="646331"/>
          </a:xfrm>
          <a:prstGeom prst="rect">
            <a:avLst/>
          </a:prstGeom>
          <a:noFill/>
        </p:spPr>
        <p:txBody>
          <a:bodyPr wrap="square" rtlCol="0">
            <a:spAutoFit/>
          </a:bodyPr>
          <a:lstStyle/>
          <a:p>
            <a:r>
              <a:rPr lang="en-GB" dirty="0" smtClean="0"/>
              <a:t>Send to “some-</a:t>
            </a:r>
            <a:r>
              <a:rPr lang="en-GB" dirty="0" err="1" smtClean="0"/>
              <a:t>srv</a:t>
            </a:r>
            <a:r>
              <a:rPr lang="en-GB" dirty="0" smtClean="0"/>
              <a:t>”</a:t>
            </a:r>
            <a:endParaRPr lang="en-GB" dirty="0"/>
          </a:p>
        </p:txBody>
      </p:sp>
    </p:spTree>
    <p:extLst>
      <p:ext uri="{BB962C8B-B14F-4D97-AF65-F5344CB8AC3E}">
        <p14:creationId xmlns:p14="http://schemas.microsoft.com/office/powerpoint/2010/main" val="186023344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Headless Services</a:t>
            </a:r>
            <a:endParaRPr lang="en-GB" dirty="0"/>
          </a:p>
        </p:txBody>
      </p:sp>
      <p:sp>
        <p:nvSpPr>
          <p:cNvPr id="3" name="Content Placeholder 2"/>
          <p:cNvSpPr>
            <a:spLocks noGrp="1"/>
          </p:cNvSpPr>
          <p:nvPr>
            <p:ph idx="1"/>
          </p:nvPr>
        </p:nvSpPr>
        <p:spPr/>
        <p:txBody>
          <a:bodyPr/>
          <a:lstStyle/>
          <a:p>
            <a:r>
              <a:rPr lang="en-GB" dirty="0" smtClean="0"/>
              <a:t>Sometimes the infrastructure that Kubernetes is running in provides alternative mechanism for service discovery and assigning virtual Cluster IP address is not required</a:t>
            </a:r>
          </a:p>
          <a:p>
            <a:r>
              <a:rPr lang="en-GB" dirty="0" smtClean="0"/>
              <a:t>Set the </a:t>
            </a:r>
            <a:r>
              <a:rPr lang="en-GB" dirty="0" err="1" smtClean="0"/>
              <a:t>ClusterIP</a:t>
            </a:r>
            <a:r>
              <a:rPr lang="en-GB" dirty="0" smtClean="0"/>
              <a:t> to “none” in the YAML file to create a headless service</a:t>
            </a:r>
          </a:p>
          <a:p>
            <a:pPr lvl="1"/>
            <a:r>
              <a:rPr lang="en-GB" dirty="0" smtClean="0"/>
              <a:t>Kubernetes performs no load balancing or </a:t>
            </a:r>
            <a:r>
              <a:rPr lang="en-GB" dirty="0" err="1" smtClean="0"/>
              <a:t>proxying</a:t>
            </a:r>
            <a:r>
              <a:rPr lang="en-GB" dirty="0" smtClean="0"/>
              <a:t> for these services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5147658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Manually Creating Services</a:t>
            </a:r>
            <a:endParaRPr lang="en-GB" dirty="0"/>
          </a:p>
        </p:txBody>
      </p:sp>
      <p:sp>
        <p:nvSpPr>
          <p:cNvPr id="3" name="Content Placeholder 2"/>
          <p:cNvSpPr>
            <a:spLocks noGrp="1"/>
          </p:cNvSpPr>
          <p:nvPr>
            <p:ph idx="1"/>
          </p:nvPr>
        </p:nvSpPr>
        <p:spPr>
          <a:xfrm>
            <a:off x="1047750" y="1236785"/>
            <a:ext cx="7029450" cy="4602040"/>
          </a:xfrm>
        </p:spPr>
        <p:txBody>
          <a:bodyPr/>
          <a:lstStyle/>
          <a:p>
            <a:r>
              <a:rPr lang="en-GB" dirty="0" smtClean="0"/>
              <a:t>Use </a:t>
            </a:r>
            <a:r>
              <a:rPr lang="en-GB" dirty="0" err="1" smtClean="0"/>
              <a:t>kubectl</a:t>
            </a:r>
            <a:r>
              <a:rPr lang="en-GB" dirty="0" smtClean="0"/>
              <a:t> expose to create a service for an existing resource (pod, controller or service)</a:t>
            </a:r>
            <a:br>
              <a:rPr lang="en-GB" dirty="0" smtClean="0"/>
            </a:br>
            <a:r>
              <a:rPr lang="en-GB" i="1" dirty="0" err="1" smtClean="0"/>
              <a:t>kubectl</a:t>
            </a:r>
            <a:r>
              <a:rPr lang="en-GB" i="1" dirty="0" smtClean="0"/>
              <a:t> expose RES  RESNAME --type=REQDSERVICE</a:t>
            </a:r>
          </a:p>
          <a:p>
            <a:endParaRPr lang="en-GB" dirty="0" smtClean="0"/>
          </a:p>
          <a:p>
            <a:endParaRPr lang="en-GB" dirty="0"/>
          </a:p>
          <a:p>
            <a:endParaRPr lang="en-GB" dirty="0" smtClean="0"/>
          </a:p>
          <a:p>
            <a:r>
              <a:rPr lang="en-GB" dirty="0" smtClean="0"/>
              <a:t>The </a:t>
            </a:r>
            <a:r>
              <a:rPr lang="en-GB" i="1" dirty="0" smtClean="0"/>
              <a:t>RES</a:t>
            </a:r>
            <a:r>
              <a:rPr lang="en-GB" dirty="0" smtClean="0"/>
              <a:t> is: pod (</a:t>
            </a:r>
            <a:r>
              <a:rPr lang="en-GB" dirty="0" err="1" smtClean="0"/>
              <a:t>po</a:t>
            </a:r>
            <a:r>
              <a:rPr lang="en-GB" dirty="0" smtClean="0"/>
              <a:t>), </a:t>
            </a:r>
            <a:r>
              <a:rPr lang="en-GB" dirty="0" err="1" smtClean="0"/>
              <a:t>rc</a:t>
            </a:r>
            <a:r>
              <a:rPr lang="en-GB" dirty="0" smtClean="0"/>
              <a:t>, </a:t>
            </a:r>
            <a:r>
              <a:rPr lang="en-GB" dirty="0" err="1" smtClean="0"/>
              <a:t>rs</a:t>
            </a:r>
            <a:r>
              <a:rPr lang="en-GB" dirty="0" smtClean="0"/>
              <a:t>, deploy, service (svc).</a:t>
            </a:r>
          </a:p>
          <a:p>
            <a:r>
              <a:rPr lang="en-GB" dirty="0" smtClean="0"/>
              <a:t>When RES=svc then the </a:t>
            </a:r>
            <a:r>
              <a:rPr lang="en-GB" i="1" dirty="0" smtClean="0"/>
              <a:t>type </a:t>
            </a:r>
            <a:r>
              <a:rPr lang="en-GB" dirty="0" smtClean="0"/>
              <a:t>is:</a:t>
            </a:r>
          </a:p>
          <a:p>
            <a:pPr lvl="1"/>
            <a:r>
              <a:rPr lang="en-GB" dirty="0" err="1" smtClean="0"/>
              <a:t>ClusterIP</a:t>
            </a:r>
            <a:r>
              <a:rPr lang="en-GB" dirty="0" smtClean="0"/>
              <a:t> (default if not specified)</a:t>
            </a:r>
          </a:p>
          <a:p>
            <a:pPr lvl="1"/>
            <a:r>
              <a:rPr lang="en-GB" dirty="0" err="1" smtClean="0"/>
              <a:t>NodePort</a:t>
            </a:r>
            <a:endParaRPr lang="en-GB" dirty="0" smtClean="0"/>
          </a:p>
          <a:p>
            <a:pPr lvl="1"/>
            <a:r>
              <a:rPr lang="en-GB" dirty="0" err="1" smtClean="0"/>
              <a:t>LoadBalancer</a:t>
            </a:r>
            <a:endParaRPr lang="en-GB" dirty="0" smtClean="0"/>
          </a:p>
          <a:p>
            <a:pPr lvl="1"/>
            <a:r>
              <a:rPr lang="en-GB" dirty="0" err="1"/>
              <a:t>ExternalName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311770" y="2764638"/>
            <a:ext cx="1813317" cy="369332"/>
          </a:xfrm>
          <a:prstGeom prst="rect">
            <a:avLst/>
          </a:prstGeom>
          <a:noFill/>
        </p:spPr>
        <p:txBody>
          <a:bodyPr wrap="none" rtlCol="0">
            <a:spAutoFit/>
          </a:bodyPr>
          <a:lstStyle/>
          <a:p>
            <a:r>
              <a:rPr lang="en-GB" dirty="0" smtClean="0"/>
              <a:t>Resource name</a:t>
            </a:r>
            <a:endParaRPr lang="en-GB" dirty="0"/>
          </a:p>
        </p:txBody>
      </p:sp>
      <p:sp>
        <p:nvSpPr>
          <p:cNvPr id="6" name="Down Arrow 5"/>
          <p:cNvSpPr/>
          <p:nvPr/>
        </p:nvSpPr>
        <p:spPr bwMode="auto">
          <a:xfrm rot="10800000">
            <a:off x="4224840" y="2225377"/>
            <a:ext cx="416169" cy="539261"/>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6104397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Manually Create </a:t>
            </a:r>
            <a:r>
              <a:rPr lang="en-GB" dirty="0" err="1" smtClean="0"/>
              <a:t>ClusterIP</a:t>
            </a:r>
            <a:r>
              <a:rPr lang="en-GB" dirty="0" smtClean="0"/>
              <a:t> Service</a:t>
            </a:r>
            <a:endParaRPr lang="en-GB" dirty="0"/>
          </a:p>
        </p:txBody>
      </p:sp>
      <p:sp>
        <p:nvSpPr>
          <p:cNvPr id="3" name="Content Placeholder 2"/>
          <p:cNvSpPr>
            <a:spLocks noGrp="1"/>
          </p:cNvSpPr>
          <p:nvPr>
            <p:ph idx="1"/>
          </p:nvPr>
        </p:nvSpPr>
        <p:spPr/>
        <p:txBody>
          <a:bodyPr/>
          <a:lstStyle/>
          <a:p>
            <a:r>
              <a:rPr lang="en-GB" dirty="0" smtClean="0"/>
              <a:t>Create deployment controller</a:t>
            </a:r>
            <a:br>
              <a:rPr lang="en-GB" dirty="0" smtClean="0"/>
            </a:br>
            <a:r>
              <a:rPr lang="en-GB" i="1" dirty="0" err="1" smtClean="0"/>
              <a:t>kubectl</a:t>
            </a:r>
            <a:r>
              <a:rPr lang="en-GB" i="1" dirty="0" smtClean="0"/>
              <a:t> create deploy </a:t>
            </a:r>
            <a:r>
              <a:rPr lang="en-GB" i="1" dirty="0" err="1" smtClean="0"/>
              <a:t>mydeploy</a:t>
            </a:r>
            <a:r>
              <a:rPr lang="en-GB" i="1" dirty="0" smtClean="0"/>
              <a:t>  ……</a:t>
            </a:r>
          </a:p>
          <a:p>
            <a:endParaRPr lang="en-GB" dirty="0"/>
          </a:p>
          <a:p>
            <a:r>
              <a:rPr lang="en-GB" dirty="0" smtClean="0"/>
              <a:t>Expose as </a:t>
            </a:r>
            <a:r>
              <a:rPr lang="en-GB" dirty="0" err="1" smtClean="0"/>
              <a:t>ClusterIP</a:t>
            </a:r>
            <a:r>
              <a:rPr lang="en-GB" dirty="0" smtClean="0"/>
              <a:t> service</a:t>
            </a:r>
            <a:br>
              <a:rPr lang="en-GB" dirty="0" smtClean="0"/>
            </a:br>
            <a:r>
              <a:rPr lang="en-GB" i="1" dirty="0" err="1" smtClean="0"/>
              <a:t>kubectl</a:t>
            </a:r>
            <a:r>
              <a:rPr lang="en-GB" i="1" dirty="0" smtClean="0"/>
              <a:t> expose </a:t>
            </a:r>
            <a:r>
              <a:rPr lang="en-GB" i="1" dirty="0" err="1" smtClean="0"/>
              <a:t>mydeploy</a:t>
            </a:r>
            <a:r>
              <a:rPr lang="en-GB" i="1" dirty="0" smtClean="0"/>
              <a:t> type=</a:t>
            </a:r>
            <a:r>
              <a:rPr lang="en-GB" i="1" dirty="0" err="1" smtClean="0"/>
              <a:t>ClusterIP</a:t>
            </a:r>
            <a:r>
              <a:rPr lang="en-GB" i="1" dirty="0" smtClean="0"/>
              <a:t> …..</a:t>
            </a:r>
          </a:p>
          <a:p>
            <a:endParaRPr lang="en-GB" dirty="0"/>
          </a:p>
          <a:p>
            <a:r>
              <a:rPr lang="en-GB" dirty="0" smtClean="0"/>
              <a:t>List service, controller and pods</a:t>
            </a:r>
          </a:p>
          <a:p>
            <a:r>
              <a:rPr lang="en-GB" dirty="0" smtClean="0"/>
              <a:t>Delete a pod and watch it reappear</a:t>
            </a:r>
          </a:p>
          <a:p>
            <a:r>
              <a:rPr lang="en-GB" dirty="0" smtClean="0"/>
              <a:t>Create a port forwarder to talk to service via browser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77097" y="5741689"/>
            <a:ext cx="5570756" cy="369332"/>
          </a:xfrm>
          <a:prstGeom prst="rect">
            <a:avLst/>
          </a:prstGeom>
          <a:noFill/>
        </p:spPr>
        <p:txBody>
          <a:bodyPr wrap="none" rtlCol="0">
            <a:spAutoFit/>
          </a:bodyPr>
          <a:lstStyle/>
          <a:p>
            <a:r>
              <a:rPr lang="en-GB" dirty="0" err="1"/>
              <a:t>kubectl</a:t>
            </a:r>
            <a:r>
              <a:rPr lang="en-GB" dirty="0"/>
              <a:t> </a:t>
            </a:r>
            <a:r>
              <a:rPr lang="en-GB" dirty="0" err="1"/>
              <a:t>autoscale</a:t>
            </a:r>
            <a:r>
              <a:rPr lang="en-GB" dirty="0"/>
              <a:t> deployment foo --min=2 --max=10 </a:t>
            </a:r>
          </a:p>
        </p:txBody>
      </p:sp>
    </p:spTree>
    <p:extLst>
      <p:ext uri="{BB962C8B-B14F-4D97-AF65-F5344CB8AC3E}">
        <p14:creationId xmlns:p14="http://schemas.microsoft.com/office/powerpoint/2010/main" val="206874211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885093" y="738555"/>
            <a:ext cx="7523284" cy="779256"/>
          </a:xfrm>
        </p:spPr>
        <p:txBody>
          <a:bodyPr/>
          <a:lstStyle/>
          <a:p>
            <a:r>
              <a:rPr lang="en-GB" dirty="0" smtClean="0"/>
              <a:t>Create a deployment controller named “k8s-pod-deploy” using the “</a:t>
            </a:r>
            <a:r>
              <a:rPr lang="en-GB" dirty="0" err="1" smtClean="0"/>
              <a:t>mikeduwtsd</a:t>
            </a:r>
            <a:r>
              <a:rPr lang="en-GB" dirty="0" smtClean="0"/>
              <a:t>/k8s-pod” image with 3 replica pods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9194" y="1478304"/>
            <a:ext cx="8913099" cy="5078313"/>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create deployment k8s-pod-deploy --</a:t>
            </a:r>
            <a:r>
              <a:rPr lang="en-GB" dirty="0" smtClean="0">
                <a:solidFill>
                  <a:schemeClr val="accent1">
                    <a:lumMod val="50000"/>
                  </a:schemeClr>
                </a:solidFill>
              </a:rPr>
              <a:t>image=</a:t>
            </a:r>
            <a:r>
              <a:rPr lang="en-GB" dirty="0" err="1" smtClean="0">
                <a:solidFill>
                  <a:schemeClr val="accent1">
                    <a:lumMod val="50000"/>
                  </a:schemeClr>
                </a:solidFill>
              </a:rPr>
              <a:t>mikeduwtsd</a:t>
            </a:r>
            <a:r>
              <a:rPr lang="en-GB" dirty="0" smtClean="0">
                <a:solidFill>
                  <a:schemeClr val="accent1">
                    <a:lumMod val="50000"/>
                  </a:schemeClr>
                </a:solidFill>
              </a:rPr>
              <a:t>/k8s-pod</a:t>
            </a:r>
            <a:endParaRPr lang="en-GB" dirty="0">
              <a:solidFill>
                <a:schemeClr val="accent1">
                  <a:lumMod val="50000"/>
                </a:schemeClr>
              </a:solidFill>
            </a:endParaRPr>
          </a:p>
          <a:p>
            <a:r>
              <a:rPr lang="en-GB" dirty="0" err="1">
                <a:solidFill>
                  <a:schemeClr val="bg1"/>
                </a:solidFill>
              </a:rPr>
              <a:t>deployment.apps</a:t>
            </a:r>
            <a:r>
              <a:rPr lang="en-GB" dirty="0">
                <a:solidFill>
                  <a:schemeClr val="bg1"/>
                </a:solidFill>
              </a:rPr>
              <a:t>/k8s-pod-deploy </a:t>
            </a:r>
            <a:r>
              <a:rPr lang="en-GB" dirty="0" smtClean="0">
                <a:solidFill>
                  <a:schemeClr val="bg1"/>
                </a:solidFill>
              </a:rPr>
              <a:t>created</a:t>
            </a:r>
          </a:p>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scale --replicas=3 deploy/k8s-pod-deploy</a:t>
            </a:r>
          </a:p>
          <a:p>
            <a:r>
              <a:rPr lang="en-GB" dirty="0" err="1">
                <a:solidFill>
                  <a:schemeClr val="bg1"/>
                </a:solidFill>
              </a:rPr>
              <a:t>deployment.apps</a:t>
            </a:r>
            <a:r>
              <a:rPr lang="en-GB" dirty="0">
                <a:solidFill>
                  <a:schemeClr val="bg1"/>
                </a:solidFill>
              </a:rPr>
              <a:t>/k8s-pod-deploy scaled</a:t>
            </a:r>
            <a:endParaRPr lang="en-GB" dirty="0" smtClean="0">
              <a:solidFill>
                <a:schemeClr val="bg1"/>
              </a:solidFill>
            </a:endParaRP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deploy</a:t>
            </a:r>
          </a:p>
          <a:p>
            <a:r>
              <a:rPr lang="en-GB" dirty="0">
                <a:solidFill>
                  <a:schemeClr val="bg1"/>
                </a:solidFill>
              </a:rPr>
              <a:t>NAME             </a:t>
            </a:r>
            <a:r>
              <a:rPr lang="en-GB" dirty="0" smtClean="0">
                <a:solidFill>
                  <a:schemeClr val="bg1"/>
                </a:solidFill>
              </a:rPr>
              <a:t>    READY   </a:t>
            </a:r>
            <a:r>
              <a:rPr lang="en-GB" dirty="0">
                <a:solidFill>
                  <a:schemeClr val="bg1"/>
                </a:solidFill>
              </a:rPr>
              <a:t>UP-TO-DATE   AVAILABLE   AGE</a:t>
            </a:r>
          </a:p>
          <a:p>
            <a:r>
              <a:rPr lang="en-GB" dirty="0">
                <a:solidFill>
                  <a:schemeClr val="bg1"/>
                </a:solidFill>
              </a:rPr>
              <a:t>k8s-pod-deploy   </a:t>
            </a:r>
            <a:r>
              <a:rPr lang="en-GB" dirty="0">
                <a:solidFill>
                  <a:srgbClr val="FF0000"/>
                </a:solidFill>
              </a:rPr>
              <a:t>0</a:t>
            </a:r>
            <a:r>
              <a:rPr lang="en-GB" dirty="0">
                <a:solidFill>
                  <a:schemeClr val="bg1"/>
                </a:solidFill>
              </a:rPr>
              <a:t>/3     </a:t>
            </a:r>
            <a:r>
              <a:rPr lang="en-GB" dirty="0" smtClean="0">
                <a:solidFill>
                  <a:schemeClr val="bg1"/>
                </a:solidFill>
              </a:rPr>
              <a:t>     3                      0                    25s</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pods --watch</a:t>
            </a:r>
          </a:p>
          <a:p>
            <a:r>
              <a:rPr lang="en-GB" dirty="0">
                <a:solidFill>
                  <a:schemeClr val="bg1"/>
                </a:solidFill>
              </a:rPr>
              <a:t>NAME                              </a:t>
            </a:r>
            <a:r>
              <a:rPr lang="en-GB" dirty="0" smtClean="0">
                <a:solidFill>
                  <a:schemeClr val="bg1"/>
                </a:solidFill>
              </a:rPr>
              <a:t>                   READY   </a:t>
            </a:r>
            <a:r>
              <a:rPr lang="en-GB" dirty="0">
                <a:solidFill>
                  <a:schemeClr val="bg1"/>
                </a:solidFill>
              </a:rPr>
              <a:t>STATUS              RESTARTS   AGE</a:t>
            </a:r>
          </a:p>
          <a:p>
            <a:r>
              <a:rPr lang="en-GB" dirty="0">
                <a:solidFill>
                  <a:schemeClr val="bg1"/>
                </a:solidFill>
              </a:rPr>
              <a:t>k8s-pod-deploy-6f7459f794-mg56q   </a:t>
            </a:r>
            <a:r>
              <a:rPr lang="en-GB" dirty="0" smtClean="0">
                <a:solidFill>
                  <a:schemeClr val="bg1"/>
                </a:solidFill>
              </a:rPr>
              <a:t>0/1     </a:t>
            </a:r>
            <a:r>
              <a:rPr lang="en-GB" dirty="0" err="1">
                <a:solidFill>
                  <a:schemeClr val="bg1"/>
                </a:solidFill>
              </a:rPr>
              <a:t>ContainerCreating</a:t>
            </a:r>
            <a:r>
              <a:rPr lang="en-GB" dirty="0">
                <a:solidFill>
                  <a:schemeClr val="bg1"/>
                </a:solidFill>
              </a:rPr>
              <a:t>   0          82s</a:t>
            </a:r>
          </a:p>
          <a:p>
            <a:r>
              <a:rPr lang="en-GB" dirty="0">
                <a:solidFill>
                  <a:srgbClr val="FFC000"/>
                </a:solidFill>
              </a:rPr>
              <a:t>k8s-pod-deploy-6f7459f794-rp5r7</a:t>
            </a:r>
            <a:r>
              <a:rPr lang="en-GB" dirty="0">
                <a:solidFill>
                  <a:schemeClr val="bg1"/>
                </a:solidFill>
              </a:rPr>
              <a:t>  </a:t>
            </a:r>
            <a:r>
              <a:rPr lang="en-GB" dirty="0" smtClean="0">
                <a:solidFill>
                  <a:schemeClr val="bg1"/>
                </a:solidFill>
              </a:rPr>
              <a:t>    0/1     </a:t>
            </a:r>
            <a:r>
              <a:rPr lang="en-GB" dirty="0" err="1">
                <a:solidFill>
                  <a:schemeClr val="bg1"/>
                </a:solidFill>
              </a:rPr>
              <a:t>ContainerCreating</a:t>
            </a:r>
            <a:r>
              <a:rPr lang="en-GB" dirty="0">
                <a:solidFill>
                  <a:schemeClr val="bg1"/>
                </a:solidFill>
              </a:rPr>
              <a:t>   0          83s</a:t>
            </a:r>
          </a:p>
          <a:p>
            <a:r>
              <a:rPr lang="en-GB" dirty="0">
                <a:solidFill>
                  <a:schemeClr val="bg1"/>
                </a:solidFill>
              </a:rPr>
              <a:t>k8s-pod-deploy-6f7459f794-v7tmz   </a:t>
            </a:r>
            <a:r>
              <a:rPr lang="en-GB" dirty="0" smtClean="0">
                <a:solidFill>
                  <a:schemeClr val="bg1"/>
                </a:solidFill>
              </a:rPr>
              <a:t>  0/1     </a:t>
            </a:r>
            <a:r>
              <a:rPr lang="en-GB" dirty="0" err="1">
                <a:solidFill>
                  <a:schemeClr val="bg1"/>
                </a:solidFill>
              </a:rPr>
              <a:t>ContainerCreating</a:t>
            </a:r>
            <a:r>
              <a:rPr lang="en-GB" dirty="0">
                <a:solidFill>
                  <a:schemeClr val="bg1"/>
                </a:solidFill>
              </a:rPr>
              <a:t>   0          82s</a:t>
            </a:r>
          </a:p>
          <a:p>
            <a:r>
              <a:rPr lang="en-GB" dirty="0">
                <a:solidFill>
                  <a:schemeClr val="bg1"/>
                </a:solidFill>
              </a:rPr>
              <a:t>k8s-pod-deploy-6f7459f794-rp5r7   </a:t>
            </a:r>
            <a:r>
              <a:rPr lang="en-GB" dirty="0" smtClean="0">
                <a:solidFill>
                  <a:schemeClr val="bg1"/>
                </a:solidFill>
              </a:rPr>
              <a:t>   </a:t>
            </a:r>
            <a:r>
              <a:rPr lang="en-GB" dirty="0" smtClean="0">
                <a:solidFill>
                  <a:srgbClr val="FF0000"/>
                </a:solidFill>
              </a:rPr>
              <a:t>1</a:t>
            </a:r>
            <a:r>
              <a:rPr lang="en-GB" dirty="0" smtClean="0">
                <a:solidFill>
                  <a:schemeClr val="bg1"/>
                </a:solidFill>
              </a:rPr>
              <a:t>/1     </a:t>
            </a:r>
            <a:r>
              <a:rPr lang="en-GB" dirty="0">
                <a:solidFill>
                  <a:schemeClr val="bg1"/>
                </a:solidFill>
              </a:rPr>
              <a:t>Running             0          91s</a:t>
            </a:r>
          </a:p>
          <a:p>
            <a:r>
              <a:rPr lang="en-GB" dirty="0">
                <a:solidFill>
                  <a:schemeClr val="bg1"/>
                </a:solidFill>
              </a:rPr>
              <a:t>k8s-pod-deploy-6f7459f794-v7tmz   </a:t>
            </a:r>
            <a:r>
              <a:rPr lang="en-GB" dirty="0" smtClean="0">
                <a:solidFill>
                  <a:schemeClr val="bg1"/>
                </a:solidFill>
              </a:rPr>
              <a:t>  </a:t>
            </a:r>
            <a:r>
              <a:rPr lang="en-GB" dirty="0" smtClean="0">
                <a:solidFill>
                  <a:srgbClr val="FF0000"/>
                </a:solidFill>
              </a:rPr>
              <a:t>1</a:t>
            </a:r>
            <a:r>
              <a:rPr lang="en-GB" dirty="0" smtClean="0">
                <a:solidFill>
                  <a:schemeClr val="bg1"/>
                </a:solidFill>
              </a:rPr>
              <a:t>/1     </a:t>
            </a:r>
            <a:r>
              <a:rPr lang="en-GB" dirty="0">
                <a:solidFill>
                  <a:schemeClr val="bg1"/>
                </a:solidFill>
              </a:rPr>
              <a:t>Running             0          91s</a:t>
            </a:r>
          </a:p>
          <a:p>
            <a:r>
              <a:rPr lang="en-GB" dirty="0">
                <a:solidFill>
                  <a:schemeClr val="bg1"/>
                </a:solidFill>
              </a:rPr>
              <a:t>k8s-pod-deploy-6f7459f794-mg56q   </a:t>
            </a:r>
            <a:r>
              <a:rPr lang="en-GB" dirty="0" smtClean="0">
                <a:solidFill>
                  <a:schemeClr val="bg1"/>
                </a:solidFill>
              </a:rPr>
              <a:t> </a:t>
            </a:r>
            <a:r>
              <a:rPr lang="en-GB" dirty="0" smtClean="0">
                <a:solidFill>
                  <a:srgbClr val="FF0000"/>
                </a:solidFill>
              </a:rPr>
              <a:t>1</a:t>
            </a:r>
            <a:r>
              <a:rPr lang="en-GB" dirty="0" smtClean="0">
                <a:solidFill>
                  <a:schemeClr val="bg1"/>
                </a:solidFill>
              </a:rPr>
              <a:t>/1     </a:t>
            </a:r>
            <a:r>
              <a:rPr lang="en-GB" dirty="0">
                <a:solidFill>
                  <a:schemeClr val="bg1"/>
                </a:solidFill>
              </a:rPr>
              <a:t>Running             0          </a:t>
            </a:r>
            <a:r>
              <a:rPr lang="en-GB" dirty="0" smtClean="0">
                <a:solidFill>
                  <a:schemeClr val="bg1"/>
                </a:solidFill>
              </a:rPr>
              <a:t>91s</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deploy</a:t>
            </a:r>
          </a:p>
          <a:p>
            <a:r>
              <a:rPr lang="en-GB" dirty="0">
                <a:solidFill>
                  <a:schemeClr val="bg1"/>
                </a:solidFill>
              </a:rPr>
              <a:t>NAME             READY   UP-TO-DATE   AVAILABLE   AGE</a:t>
            </a:r>
          </a:p>
          <a:p>
            <a:r>
              <a:rPr lang="en-GB" dirty="0">
                <a:solidFill>
                  <a:schemeClr val="bg1"/>
                </a:solidFill>
              </a:rPr>
              <a:t>k8s-pod-deploy   </a:t>
            </a:r>
            <a:r>
              <a:rPr lang="en-GB" dirty="0">
                <a:solidFill>
                  <a:srgbClr val="FF0000"/>
                </a:solidFill>
              </a:rPr>
              <a:t>3</a:t>
            </a:r>
            <a:r>
              <a:rPr lang="en-GB" dirty="0">
                <a:solidFill>
                  <a:schemeClr val="bg1"/>
                </a:solidFill>
              </a:rPr>
              <a:t>/3     3            3           3m57s</a:t>
            </a:r>
            <a:endParaRPr lang="en-GB" dirty="0" smtClean="0">
              <a:solidFill>
                <a:schemeClr val="bg1"/>
              </a:solidFill>
            </a:endParaRPr>
          </a:p>
        </p:txBody>
      </p:sp>
      <p:sp>
        <p:nvSpPr>
          <p:cNvPr id="6" name="TextBox 5"/>
          <p:cNvSpPr txBox="1"/>
          <p:nvPr/>
        </p:nvSpPr>
        <p:spPr>
          <a:xfrm>
            <a:off x="6811804" y="5890076"/>
            <a:ext cx="2280489" cy="646331"/>
          </a:xfrm>
          <a:prstGeom prst="rect">
            <a:avLst/>
          </a:prstGeom>
          <a:noFill/>
        </p:spPr>
        <p:txBody>
          <a:bodyPr wrap="square" rtlCol="0">
            <a:spAutoFit/>
          </a:bodyPr>
          <a:lstStyle/>
          <a:p>
            <a:r>
              <a:rPr lang="en-GB" dirty="0" smtClean="0">
                <a:solidFill>
                  <a:srgbClr val="FFC000"/>
                </a:solidFill>
              </a:rPr>
              <a:t>Take a note of one of these pod names</a:t>
            </a:r>
            <a:endParaRPr lang="en-GB" dirty="0">
              <a:solidFill>
                <a:srgbClr val="FFC000"/>
              </a:solidFill>
            </a:endParaRPr>
          </a:p>
        </p:txBody>
      </p:sp>
      <p:cxnSp>
        <p:nvCxnSpPr>
          <p:cNvPr id="8" name="Straight Arrow Connector 7"/>
          <p:cNvCxnSpPr/>
          <p:nvPr/>
        </p:nvCxnSpPr>
        <p:spPr bwMode="auto">
          <a:xfrm flipH="1" flipV="1">
            <a:off x="3709716" y="4676232"/>
            <a:ext cx="3164866" cy="1274475"/>
          </a:xfrm>
          <a:prstGeom prst="straightConnector1">
            <a:avLst/>
          </a:prstGeom>
          <a:solidFill>
            <a:schemeClr val="accent1"/>
          </a:solidFill>
          <a:ln w="19050"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Oval 8"/>
          <p:cNvSpPr/>
          <p:nvPr/>
        </p:nvSpPr>
        <p:spPr bwMode="auto">
          <a:xfrm>
            <a:off x="3846868" y="4718416"/>
            <a:ext cx="696411" cy="1075486"/>
          </a:xfrm>
          <a:prstGeom prst="ellipse">
            <a:avLst/>
          </a:prstGeom>
          <a:noFill/>
          <a:ln w="28575" cap="flat" cmpd="sng" algn="ctr">
            <a:solidFill>
              <a:srgbClr val="FF0000"/>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4529358" y="5460342"/>
            <a:ext cx="1460713" cy="646331"/>
          </a:xfrm>
          <a:prstGeom prst="rect">
            <a:avLst/>
          </a:prstGeom>
          <a:noFill/>
        </p:spPr>
        <p:txBody>
          <a:bodyPr wrap="square" rtlCol="0">
            <a:spAutoFit/>
          </a:bodyPr>
          <a:lstStyle/>
          <a:p>
            <a:r>
              <a:rPr lang="en-GB" dirty="0" smtClean="0">
                <a:solidFill>
                  <a:srgbClr val="FF0000"/>
                </a:solidFill>
              </a:rPr>
              <a:t>State should change</a:t>
            </a:r>
            <a:endParaRPr lang="en-GB" dirty="0">
              <a:solidFill>
                <a:srgbClr val="FF0000"/>
              </a:solidFill>
            </a:endParaRPr>
          </a:p>
        </p:txBody>
      </p:sp>
      <p:sp>
        <p:nvSpPr>
          <p:cNvPr id="7" name="Down Arrow 6"/>
          <p:cNvSpPr/>
          <p:nvPr/>
        </p:nvSpPr>
        <p:spPr bwMode="auto">
          <a:xfrm>
            <a:off x="8024446" y="4273062"/>
            <a:ext cx="779585" cy="1143000"/>
          </a:xfrm>
          <a:prstGeom prst="downArrow">
            <a:avLst/>
          </a:prstGeom>
          <a:solidFill>
            <a:srgbClr val="FF0000"/>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solidFill>
                <a:effectLst/>
                <a:latin typeface="Helvetica" panose="020B0604020202020204" pitchFamily="34" charset="0"/>
              </a:rPr>
              <a:t>Change</a:t>
            </a:r>
          </a:p>
        </p:txBody>
      </p:sp>
    </p:spTree>
    <p:extLst>
      <p:ext uri="{BB962C8B-B14F-4D97-AF65-F5344CB8AC3E}">
        <p14:creationId xmlns:p14="http://schemas.microsoft.com/office/powerpoint/2010/main" val="39580889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150373"/>
            <a:ext cx="7029450" cy="2005781"/>
          </a:xfrm>
        </p:spPr>
        <p:txBody>
          <a:bodyPr/>
          <a:lstStyle/>
          <a:p>
            <a:r>
              <a:rPr lang="en-GB" dirty="0" smtClean="0"/>
              <a:t>Create a </a:t>
            </a:r>
            <a:r>
              <a:rPr lang="en-GB" dirty="0" err="1" smtClean="0"/>
              <a:t>ClusterIP</a:t>
            </a:r>
            <a:r>
              <a:rPr lang="en-GB" dirty="0" smtClean="0"/>
              <a:t> service </a:t>
            </a:r>
            <a:r>
              <a:rPr lang="en-GB" dirty="0"/>
              <a:t>named “k8s-pod-svc” </a:t>
            </a:r>
            <a:r>
              <a:rPr lang="en-GB" dirty="0" smtClean="0"/>
              <a:t>using the deployment controller named “k8s-pod-deploy”, with service </a:t>
            </a:r>
            <a:r>
              <a:rPr lang="en-GB" u="sng" dirty="0" smtClean="0"/>
              <a:t>port</a:t>
            </a:r>
            <a:r>
              <a:rPr lang="en-GB" dirty="0" smtClean="0"/>
              <a:t> 778 and </a:t>
            </a:r>
            <a:r>
              <a:rPr lang="en-GB" u="sng" dirty="0" smtClean="0"/>
              <a:t>target port </a:t>
            </a:r>
            <a:r>
              <a:rPr lang="en-GB" dirty="0" smtClean="0"/>
              <a:t>1339 (in the container)</a:t>
            </a:r>
          </a:p>
          <a:p>
            <a:pPr lvl="1"/>
            <a:r>
              <a:rPr lang="en-GB" dirty="0" smtClean="0"/>
              <a:t>The target port is defined in the k8s-pod image and its port 1339, but we choose the service port 778 here when we create the service</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144025" y="3276857"/>
            <a:ext cx="8913099" cy="1754326"/>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expose deploy k8s-pod-deploy --name=k8s-pod-svc --port=778 --target-port=1339 --type=</a:t>
            </a:r>
            <a:r>
              <a:rPr lang="en-GB" dirty="0" err="1">
                <a:solidFill>
                  <a:schemeClr val="accent1">
                    <a:lumMod val="50000"/>
                  </a:schemeClr>
                </a:solidFill>
              </a:rPr>
              <a:t>ClusterIP</a:t>
            </a:r>
            <a:endParaRPr lang="en-GB" dirty="0">
              <a:solidFill>
                <a:schemeClr val="accent1">
                  <a:lumMod val="50000"/>
                </a:schemeClr>
              </a:solidFill>
            </a:endParaRPr>
          </a:p>
          <a:p>
            <a:r>
              <a:rPr lang="en-GB" dirty="0">
                <a:solidFill>
                  <a:schemeClr val="bg1"/>
                </a:solidFill>
              </a:rPr>
              <a:t>service/k8s-pod-svc exposed</a:t>
            </a:r>
          </a:p>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get svc</a:t>
            </a:r>
          </a:p>
          <a:p>
            <a:r>
              <a:rPr lang="en-GB" dirty="0">
                <a:solidFill>
                  <a:schemeClr val="bg1"/>
                </a:solidFill>
              </a:rPr>
              <a:t>NAME          </a:t>
            </a:r>
            <a:r>
              <a:rPr lang="en-GB" dirty="0" smtClean="0">
                <a:solidFill>
                  <a:schemeClr val="bg1"/>
                </a:solidFill>
              </a:rPr>
              <a:t>  TYPE         </a:t>
            </a:r>
            <a:r>
              <a:rPr lang="en-GB" dirty="0" smtClean="0">
                <a:solidFill>
                  <a:srgbClr val="FFC000"/>
                </a:solidFill>
              </a:rPr>
              <a:t>CLUSTER-IP</a:t>
            </a:r>
            <a:r>
              <a:rPr lang="en-GB" dirty="0" smtClean="0">
                <a:solidFill>
                  <a:schemeClr val="bg1"/>
                </a:solidFill>
              </a:rPr>
              <a:t>       </a:t>
            </a:r>
            <a:r>
              <a:rPr lang="en-GB" dirty="0">
                <a:solidFill>
                  <a:schemeClr val="bg1"/>
                </a:solidFill>
              </a:rPr>
              <a:t>EXTERNAL-IP   PORT(S)          AGE</a:t>
            </a:r>
          </a:p>
          <a:p>
            <a:r>
              <a:rPr lang="en-GB" dirty="0">
                <a:solidFill>
                  <a:schemeClr val="bg1"/>
                </a:solidFill>
              </a:rPr>
              <a:t>k8s-pod-svc   </a:t>
            </a:r>
            <a:r>
              <a:rPr lang="en-GB" dirty="0" err="1">
                <a:solidFill>
                  <a:schemeClr val="bg1"/>
                </a:solidFill>
              </a:rPr>
              <a:t>ClusterIP</a:t>
            </a:r>
            <a:r>
              <a:rPr lang="en-GB" dirty="0">
                <a:solidFill>
                  <a:schemeClr val="bg1"/>
                </a:solidFill>
              </a:rPr>
              <a:t>   </a:t>
            </a:r>
            <a:r>
              <a:rPr lang="en-GB" dirty="0">
                <a:solidFill>
                  <a:srgbClr val="FFC000"/>
                </a:solidFill>
              </a:rPr>
              <a:t>10.101.184.163</a:t>
            </a:r>
            <a:r>
              <a:rPr lang="en-GB" dirty="0">
                <a:solidFill>
                  <a:schemeClr val="bg1"/>
                </a:solidFill>
              </a:rPr>
              <a:t>   </a:t>
            </a:r>
            <a:r>
              <a:rPr lang="en-GB" dirty="0" smtClean="0">
                <a:solidFill>
                  <a:schemeClr val="bg1"/>
                </a:solidFill>
              </a:rPr>
              <a:t> &lt;</a:t>
            </a:r>
            <a:r>
              <a:rPr lang="en-GB" dirty="0">
                <a:solidFill>
                  <a:schemeClr val="bg1"/>
                </a:solidFill>
              </a:rPr>
              <a:t>none&gt;        </a:t>
            </a:r>
            <a:r>
              <a:rPr lang="en-GB" dirty="0" smtClean="0">
                <a:solidFill>
                  <a:schemeClr val="bg1"/>
                </a:solidFill>
              </a:rPr>
              <a:t>      778/TCP          </a:t>
            </a:r>
            <a:r>
              <a:rPr lang="en-GB" dirty="0">
                <a:solidFill>
                  <a:schemeClr val="bg1"/>
                </a:solidFill>
              </a:rPr>
              <a:t>13s</a:t>
            </a:r>
            <a:endParaRPr lang="en-GB" dirty="0" smtClean="0">
              <a:solidFill>
                <a:schemeClr val="bg1"/>
              </a:solidFill>
            </a:endParaRPr>
          </a:p>
        </p:txBody>
      </p:sp>
      <p:sp>
        <p:nvSpPr>
          <p:cNvPr id="6" name="TextBox 5"/>
          <p:cNvSpPr txBox="1"/>
          <p:nvPr/>
        </p:nvSpPr>
        <p:spPr>
          <a:xfrm>
            <a:off x="4571999" y="5680651"/>
            <a:ext cx="3017995" cy="646331"/>
          </a:xfrm>
          <a:prstGeom prst="rect">
            <a:avLst/>
          </a:prstGeom>
          <a:noFill/>
        </p:spPr>
        <p:txBody>
          <a:bodyPr wrap="square" rtlCol="0">
            <a:spAutoFit/>
          </a:bodyPr>
          <a:lstStyle/>
          <a:p>
            <a:r>
              <a:rPr lang="en-GB" dirty="0" smtClean="0"/>
              <a:t>Note, this is the Cluster IP address for this service</a:t>
            </a:r>
            <a:endParaRPr lang="en-GB" dirty="0"/>
          </a:p>
        </p:txBody>
      </p:sp>
      <p:cxnSp>
        <p:nvCxnSpPr>
          <p:cNvPr id="8" name="Straight Arrow Connector 7"/>
          <p:cNvCxnSpPr/>
          <p:nvPr/>
        </p:nvCxnSpPr>
        <p:spPr bwMode="auto">
          <a:xfrm flipH="1" flipV="1">
            <a:off x="3889753" y="4974715"/>
            <a:ext cx="966516" cy="710674"/>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341123" y="5301625"/>
            <a:ext cx="3089061" cy="923330"/>
          </a:xfrm>
          <a:prstGeom prst="rect">
            <a:avLst/>
          </a:prstGeom>
          <a:noFill/>
        </p:spPr>
        <p:txBody>
          <a:bodyPr wrap="square" rtlCol="0">
            <a:spAutoFit/>
          </a:bodyPr>
          <a:lstStyle/>
          <a:p>
            <a:r>
              <a:rPr lang="en-GB" dirty="0" smtClean="0"/>
              <a:t>You can also list the details for a specific service</a:t>
            </a:r>
          </a:p>
          <a:p>
            <a:r>
              <a:rPr lang="en-GB" i="1" dirty="0" err="1" smtClean="0"/>
              <a:t>Kubectl</a:t>
            </a:r>
            <a:r>
              <a:rPr lang="en-GB" i="1" dirty="0" smtClean="0"/>
              <a:t> get svc k8s-pod-svc</a:t>
            </a:r>
            <a:endParaRPr lang="en-GB" i="1" dirty="0"/>
          </a:p>
        </p:txBody>
      </p:sp>
    </p:spTree>
    <p:extLst>
      <p:ext uri="{BB962C8B-B14F-4D97-AF65-F5344CB8AC3E}">
        <p14:creationId xmlns:p14="http://schemas.microsoft.com/office/powerpoint/2010/main" val="205414650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1"/>
            <a:ext cx="7029450" cy="1027111"/>
          </a:xfrm>
        </p:spPr>
        <p:txBody>
          <a:bodyPr/>
          <a:lstStyle/>
          <a:p>
            <a:r>
              <a:rPr lang="en-GB" dirty="0" smtClean="0"/>
              <a:t>Add port forwarding to allow the host to forward to a pod within the cluster, using the target port 1339 on the pod and port 7000 on your computer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4025" y="1899375"/>
            <a:ext cx="8913099" cy="1200329"/>
          </a:xfrm>
          <a:prstGeom prst="rect">
            <a:avLst/>
          </a:prstGeom>
          <a:solidFill>
            <a:srgbClr val="000000"/>
          </a:solidFill>
        </p:spPr>
        <p:txBody>
          <a:bodyPr wrap="square" rtlCol="0">
            <a:spAutoFit/>
          </a:bodyPr>
          <a:lstStyle/>
          <a:p>
            <a:endParaRPr lang="en-GB" dirty="0" smtClean="0">
              <a:solidFill>
                <a:schemeClr val="bg1"/>
              </a:solidFill>
            </a:endParaRPr>
          </a:p>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port-forward </a:t>
            </a:r>
            <a:r>
              <a:rPr lang="en-GB" dirty="0" smtClean="0">
                <a:solidFill>
                  <a:srgbClr val="FF0000"/>
                </a:solidFill>
              </a:rPr>
              <a:t>pod/</a:t>
            </a:r>
            <a:r>
              <a:rPr lang="en-GB" b="1" dirty="0" smtClean="0">
                <a:solidFill>
                  <a:srgbClr val="FFC000"/>
                </a:solidFill>
              </a:rPr>
              <a:t>k8s-pod-deploy-6f7459f794-rp5r7</a:t>
            </a:r>
            <a:r>
              <a:rPr lang="en-GB" dirty="0" smtClean="0">
                <a:solidFill>
                  <a:schemeClr val="accent1">
                    <a:lumMod val="50000"/>
                  </a:schemeClr>
                </a:solidFill>
              </a:rPr>
              <a:t> 7000:1339</a:t>
            </a:r>
            <a:endParaRPr lang="en-GB" dirty="0">
              <a:solidFill>
                <a:schemeClr val="accent1">
                  <a:lumMod val="50000"/>
                </a:schemeClr>
              </a:solidFill>
            </a:endParaRPr>
          </a:p>
          <a:p>
            <a:r>
              <a:rPr lang="en-GB" dirty="0">
                <a:solidFill>
                  <a:schemeClr val="bg1"/>
                </a:solidFill>
              </a:rPr>
              <a:t>Forwarding from 127.0.0.1:7000 -&gt; </a:t>
            </a:r>
            <a:r>
              <a:rPr lang="en-GB" dirty="0" smtClean="0">
                <a:solidFill>
                  <a:schemeClr val="bg1"/>
                </a:solidFill>
              </a:rPr>
              <a:t>1339</a:t>
            </a:r>
            <a:endParaRPr lang="en-GB" dirty="0">
              <a:solidFill>
                <a:schemeClr val="bg1"/>
              </a:solidFill>
            </a:endParaRPr>
          </a:p>
          <a:p>
            <a:r>
              <a:rPr lang="en-GB" dirty="0">
                <a:solidFill>
                  <a:schemeClr val="bg1"/>
                </a:solidFill>
              </a:rPr>
              <a:t>Forwarding from [::1]:7000 -&gt; </a:t>
            </a:r>
            <a:r>
              <a:rPr lang="en-GB" dirty="0" smtClean="0">
                <a:solidFill>
                  <a:schemeClr val="bg1"/>
                </a:solidFill>
              </a:rPr>
              <a:t>1339</a:t>
            </a:r>
          </a:p>
        </p:txBody>
      </p:sp>
      <p:sp>
        <p:nvSpPr>
          <p:cNvPr id="6" name="TextBox 5"/>
          <p:cNvSpPr txBox="1"/>
          <p:nvPr/>
        </p:nvSpPr>
        <p:spPr>
          <a:xfrm>
            <a:off x="2965450" y="1895920"/>
            <a:ext cx="2890535" cy="369332"/>
          </a:xfrm>
          <a:prstGeom prst="rect">
            <a:avLst/>
          </a:prstGeom>
          <a:noFill/>
        </p:spPr>
        <p:txBody>
          <a:bodyPr wrap="none" rtlCol="0">
            <a:spAutoFit/>
          </a:bodyPr>
          <a:lstStyle/>
          <a:p>
            <a:r>
              <a:rPr lang="en-GB" i="1" dirty="0" smtClean="0">
                <a:solidFill>
                  <a:srgbClr val="FFC000"/>
                </a:solidFill>
              </a:rPr>
              <a:t>Use one of the pod names</a:t>
            </a:r>
            <a:endParaRPr lang="en-GB" i="1" dirty="0">
              <a:solidFill>
                <a:srgbClr val="FFC000"/>
              </a:solidFill>
            </a:endParaRPr>
          </a:p>
        </p:txBody>
      </p:sp>
      <p:sp>
        <p:nvSpPr>
          <p:cNvPr id="7" name="TextBox 6"/>
          <p:cNvSpPr txBox="1"/>
          <p:nvPr/>
        </p:nvSpPr>
        <p:spPr>
          <a:xfrm>
            <a:off x="1047750" y="3207364"/>
            <a:ext cx="6724918" cy="369332"/>
          </a:xfrm>
          <a:prstGeom prst="rect">
            <a:avLst/>
          </a:prstGeom>
          <a:noFill/>
        </p:spPr>
        <p:txBody>
          <a:bodyPr wrap="none" rtlCol="0">
            <a:spAutoFit/>
          </a:bodyPr>
          <a:lstStyle/>
          <a:p>
            <a:r>
              <a:rPr lang="en-GB" dirty="0" smtClean="0"/>
              <a:t>Open the web </a:t>
            </a:r>
            <a:r>
              <a:rPr lang="en-GB" dirty="0"/>
              <a:t>browser using the URL: </a:t>
            </a:r>
            <a:r>
              <a:rPr lang="en-GB" i="1" dirty="0"/>
              <a:t>http://127.0.0.1:7000/pod</a:t>
            </a:r>
          </a:p>
        </p:txBody>
      </p:sp>
      <p:pic>
        <p:nvPicPr>
          <p:cNvPr id="8" name="Picture 7"/>
          <p:cNvPicPr>
            <a:picLocks noChangeAspect="1"/>
          </p:cNvPicPr>
          <p:nvPr/>
        </p:nvPicPr>
        <p:blipFill>
          <a:blip r:embed="rId2"/>
          <a:stretch>
            <a:fillRect/>
          </a:stretch>
        </p:blipFill>
        <p:spPr>
          <a:xfrm>
            <a:off x="3553453" y="3600954"/>
            <a:ext cx="5048250" cy="3114675"/>
          </a:xfrm>
          <a:prstGeom prst="rect">
            <a:avLst/>
          </a:prstGeom>
        </p:spPr>
      </p:pic>
      <p:sp>
        <p:nvSpPr>
          <p:cNvPr id="9" name="TextBox 8"/>
          <p:cNvSpPr txBox="1"/>
          <p:nvPr/>
        </p:nvSpPr>
        <p:spPr>
          <a:xfrm>
            <a:off x="102576" y="4462959"/>
            <a:ext cx="2749471" cy="369332"/>
          </a:xfrm>
          <a:prstGeom prst="rect">
            <a:avLst/>
          </a:prstGeom>
          <a:noFill/>
        </p:spPr>
        <p:txBody>
          <a:bodyPr wrap="none" rtlCol="0">
            <a:spAutoFit/>
          </a:bodyPr>
          <a:lstStyle/>
          <a:p>
            <a:r>
              <a:rPr lang="en-GB" i="1" dirty="0" smtClean="0"/>
              <a:t>$ curl localhost:7000/pod</a:t>
            </a:r>
            <a:endParaRPr lang="en-GB" i="1" dirty="0"/>
          </a:p>
        </p:txBody>
      </p:sp>
    </p:spTree>
    <p:extLst>
      <p:ext uri="{BB962C8B-B14F-4D97-AF65-F5344CB8AC3E}">
        <p14:creationId xmlns:p14="http://schemas.microsoft.com/office/powerpoint/2010/main" val="31595461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44551"/>
            <a:ext cx="7029450" cy="1027111"/>
          </a:xfrm>
        </p:spPr>
        <p:txBody>
          <a:bodyPr/>
          <a:lstStyle/>
          <a:p>
            <a:r>
              <a:rPr lang="en-GB" dirty="0" smtClean="0"/>
              <a:t>Add port forwarding to allow the “k8s-pod service” to forward the service port 778 to your computer on port 7000</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4025" y="1899375"/>
            <a:ext cx="8913099" cy="1200329"/>
          </a:xfrm>
          <a:prstGeom prst="rect">
            <a:avLst/>
          </a:prstGeom>
          <a:solidFill>
            <a:srgbClr val="000000"/>
          </a:solidFill>
        </p:spPr>
        <p:txBody>
          <a:bodyPr wrap="square" rtlCol="0">
            <a:spAutoFit/>
          </a:bodyPr>
          <a:lstStyle/>
          <a:p>
            <a:endParaRPr lang="en-GB" dirty="0" smtClean="0">
              <a:solidFill>
                <a:schemeClr val="bg1"/>
              </a:solidFill>
            </a:endParaRPr>
          </a:p>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port-forward </a:t>
            </a:r>
            <a:r>
              <a:rPr lang="en-GB" dirty="0" smtClean="0">
                <a:solidFill>
                  <a:srgbClr val="FF0000"/>
                </a:solidFill>
              </a:rPr>
              <a:t>svc/</a:t>
            </a:r>
            <a:r>
              <a:rPr lang="en-GB" b="1" dirty="0" smtClean="0">
                <a:solidFill>
                  <a:srgbClr val="FFC000"/>
                </a:solidFill>
              </a:rPr>
              <a:t>k8s-pod-svc</a:t>
            </a:r>
            <a:r>
              <a:rPr lang="en-GB" dirty="0" smtClean="0">
                <a:solidFill>
                  <a:schemeClr val="accent1">
                    <a:lumMod val="50000"/>
                  </a:schemeClr>
                </a:solidFill>
              </a:rPr>
              <a:t> 7000:778</a:t>
            </a:r>
            <a:endParaRPr lang="en-GB" dirty="0">
              <a:solidFill>
                <a:schemeClr val="accent1">
                  <a:lumMod val="50000"/>
                </a:schemeClr>
              </a:solidFill>
            </a:endParaRPr>
          </a:p>
          <a:p>
            <a:r>
              <a:rPr lang="en-GB" dirty="0">
                <a:solidFill>
                  <a:schemeClr val="bg1"/>
                </a:solidFill>
              </a:rPr>
              <a:t>Forwarding from 127.0.0.1:7000 -&gt; </a:t>
            </a:r>
            <a:r>
              <a:rPr lang="en-GB" dirty="0" smtClean="0">
                <a:solidFill>
                  <a:schemeClr val="bg1"/>
                </a:solidFill>
              </a:rPr>
              <a:t>1339</a:t>
            </a:r>
            <a:endParaRPr lang="en-GB" dirty="0">
              <a:solidFill>
                <a:schemeClr val="bg1"/>
              </a:solidFill>
            </a:endParaRPr>
          </a:p>
          <a:p>
            <a:r>
              <a:rPr lang="en-GB" dirty="0">
                <a:solidFill>
                  <a:schemeClr val="bg1"/>
                </a:solidFill>
              </a:rPr>
              <a:t>Forwarding from [::1]:7000 -&gt; </a:t>
            </a:r>
            <a:r>
              <a:rPr lang="en-GB" dirty="0" smtClean="0">
                <a:solidFill>
                  <a:schemeClr val="bg1"/>
                </a:solidFill>
              </a:rPr>
              <a:t>1339</a:t>
            </a:r>
          </a:p>
        </p:txBody>
      </p:sp>
      <p:sp>
        <p:nvSpPr>
          <p:cNvPr id="6" name="TextBox 5"/>
          <p:cNvSpPr txBox="1"/>
          <p:nvPr/>
        </p:nvSpPr>
        <p:spPr>
          <a:xfrm>
            <a:off x="2965450" y="1895920"/>
            <a:ext cx="2890535" cy="369332"/>
          </a:xfrm>
          <a:prstGeom prst="rect">
            <a:avLst/>
          </a:prstGeom>
          <a:noFill/>
        </p:spPr>
        <p:txBody>
          <a:bodyPr wrap="none" rtlCol="0">
            <a:spAutoFit/>
          </a:bodyPr>
          <a:lstStyle/>
          <a:p>
            <a:r>
              <a:rPr lang="en-GB" i="1" dirty="0" smtClean="0">
                <a:solidFill>
                  <a:srgbClr val="FFC000"/>
                </a:solidFill>
              </a:rPr>
              <a:t>Use one of the pod names</a:t>
            </a:r>
            <a:endParaRPr lang="en-GB" i="1" dirty="0">
              <a:solidFill>
                <a:srgbClr val="FFC000"/>
              </a:solidFill>
            </a:endParaRPr>
          </a:p>
        </p:txBody>
      </p:sp>
      <p:sp>
        <p:nvSpPr>
          <p:cNvPr id="7" name="TextBox 6"/>
          <p:cNvSpPr txBox="1"/>
          <p:nvPr/>
        </p:nvSpPr>
        <p:spPr>
          <a:xfrm>
            <a:off x="1047750" y="3207364"/>
            <a:ext cx="6724918" cy="369332"/>
          </a:xfrm>
          <a:prstGeom prst="rect">
            <a:avLst/>
          </a:prstGeom>
          <a:noFill/>
        </p:spPr>
        <p:txBody>
          <a:bodyPr wrap="none" rtlCol="0">
            <a:spAutoFit/>
          </a:bodyPr>
          <a:lstStyle/>
          <a:p>
            <a:r>
              <a:rPr lang="en-GB" dirty="0" smtClean="0"/>
              <a:t>Open the web </a:t>
            </a:r>
            <a:r>
              <a:rPr lang="en-GB" dirty="0"/>
              <a:t>browser using the URL: </a:t>
            </a:r>
            <a:r>
              <a:rPr lang="en-GB" i="1" dirty="0"/>
              <a:t>http://127.0.0.1:7000/pod</a:t>
            </a:r>
          </a:p>
        </p:txBody>
      </p:sp>
      <p:pic>
        <p:nvPicPr>
          <p:cNvPr id="8" name="Picture 7"/>
          <p:cNvPicPr>
            <a:picLocks noChangeAspect="1"/>
          </p:cNvPicPr>
          <p:nvPr/>
        </p:nvPicPr>
        <p:blipFill>
          <a:blip r:embed="rId2"/>
          <a:stretch>
            <a:fillRect/>
          </a:stretch>
        </p:blipFill>
        <p:spPr>
          <a:xfrm>
            <a:off x="3553453" y="3600954"/>
            <a:ext cx="5048250" cy="3114675"/>
          </a:xfrm>
          <a:prstGeom prst="rect">
            <a:avLst/>
          </a:prstGeom>
        </p:spPr>
      </p:pic>
      <p:sp>
        <p:nvSpPr>
          <p:cNvPr id="9" name="TextBox 8"/>
          <p:cNvSpPr txBox="1"/>
          <p:nvPr/>
        </p:nvSpPr>
        <p:spPr>
          <a:xfrm>
            <a:off x="144025" y="4306007"/>
            <a:ext cx="3216574" cy="1754326"/>
          </a:xfrm>
          <a:prstGeom prst="rect">
            <a:avLst/>
          </a:prstGeom>
          <a:noFill/>
        </p:spPr>
        <p:txBody>
          <a:bodyPr wrap="square" rtlCol="0">
            <a:spAutoFit/>
          </a:bodyPr>
          <a:lstStyle/>
          <a:p>
            <a:r>
              <a:rPr lang="en-GB" dirty="0" smtClean="0"/>
              <a:t>If you refresh the browser window a few times, you may see a different pod returning its results because the service chooses the node to handle each request</a:t>
            </a:r>
            <a:endParaRPr lang="en-GB" dirty="0"/>
          </a:p>
        </p:txBody>
      </p:sp>
      <p:sp>
        <p:nvSpPr>
          <p:cNvPr id="10" name="TextBox 9"/>
          <p:cNvSpPr txBox="1"/>
          <p:nvPr/>
        </p:nvSpPr>
        <p:spPr>
          <a:xfrm>
            <a:off x="436684" y="3644349"/>
            <a:ext cx="2749471" cy="369332"/>
          </a:xfrm>
          <a:prstGeom prst="rect">
            <a:avLst/>
          </a:prstGeom>
          <a:noFill/>
        </p:spPr>
        <p:txBody>
          <a:bodyPr wrap="none" rtlCol="0">
            <a:spAutoFit/>
          </a:bodyPr>
          <a:lstStyle/>
          <a:p>
            <a:r>
              <a:rPr lang="en-GB" i="1" dirty="0" smtClean="0"/>
              <a:t>$ curl localhost:7000/pod</a:t>
            </a:r>
            <a:endParaRPr lang="en-GB" i="1" dirty="0"/>
          </a:p>
        </p:txBody>
      </p:sp>
    </p:spTree>
    <p:extLst>
      <p:ext uri="{BB962C8B-B14F-4D97-AF65-F5344CB8AC3E}">
        <p14:creationId xmlns:p14="http://schemas.microsoft.com/office/powerpoint/2010/main" val="30477369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a:xfrm>
            <a:off x="1047750" y="1337187"/>
            <a:ext cx="7029450" cy="4501638"/>
          </a:xfrm>
        </p:spPr>
        <p:txBody>
          <a:bodyPr/>
          <a:lstStyle/>
          <a:p>
            <a:r>
              <a:rPr lang="en-GB" b="1" dirty="0" smtClean="0"/>
              <a:t>Create a deployment controller for our “k8s-pod” image</a:t>
            </a:r>
            <a:br>
              <a:rPr lang="en-GB" b="1" dirty="0" smtClean="0"/>
            </a:br>
            <a:r>
              <a:rPr lang="en-GB" i="1" dirty="0" err="1" smtClean="0"/>
              <a:t>kubectl</a:t>
            </a:r>
            <a:r>
              <a:rPr lang="en-GB" i="1" dirty="0" smtClean="0"/>
              <a:t> </a:t>
            </a:r>
            <a:r>
              <a:rPr lang="en-GB" i="1" dirty="0"/>
              <a:t>create deployment k8s-pod-deploy --image=</a:t>
            </a:r>
            <a:r>
              <a:rPr lang="en-GB" i="1" dirty="0" err="1"/>
              <a:t>mikeduwtsd</a:t>
            </a:r>
            <a:r>
              <a:rPr lang="en-GB" i="1" dirty="0"/>
              <a:t>/k8s-pod --</a:t>
            </a:r>
            <a:r>
              <a:rPr lang="en-GB" i="1" dirty="0" smtClean="0"/>
              <a:t>replicas=3</a:t>
            </a:r>
          </a:p>
          <a:p>
            <a:r>
              <a:rPr lang="en-GB" b="1" dirty="0" smtClean="0"/>
              <a:t>Create a </a:t>
            </a:r>
            <a:r>
              <a:rPr lang="en-GB" b="1" dirty="0" err="1" smtClean="0"/>
              <a:t>ClusterIP</a:t>
            </a:r>
            <a:r>
              <a:rPr lang="en-GB" b="1" dirty="0" smtClean="0"/>
              <a:t> service </a:t>
            </a:r>
            <a:r>
              <a:rPr lang="en-GB" b="1" dirty="0"/>
              <a:t>names “</a:t>
            </a:r>
            <a:r>
              <a:rPr lang="en-GB" b="1" dirty="0" smtClean="0"/>
              <a:t>k8s-pod-svc”</a:t>
            </a:r>
            <a:r>
              <a:rPr lang="en-GB" dirty="0" smtClean="0"/>
              <a:t/>
            </a:r>
            <a:br>
              <a:rPr lang="en-GB" dirty="0" smtClean="0"/>
            </a:br>
            <a:r>
              <a:rPr lang="en-GB" i="1" dirty="0" err="1" smtClean="0"/>
              <a:t>kubectl</a:t>
            </a:r>
            <a:r>
              <a:rPr lang="en-GB" i="1" dirty="0" smtClean="0"/>
              <a:t> </a:t>
            </a:r>
            <a:r>
              <a:rPr lang="en-GB" i="1" dirty="0"/>
              <a:t>expose deploy k8s-pod-deploy --name=k8s-pod-svc --port=778 --target-port=1339 --</a:t>
            </a:r>
            <a:r>
              <a:rPr lang="en-GB" i="1" dirty="0" smtClean="0"/>
              <a:t>type=</a:t>
            </a:r>
            <a:r>
              <a:rPr lang="en-GB" i="1" dirty="0" err="1" smtClean="0"/>
              <a:t>ClusterIP</a:t>
            </a:r>
            <a:endParaRPr lang="en-GB" i="1" dirty="0" smtClean="0"/>
          </a:p>
          <a:p>
            <a:r>
              <a:rPr lang="en-GB" b="1" dirty="0" smtClean="0"/>
              <a:t>Connect to the pod </a:t>
            </a:r>
            <a:r>
              <a:rPr lang="en-GB" b="1" dirty="0" smtClean="0"/>
              <a:t>through the service using </a:t>
            </a:r>
            <a:r>
              <a:rPr lang="en-GB" b="1" dirty="0" smtClean="0"/>
              <a:t>port forwarding</a:t>
            </a:r>
            <a:r>
              <a:rPr lang="en-GB" b="1" dirty="0" smtClean="0"/>
              <a:t>….the service name “k8s-pod-svc” which is converted to the </a:t>
            </a:r>
            <a:r>
              <a:rPr lang="en-GB" b="1" dirty="0" err="1" smtClean="0"/>
              <a:t>ClusterIP</a:t>
            </a:r>
            <a:r>
              <a:rPr lang="en-GB" b="1" dirty="0" smtClean="0"/>
              <a:t> address for the service and we map the service “port” number 778 to host </a:t>
            </a:r>
            <a:r>
              <a:rPr lang="en-GB" b="1" dirty="0" smtClean="0"/>
              <a:t>port 7000</a:t>
            </a:r>
            <a:r>
              <a:rPr lang="en-GB" dirty="0" smtClean="0"/>
              <a:t/>
            </a:r>
            <a:br>
              <a:rPr lang="en-GB" dirty="0" smtClean="0"/>
            </a:br>
            <a:r>
              <a:rPr lang="en-GB" i="1" dirty="0" err="1"/>
              <a:t>kubectl</a:t>
            </a:r>
            <a:r>
              <a:rPr lang="en-GB" i="1" dirty="0"/>
              <a:t> port-forward svc/k8s-pod-svc 7000:778</a:t>
            </a:r>
            <a:endParaRPr lang="en-GB" i="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52282" y="5741819"/>
            <a:ext cx="6724918" cy="369332"/>
          </a:xfrm>
          <a:prstGeom prst="rect">
            <a:avLst/>
          </a:prstGeom>
          <a:noFill/>
        </p:spPr>
        <p:txBody>
          <a:bodyPr wrap="none" rtlCol="0">
            <a:spAutoFit/>
          </a:bodyPr>
          <a:lstStyle/>
          <a:p>
            <a:r>
              <a:rPr lang="en-GB" dirty="0" smtClean="0"/>
              <a:t>Open the web </a:t>
            </a:r>
            <a:r>
              <a:rPr lang="en-GB" dirty="0"/>
              <a:t>browser using the URL: </a:t>
            </a:r>
            <a:r>
              <a:rPr lang="en-GB" i="1" dirty="0"/>
              <a:t>http://127.0.0.1:7000/pod</a:t>
            </a:r>
          </a:p>
        </p:txBody>
      </p:sp>
    </p:spTree>
    <p:extLst>
      <p:ext uri="{BB962C8B-B14F-4D97-AF65-F5344CB8AC3E}">
        <p14:creationId xmlns:p14="http://schemas.microsoft.com/office/powerpoint/2010/main" val="22098202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Playing with the cluster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14" name="Content Placeholder 13"/>
          <p:cNvSpPr>
            <a:spLocks noGrp="1"/>
          </p:cNvSpPr>
          <p:nvPr>
            <p:ph idx="1"/>
          </p:nvPr>
        </p:nvSpPr>
        <p:spPr>
          <a:xfrm>
            <a:off x="1047750" y="1267163"/>
            <a:ext cx="7029450" cy="1995899"/>
          </a:xfrm>
        </p:spPr>
        <p:txBody>
          <a:bodyPr/>
          <a:lstStyle/>
          <a:p>
            <a:r>
              <a:rPr lang="en-GB" dirty="0"/>
              <a:t>Create an “observer” pod using the “</a:t>
            </a:r>
            <a:r>
              <a:rPr lang="en-GB" dirty="0" err="1"/>
              <a:t>mikeduwtsd</a:t>
            </a:r>
            <a:r>
              <a:rPr lang="en-GB" dirty="0"/>
              <a:t>/k8s-observer” image which uses port 1340 </a:t>
            </a:r>
            <a:r>
              <a:rPr lang="en-GB" dirty="0" smtClean="0"/>
              <a:t>internally</a:t>
            </a:r>
          </a:p>
          <a:p>
            <a:r>
              <a:rPr lang="en-GB" dirty="0" smtClean="0"/>
              <a:t>Add </a:t>
            </a:r>
            <a:r>
              <a:rPr lang="en-GB" dirty="0"/>
              <a:t>an “k8s-observer” node and add port forwarding to connect to this node </a:t>
            </a:r>
          </a:p>
          <a:p>
            <a:r>
              <a:rPr lang="en-GB" dirty="0"/>
              <a:t>Get the cluster IP address and service port number</a:t>
            </a:r>
          </a:p>
          <a:p>
            <a:endParaRPr lang="en-GB" dirty="0"/>
          </a:p>
        </p:txBody>
      </p:sp>
      <p:sp>
        <p:nvSpPr>
          <p:cNvPr id="27" name="TextBox 26"/>
          <p:cNvSpPr txBox="1"/>
          <p:nvPr/>
        </p:nvSpPr>
        <p:spPr>
          <a:xfrm>
            <a:off x="105925" y="3453577"/>
            <a:ext cx="8913099" cy="2585323"/>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run k8s-observer --image=</a:t>
            </a:r>
            <a:r>
              <a:rPr lang="en-GB" dirty="0" err="1">
                <a:solidFill>
                  <a:schemeClr val="accent1">
                    <a:lumMod val="50000"/>
                  </a:schemeClr>
                </a:solidFill>
              </a:rPr>
              <a:t>mikeduwtsd</a:t>
            </a:r>
            <a:r>
              <a:rPr lang="en-GB" dirty="0">
                <a:solidFill>
                  <a:schemeClr val="accent1">
                    <a:lumMod val="50000"/>
                  </a:schemeClr>
                </a:solidFill>
              </a:rPr>
              <a:t>/k8s-observer --port=1340 --restart=Never</a:t>
            </a:r>
          </a:p>
          <a:p>
            <a:r>
              <a:rPr lang="en-GB" dirty="0">
                <a:solidFill>
                  <a:schemeClr val="bg1"/>
                </a:solidFill>
              </a:rPr>
              <a:t>pod/k8s-observer </a:t>
            </a:r>
            <a:r>
              <a:rPr lang="en-GB" dirty="0" smtClean="0">
                <a:solidFill>
                  <a:schemeClr val="bg1"/>
                </a:solidFill>
              </a:rPr>
              <a:t>created</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port-forward pod/k8s-observer 7001:1340</a:t>
            </a:r>
          </a:p>
          <a:p>
            <a:r>
              <a:rPr lang="en-GB" dirty="0">
                <a:solidFill>
                  <a:schemeClr val="bg1"/>
                </a:solidFill>
              </a:rPr>
              <a:t>Forwarding from 127.0.0.1:7001 -&gt; 1340</a:t>
            </a:r>
          </a:p>
          <a:p>
            <a:r>
              <a:rPr lang="en-GB" dirty="0">
                <a:solidFill>
                  <a:schemeClr val="bg1"/>
                </a:solidFill>
              </a:rPr>
              <a:t>Forwarding from [::1]:7001 -&gt; </a:t>
            </a:r>
            <a:r>
              <a:rPr lang="en-GB" dirty="0" smtClean="0">
                <a:solidFill>
                  <a:schemeClr val="bg1"/>
                </a:solidFill>
              </a:rPr>
              <a:t>1340</a:t>
            </a:r>
          </a:p>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get svc</a:t>
            </a:r>
          </a:p>
          <a:p>
            <a:r>
              <a:rPr lang="en-GB" dirty="0">
                <a:solidFill>
                  <a:schemeClr val="bg1"/>
                </a:solidFill>
              </a:rPr>
              <a:t>NAME          </a:t>
            </a:r>
            <a:r>
              <a:rPr lang="en-GB" dirty="0" smtClean="0">
                <a:solidFill>
                  <a:schemeClr val="bg1"/>
                </a:solidFill>
              </a:rPr>
              <a:t>  TYPE        CLUSTER-IP       </a:t>
            </a:r>
            <a:r>
              <a:rPr lang="en-GB" dirty="0">
                <a:solidFill>
                  <a:schemeClr val="bg1"/>
                </a:solidFill>
              </a:rPr>
              <a:t>EXTERNAL-IP   PORT(S)          AGE</a:t>
            </a:r>
          </a:p>
          <a:p>
            <a:r>
              <a:rPr lang="en-GB" dirty="0">
                <a:solidFill>
                  <a:schemeClr val="bg1"/>
                </a:solidFill>
              </a:rPr>
              <a:t>k8s-pod-svc   </a:t>
            </a:r>
            <a:r>
              <a:rPr lang="en-GB" dirty="0" err="1">
                <a:solidFill>
                  <a:schemeClr val="bg1"/>
                </a:solidFill>
              </a:rPr>
              <a:t>ClusterIP</a:t>
            </a:r>
            <a:r>
              <a:rPr lang="en-GB" dirty="0">
                <a:solidFill>
                  <a:schemeClr val="bg1"/>
                </a:solidFill>
              </a:rPr>
              <a:t> </a:t>
            </a:r>
            <a:r>
              <a:rPr lang="en-GB" dirty="0" smtClean="0">
                <a:solidFill>
                  <a:schemeClr val="bg1"/>
                </a:solidFill>
              </a:rPr>
              <a:t> </a:t>
            </a:r>
            <a:r>
              <a:rPr lang="en-GB" dirty="0" smtClean="0">
                <a:solidFill>
                  <a:srgbClr val="FFC000"/>
                </a:solidFill>
              </a:rPr>
              <a:t>10.101.184.163</a:t>
            </a:r>
            <a:r>
              <a:rPr lang="en-GB" dirty="0" smtClean="0">
                <a:solidFill>
                  <a:schemeClr val="bg1"/>
                </a:solidFill>
              </a:rPr>
              <a:t>   </a:t>
            </a:r>
            <a:r>
              <a:rPr lang="en-GB" dirty="0">
                <a:solidFill>
                  <a:schemeClr val="bg1"/>
                </a:solidFill>
              </a:rPr>
              <a:t>&lt;none&gt;        </a:t>
            </a:r>
            <a:r>
              <a:rPr lang="en-GB" dirty="0" smtClean="0">
                <a:solidFill>
                  <a:schemeClr val="bg1"/>
                </a:solidFill>
              </a:rPr>
              <a:t>      </a:t>
            </a:r>
            <a:r>
              <a:rPr lang="en-GB" dirty="0" smtClean="0">
                <a:solidFill>
                  <a:srgbClr val="FFC000"/>
                </a:solidFill>
              </a:rPr>
              <a:t>778</a:t>
            </a:r>
            <a:r>
              <a:rPr lang="en-GB" dirty="0" smtClean="0">
                <a:solidFill>
                  <a:schemeClr val="bg1"/>
                </a:solidFill>
              </a:rPr>
              <a:t>/TCP          </a:t>
            </a:r>
            <a:r>
              <a:rPr lang="en-GB" dirty="0">
                <a:solidFill>
                  <a:schemeClr val="bg1"/>
                </a:solidFill>
              </a:rPr>
              <a:t>7m2s</a:t>
            </a:r>
            <a:endParaRPr lang="en-GB" dirty="0" smtClean="0">
              <a:solidFill>
                <a:schemeClr val="bg1"/>
              </a:solidFill>
            </a:endParaRPr>
          </a:p>
        </p:txBody>
      </p:sp>
    </p:spTree>
    <p:extLst>
      <p:ext uri="{BB962C8B-B14F-4D97-AF65-F5344CB8AC3E}">
        <p14:creationId xmlns:p14="http://schemas.microsoft.com/office/powerpoint/2010/main" val="6131920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65484"/>
            <a:ext cx="7029450" cy="940287"/>
          </a:xfrm>
        </p:spPr>
        <p:txBody>
          <a:bodyPr/>
          <a:lstStyle/>
          <a:p>
            <a:r>
              <a:rPr lang="en-GB" dirty="0"/>
              <a:t>In the browser, open http://127.0.0.1:7001/</a:t>
            </a:r>
            <a:br>
              <a:rPr lang="en-GB" dirty="0"/>
            </a:br>
            <a:r>
              <a:rPr lang="en-GB" dirty="0"/>
              <a:t>See next slide….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Content Placeholder 2"/>
          <p:cNvSpPr txBox="1">
            <a:spLocks/>
          </p:cNvSpPr>
          <p:nvPr/>
        </p:nvSpPr>
        <p:spPr bwMode="auto">
          <a:xfrm>
            <a:off x="334298" y="3274605"/>
            <a:ext cx="4036141" cy="1141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mtClean="0"/>
              <a:t>We only use a Cluster IP service as an internal service that the nodes in the cluster can access.</a:t>
            </a:r>
            <a:endParaRPr lang="en-GB" dirty="0"/>
          </a:p>
        </p:txBody>
      </p:sp>
      <p:sp>
        <p:nvSpPr>
          <p:cNvPr id="6" name="Rectangle 5"/>
          <p:cNvSpPr/>
          <p:nvPr/>
        </p:nvSpPr>
        <p:spPr bwMode="auto">
          <a:xfrm>
            <a:off x="6810313" y="1721628"/>
            <a:ext cx="2209800" cy="1551054"/>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sp>
        <p:nvSpPr>
          <p:cNvPr id="7" name="Rectangle 6"/>
          <p:cNvSpPr/>
          <p:nvPr/>
        </p:nvSpPr>
        <p:spPr bwMode="auto">
          <a:xfrm>
            <a:off x="6825553" y="4848162"/>
            <a:ext cx="2194560" cy="137565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grpSp>
        <p:nvGrpSpPr>
          <p:cNvPr id="8" name="Group 7"/>
          <p:cNvGrpSpPr/>
          <p:nvPr/>
        </p:nvGrpSpPr>
        <p:grpSpPr>
          <a:xfrm>
            <a:off x="7133528" y="5240593"/>
            <a:ext cx="1783080" cy="840214"/>
            <a:chOff x="2083435" y="1927860"/>
            <a:chExt cx="1783080" cy="1244761"/>
          </a:xfrm>
        </p:grpSpPr>
        <p:sp>
          <p:nvSpPr>
            <p:cNvPr id="9" name="Rounded Rectangle 8"/>
            <p:cNvSpPr/>
            <p:nvPr/>
          </p:nvSpPr>
          <p:spPr bwMode="auto">
            <a:xfrm>
              <a:off x="2083435" y="1927860"/>
              <a:ext cx="1783080" cy="1244761"/>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0" name="Oval 9"/>
            <p:cNvSpPr/>
            <p:nvPr/>
          </p:nvSpPr>
          <p:spPr bwMode="auto">
            <a:xfrm>
              <a:off x="2217420" y="2531652"/>
              <a:ext cx="1196340" cy="497732"/>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k8s-pod</a:t>
              </a:r>
            </a:p>
          </p:txBody>
        </p:sp>
      </p:grpSp>
      <p:grpSp>
        <p:nvGrpSpPr>
          <p:cNvPr id="11" name="Group 10"/>
          <p:cNvGrpSpPr/>
          <p:nvPr/>
        </p:nvGrpSpPr>
        <p:grpSpPr>
          <a:xfrm>
            <a:off x="7133528" y="2132221"/>
            <a:ext cx="1783080" cy="931402"/>
            <a:chOff x="2083435" y="2052320"/>
            <a:chExt cx="1783080" cy="931402"/>
          </a:xfrm>
        </p:grpSpPr>
        <p:sp>
          <p:nvSpPr>
            <p:cNvPr id="12" name="Rounded Rectangle 11"/>
            <p:cNvSpPr/>
            <p:nvPr/>
          </p:nvSpPr>
          <p:spPr bwMode="auto">
            <a:xfrm>
              <a:off x="2083435" y="2052320"/>
              <a:ext cx="1783080" cy="931402"/>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3" name="Oval 12"/>
            <p:cNvSpPr/>
            <p:nvPr/>
          </p:nvSpPr>
          <p:spPr bwMode="auto">
            <a:xfrm>
              <a:off x="2145424" y="2430780"/>
              <a:ext cx="1565516"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k</a:t>
              </a:r>
              <a:r>
                <a:rPr kumimoji="0" lang="en-GB" sz="1800" b="0" i="0" u="none" strike="noStrike" cap="none" normalizeH="0" baseline="0" dirty="0" smtClean="0">
                  <a:ln>
                    <a:noFill/>
                  </a:ln>
                  <a:solidFill>
                    <a:schemeClr val="tx1"/>
                  </a:solidFill>
                  <a:effectLst/>
                  <a:latin typeface="Helvetica" panose="020B0604020202020204" pitchFamily="34" charset="0"/>
                </a:rPr>
                <a:t>8s-observer</a:t>
              </a:r>
            </a:p>
          </p:txBody>
        </p:sp>
      </p:grpSp>
      <p:sp>
        <p:nvSpPr>
          <p:cNvPr id="14" name="Cloud 13"/>
          <p:cNvSpPr/>
          <p:nvPr/>
        </p:nvSpPr>
        <p:spPr bwMode="auto">
          <a:xfrm>
            <a:off x="3494025" y="4335826"/>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a:t>
            </a:r>
          </a:p>
        </p:txBody>
      </p:sp>
      <p:cxnSp>
        <p:nvCxnSpPr>
          <p:cNvPr id="15" name="Straight Arrow Connector 14"/>
          <p:cNvCxnSpPr>
            <a:stCxn id="14" idx="0"/>
            <a:endCxn id="19" idx="3"/>
          </p:cNvCxnSpPr>
          <p:nvPr/>
        </p:nvCxnSpPr>
        <p:spPr bwMode="auto">
          <a:xfrm>
            <a:off x="5641074" y="5208316"/>
            <a:ext cx="1554443" cy="756662"/>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13" idx="4"/>
            <a:endCxn id="18" idx="7"/>
          </p:cNvCxnSpPr>
          <p:nvPr/>
        </p:nvCxnSpPr>
        <p:spPr bwMode="auto">
          <a:xfrm flipH="1">
            <a:off x="5499925" y="2853581"/>
            <a:ext cx="2478350" cy="1659970"/>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4601668" y="4385815"/>
            <a:ext cx="790304" cy="646331"/>
          </a:xfrm>
          <a:prstGeom prst="rect">
            <a:avLst/>
          </a:prstGeom>
          <a:noFill/>
        </p:spPr>
        <p:txBody>
          <a:bodyPr wrap="square" rtlCol="0">
            <a:spAutoFit/>
          </a:bodyPr>
          <a:lstStyle/>
          <a:p>
            <a:pPr algn="ctr"/>
            <a:r>
              <a:rPr lang="en-GB" b="1" dirty="0" smtClean="0">
                <a:solidFill>
                  <a:srgbClr val="FF0000"/>
                </a:solidFill>
              </a:rPr>
              <a:t>port</a:t>
            </a:r>
          </a:p>
          <a:p>
            <a:pPr algn="ctr"/>
            <a:r>
              <a:rPr lang="en-GB" b="1" dirty="0" smtClean="0">
                <a:solidFill>
                  <a:srgbClr val="FF0000"/>
                </a:solidFill>
              </a:rPr>
              <a:t>778</a:t>
            </a:r>
            <a:endParaRPr lang="en-GB" b="1" dirty="0">
              <a:solidFill>
                <a:srgbClr val="FF0000"/>
              </a:solidFill>
            </a:endParaRPr>
          </a:p>
        </p:txBody>
      </p:sp>
      <p:sp>
        <p:nvSpPr>
          <p:cNvPr id="18" name="Oval 17"/>
          <p:cNvSpPr/>
          <p:nvPr/>
        </p:nvSpPr>
        <p:spPr bwMode="auto">
          <a:xfrm>
            <a:off x="5326111" y="4483729"/>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9" name="Oval 18"/>
          <p:cNvSpPr/>
          <p:nvPr/>
        </p:nvSpPr>
        <p:spPr bwMode="auto">
          <a:xfrm>
            <a:off x="7165695" y="5791164"/>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0" name="TextBox 19"/>
          <p:cNvSpPr txBox="1"/>
          <p:nvPr/>
        </p:nvSpPr>
        <p:spPr>
          <a:xfrm>
            <a:off x="5876476" y="5912098"/>
            <a:ext cx="1287532" cy="646331"/>
          </a:xfrm>
          <a:prstGeom prst="rect">
            <a:avLst/>
          </a:prstGeom>
          <a:noFill/>
        </p:spPr>
        <p:txBody>
          <a:bodyPr wrap="none" rtlCol="0">
            <a:spAutoFit/>
          </a:bodyPr>
          <a:lstStyle/>
          <a:p>
            <a:pPr algn="ctr"/>
            <a:r>
              <a:rPr lang="en-GB" b="1" dirty="0" err="1" smtClean="0">
                <a:solidFill>
                  <a:srgbClr val="FF0000"/>
                </a:solidFill>
              </a:rPr>
              <a:t>targetPort</a:t>
            </a:r>
            <a:r>
              <a:rPr lang="en-GB" b="1" dirty="0" smtClean="0">
                <a:solidFill>
                  <a:srgbClr val="FF0000"/>
                </a:solidFill>
              </a:rPr>
              <a:t/>
            </a:r>
            <a:br>
              <a:rPr lang="en-GB" b="1" dirty="0" smtClean="0">
                <a:solidFill>
                  <a:srgbClr val="FF0000"/>
                </a:solidFill>
              </a:rPr>
            </a:br>
            <a:r>
              <a:rPr lang="en-GB" b="1" dirty="0" smtClean="0">
                <a:solidFill>
                  <a:srgbClr val="FF0000"/>
                </a:solidFill>
              </a:rPr>
              <a:t>1339</a:t>
            </a:r>
            <a:endParaRPr lang="en-GB" b="1" dirty="0">
              <a:solidFill>
                <a:srgbClr val="FF0000"/>
              </a:solidFill>
            </a:endParaRPr>
          </a:p>
        </p:txBody>
      </p:sp>
      <p:cxnSp>
        <p:nvCxnSpPr>
          <p:cNvPr id="21" name="Elbow Connector 20"/>
          <p:cNvCxnSpPr>
            <a:endCxn id="14" idx="0"/>
          </p:cNvCxnSpPr>
          <p:nvPr/>
        </p:nvCxnSpPr>
        <p:spPr bwMode="auto">
          <a:xfrm rot="16200000" flipH="1">
            <a:off x="5184720" y="4751961"/>
            <a:ext cx="603237" cy="309471"/>
          </a:xfrm>
          <a:prstGeom prst="bentConnector4">
            <a:avLst>
              <a:gd name="adj1" fmla="val 101708"/>
              <a:gd name="adj2" fmla="val 81456"/>
            </a:avLst>
          </a:prstGeom>
          <a:solidFill>
            <a:schemeClr val="accent1"/>
          </a:solidFill>
          <a:ln w="19050" cap="flat" cmpd="sng" algn="ctr">
            <a:solidFill>
              <a:schemeClr val="tx1"/>
            </a:solidFill>
            <a:prstDash val="sys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p:cNvSpPr txBox="1"/>
          <p:nvPr/>
        </p:nvSpPr>
        <p:spPr>
          <a:xfrm rot="19646537">
            <a:off x="5289824" y="3620549"/>
            <a:ext cx="1928733" cy="369332"/>
          </a:xfrm>
          <a:prstGeom prst="rect">
            <a:avLst/>
          </a:prstGeom>
          <a:noFill/>
        </p:spPr>
        <p:txBody>
          <a:bodyPr wrap="none" rtlCol="0">
            <a:spAutoFit/>
          </a:bodyPr>
          <a:lstStyle/>
          <a:p>
            <a:r>
              <a:rPr lang="en-GB" b="1" dirty="0" smtClean="0">
                <a:solidFill>
                  <a:srgbClr val="0070C0"/>
                </a:solidFill>
              </a:rPr>
              <a:t>&lt;</a:t>
            </a:r>
            <a:r>
              <a:rPr lang="en-GB" b="1" dirty="0" err="1" smtClean="0">
                <a:solidFill>
                  <a:srgbClr val="0070C0"/>
                </a:solidFill>
              </a:rPr>
              <a:t>ClusterIP</a:t>
            </a:r>
            <a:r>
              <a:rPr lang="en-GB" b="1" dirty="0" smtClean="0">
                <a:solidFill>
                  <a:srgbClr val="0070C0"/>
                </a:solidFill>
              </a:rPr>
              <a:t>&gt;:778</a:t>
            </a:r>
            <a:endParaRPr lang="en-GB" b="1" dirty="0">
              <a:solidFill>
                <a:srgbClr val="0070C0"/>
              </a:solidFill>
            </a:endParaRPr>
          </a:p>
        </p:txBody>
      </p:sp>
      <p:sp>
        <p:nvSpPr>
          <p:cNvPr id="24" name="Right Arrow 23"/>
          <p:cNvSpPr/>
          <p:nvPr/>
        </p:nvSpPr>
        <p:spPr bwMode="auto">
          <a:xfrm>
            <a:off x="4884013" y="2258105"/>
            <a:ext cx="2137097" cy="804798"/>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5" name="TextBox 24"/>
          <p:cNvSpPr txBox="1"/>
          <p:nvPr/>
        </p:nvSpPr>
        <p:spPr>
          <a:xfrm>
            <a:off x="3103821" y="2280114"/>
            <a:ext cx="1749197" cy="646331"/>
          </a:xfrm>
          <a:prstGeom prst="rect">
            <a:avLst/>
          </a:prstGeom>
          <a:noFill/>
        </p:spPr>
        <p:txBody>
          <a:bodyPr wrap="none" rtlCol="0">
            <a:spAutoFit/>
          </a:bodyPr>
          <a:lstStyle/>
          <a:p>
            <a:r>
              <a:rPr lang="en-GB" dirty="0" smtClean="0"/>
              <a:t>Port forwarding</a:t>
            </a:r>
          </a:p>
          <a:p>
            <a:r>
              <a:rPr lang="en-GB" dirty="0" smtClean="0"/>
              <a:t>127.0.0.1:7001</a:t>
            </a:r>
            <a:endParaRPr lang="en-GB" dirty="0"/>
          </a:p>
        </p:txBody>
      </p:sp>
      <p:sp>
        <p:nvSpPr>
          <p:cNvPr id="26" name="Oval 25"/>
          <p:cNvSpPr/>
          <p:nvPr/>
        </p:nvSpPr>
        <p:spPr bwMode="auto">
          <a:xfrm>
            <a:off x="7030023" y="2546467"/>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7" name="TextBox 26"/>
          <p:cNvSpPr txBox="1"/>
          <p:nvPr/>
        </p:nvSpPr>
        <p:spPr>
          <a:xfrm>
            <a:off x="6750084" y="2773202"/>
            <a:ext cx="697627" cy="369332"/>
          </a:xfrm>
          <a:prstGeom prst="rect">
            <a:avLst/>
          </a:prstGeom>
          <a:noFill/>
        </p:spPr>
        <p:txBody>
          <a:bodyPr wrap="none" rtlCol="0">
            <a:spAutoFit/>
          </a:bodyPr>
          <a:lstStyle/>
          <a:p>
            <a:pPr algn="ctr"/>
            <a:r>
              <a:rPr lang="en-GB" b="1" dirty="0" smtClean="0">
                <a:solidFill>
                  <a:srgbClr val="FF0000"/>
                </a:solidFill>
              </a:rPr>
              <a:t>1340</a:t>
            </a:r>
            <a:endParaRPr lang="en-GB" b="1" dirty="0">
              <a:solidFill>
                <a:srgbClr val="FF0000"/>
              </a:solidFill>
            </a:endParaRPr>
          </a:p>
        </p:txBody>
      </p:sp>
    </p:spTree>
    <p:extLst>
      <p:ext uri="{BB962C8B-B14F-4D97-AF65-F5344CB8AC3E}">
        <p14:creationId xmlns:p14="http://schemas.microsoft.com/office/powerpoint/2010/main" val="36147301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r>
              <a:rPr lang="en-GB" dirty="0" err="1" smtClean="0"/>
              <a:t>Cont</a:t>
            </a:r>
            <a:r>
              <a:rPr lang="en-GB" dirty="0" smtClean="0"/>
              <a:t>)</a:t>
            </a:r>
            <a:endParaRPr lang="en-GB" dirty="0"/>
          </a:p>
        </p:txBody>
      </p:sp>
      <p:sp>
        <p:nvSpPr>
          <p:cNvPr id="3" name="Content Placeholder 2"/>
          <p:cNvSpPr>
            <a:spLocks noGrp="1"/>
          </p:cNvSpPr>
          <p:nvPr>
            <p:ph idx="1"/>
          </p:nvPr>
        </p:nvSpPr>
        <p:spPr>
          <a:xfrm>
            <a:off x="185665" y="900476"/>
            <a:ext cx="3996439" cy="1007232"/>
          </a:xfrm>
        </p:spPr>
        <p:txBody>
          <a:bodyPr/>
          <a:lstStyle/>
          <a:p>
            <a:r>
              <a:rPr lang="en-GB" dirty="0" smtClean="0"/>
              <a:t>Poll for the “k8s-pod” nodes in our service using this “k8s-observer” node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6" name="Picture 5"/>
          <p:cNvPicPr>
            <a:picLocks noChangeAspect="1"/>
          </p:cNvPicPr>
          <p:nvPr/>
        </p:nvPicPr>
        <p:blipFill>
          <a:blip r:embed="rId2"/>
          <a:stretch>
            <a:fillRect/>
          </a:stretch>
        </p:blipFill>
        <p:spPr>
          <a:xfrm>
            <a:off x="4517687" y="1777742"/>
            <a:ext cx="4574022" cy="5037469"/>
          </a:xfrm>
          <a:prstGeom prst="rect">
            <a:avLst/>
          </a:prstGeom>
        </p:spPr>
      </p:pic>
      <p:sp>
        <p:nvSpPr>
          <p:cNvPr id="7" name="TextBox 6"/>
          <p:cNvSpPr txBox="1"/>
          <p:nvPr/>
        </p:nvSpPr>
        <p:spPr>
          <a:xfrm>
            <a:off x="452159" y="2125864"/>
            <a:ext cx="3463449" cy="369332"/>
          </a:xfrm>
          <a:prstGeom prst="rect">
            <a:avLst/>
          </a:prstGeom>
          <a:noFill/>
        </p:spPr>
        <p:txBody>
          <a:bodyPr wrap="none" rtlCol="0">
            <a:spAutoFit/>
          </a:bodyPr>
          <a:lstStyle/>
          <a:p>
            <a:r>
              <a:rPr lang="en-GB" dirty="0" smtClean="0"/>
              <a:t>Add the Cluster IP address here</a:t>
            </a:r>
            <a:endParaRPr lang="en-GB" dirty="0"/>
          </a:p>
        </p:txBody>
      </p:sp>
      <p:sp>
        <p:nvSpPr>
          <p:cNvPr id="8" name="TextBox 7"/>
          <p:cNvSpPr txBox="1"/>
          <p:nvPr/>
        </p:nvSpPr>
        <p:spPr>
          <a:xfrm>
            <a:off x="452158" y="2570686"/>
            <a:ext cx="3608680" cy="369332"/>
          </a:xfrm>
          <a:prstGeom prst="rect">
            <a:avLst/>
          </a:prstGeom>
          <a:noFill/>
        </p:spPr>
        <p:txBody>
          <a:bodyPr wrap="none" rtlCol="0">
            <a:spAutoFit/>
          </a:bodyPr>
          <a:lstStyle/>
          <a:p>
            <a:r>
              <a:rPr lang="en-GB" dirty="0" smtClean="0"/>
              <a:t>Add the service port number here</a:t>
            </a:r>
            <a:endParaRPr lang="en-GB" dirty="0"/>
          </a:p>
        </p:txBody>
      </p:sp>
      <p:sp>
        <p:nvSpPr>
          <p:cNvPr id="9" name="TextBox 8"/>
          <p:cNvSpPr txBox="1"/>
          <p:nvPr/>
        </p:nvSpPr>
        <p:spPr>
          <a:xfrm>
            <a:off x="621325" y="3407794"/>
            <a:ext cx="3560779" cy="1754326"/>
          </a:xfrm>
          <a:prstGeom prst="rect">
            <a:avLst/>
          </a:prstGeom>
          <a:noFill/>
        </p:spPr>
        <p:txBody>
          <a:bodyPr wrap="square" rtlCol="0">
            <a:spAutoFit/>
          </a:bodyPr>
          <a:lstStyle/>
          <a:p>
            <a:r>
              <a:rPr lang="en-GB" dirty="0" smtClean="0"/>
              <a:t>Add the IP address and port number of the observer node….we are going via the computer using port forwarding. Hence, the localhost address and port number.</a:t>
            </a:r>
            <a:endParaRPr lang="en-GB" dirty="0"/>
          </a:p>
        </p:txBody>
      </p:sp>
      <p:cxnSp>
        <p:nvCxnSpPr>
          <p:cNvPr id="11" name="Straight Arrow Connector 10"/>
          <p:cNvCxnSpPr/>
          <p:nvPr/>
        </p:nvCxnSpPr>
        <p:spPr bwMode="auto">
          <a:xfrm flipV="1">
            <a:off x="4182104" y="2125864"/>
            <a:ext cx="2716168" cy="190932"/>
          </a:xfrm>
          <a:prstGeom prst="straightConnector1">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a:stCxn id="8" idx="3"/>
          </p:cNvCxnSpPr>
          <p:nvPr/>
        </p:nvCxnSpPr>
        <p:spPr bwMode="auto">
          <a:xfrm flipV="1">
            <a:off x="4060838" y="2444717"/>
            <a:ext cx="1690880" cy="310635"/>
          </a:xfrm>
          <a:prstGeom prst="straightConnector1">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p:nvPr/>
        </p:nvCxnSpPr>
        <p:spPr bwMode="auto">
          <a:xfrm>
            <a:off x="4037215" y="4563634"/>
            <a:ext cx="480472" cy="142973"/>
          </a:xfrm>
          <a:prstGeom prst="straightConnector1">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6373624" y="5669102"/>
            <a:ext cx="2718085" cy="923330"/>
          </a:xfrm>
          <a:prstGeom prst="rect">
            <a:avLst/>
          </a:prstGeom>
          <a:noFill/>
        </p:spPr>
        <p:txBody>
          <a:bodyPr wrap="square" rtlCol="0">
            <a:spAutoFit/>
          </a:bodyPr>
          <a:lstStyle/>
          <a:p>
            <a:r>
              <a:rPr lang="en-GB" dirty="0" smtClean="0"/>
              <a:t>Send from the observer node to a k8s-pod node in the cluster</a:t>
            </a:r>
            <a:endParaRPr lang="en-GB" dirty="0"/>
          </a:p>
        </p:txBody>
      </p:sp>
      <p:cxnSp>
        <p:nvCxnSpPr>
          <p:cNvPr id="18" name="Straight Arrow Connector 17"/>
          <p:cNvCxnSpPr/>
          <p:nvPr/>
        </p:nvCxnSpPr>
        <p:spPr bwMode="auto">
          <a:xfrm flipV="1">
            <a:off x="7869525" y="5116850"/>
            <a:ext cx="431142" cy="549587"/>
          </a:xfrm>
          <a:prstGeom prst="straightConnector1">
            <a:avLst/>
          </a:prstGeom>
          <a:solidFill>
            <a:schemeClr val="accent1"/>
          </a:solidFill>
          <a:ln w="28575"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p:cNvSpPr txBox="1"/>
          <p:nvPr/>
        </p:nvSpPr>
        <p:spPr>
          <a:xfrm>
            <a:off x="452159" y="5320153"/>
            <a:ext cx="3729945" cy="1477328"/>
          </a:xfrm>
          <a:prstGeom prst="rect">
            <a:avLst/>
          </a:prstGeom>
          <a:noFill/>
        </p:spPr>
        <p:txBody>
          <a:bodyPr wrap="square" rtlCol="0">
            <a:spAutoFit/>
          </a:bodyPr>
          <a:lstStyle/>
          <a:p>
            <a:r>
              <a:rPr lang="en-GB" dirty="0" smtClean="0"/>
              <a:t>Here are the Pod IP addresses returned by the nodes…eventually all the pods appear because the service distributes the “poll” calls across the nodes</a:t>
            </a:r>
            <a:endParaRPr lang="en-GB" dirty="0"/>
          </a:p>
        </p:txBody>
      </p:sp>
      <p:sp>
        <p:nvSpPr>
          <p:cNvPr id="20" name="Left Brace 19"/>
          <p:cNvSpPr/>
          <p:nvPr/>
        </p:nvSpPr>
        <p:spPr bwMode="auto">
          <a:xfrm>
            <a:off x="4182104" y="5666437"/>
            <a:ext cx="190907" cy="1031225"/>
          </a:xfrm>
          <a:prstGeom prst="lef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72556883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Clean up</a:t>
            </a:r>
            <a:endParaRPr lang="en-GB" dirty="0"/>
          </a:p>
        </p:txBody>
      </p:sp>
      <p:sp>
        <p:nvSpPr>
          <p:cNvPr id="3" name="Content Placeholder 2"/>
          <p:cNvSpPr>
            <a:spLocks noGrp="1"/>
          </p:cNvSpPr>
          <p:nvPr>
            <p:ph idx="1"/>
          </p:nvPr>
        </p:nvSpPr>
        <p:spPr/>
        <p:txBody>
          <a:bodyPr/>
          <a:lstStyle/>
          <a:p>
            <a:r>
              <a:rPr lang="en-GB" dirty="0" smtClean="0"/>
              <a:t>Delete the service then the deployment (controller)</a:t>
            </a:r>
          </a:p>
          <a:p>
            <a:pPr lvl="1"/>
            <a:r>
              <a:rPr lang="en-GB" dirty="0" smtClean="0"/>
              <a:t>Deleting the controller automatically deletes any associated pods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143251" y="3379311"/>
            <a:ext cx="5394748" cy="1754326"/>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delete svc k8s-pod-svc</a:t>
            </a:r>
          </a:p>
          <a:p>
            <a:r>
              <a:rPr lang="en-GB" dirty="0">
                <a:solidFill>
                  <a:schemeClr val="bg1"/>
                </a:solidFill>
              </a:rPr>
              <a:t>service "k8s-pod-svc" deleted</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delete deploy k8s-pod-deploy</a:t>
            </a:r>
          </a:p>
          <a:p>
            <a:r>
              <a:rPr lang="en-GB" dirty="0" err="1">
                <a:solidFill>
                  <a:schemeClr val="bg1"/>
                </a:solidFill>
              </a:rPr>
              <a:t>deployment.apps</a:t>
            </a:r>
            <a:r>
              <a:rPr lang="en-GB" dirty="0">
                <a:solidFill>
                  <a:schemeClr val="bg1"/>
                </a:solidFill>
              </a:rPr>
              <a:t> "k8s-pod-deploy" deleted</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delete pod k8s-observer</a:t>
            </a:r>
          </a:p>
          <a:p>
            <a:r>
              <a:rPr lang="en-GB" dirty="0">
                <a:solidFill>
                  <a:schemeClr val="bg1"/>
                </a:solidFill>
              </a:rPr>
              <a:t>pod "k8s-observer" deleted</a:t>
            </a:r>
          </a:p>
        </p:txBody>
      </p:sp>
    </p:spTree>
    <p:extLst>
      <p:ext uri="{BB962C8B-B14F-4D97-AF65-F5344CB8AC3E}">
        <p14:creationId xmlns:p14="http://schemas.microsoft.com/office/powerpoint/2010/main" val="7037527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Docker Image</a:t>
            </a:r>
            <a:endParaRPr lang="en-GB" dirty="0"/>
          </a:p>
        </p:txBody>
      </p:sp>
      <p:sp>
        <p:nvSpPr>
          <p:cNvPr id="3" name="Content Placeholder 2"/>
          <p:cNvSpPr>
            <a:spLocks noGrp="1"/>
          </p:cNvSpPr>
          <p:nvPr>
            <p:ph idx="1"/>
          </p:nvPr>
        </p:nvSpPr>
        <p:spPr/>
        <p:txBody>
          <a:bodyPr/>
          <a:lstStyle/>
          <a:p>
            <a:r>
              <a:rPr lang="en-GB" dirty="0" smtClean="0"/>
              <a:t>This is how I built the Docker Images and uploaded them to the Docker website (having logged into it)</a:t>
            </a:r>
          </a:p>
          <a:p>
            <a:endParaRPr lang="en-GB" dirty="0" smtClean="0"/>
          </a:p>
          <a:p>
            <a:r>
              <a:rPr lang="en-GB" dirty="0" err="1" smtClean="0"/>
              <a:t>docker</a:t>
            </a:r>
            <a:r>
              <a:rPr lang="en-GB" dirty="0" smtClean="0"/>
              <a:t> </a:t>
            </a:r>
            <a:r>
              <a:rPr lang="en-GB" dirty="0"/>
              <a:t>image build -t k8s-pod </a:t>
            </a:r>
            <a:r>
              <a:rPr lang="en-GB" dirty="0" smtClean="0"/>
              <a:t>.</a:t>
            </a:r>
          </a:p>
          <a:p>
            <a:r>
              <a:rPr lang="en-GB" dirty="0" err="1"/>
              <a:t>docker</a:t>
            </a:r>
            <a:r>
              <a:rPr lang="en-GB" dirty="0"/>
              <a:t> image tag k8s-pod </a:t>
            </a:r>
            <a:r>
              <a:rPr lang="en-GB" dirty="0" err="1" smtClean="0"/>
              <a:t>mikeduwtsd</a:t>
            </a:r>
            <a:r>
              <a:rPr lang="en-GB" dirty="0" smtClean="0"/>
              <a:t>/k8s-pod</a:t>
            </a:r>
          </a:p>
          <a:p>
            <a:r>
              <a:rPr lang="en-GB" dirty="0" err="1"/>
              <a:t>docker</a:t>
            </a:r>
            <a:r>
              <a:rPr lang="en-GB" dirty="0"/>
              <a:t> push </a:t>
            </a:r>
            <a:r>
              <a:rPr lang="en-GB" dirty="0" err="1" smtClean="0"/>
              <a:t>mikeduwtsd</a:t>
            </a:r>
            <a:r>
              <a:rPr lang="en-GB" dirty="0" smtClean="0"/>
              <a:t>/k8s-pod</a:t>
            </a:r>
          </a:p>
          <a:p>
            <a:endParaRPr lang="en-GB" dirty="0"/>
          </a:p>
          <a:p>
            <a:r>
              <a:rPr lang="en-GB" dirty="0" err="1" smtClean="0"/>
              <a:t>docker</a:t>
            </a:r>
            <a:r>
              <a:rPr lang="en-GB" dirty="0" smtClean="0"/>
              <a:t> </a:t>
            </a:r>
            <a:r>
              <a:rPr lang="en-GB" dirty="0"/>
              <a:t>image build -t k8s-observer .</a:t>
            </a:r>
          </a:p>
          <a:p>
            <a:r>
              <a:rPr lang="en-GB" dirty="0" err="1"/>
              <a:t>docker</a:t>
            </a:r>
            <a:r>
              <a:rPr lang="en-GB" dirty="0"/>
              <a:t> image tag k8s-observer </a:t>
            </a:r>
            <a:r>
              <a:rPr lang="en-GB" dirty="0" err="1"/>
              <a:t>mikeduwtsd</a:t>
            </a:r>
            <a:r>
              <a:rPr lang="en-GB" dirty="0"/>
              <a:t>/k8s-observer</a:t>
            </a:r>
          </a:p>
          <a:p>
            <a:r>
              <a:rPr lang="en-GB" dirty="0" err="1"/>
              <a:t>docker</a:t>
            </a:r>
            <a:r>
              <a:rPr lang="en-GB" dirty="0"/>
              <a:t> push </a:t>
            </a:r>
            <a:r>
              <a:rPr lang="en-GB" dirty="0" err="1"/>
              <a:t>mikeduwtsd</a:t>
            </a:r>
            <a:r>
              <a:rPr lang="en-GB" dirty="0"/>
              <a:t>/k8s-observer</a:t>
            </a:r>
          </a:p>
          <a:p>
            <a:endParaRPr lang="en-GB" dirty="0" smtClean="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7356190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ClusterIP</a:t>
            </a:r>
            <a:r>
              <a:rPr lang="en-GB" dirty="0" smtClean="0"/>
              <a:t> YAML</a:t>
            </a:r>
            <a:endParaRPr lang="en-GB" dirty="0"/>
          </a:p>
        </p:txBody>
      </p:sp>
      <p:sp>
        <p:nvSpPr>
          <p:cNvPr id="3" name="Content Placeholder 2"/>
          <p:cNvSpPr>
            <a:spLocks noGrp="1"/>
          </p:cNvSpPr>
          <p:nvPr>
            <p:ph idx="1"/>
          </p:nvPr>
        </p:nvSpPr>
        <p:spPr>
          <a:xfrm>
            <a:off x="1047750" y="1371600"/>
            <a:ext cx="2968727" cy="1789471"/>
          </a:xfrm>
        </p:spPr>
        <p:txBody>
          <a:bodyPr/>
          <a:lstStyle/>
          <a:p>
            <a:r>
              <a:rPr lang="en-GB" dirty="0" smtClean="0"/>
              <a:t>type: defaults to </a:t>
            </a:r>
            <a:r>
              <a:rPr lang="en-GB" dirty="0" err="1" smtClean="0"/>
              <a:t>ClusterIP</a:t>
            </a:r>
            <a:r>
              <a:rPr lang="en-GB" dirty="0" smtClean="0"/>
              <a:t>, therefore there is no need to explicitly specify it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5815781" y="1958001"/>
            <a:ext cx="2580969" cy="3465872"/>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r>
              <a:rPr lang="en-GB" dirty="0" smtClean="0"/>
              <a:t>:</a:t>
            </a:r>
          </a:p>
          <a:p>
            <a:r>
              <a:rPr lang="en-GB" dirty="0">
                <a:solidFill>
                  <a:srgbClr val="FF0000"/>
                </a:solidFill>
              </a:rPr>
              <a:t> </a:t>
            </a:r>
            <a:r>
              <a:rPr lang="en-GB" dirty="0" smtClean="0">
                <a:solidFill>
                  <a:srgbClr val="FF0000"/>
                </a:solidFill>
              </a:rPr>
              <a:t> type: </a:t>
            </a:r>
            <a:r>
              <a:rPr lang="en-GB" b="1" dirty="0" err="1" smtClean="0">
                <a:solidFill>
                  <a:srgbClr val="FF0000"/>
                </a:solidFill>
              </a:rPr>
              <a:t>ClusterIP</a:t>
            </a:r>
            <a:endParaRPr lang="en-GB" b="1" dirty="0">
              <a:solidFill>
                <a:srgbClr val="FF0000"/>
              </a:solidFill>
            </a:endParaRPr>
          </a:p>
          <a:p>
            <a:r>
              <a:rPr lang="en-GB" dirty="0"/>
              <a:t>  selector:</a:t>
            </a:r>
          </a:p>
          <a:p>
            <a:r>
              <a:rPr lang="en-GB" dirty="0"/>
              <a:t>    app: </a:t>
            </a:r>
            <a:r>
              <a:rPr lang="en-GB" dirty="0" err="1"/>
              <a:t>MyApp</a:t>
            </a:r>
            <a:endParaRPr lang="en-GB" dirty="0"/>
          </a:p>
          <a:p>
            <a:r>
              <a:rPr lang="en-GB" dirty="0"/>
              <a:t>  ports:</a:t>
            </a:r>
          </a:p>
          <a:p>
            <a:r>
              <a:rPr lang="en-GB" dirty="0"/>
              <a:t>    - protocol: TCP</a:t>
            </a:r>
          </a:p>
          <a:p>
            <a:r>
              <a:rPr lang="en-GB" dirty="0"/>
              <a:t>      port: 80</a:t>
            </a:r>
          </a:p>
          <a:p>
            <a:r>
              <a:rPr lang="en-GB" dirty="0"/>
              <a:t>      </a:t>
            </a:r>
            <a:r>
              <a:rPr lang="en-GB" dirty="0" err="1"/>
              <a:t>targetPort</a:t>
            </a:r>
            <a:r>
              <a:rPr lang="en-GB" dirty="0"/>
              <a:t>: 9376</a:t>
            </a:r>
            <a:endParaRPr kumimoji="0" lang="en-GB" sz="1800" u="none" strike="noStrike" cap="none" normalizeH="0" baseline="0" dirty="0" smtClean="0">
              <a:ln>
                <a:noFill/>
              </a:ln>
              <a:solidFill>
                <a:schemeClr val="tx1"/>
              </a:solidFill>
              <a:effectLst/>
            </a:endParaRPr>
          </a:p>
        </p:txBody>
      </p:sp>
      <p:sp>
        <p:nvSpPr>
          <p:cNvPr id="6" name="Rectangle 5"/>
          <p:cNvSpPr/>
          <p:nvPr/>
        </p:nvSpPr>
        <p:spPr bwMode="auto">
          <a:xfrm>
            <a:off x="850997" y="3062834"/>
            <a:ext cx="2580969" cy="3465872"/>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r>
              <a:rPr lang="en-GB" dirty="0" smtClean="0"/>
              <a:t>:</a:t>
            </a:r>
          </a:p>
          <a:p>
            <a:r>
              <a:rPr lang="en-GB" dirty="0" smtClean="0"/>
              <a:t>  selector:</a:t>
            </a:r>
          </a:p>
          <a:p>
            <a:r>
              <a:rPr lang="en-GB" dirty="0" smtClean="0"/>
              <a:t>    </a:t>
            </a:r>
            <a:r>
              <a:rPr lang="en-GB" dirty="0"/>
              <a:t>app: </a:t>
            </a:r>
            <a:r>
              <a:rPr lang="en-GB" dirty="0" err="1"/>
              <a:t>MyApp</a:t>
            </a:r>
            <a:endParaRPr lang="en-GB" dirty="0"/>
          </a:p>
          <a:p>
            <a:r>
              <a:rPr lang="en-GB" dirty="0"/>
              <a:t>  ports:</a:t>
            </a:r>
          </a:p>
          <a:p>
            <a:r>
              <a:rPr lang="en-GB" dirty="0"/>
              <a:t>    - protocol: TCP</a:t>
            </a:r>
          </a:p>
          <a:p>
            <a:r>
              <a:rPr lang="en-GB" dirty="0"/>
              <a:t>      port: 80</a:t>
            </a:r>
          </a:p>
          <a:p>
            <a:r>
              <a:rPr lang="en-GB" dirty="0"/>
              <a:t>      </a:t>
            </a:r>
            <a:r>
              <a:rPr lang="en-GB" dirty="0" err="1"/>
              <a:t>targetPort</a:t>
            </a:r>
            <a:r>
              <a:rPr lang="en-GB" dirty="0"/>
              <a:t>: 9376</a:t>
            </a:r>
            <a:endParaRPr kumimoji="0" lang="en-GB" sz="1800" u="none" strike="noStrike" cap="none" normalizeH="0" baseline="0" dirty="0" smtClean="0">
              <a:ln>
                <a:noFill/>
              </a:ln>
              <a:solidFill>
                <a:schemeClr val="tx1"/>
              </a:solidFill>
              <a:effectLst/>
            </a:endParaRPr>
          </a:p>
        </p:txBody>
      </p:sp>
      <p:cxnSp>
        <p:nvCxnSpPr>
          <p:cNvPr id="8" name="Straight Arrow Connector 7"/>
          <p:cNvCxnSpPr/>
          <p:nvPr/>
        </p:nvCxnSpPr>
        <p:spPr bwMode="auto">
          <a:xfrm flipH="1">
            <a:off x="1903066" y="3532211"/>
            <a:ext cx="4022113" cy="86441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rot="20866901">
            <a:off x="3689316" y="3478480"/>
            <a:ext cx="1695601" cy="646331"/>
          </a:xfrm>
          <a:prstGeom prst="rect">
            <a:avLst/>
          </a:prstGeom>
          <a:noFill/>
        </p:spPr>
        <p:txBody>
          <a:bodyPr wrap="square" rtlCol="0">
            <a:spAutoFit/>
          </a:bodyPr>
          <a:lstStyle/>
          <a:p>
            <a:r>
              <a:rPr lang="en-GB" i="1" dirty="0" smtClean="0"/>
              <a:t>type</a:t>
            </a:r>
            <a:r>
              <a:rPr lang="en-GB" dirty="0" smtClean="0"/>
              <a:t> defaults to </a:t>
            </a:r>
            <a:r>
              <a:rPr lang="en-GB" dirty="0" err="1" smtClean="0"/>
              <a:t>ClusterIP</a:t>
            </a:r>
            <a:endParaRPr lang="en-GB" dirty="0"/>
          </a:p>
        </p:txBody>
      </p:sp>
      <p:sp>
        <p:nvSpPr>
          <p:cNvPr id="9" name="TextBox 8"/>
          <p:cNvSpPr txBox="1"/>
          <p:nvPr/>
        </p:nvSpPr>
        <p:spPr>
          <a:xfrm>
            <a:off x="3919489" y="5649710"/>
            <a:ext cx="2687500" cy="646331"/>
          </a:xfrm>
          <a:prstGeom prst="rect">
            <a:avLst/>
          </a:prstGeom>
          <a:noFill/>
        </p:spPr>
        <p:txBody>
          <a:bodyPr wrap="square" rtlCol="0">
            <a:spAutoFit/>
          </a:bodyPr>
          <a:lstStyle/>
          <a:p>
            <a:r>
              <a:rPr lang="en-GB" dirty="0" smtClean="0"/>
              <a:t>Select the nodes that belong to the service</a:t>
            </a:r>
            <a:endParaRPr lang="en-GB" dirty="0"/>
          </a:p>
        </p:txBody>
      </p:sp>
      <p:sp>
        <p:nvSpPr>
          <p:cNvPr id="10" name="Right Arrow 9"/>
          <p:cNvSpPr/>
          <p:nvPr/>
        </p:nvSpPr>
        <p:spPr bwMode="auto">
          <a:xfrm rot="12765489">
            <a:off x="2490494" y="5187010"/>
            <a:ext cx="1484620" cy="282528"/>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08513354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Create the YAML file for a </a:t>
            </a:r>
            <a:r>
              <a:rPr lang="en-GB" dirty="0" err="1" smtClean="0"/>
              <a:t>ClusterIP</a:t>
            </a:r>
            <a:r>
              <a:rPr lang="en-GB" dirty="0" smtClean="0"/>
              <a:t> service with nodes running the “</a:t>
            </a:r>
            <a:r>
              <a:rPr lang="en-GB" dirty="0" err="1" smtClean="0"/>
              <a:t>tutum</a:t>
            </a:r>
            <a:r>
              <a:rPr lang="en-GB" dirty="0" smtClean="0"/>
              <a:t>-hello” image</a:t>
            </a:r>
          </a:p>
          <a:p>
            <a:r>
              <a:rPr lang="en-GB" dirty="0" smtClean="0"/>
              <a:t>The image uses port 80</a:t>
            </a:r>
          </a:p>
          <a:p>
            <a:r>
              <a:rPr lang="en-GB" dirty="0" smtClean="0"/>
              <a:t>Use service port 8888</a:t>
            </a:r>
          </a:p>
          <a:p>
            <a:r>
              <a:rPr lang="en-GB" dirty="0" smtClean="0"/>
              <a:t>Create a port forwarder and connect to the service using a browser on your computer using host port 82</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559062" y="4290646"/>
            <a:ext cx="2044149" cy="369332"/>
          </a:xfrm>
          <a:prstGeom prst="rect">
            <a:avLst/>
          </a:prstGeom>
          <a:noFill/>
        </p:spPr>
        <p:txBody>
          <a:bodyPr wrap="none" rtlCol="0">
            <a:spAutoFit/>
          </a:bodyPr>
          <a:lstStyle/>
          <a:p>
            <a:r>
              <a:rPr lang="en-GB" dirty="0" smtClean="0"/>
              <a:t>See Next Slide &gt;&gt;</a:t>
            </a:r>
            <a:endParaRPr lang="en-GB" dirty="0"/>
          </a:p>
        </p:txBody>
      </p:sp>
    </p:spTree>
    <p:extLst>
      <p:ext uri="{BB962C8B-B14F-4D97-AF65-F5344CB8AC3E}">
        <p14:creationId xmlns:p14="http://schemas.microsoft.com/office/powerpoint/2010/main" val="100656415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476742" cy="844550"/>
          </a:xfrm>
        </p:spPr>
        <p:txBody>
          <a:bodyPr/>
          <a:lstStyle/>
          <a:p>
            <a:r>
              <a:rPr lang="en-GB" dirty="0" smtClean="0"/>
              <a:t>Exercise</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970996" y="1214590"/>
            <a:ext cx="3183472" cy="429549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kind: Service</a:t>
            </a:r>
          </a:p>
          <a:p>
            <a:r>
              <a:rPr lang="en-GB" dirty="0" err="1"/>
              <a:t>apiVersion</a:t>
            </a:r>
            <a:r>
              <a:rPr lang="en-GB" dirty="0"/>
              <a:t>: v1</a:t>
            </a:r>
          </a:p>
          <a:p>
            <a:r>
              <a:rPr lang="en-GB" dirty="0"/>
              <a:t>metadata:</a:t>
            </a:r>
          </a:p>
          <a:p>
            <a:r>
              <a:rPr lang="en-GB" dirty="0"/>
              <a:t>  name: </a:t>
            </a:r>
            <a:r>
              <a:rPr lang="en-GB" dirty="0" err="1"/>
              <a:t>clusterip</a:t>
            </a:r>
            <a:r>
              <a:rPr lang="en-GB" dirty="0"/>
              <a:t>-service</a:t>
            </a:r>
          </a:p>
          <a:p>
            <a:r>
              <a:rPr lang="en-GB" dirty="0"/>
              <a:t>spec:</a:t>
            </a:r>
          </a:p>
          <a:p>
            <a:r>
              <a:rPr lang="en-GB" dirty="0"/>
              <a:t>  type: </a:t>
            </a:r>
            <a:r>
              <a:rPr lang="en-GB" dirty="0" err="1"/>
              <a:t>ClusterIP</a:t>
            </a:r>
            <a:endParaRPr lang="en-GB" dirty="0"/>
          </a:p>
          <a:p>
            <a:r>
              <a:rPr lang="en-GB" dirty="0"/>
              <a:t>  selector:</a:t>
            </a:r>
          </a:p>
          <a:p>
            <a:r>
              <a:rPr lang="en-GB" dirty="0"/>
              <a:t>    application: </a:t>
            </a:r>
            <a:r>
              <a:rPr lang="en-GB" dirty="0" err="1"/>
              <a:t>clusterip</a:t>
            </a:r>
            <a:r>
              <a:rPr lang="en-GB" dirty="0"/>
              <a:t>-app</a:t>
            </a:r>
          </a:p>
          <a:p>
            <a:r>
              <a:rPr lang="en-GB" dirty="0"/>
              <a:t>  ports:</a:t>
            </a:r>
          </a:p>
          <a:p>
            <a:r>
              <a:rPr lang="en-GB" dirty="0"/>
              <a:t>    - protocol: "TCP"</a:t>
            </a:r>
          </a:p>
          <a:p>
            <a:r>
              <a:rPr lang="en-GB" dirty="0"/>
              <a:t>      port: 8888</a:t>
            </a:r>
          </a:p>
          <a:p>
            <a:r>
              <a:rPr lang="en-GB" dirty="0"/>
              <a:t>      </a:t>
            </a:r>
            <a:r>
              <a:rPr lang="en-GB" dirty="0" err="1"/>
              <a:t>targetPort</a:t>
            </a:r>
            <a:r>
              <a:rPr lang="en-GB" dirty="0"/>
              <a:t>: 80  </a:t>
            </a:r>
          </a:p>
          <a:p>
            <a:r>
              <a:rPr lang="en-GB" dirty="0" smtClean="0"/>
              <a:t>---</a:t>
            </a:r>
          </a:p>
          <a:p>
            <a:r>
              <a:rPr lang="en-GB" i="1" dirty="0" smtClean="0">
                <a:sym typeface="Wingdings" panose="05000000000000000000" pitchFamily="2" charset="2"/>
              </a:rPr>
              <a:t>Continue with next </a:t>
            </a:r>
            <a:br>
              <a:rPr lang="en-GB" i="1" dirty="0" smtClean="0">
                <a:sym typeface="Wingdings" panose="05000000000000000000" pitchFamily="2" charset="2"/>
              </a:rPr>
            </a:br>
            <a:r>
              <a:rPr lang="en-GB" i="1" dirty="0" smtClean="0">
                <a:sym typeface="Wingdings" panose="05000000000000000000" pitchFamily="2" charset="2"/>
              </a:rPr>
              <a:t>document….</a:t>
            </a:r>
          </a:p>
        </p:txBody>
      </p:sp>
      <p:sp>
        <p:nvSpPr>
          <p:cNvPr id="6" name="TextBox 5"/>
          <p:cNvSpPr txBox="1"/>
          <p:nvPr/>
        </p:nvSpPr>
        <p:spPr>
          <a:xfrm>
            <a:off x="970996" y="844550"/>
            <a:ext cx="2454518" cy="369332"/>
          </a:xfrm>
          <a:prstGeom prst="rect">
            <a:avLst/>
          </a:prstGeom>
          <a:noFill/>
        </p:spPr>
        <p:txBody>
          <a:bodyPr wrap="none" rtlCol="0">
            <a:spAutoFit/>
          </a:bodyPr>
          <a:lstStyle/>
          <a:p>
            <a:r>
              <a:rPr lang="en-GB" dirty="0" err="1" smtClean="0"/>
              <a:t>clusterip-service.yaml</a:t>
            </a:r>
            <a:endParaRPr lang="en-GB" dirty="0"/>
          </a:p>
        </p:txBody>
      </p:sp>
      <p:sp>
        <p:nvSpPr>
          <p:cNvPr id="7" name="Rectangle 6"/>
          <p:cNvSpPr/>
          <p:nvPr/>
        </p:nvSpPr>
        <p:spPr bwMode="auto">
          <a:xfrm>
            <a:off x="5082579" y="1029216"/>
            <a:ext cx="3345231" cy="548345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smtClean="0"/>
              <a:t>kind</a:t>
            </a:r>
            <a:r>
              <a:rPr lang="en-GB" dirty="0"/>
              <a:t>: Deployment</a:t>
            </a:r>
          </a:p>
          <a:p>
            <a:r>
              <a:rPr lang="en-GB" dirty="0" err="1"/>
              <a:t>apiVersion</a:t>
            </a:r>
            <a:r>
              <a:rPr lang="en-GB" dirty="0"/>
              <a:t>: apps/v1</a:t>
            </a:r>
          </a:p>
          <a:p>
            <a:r>
              <a:rPr lang="en-GB" dirty="0"/>
              <a:t>metadata:</a:t>
            </a:r>
          </a:p>
          <a:p>
            <a:r>
              <a:rPr lang="en-GB" dirty="0"/>
              <a:t>  name: </a:t>
            </a:r>
            <a:r>
              <a:rPr lang="en-GB" dirty="0" err="1"/>
              <a:t>clusterip</a:t>
            </a:r>
            <a:r>
              <a:rPr lang="en-GB" dirty="0"/>
              <a:t>-deployment</a:t>
            </a:r>
          </a:p>
          <a:p>
            <a:r>
              <a:rPr lang="en-GB" dirty="0"/>
              <a:t>spec:</a:t>
            </a:r>
          </a:p>
          <a:p>
            <a:r>
              <a:rPr lang="en-GB" dirty="0"/>
              <a:t>  replicas: 3</a:t>
            </a:r>
          </a:p>
          <a:p>
            <a:r>
              <a:rPr lang="en-GB" dirty="0"/>
              <a:t>  selector:</a:t>
            </a:r>
          </a:p>
          <a:p>
            <a:r>
              <a:rPr lang="en-GB" dirty="0"/>
              <a:t>    </a:t>
            </a:r>
            <a:r>
              <a:rPr lang="en-GB" dirty="0" err="1"/>
              <a:t>matchLabels</a:t>
            </a:r>
            <a:r>
              <a:rPr lang="en-GB" dirty="0"/>
              <a:t>:</a:t>
            </a:r>
          </a:p>
          <a:p>
            <a:r>
              <a:rPr lang="en-GB" dirty="0"/>
              <a:t>      application: </a:t>
            </a:r>
            <a:r>
              <a:rPr lang="en-GB" dirty="0" err="1"/>
              <a:t>clusterip</a:t>
            </a:r>
            <a:r>
              <a:rPr lang="en-GB" dirty="0"/>
              <a:t>-app</a:t>
            </a:r>
          </a:p>
          <a:p>
            <a:r>
              <a:rPr lang="en-GB" dirty="0"/>
              <a:t>  template:</a:t>
            </a:r>
          </a:p>
          <a:p>
            <a:r>
              <a:rPr lang="en-GB" dirty="0"/>
              <a:t>    metadata:</a:t>
            </a:r>
          </a:p>
          <a:p>
            <a:r>
              <a:rPr lang="en-GB" dirty="0"/>
              <a:t>      labels:</a:t>
            </a:r>
          </a:p>
          <a:p>
            <a:r>
              <a:rPr lang="en-GB" dirty="0"/>
              <a:t>        application: </a:t>
            </a:r>
            <a:r>
              <a:rPr lang="en-GB" dirty="0" err="1"/>
              <a:t>clusterip</a:t>
            </a:r>
            <a:r>
              <a:rPr lang="en-GB" dirty="0"/>
              <a:t>-app</a:t>
            </a:r>
          </a:p>
          <a:p>
            <a:r>
              <a:rPr lang="en-GB" dirty="0"/>
              <a:t>    spec:</a:t>
            </a:r>
          </a:p>
          <a:p>
            <a:r>
              <a:rPr lang="en-GB" dirty="0"/>
              <a:t>      containers:</a:t>
            </a:r>
          </a:p>
          <a:p>
            <a:r>
              <a:rPr lang="en-GB" dirty="0"/>
              <a:t>      - name: </a:t>
            </a:r>
            <a:r>
              <a:rPr lang="en-GB" dirty="0" err="1"/>
              <a:t>clusterip</a:t>
            </a:r>
            <a:r>
              <a:rPr lang="en-GB" dirty="0"/>
              <a:t>-container</a:t>
            </a:r>
          </a:p>
          <a:p>
            <a:r>
              <a:rPr lang="en-GB" dirty="0"/>
              <a:t>        image: </a:t>
            </a:r>
            <a:r>
              <a:rPr lang="en-GB" dirty="0" err="1"/>
              <a:t>tutum</a:t>
            </a:r>
            <a:r>
              <a:rPr lang="en-GB" dirty="0"/>
              <a:t>/hello-world</a:t>
            </a:r>
          </a:p>
          <a:p>
            <a:r>
              <a:rPr lang="en-GB" dirty="0"/>
              <a:t>        ports:</a:t>
            </a:r>
          </a:p>
          <a:p>
            <a:r>
              <a:rPr lang="en-GB" dirty="0"/>
              <a:t>        - </a:t>
            </a:r>
            <a:r>
              <a:rPr lang="en-GB" dirty="0" err="1"/>
              <a:t>containerPort</a:t>
            </a:r>
            <a:r>
              <a:rPr lang="en-GB" dirty="0"/>
              <a:t>: 80</a:t>
            </a:r>
          </a:p>
        </p:txBody>
      </p:sp>
      <p:cxnSp>
        <p:nvCxnSpPr>
          <p:cNvPr id="9" name="Elbow Connector 8"/>
          <p:cNvCxnSpPr>
            <a:stCxn id="5" idx="2"/>
            <a:endCxn id="7" idx="0"/>
          </p:cNvCxnSpPr>
          <p:nvPr/>
        </p:nvCxnSpPr>
        <p:spPr bwMode="auto">
          <a:xfrm rot="5400000" flipH="1" flipV="1">
            <a:off x="2418526" y="1173421"/>
            <a:ext cx="4480873" cy="4192463"/>
          </a:xfrm>
          <a:prstGeom prst="bentConnector5">
            <a:avLst>
              <a:gd name="adj1" fmla="val -8591"/>
              <a:gd name="adj2" fmla="val 49035"/>
              <a:gd name="adj3" fmla="val 112186"/>
            </a:avLst>
          </a:prstGeom>
          <a:solidFill>
            <a:schemeClr val="accent1"/>
          </a:solidFill>
          <a:ln w="762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321769" y="6107652"/>
            <a:ext cx="4481923" cy="646331"/>
          </a:xfrm>
          <a:prstGeom prst="rect">
            <a:avLst/>
          </a:prstGeom>
          <a:solidFill>
            <a:schemeClr val="bg1"/>
          </a:solidFill>
        </p:spPr>
        <p:txBody>
          <a:bodyPr wrap="square" rtlCol="0">
            <a:spAutoFit/>
          </a:bodyPr>
          <a:lstStyle/>
          <a:p>
            <a:r>
              <a:rPr lang="en-GB" dirty="0" smtClean="0"/>
              <a:t>You could create these as separate files and apply them separately if you wish!!</a:t>
            </a:r>
            <a:endParaRPr lang="en-GB" dirty="0"/>
          </a:p>
        </p:txBody>
      </p:sp>
      <p:sp>
        <p:nvSpPr>
          <p:cNvPr id="13" name="TextBox 12"/>
          <p:cNvSpPr txBox="1"/>
          <p:nvPr/>
        </p:nvSpPr>
        <p:spPr>
          <a:xfrm rot="16200000">
            <a:off x="-203115" y="4305445"/>
            <a:ext cx="1272594" cy="461665"/>
          </a:xfrm>
          <a:prstGeom prst="rect">
            <a:avLst/>
          </a:prstGeom>
          <a:noFill/>
        </p:spPr>
        <p:txBody>
          <a:bodyPr wrap="square" rtlCol="0">
            <a:spAutoFit/>
          </a:bodyPr>
          <a:lstStyle/>
          <a:p>
            <a:r>
              <a:rPr lang="en-GB" sz="1200" i="1" dirty="0" smtClean="0"/>
              <a:t>Start new YAML document</a:t>
            </a:r>
            <a:endParaRPr lang="en-GB" sz="1200" i="1" dirty="0"/>
          </a:p>
        </p:txBody>
      </p:sp>
      <p:sp>
        <p:nvSpPr>
          <p:cNvPr id="18" name="Right Arrow 17"/>
          <p:cNvSpPr/>
          <p:nvPr/>
        </p:nvSpPr>
        <p:spPr bwMode="auto">
          <a:xfrm>
            <a:off x="672887" y="4573427"/>
            <a:ext cx="274061" cy="303221"/>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4" name="TextBox 13"/>
          <p:cNvSpPr txBox="1"/>
          <p:nvPr/>
        </p:nvSpPr>
        <p:spPr>
          <a:xfrm rot="16200000">
            <a:off x="6579452" y="4213126"/>
            <a:ext cx="4066049" cy="369332"/>
          </a:xfrm>
          <a:prstGeom prst="rect">
            <a:avLst/>
          </a:prstGeom>
          <a:noFill/>
        </p:spPr>
        <p:txBody>
          <a:bodyPr wrap="none" rtlCol="0">
            <a:spAutoFit/>
          </a:bodyPr>
          <a:lstStyle/>
          <a:p>
            <a:r>
              <a:rPr lang="en-GB" i="1" dirty="0"/>
              <a:t>https://codebeautify.org/yaml-validator</a:t>
            </a:r>
            <a:endParaRPr lang="en-GB" dirty="0"/>
          </a:p>
        </p:txBody>
      </p:sp>
    </p:spTree>
    <p:extLst>
      <p:ext uri="{BB962C8B-B14F-4D97-AF65-F5344CB8AC3E}">
        <p14:creationId xmlns:p14="http://schemas.microsoft.com/office/powerpoint/2010/main" val="101894503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895835"/>
            <a:ext cx="7029450" cy="510578"/>
          </a:xfrm>
        </p:spPr>
        <p:txBody>
          <a:bodyPr/>
          <a:lstStyle/>
          <a:p>
            <a:r>
              <a:rPr lang="en-GB" dirty="0" smtClean="0"/>
              <a:t>Apply the YAML file and create the forwarding</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4144" y="1931124"/>
            <a:ext cx="8913099" cy="4247317"/>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apply -f </a:t>
            </a:r>
            <a:r>
              <a:rPr lang="en-GB" dirty="0" err="1">
                <a:solidFill>
                  <a:schemeClr val="accent1">
                    <a:lumMod val="50000"/>
                  </a:schemeClr>
                </a:solidFill>
              </a:rPr>
              <a:t>clusterip-service.yaml</a:t>
            </a:r>
            <a:endParaRPr lang="en-GB" dirty="0">
              <a:solidFill>
                <a:schemeClr val="accent1">
                  <a:lumMod val="50000"/>
                </a:schemeClr>
              </a:solidFill>
            </a:endParaRPr>
          </a:p>
          <a:p>
            <a:r>
              <a:rPr lang="en-GB" dirty="0">
                <a:solidFill>
                  <a:schemeClr val="bg1"/>
                </a:solidFill>
              </a:rPr>
              <a:t>service/</a:t>
            </a:r>
            <a:r>
              <a:rPr lang="en-GB" dirty="0" err="1">
                <a:solidFill>
                  <a:schemeClr val="bg1"/>
                </a:solidFill>
              </a:rPr>
              <a:t>clusterip</a:t>
            </a:r>
            <a:r>
              <a:rPr lang="en-GB" dirty="0">
                <a:solidFill>
                  <a:schemeClr val="bg1"/>
                </a:solidFill>
              </a:rPr>
              <a:t>-service created</a:t>
            </a:r>
          </a:p>
          <a:p>
            <a:r>
              <a:rPr lang="en-GB" dirty="0" err="1">
                <a:solidFill>
                  <a:schemeClr val="bg1"/>
                </a:solidFill>
              </a:rPr>
              <a:t>deployment.apps</a:t>
            </a:r>
            <a:r>
              <a:rPr lang="en-GB" dirty="0">
                <a:solidFill>
                  <a:schemeClr val="bg1"/>
                </a:solidFill>
              </a:rPr>
              <a:t>/</a:t>
            </a:r>
            <a:r>
              <a:rPr lang="en-GB" dirty="0" err="1">
                <a:solidFill>
                  <a:schemeClr val="bg1"/>
                </a:solidFill>
              </a:rPr>
              <a:t>clusterip</a:t>
            </a:r>
            <a:r>
              <a:rPr lang="en-GB" dirty="0">
                <a:solidFill>
                  <a:schemeClr val="bg1"/>
                </a:solidFill>
              </a:rPr>
              <a:t>-deployment created</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get deploy</a:t>
            </a:r>
          </a:p>
          <a:p>
            <a:r>
              <a:rPr lang="en-GB" dirty="0">
                <a:solidFill>
                  <a:schemeClr val="bg1"/>
                </a:solidFill>
              </a:rPr>
              <a:t>NAME                   READY   UP-TO-DATE   AVAILABLE   AGE</a:t>
            </a:r>
          </a:p>
          <a:p>
            <a:r>
              <a:rPr lang="en-GB" dirty="0" err="1">
                <a:solidFill>
                  <a:schemeClr val="bg1"/>
                </a:solidFill>
              </a:rPr>
              <a:t>clusterip</a:t>
            </a:r>
            <a:r>
              <a:rPr lang="en-GB" dirty="0">
                <a:solidFill>
                  <a:schemeClr val="bg1"/>
                </a:solidFill>
              </a:rPr>
              <a:t>-deployment   3/3     3            3           10s</a:t>
            </a:r>
          </a:p>
          <a:p>
            <a:r>
              <a:rPr lang="en-GB" dirty="0">
                <a:solidFill>
                  <a:schemeClr val="bg1"/>
                </a:solidFill>
              </a:rPr>
              <a:t>k8s-pod-deploy         3/3     3            3           65m</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get svc</a:t>
            </a:r>
          </a:p>
          <a:p>
            <a:r>
              <a:rPr lang="en-GB" dirty="0">
                <a:solidFill>
                  <a:schemeClr val="bg1"/>
                </a:solidFill>
              </a:rPr>
              <a:t>NAME                TYPE        CLUSTER-IP       EXTERNAL-IP   PORT(S)          AGE</a:t>
            </a:r>
          </a:p>
          <a:p>
            <a:r>
              <a:rPr lang="en-GB" dirty="0" err="1">
                <a:solidFill>
                  <a:schemeClr val="bg1"/>
                </a:solidFill>
              </a:rPr>
              <a:t>clusterip</a:t>
            </a:r>
            <a:r>
              <a:rPr lang="en-GB" dirty="0">
                <a:solidFill>
                  <a:schemeClr val="bg1"/>
                </a:solidFill>
              </a:rPr>
              <a:t>-service   </a:t>
            </a:r>
            <a:r>
              <a:rPr lang="en-GB" dirty="0" err="1">
                <a:solidFill>
                  <a:schemeClr val="bg1"/>
                </a:solidFill>
              </a:rPr>
              <a:t>ClusterIP</a:t>
            </a:r>
            <a:r>
              <a:rPr lang="en-GB" dirty="0">
                <a:solidFill>
                  <a:schemeClr val="bg1"/>
                </a:solidFill>
              </a:rPr>
              <a:t>   10.99.107.160    &lt;none&gt;        8888/TCP         </a:t>
            </a:r>
            <a:r>
              <a:rPr lang="en-GB" dirty="0" smtClean="0">
                <a:solidFill>
                  <a:schemeClr val="bg1"/>
                </a:solidFill>
              </a:rPr>
              <a:t>19s</a:t>
            </a:r>
            <a:endParaRPr lang="en-GB" dirty="0">
              <a:solidFill>
                <a:schemeClr val="bg1"/>
              </a:solidFill>
            </a:endParaRP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port-forward svc/</a:t>
            </a:r>
            <a:r>
              <a:rPr lang="en-GB" dirty="0" err="1">
                <a:solidFill>
                  <a:schemeClr val="accent1">
                    <a:lumMod val="50000"/>
                  </a:schemeClr>
                </a:solidFill>
              </a:rPr>
              <a:t>clusterip</a:t>
            </a:r>
            <a:r>
              <a:rPr lang="en-GB" dirty="0">
                <a:solidFill>
                  <a:schemeClr val="accent1">
                    <a:lumMod val="50000"/>
                  </a:schemeClr>
                </a:solidFill>
              </a:rPr>
              <a:t>-service 83:8888</a:t>
            </a:r>
          </a:p>
          <a:p>
            <a:r>
              <a:rPr lang="en-GB" dirty="0">
                <a:solidFill>
                  <a:schemeClr val="bg1"/>
                </a:solidFill>
              </a:rPr>
              <a:t>Forwarding from 127.0.0.1:83 -&gt; 80</a:t>
            </a:r>
          </a:p>
          <a:p>
            <a:r>
              <a:rPr lang="en-GB" dirty="0">
                <a:solidFill>
                  <a:schemeClr val="bg1"/>
                </a:solidFill>
              </a:rPr>
              <a:t>Forwarding from [::1]:83 -&gt; 80</a:t>
            </a:r>
          </a:p>
          <a:p>
            <a:r>
              <a:rPr lang="en-GB" dirty="0">
                <a:solidFill>
                  <a:schemeClr val="bg1"/>
                </a:solidFill>
              </a:rPr>
              <a:t>Handling connection for </a:t>
            </a:r>
            <a:r>
              <a:rPr lang="en-GB" dirty="0" smtClean="0">
                <a:solidFill>
                  <a:schemeClr val="bg1"/>
                </a:solidFill>
              </a:rPr>
              <a:t>83</a:t>
            </a:r>
            <a:endParaRPr lang="en-GB" dirty="0">
              <a:solidFill>
                <a:schemeClr val="bg1"/>
              </a:solidFill>
            </a:endParaRPr>
          </a:p>
          <a:p>
            <a:endParaRPr lang="en-GB" dirty="0">
              <a:solidFill>
                <a:schemeClr val="bg1"/>
              </a:solidFill>
            </a:endParaRPr>
          </a:p>
        </p:txBody>
      </p:sp>
      <p:sp>
        <p:nvSpPr>
          <p:cNvPr id="6" name="TextBox 5"/>
          <p:cNvSpPr txBox="1"/>
          <p:nvPr/>
        </p:nvSpPr>
        <p:spPr>
          <a:xfrm>
            <a:off x="5314661" y="5191627"/>
            <a:ext cx="3611183" cy="923330"/>
          </a:xfrm>
          <a:prstGeom prst="rect">
            <a:avLst/>
          </a:prstGeom>
          <a:noFill/>
        </p:spPr>
        <p:txBody>
          <a:bodyPr wrap="square" rtlCol="0">
            <a:spAutoFit/>
          </a:bodyPr>
          <a:lstStyle/>
          <a:p>
            <a:r>
              <a:rPr lang="en-GB" b="1" dirty="0" smtClean="0">
                <a:solidFill>
                  <a:schemeClr val="bg1"/>
                </a:solidFill>
              </a:rPr>
              <a:t>OR  long hand form</a:t>
            </a:r>
          </a:p>
          <a:p>
            <a:r>
              <a:rPr lang="en-GB" b="1"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port-forward </a:t>
            </a:r>
            <a:r>
              <a:rPr lang="en-GB" b="1" dirty="0">
                <a:solidFill>
                  <a:srgbClr val="FF0000"/>
                </a:solidFill>
              </a:rPr>
              <a:t>service</a:t>
            </a:r>
            <a:r>
              <a:rPr lang="en-GB" dirty="0">
                <a:solidFill>
                  <a:schemeClr val="accent1">
                    <a:lumMod val="50000"/>
                  </a:schemeClr>
                </a:solidFill>
              </a:rPr>
              <a:t>/</a:t>
            </a:r>
            <a:r>
              <a:rPr lang="en-GB" dirty="0" err="1">
                <a:solidFill>
                  <a:schemeClr val="accent1">
                    <a:lumMod val="50000"/>
                  </a:schemeClr>
                </a:solidFill>
              </a:rPr>
              <a:t>clusterip</a:t>
            </a:r>
            <a:r>
              <a:rPr lang="en-GB" dirty="0">
                <a:solidFill>
                  <a:schemeClr val="accent1">
                    <a:lumMod val="50000"/>
                  </a:schemeClr>
                </a:solidFill>
              </a:rPr>
              <a:t>-service 83:8888</a:t>
            </a:r>
          </a:p>
        </p:txBody>
      </p:sp>
      <p:sp>
        <p:nvSpPr>
          <p:cNvPr id="7" name="TextBox 6"/>
          <p:cNvSpPr txBox="1"/>
          <p:nvPr/>
        </p:nvSpPr>
        <p:spPr>
          <a:xfrm>
            <a:off x="5410200" y="6216162"/>
            <a:ext cx="2044149" cy="369332"/>
          </a:xfrm>
          <a:prstGeom prst="rect">
            <a:avLst/>
          </a:prstGeom>
          <a:noFill/>
        </p:spPr>
        <p:txBody>
          <a:bodyPr wrap="none" rtlCol="0">
            <a:spAutoFit/>
          </a:bodyPr>
          <a:lstStyle/>
          <a:p>
            <a:r>
              <a:rPr lang="en-GB" i="1" dirty="0" smtClean="0"/>
              <a:t>$ curl localhost:83</a:t>
            </a:r>
            <a:endParaRPr lang="en-GB" i="1" dirty="0"/>
          </a:p>
        </p:txBody>
      </p:sp>
    </p:spTree>
    <p:extLst>
      <p:ext uri="{BB962C8B-B14F-4D97-AF65-F5344CB8AC3E}">
        <p14:creationId xmlns:p14="http://schemas.microsoft.com/office/powerpoint/2010/main" val="40517838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767528" y="904924"/>
            <a:ext cx="5044808" cy="4933901"/>
          </a:xfrm>
        </p:spPr>
        <p:txBody>
          <a:bodyPr/>
          <a:lstStyle/>
          <a:p>
            <a:r>
              <a:rPr lang="en-GB" dirty="0" smtClean="0"/>
              <a:t>To </a:t>
            </a:r>
            <a:r>
              <a:rPr lang="en-GB" dirty="0"/>
              <a:t>reach the </a:t>
            </a:r>
            <a:r>
              <a:rPr lang="en-GB" dirty="0" err="1" smtClean="0"/>
              <a:t>ClusterIP</a:t>
            </a:r>
            <a:r>
              <a:rPr lang="en-GB" dirty="0" smtClean="0"/>
              <a:t> </a:t>
            </a:r>
            <a:r>
              <a:rPr lang="en-GB" dirty="0"/>
              <a:t>from an external computer, you can open a Kubernetes </a:t>
            </a:r>
            <a:r>
              <a:rPr lang="en-GB" dirty="0" smtClean="0"/>
              <a:t>proxy (</a:t>
            </a:r>
            <a:r>
              <a:rPr lang="en-GB" dirty="0" err="1" smtClean="0"/>
              <a:t>kubectl</a:t>
            </a:r>
            <a:r>
              <a:rPr lang="en-GB" dirty="0" smtClean="0"/>
              <a:t> proxy command) </a:t>
            </a:r>
            <a:r>
              <a:rPr lang="en-GB" dirty="0"/>
              <a:t>between the external computer and the cluster</a:t>
            </a:r>
            <a:r>
              <a:rPr lang="en-GB" dirty="0" smtClean="0"/>
              <a:t>.</a:t>
            </a:r>
          </a:p>
          <a:p>
            <a:pPr lvl="1"/>
            <a:r>
              <a:rPr lang="en-GB" dirty="0" smtClean="0"/>
              <a:t>Connect via the </a:t>
            </a:r>
            <a:r>
              <a:rPr lang="en-GB" dirty="0" err="1" smtClean="0"/>
              <a:t>ClusterIP</a:t>
            </a:r>
            <a:r>
              <a:rPr lang="en-GB" dirty="0" smtClean="0"/>
              <a:t> address</a:t>
            </a:r>
            <a:endParaRPr lang="en-GB" dirty="0"/>
          </a:p>
          <a:p>
            <a:pPr lvl="1"/>
            <a:r>
              <a:rPr lang="en-GB" dirty="0" smtClean="0"/>
              <a:t>You </a:t>
            </a:r>
            <a:r>
              <a:rPr lang="en-GB" dirty="0"/>
              <a:t>can use </a:t>
            </a:r>
            <a:r>
              <a:rPr lang="en-GB" dirty="0" err="1"/>
              <a:t>kubectl</a:t>
            </a:r>
            <a:r>
              <a:rPr lang="en-GB" dirty="0"/>
              <a:t> to create such a </a:t>
            </a:r>
            <a:r>
              <a:rPr lang="en-GB" dirty="0" smtClean="0"/>
              <a:t>proxy</a:t>
            </a:r>
          </a:p>
          <a:p>
            <a:r>
              <a:rPr lang="en-GB" dirty="0" smtClean="0"/>
              <a:t>Not suitable </a:t>
            </a:r>
            <a:r>
              <a:rPr lang="en-GB" dirty="0"/>
              <a:t>for a production environment, but it’s useful for development, debugging</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9376" y="6167993"/>
            <a:ext cx="8974606" cy="646331"/>
          </a:xfrm>
          <a:prstGeom prst="rect">
            <a:avLst/>
          </a:prstGeom>
          <a:noFill/>
        </p:spPr>
        <p:txBody>
          <a:bodyPr wrap="square" rtlCol="0">
            <a:spAutoFit/>
          </a:bodyPr>
          <a:lstStyle/>
          <a:p>
            <a:r>
              <a:rPr lang="en-GB" dirty="0"/>
              <a:t>https://www.ovh.com/blog/getting-external-traffic-into-kubernetes-clusterip-nodeport-loadbalancer-and-ingress/</a:t>
            </a:r>
          </a:p>
        </p:txBody>
      </p:sp>
      <p:pic>
        <p:nvPicPr>
          <p:cNvPr id="6" name="Picture 5"/>
          <p:cNvPicPr>
            <a:picLocks noChangeAspect="1"/>
          </p:cNvPicPr>
          <p:nvPr/>
        </p:nvPicPr>
        <p:blipFill>
          <a:blip r:embed="rId2"/>
          <a:stretch>
            <a:fillRect/>
          </a:stretch>
        </p:blipFill>
        <p:spPr>
          <a:xfrm>
            <a:off x="5812335" y="777003"/>
            <a:ext cx="2969764" cy="4732692"/>
          </a:xfrm>
          <a:prstGeom prst="rect">
            <a:avLst/>
          </a:prstGeom>
        </p:spPr>
      </p:pic>
    </p:spTree>
    <p:extLst>
      <p:ext uri="{BB962C8B-B14F-4D97-AF65-F5344CB8AC3E}">
        <p14:creationId xmlns:p14="http://schemas.microsoft.com/office/powerpoint/2010/main" val="116609652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Port</a:t>
            </a:r>
            <a:endParaRPr lang="en-GB" dirty="0"/>
          </a:p>
        </p:txBody>
      </p:sp>
      <p:sp>
        <p:nvSpPr>
          <p:cNvPr id="3" name="Content Placeholder 2"/>
          <p:cNvSpPr>
            <a:spLocks noGrp="1"/>
          </p:cNvSpPr>
          <p:nvPr>
            <p:ph idx="1"/>
          </p:nvPr>
        </p:nvSpPr>
        <p:spPr>
          <a:xfrm>
            <a:off x="1047750" y="1081499"/>
            <a:ext cx="7029450" cy="580204"/>
          </a:xfrm>
        </p:spPr>
        <p:txBody>
          <a:bodyPr/>
          <a:lstStyle/>
          <a:p>
            <a:r>
              <a:rPr lang="en-GB" dirty="0" smtClean="0"/>
              <a:t>Services can support multiple ports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53529" y="1822039"/>
            <a:ext cx="3183472" cy="455494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p>
          <a:p>
            <a:r>
              <a:rPr lang="en-GB" dirty="0"/>
              <a:t>  selector:</a:t>
            </a:r>
          </a:p>
          <a:p>
            <a:r>
              <a:rPr lang="en-GB" dirty="0"/>
              <a:t>    app: </a:t>
            </a:r>
            <a:r>
              <a:rPr lang="en-GB" dirty="0" err="1"/>
              <a:t>MyApp</a:t>
            </a:r>
            <a:endParaRPr lang="en-GB" dirty="0"/>
          </a:p>
          <a:p>
            <a:r>
              <a:rPr lang="en-GB" dirty="0"/>
              <a:t>  ports:</a:t>
            </a:r>
          </a:p>
          <a:p>
            <a:r>
              <a:rPr lang="en-GB" dirty="0">
                <a:solidFill>
                  <a:srgbClr val="FF0000"/>
                </a:solidFill>
              </a:rPr>
              <a:t>    - name: http</a:t>
            </a:r>
          </a:p>
          <a:p>
            <a:r>
              <a:rPr lang="en-GB" dirty="0">
                <a:solidFill>
                  <a:srgbClr val="FF0000"/>
                </a:solidFill>
              </a:rPr>
              <a:t>      protocol: TCP</a:t>
            </a:r>
          </a:p>
          <a:p>
            <a:r>
              <a:rPr lang="en-GB" dirty="0">
                <a:solidFill>
                  <a:srgbClr val="FF0000"/>
                </a:solidFill>
              </a:rPr>
              <a:t>      port: </a:t>
            </a:r>
            <a:r>
              <a:rPr lang="en-GB" b="1" dirty="0">
                <a:solidFill>
                  <a:srgbClr val="FF0000"/>
                </a:solidFill>
              </a:rPr>
              <a:t>80</a:t>
            </a:r>
          </a:p>
          <a:p>
            <a:r>
              <a:rPr lang="en-GB" dirty="0">
                <a:solidFill>
                  <a:srgbClr val="FF0000"/>
                </a:solidFill>
              </a:rPr>
              <a:t>      </a:t>
            </a:r>
            <a:r>
              <a:rPr lang="en-GB" dirty="0" err="1">
                <a:solidFill>
                  <a:srgbClr val="FF0000"/>
                </a:solidFill>
              </a:rPr>
              <a:t>targetPort</a:t>
            </a:r>
            <a:r>
              <a:rPr lang="en-GB" dirty="0">
                <a:solidFill>
                  <a:srgbClr val="FF0000"/>
                </a:solidFill>
              </a:rPr>
              <a:t>: 9376</a:t>
            </a:r>
          </a:p>
          <a:p>
            <a:r>
              <a:rPr lang="en-GB" dirty="0">
                <a:solidFill>
                  <a:srgbClr val="FF0000"/>
                </a:solidFill>
              </a:rPr>
              <a:t>    - name: https</a:t>
            </a:r>
          </a:p>
          <a:p>
            <a:r>
              <a:rPr lang="en-GB" dirty="0">
                <a:solidFill>
                  <a:srgbClr val="FF0000"/>
                </a:solidFill>
              </a:rPr>
              <a:t>      protocol: TCP</a:t>
            </a:r>
          </a:p>
          <a:p>
            <a:r>
              <a:rPr lang="en-GB" dirty="0">
                <a:solidFill>
                  <a:srgbClr val="FF0000"/>
                </a:solidFill>
              </a:rPr>
              <a:t>      port: </a:t>
            </a:r>
            <a:r>
              <a:rPr lang="en-GB" b="1" dirty="0">
                <a:solidFill>
                  <a:srgbClr val="FF0000"/>
                </a:solidFill>
              </a:rPr>
              <a:t>443</a:t>
            </a:r>
          </a:p>
          <a:p>
            <a:r>
              <a:rPr lang="en-GB" dirty="0">
                <a:solidFill>
                  <a:srgbClr val="FF0000"/>
                </a:solidFill>
              </a:rPr>
              <a:t>      </a:t>
            </a:r>
            <a:r>
              <a:rPr lang="en-GB" dirty="0" err="1">
                <a:solidFill>
                  <a:srgbClr val="FF0000"/>
                </a:solidFill>
              </a:rPr>
              <a:t>targetPort</a:t>
            </a:r>
            <a:r>
              <a:rPr lang="en-GB" dirty="0">
                <a:solidFill>
                  <a:srgbClr val="FF0000"/>
                </a:solidFill>
              </a:rPr>
              <a:t>: 9377</a:t>
            </a:r>
            <a:endParaRPr lang="en-GB" i="1" dirty="0" smtClean="0">
              <a:solidFill>
                <a:srgbClr val="FF0000"/>
              </a:solidFill>
              <a:sym typeface="Wingdings" panose="05000000000000000000" pitchFamily="2" charset="2"/>
            </a:endParaRPr>
          </a:p>
        </p:txBody>
      </p:sp>
      <p:sp>
        <p:nvSpPr>
          <p:cNvPr id="7" name="Rectangle 6"/>
          <p:cNvSpPr/>
          <p:nvPr/>
        </p:nvSpPr>
        <p:spPr bwMode="auto">
          <a:xfrm>
            <a:off x="6598920" y="449580"/>
            <a:ext cx="2209800" cy="221742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sp>
        <p:nvSpPr>
          <p:cNvPr id="8" name="Rectangle 7"/>
          <p:cNvSpPr/>
          <p:nvPr/>
        </p:nvSpPr>
        <p:spPr bwMode="auto">
          <a:xfrm>
            <a:off x="6614160" y="3615825"/>
            <a:ext cx="2194560" cy="189842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Node</a:t>
            </a:r>
          </a:p>
        </p:txBody>
      </p:sp>
      <p:grpSp>
        <p:nvGrpSpPr>
          <p:cNvPr id="9" name="Group 8"/>
          <p:cNvGrpSpPr/>
          <p:nvPr/>
        </p:nvGrpSpPr>
        <p:grpSpPr>
          <a:xfrm>
            <a:off x="6922135" y="4065276"/>
            <a:ext cx="1783080" cy="1249383"/>
            <a:chOff x="2083435" y="1927859"/>
            <a:chExt cx="1783080" cy="1850938"/>
          </a:xfrm>
        </p:grpSpPr>
        <p:sp>
          <p:nvSpPr>
            <p:cNvPr id="10" name="Rounded Rectangle 9"/>
            <p:cNvSpPr/>
            <p:nvPr/>
          </p:nvSpPr>
          <p:spPr bwMode="auto">
            <a:xfrm>
              <a:off x="2083435" y="1927859"/>
              <a:ext cx="1783080" cy="1850938"/>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1" name="Oval 10"/>
            <p:cNvSpPr/>
            <p:nvPr/>
          </p:nvSpPr>
          <p:spPr bwMode="auto">
            <a:xfrm>
              <a:off x="2217420" y="2686484"/>
              <a:ext cx="1196340" cy="342901"/>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grpSp>
        <p:nvGrpSpPr>
          <p:cNvPr id="12" name="Group 11"/>
          <p:cNvGrpSpPr/>
          <p:nvPr/>
        </p:nvGrpSpPr>
        <p:grpSpPr>
          <a:xfrm>
            <a:off x="6922135" y="1062990"/>
            <a:ext cx="1783080" cy="1524000"/>
            <a:chOff x="2083435" y="1927860"/>
            <a:chExt cx="1783080" cy="1524000"/>
          </a:xfrm>
        </p:grpSpPr>
        <p:sp>
          <p:nvSpPr>
            <p:cNvPr id="13" name="Rounded Rectangle 12"/>
            <p:cNvSpPr/>
            <p:nvPr/>
          </p:nvSpPr>
          <p:spPr bwMode="auto">
            <a:xfrm>
              <a:off x="2083435" y="1927860"/>
              <a:ext cx="1783080" cy="1524000"/>
            </a:xfrm>
            <a:prstGeom prst="roundRect">
              <a:avLst/>
            </a:prstGeom>
            <a:solidFill>
              <a:schemeClr val="bg1">
                <a:lumMod val="9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14" name="Oval 13"/>
            <p:cNvSpPr/>
            <p:nvPr/>
          </p:nvSpPr>
          <p:spPr bwMode="auto">
            <a:xfrm>
              <a:off x="2514600" y="2430780"/>
              <a:ext cx="1196340" cy="342900"/>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grpSp>
      <p:sp>
        <p:nvSpPr>
          <p:cNvPr id="19" name="Cloud 18"/>
          <p:cNvSpPr/>
          <p:nvPr/>
        </p:nvSpPr>
        <p:spPr bwMode="auto">
          <a:xfrm>
            <a:off x="3323908" y="3223088"/>
            <a:ext cx="2148840" cy="1744980"/>
          </a:xfrm>
          <a:prstGeom prst="cloud">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a:t>
            </a:r>
          </a:p>
        </p:txBody>
      </p:sp>
      <p:cxnSp>
        <p:nvCxnSpPr>
          <p:cNvPr id="23" name="Straight Arrow Connector 22"/>
          <p:cNvCxnSpPr>
            <a:stCxn id="19" idx="0"/>
            <a:endCxn id="10" idx="1"/>
          </p:cNvCxnSpPr>
          <p:nvPr/>
        </p:nvCxnSpPr>
        <p:spPr bwMode="auto">
          <a:xfrm>
            <a:off x="5470957" y="4095578"/>
            <a:ext cx="1451178" cy="594390"/>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Arrow Connector 23"/>
          <p:cNvCxnSpPr>
            <a:endCxn id="26" idx="7"/>
          </p:cNvCxnSpPr>
          <p:nvPr/>
        </p:nvCxnSpPr>
        <p:spPr bwMode="auto">
          <a:xfrm flipH="1">
            <a:off x="5241472" y="1851026"/>
            <a:ext cx="2176372" cy="1467501"/>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a:off x="4516599" y="2789341"/>
            <a:ext cx="1043876" cy="369332"/>
          </a:xfrm>
          <a:prstGeom prst="rect">
            <a:avLst/>
          </a:prstGeom>
          <a:noFill/>
        </p:spPr>
        <p:txBody>
          <a:bodyPr wrap="none" rtlCol="0">
            <a:spAutoFit/>
          </a:bodyPr>
          <a:lstStyle/>
          <a:p>
            <a:r>
              <a:rPr lang="en-GB" b="1" dirty="0" smtClean="0">
                <a:solidFill>
                  <a:srgbClr val="FF0000"/>
                </a:solidFill>
              </a:rPr>
              <a:t>port(80)</a:t>
            </a:r>
            <a:endParaRPr lang="en-GB" b="1" dirty="0">
              <a:solidFill>
                <a:srgbClr val="FF0000"/>
              </a:solidFill>
            </a:endParaRPr>
          </a:p>
        </p:txBody>
      </p:sp>
      <p:sp>
        <p:nvSpPr>
          <p:cNvPr id="26" name="Oval 25"/>
          <p:cNvSpPr/>
          <p:nvPr/>
        </p:nvSpPr>
        <p:spPr bwMode="auto">
          <a:xfrm>
            <a:off x="5067658" y="3288705"/>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30" name="Elbow Connector 29"/>
          <p:cNvCxnSpPr>
            <a:endCxn id="19" idx="0"/>
          </p:cNvCxnSpPr>
          <p:nvPr/>
        </p:nvCxnSpPr>
        <p:spPr bwMode="auto">
          <a:xfrm rot="16200000" flipH="1">
            <a:off x="5014603" y="3639223"/>
            <a:ext cx="603237" cy="309471"/>
          </a:xfrm>
          <a:prstGeom prst="bentConnector4">
            <a:avLst>
              <a:gd name="adj1" fmla="val 101708"/>
              <a:gd name="adj2" fmla="val 81456"/>
            </a:avLst>
          </a:prstGeom>
          <a:solidFill>
            <a:schemeClr val="accent1"/>
          </a:solidFill>
          <a:ln w="19050" cap="flat" cmpd="sng" algn="ctr">
            <a:solidFill>
              <a:schemeClr val="tx1"/>
            </a:solidFill>
            <a:prstDash val="sys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2" name="TextBox 31"/>
          <p:cNvSpPr txBox="1"/>
          <p:nvPr/>
        </p:nvSpPr>
        <p:spPr>
          <a:xfrm rot="19605628">
            <a:off x="5408141" y="2179961"/>
            <a:ext cx="1800493" cy="369332"/>
          </a:xfrm>
          <a:prstGeom prst="rect">
            <a:avLst/>
          </a:prstGeom>
          <a:noFill/>
        </p:spPr>
        <p:txBody>
          <a:bodyPr wrap="none" rtlCol="0">
            <a:spAutoFit/>
          </a:bodyPr>
          <a:lstStyle/>
          <a:p>
            <a:r>
              <a:rPr lang="en-GB" b="1" dirty="0" smtClean="0">
                <a:solidFill>
                  <a:srgbClr val="0070C0"/>
                </a:solidFill>
              </a:rPr>
              <a:t>&lt;</a:t>
            </a:r>
            <a:r>
              <a:rPr lang="en-GB" b="1" dirty="0" err="1" smtClean="0">
                <a:solidFill>
                  <a:srgbClr val="0070C0"/>
                </a:solidFill>
              </a:rPr>
              <a:t>ClusterIP</a:t>
            </a:r>
            <a:r>
              <a:rPr lang="en-GB" b="1" dirty="0" smtClean="0">
                <a:solidFill>
                  <a:srgbClr val="0070C0"/>
                </a:solidFill>
              </a:rPr>
              <a:t>&gt;:80</a:t>
            </a:r>
            <a:endParaRPr lang="en-GB" b="1" dirty="0">
              <a:solidFill>
                <a:srgbClr val="0070C0"/>
              </a:solidFill>
            </a:endParaRPr>
          </a:p>
        </p:txBody>
      </p:sp>
      <p:sp>
        <p:nvSpPr>
          <p:cNvPr id="33" name="Oval 32"/>
          <p:cNvSpPr/>
          <p:nvPr/>
        </p:nvSpPr>
        <p:spPr bwMode="auto">
          <a:xfrm>
            <a:off x="5175387" y="4267352"/>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4" name="TextBox 33"/>
          <p:cNvSpPr txBox="1"/>
          <p:nvPr/>
        </p:nvSpPr>
        <p:spPr>
          <a:xfrm>
            <a:off x="3949407" y="4231854"/>
            <a:ext cx="1172116" cy="369332"/>
          </a:xfrm>
          <a:prstGeom prst="rect">
            <a:avLst/>
          </a:prstGeom>
          <a:noFill/>
        </p:spPr>
        <p:txBody>
          <a:bodyPr wrap="none" rtlCol="0">
            <a:spAutoFit/>
          </a:bodyPr>
          <a:lstStyle/>
          <a:p>
            <a:r>
              <a:rPr lang="en-GB" b="1" dirty="0" smtClean="0">
                <a:solidFill>
                  <a:srgbClr val="FF0000"/>
                </a:solidFill>
              </a:rPr>
              <a:t>port(443)</a:t>
            </a:r>
            <a:endParaRPr lang="en-GB" b="1" dirty="0">
              <a:solidFill>
                <a:srgbClr val="FF0000"/>
              </a:solidFill>
            </a:endParaRPr>
          </a:p>
        </p:txBody>
      </p:sp>
      <p:cxnSp>
        <p:nvCxnSpPr>
          <p:cNvPr id="36" name="Straight Arrow Connector 35"/>
          <p:cNvCxnSpPr>
            <a:endCxn id="33" idx="7"/>
          </p:cNvCxnSpPr>
          <p:nvPr/>
        </p:nvCxnSpPr>
        <p:spPr bwMode="auto">
          <a:xfrm flipH="1">
            <a:off x="5349201" y="2481614"/>
            <a:ext cx="2271578" cy="1815560"/>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Oval 38"/>
          <p:cNvSpPr/>
          <p:nvPr/>
        </p:nvSpPr>
        <p:spPr bwMode="auto">
          <a:xfrm>
            <a:off x="7113270" y="4953373"/>
            <a:ext cx="1196340" cy="231458"/>
          </a:xfrm>
          <a:prstGeom prst="ellips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sp>
        <p:nvSpPr>
          <p:cNvPr id="27" name="Oval 26"/>
          <p:cNvSpPr/>
          <p:nvPr/>
        </p:nvSpPr>
        <p:spPr bwMode="auto">
          <a:xfrm>
            <a:off x="6941669" y="4595497"/>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8" name="TextBox 27"/>
          <p:cNvSpPr txBox="1"/>
          <p:nvPr/>
        </p:nvSpPr>
        <p:spPr>
          <a:xfrm>
            <a:off x="7501267" y="4023860"/>
            <a:ext cx="1287532" cy="646331"/>
          </a:xfrm>
          <a:prstGeom prst="rect">
            <a:avLst/>
          </a:prstGeom>
          <a:noFill/>
        </p:spPr>
        <p:txBody>
          <a:bodyPr wrap="none" rtlCol="0">
            <a:spAutoFit/>
          </a:bodyPr>
          <a:lstStyle/>
          <a:p>
            <a:pPr algn="ctr"/>
            <a:r>
              <a:rPr lang="en-GB" b="1" dirty="0" err="1" smtClean="0">
                <a:solidFill>
                  <a:srgbClr val="FF0000"/>
                </a:solidFill>
              </a:rPr>
              <a:t>targetPort</a:t>
            </a:r>
            <a:endParaRPr lang="en-GB" b="1" dirty="0" smtClean="0">
              <a:solidFill>
                <a:srgbClr val="FF0000"/>
              </a:solidFill>
            </a:endParaRPr>
          </a:p>
          <a:p>
            <a:pPr algn="ctr"/>
            <a:r>
              <a:rPr lang="en-GB" b="1" dirty="0" smtClean="0">
                <a:solidFill>
                  <a:srgbClr val="FF0000"/>
                </a:solidFill>
              </a:rPr>
              <a:t>(9376)</a:t>
            </a:r>
            <a:endParaRPr lang="en-GB" b="1" dirty="0">
              <a:solidFill>
                <a:srgbClr val="FF0000"/>
              </a:solidFill>
            </a:endParaRPr>
          </a:p>
        </p:txBody>
      </p:sp>
      <p:cxnSp>
        <p:nvCxnSpPr>
          <p:cNvPr id="41" name="Straight Arrow Connector 40"/>
          <p:cNvCxnSpPr/>
          <p:nvPr/>
        </p:nvCxnSpPr>
        <p:spPr bwMode="auto">
          <a:xfrm>
            <a:off x="5013549" y="4731384"/>
            <a:ext cx="1977984" cy="329653"/>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Oval 41"/>
          <p:cNvSpPr/>
          <p:nvPr/>
        </p:nvSpPr>
        <p:spPr bwMode="auto">
          <a:xfrm>
            <a:off x="7011067" y="4966566"/>
            <a:ext cx="203636" cy="203636"/>
          </a:xfrm>
          <a:prstGeom prst="ellipse">
            <a:avLst/>
          </a:prstGeom>
          <a:solidFill>
            <a:srgbClr val="FF000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5" name="TextBox 44"/>
          <p:cNvSpPr txBox="1"/>
          <p:nvPr/>
        </p:nvSpPr>
        <p:spPr>
          <a:xfrm>
            <a:off x="5751198" y="5076611"/>
            <a:ext cx="1287532" cy="646331"/>
          </a:xfrm>
          <a:prstGeom prst="rect">
            <a:avLst/>
          </a:prstGeom>
          <a:noFill/>
        </p:spPr>
        <p:txBody>
          <a:bodyPr wrap="none" rtlCol="0">
            <a:spAutoFit/>
          </a:bodyPr>
          <a:lstStyle/>
          <a:p>
            <a:pPr algn="ctr"/>
            <a:r>
              <a:rPr lang="en-GB" b="1" dirty="0" err="1" smtClean="0">
                <a:solidFill>
                  <a:srgbClr val="FF0000"/>
                </a:solidFill>
              </a:rPr>
              <a:t>targetPort</a:t>
            </a:r>
            <a:endParaRPr lang="en-GB" b="1" dirty="0" smtClean="0">
              <a:solidFill>
                <a:srgbClr val="FF0000"/>
              </a:solidFill>
            </a:endParaRPr>
          </a:p>
          <a:p>
            <a:pPr algn="ctr"/>
            <a:r>
              <a:rPr lang="en-GB" b="1" dirty="0" smtClean="0">
                <a:solidFill>
                  <a:srgbClr val="FF0000"/>
                </a:solidFill>
              </a:rPr>
              <a:t>(9377)</a:t>
            </a:r>
            <a:endParaRPr lang="en-GB" b="1" dirty="0">
              <a:solidFill>
                <a:srgbClr val="FF0000"/>
              </a:solidFill>
            </a:endParaRPr>
          </a:p>
        </p:txBody>
      </p:sp>
      <p:cxnSp>
        <p:nvCxnSpPr>
          <p:cNvPr id="53" name="Elbow Connector 52"/>
          <p:cNvCxnSpPr>
            <a:stCxn id="33" idx="2"/>
          </p:cNvCxnSpPr>
          <p:nvPr/>
        </p:nvCxnSpPr>
        <p:spPr bwMode="auto">
          <a:xfrm rot="10800000" flipV="1">
            <a:off x="5044601" y="4369170"/>
            <a:ext cx="130787" cy="394688"/>
          </a:xfrm>
          <a:prstGeom prst="bentConnector2">
            <a:avLst/>
          </a:prstGeom>
          <a:solidFill>
            <a:schemeClr val="accent1"/>
          </a:solidFill>
          <a:ln w="19050" cap="flat" cmpd="sng" algn="ctr">
            <a:solidFill>
              <a:schemeClr val="tx1"/>
            </a:solidFill>
            <a:prstDash val="sys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8" name="TextBox 57"/>
          <p:cNvSpPr txBox="1"/>
          <p:nvPr/>
        </p:nvSpPr>
        <p:spPr>
          <a:xfrm rot="19318434">
            <a:off x="5361304" y="3059981"/>
            <a:ext cx="1928733" cy="369332"/>
          </a:xfrm>
          <a:prstGeom prst="rect">
            <a:avLst/>
          </a:prstGeom>
          <a:noFill/>
        </p:spPr>
        <p:txBody>
          <a:bodyPr wrap="none" rtlCol="0">
            <a:spAutoFit/>
          </a:bodyPr>
          <a:lstStyle/>
          <a:p>
            <a:r>
              <a:rPr lang="en-GB" b="1" dirty="0" smtClean="0">
                <a:solidFill>
                  <a:srgbClr val="0070C0"/>
                </a:solidFill>
              </a:rPr>
              <a:t>&lt;</a:t>
            </a:r>
            <a:r>
              <a:rPr lang="en-GB" b="1" dirty="0" err="1" smtClean="0">
                <a:solidFill>
                  <a:srgbClr val="0070C0"/>
                </a:solidFill>
              </a:rPr>
              <a:t>ClusterIP</a:t>
            </a:r>
            <a:r>
              <a:rPr lang="en-GB" b="1" dirty="0" smtClean="0">
                <a:solidFill>
                  <a:srgbClr val="0070C0"/>
                </a:solidFill>
              </a:rPr>
              <a:t>&gt;:443</a:t>
            </a:r>
            <a:endParaRPr lang="en-GB" b="1" dirty="0">
              <a:solidFill>
                <a:srgbClr val="0070C0"/>
              </a:solidFill>
            </a:endParaRPr>
          </a:p>
        </p:txBody>
      </p:sp>
      <p:sp>
        <p:nvSpPr>
          <p:cNvPr id="61" name="TextBox 60"/>
          <p:cNvSpPr txBox="1"/>
          <p:nvPr/>
        </p:nvSpPr>
        <p:spPr>
          <a:xfrm>
            <a:off x="3794636" y="5876465"/>
            <a:ext cx="5283033" cy="923330"/>
          </a:xfrm>
          <a:prstGeom prst="rect">
            <a:avLst/>
          </a:prstGeom>
          <a:solidFill>
            <a:schemeClr val="bg1"/>
          </a:solidFill>
        </p:spPr>
        <p:txBody>
          <a:bodyPr wrap="square" rtlCol="0">
            <a:spAutoFit/>
          </a:bodyPr>
          <a:lstStyle/>
          <a:p>
            <a:r>
              <a:rPr lang="en-GB" dirty="0" smtClean="0"/>
              <a:t>Also Note</a:t>
            </a:r>
            <a:r>
              <a:rPr lang="en-GB" dirty="0" smtClean="0"/>
              <a:t>: </a:t>
            </a:r>
            <a:r>
              <a:rPr lang="en-GB" dirty="0" smtClean="0"/>
              <a:t>Since each </a:t>
            </a:r>
            <a:r>
              <a:rPr lang="en-GB" dirty="0" smtClean="0"/>
              <a:t>service is given a unique Cluster IP address, </a:t>
            </a:r>
            <a:r>
              <a:rPr lang="en-GB" dirty="0" smtClean="0"/>
              <a:t>they </a:t>
            </a:r>
            <a:r>
              <a:rPr lang="en-GB" dirty="0" smtClean="0"/>
              <a:t>can </a:t>
            </a:r>
            <a:r>
              <a:rPr lang="en-GB" dirty="0" smtClean="0"/>
              <a:t>offer services using </a:t>
            </a:r>
            <a:r>
              <a:rPr lang="en-GB" dirty="0" smtClean="0"/>
              <a:t>the same port numbers</a:t>
            </a:r>
            <a:endParaRPr lang="en-GB" dirty="0"/>
          </a:p>
        </p:txBody>
      </p:sp>
    </p:spTree>
    <p:extLst>
      <p:ext uri="{BB962C8B-B14F-4D97-AF65-F5344CB8AC3E}">
        <p14:creationId xmlns:p14="http://schemas.microsoft.com/office/powerpoint/2010/main" val="282744714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err="1" smtClean="0"/>
              <a:t>NodePort</a:t>
            </a:r>
            <a:r>
              <a:rPr lang="en-GB" dirty="0" smtClean="0"/>
              <a:t>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60978352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NodePort</a:t>
            </a:r>
            <a:endParaRPr lang="en-GB" dirty="0"/>
          </a:p>
        </p:txBody>
      </p:sp>
      <p:sp>
        <p:nvSpPr>
          <p:cNvPr id="3" name="Content Placeholder 2"/>
          <p:cNvSpPr>
            <a:spLocks noGrp="1"/>
          </p:cNvSpPr>
          <p:nvPr>
            <p:ph idx="1"/>
          </p:nvPr>
        </p:nvSpPr>
        <p:spPr>
          <a:xfrm>
            <a:off x="1047750" y="1138335"/>
            <a:ext cx="7029450" cy="4700490"/>
          </a:xfrm>
        </p:spPr>
        <p:txBody>
          <a:bodyPr/>
          <a:lstStyle/>
          <a:p>
            <a:r>
              <a:rPr lang="en-GB" dirty="0" smtClean="0"/>
              <a:t>A </a:t>
            </a:r>
            <a:r>
              <a:rPr lang="en-GB" dirty="0" err="1" smtClean="0"/>
              <a:t>NodePort</a:t>
            </a:r>
            <a:r>
              <a:rPr lang="en-GB" dirty="0" smtClean="0"/>
              <a:t> service, exposes </a:t>
            </a:r>
            <a:r>
              <a:rPr lang="en-GB" dirty="0"/>
              <a:t>the Service on each Node's IP at a static port (the </a:t>
            </a:r>
            <a:r>
              <a:rPr lang="en-GB" b="1" dirty="0" err="1"/>
              <a:t>NodePort</a:t>
            </a:r>
            <a:r>
              <a:rPr lang="en-GB" dirty="0"/>
              <a:t>). </a:t>
            </a:r>
            <a:endParaRPr lang="en-GB" dirty="0" smtClean="0"/>
          </a:p>
          <a:p>
            <a:r>
              <a:rPr lang="en-GB" dirty="0"/>
              <a:t>By default this port must be within the range 30,000 and </a:t>
            </a:r>
            <a:r>
              <a:rPr lang="en-GB" dirty="0" smtClean="0"/>
              <a:t>32,767 and is automatically generated (you can set it)</a:t>
            </a:r>
          </a:p>
          <a:p>
            <a:endParaRPr lang="en-GB" dirty="0" smtClean="0"/>
          </a:p>
          <a:p>
            <a:pPr marL="0" indent="0">
              <a:buNone/>
            </a:pPr>
            <a:r>
              <a:rPr lang="en-GB" b="1" u="sng" dirty="0"/>
              <a:t>Internal </a:t>
            </a:r>
            <a:r>
              <a:rPr lang="en-GB" b="1" u="sng" dirty="0" smtClean="0"/>
              <a:t>communication</a:t>
            </a:r>
          </a:p>
          <a:p>
            <a:r>
              <a:rPr lang="en-GB" b="1" dirty="0" smtClean="0">
                <a:solidFill>
                  <a:srgbClr val="FF0000"/>
                </a:solidFill>
              </a:rPr>
              <a:t>A </a:t>
            </a:r>
            <a:r>
              <a:rPr lang="en-GB" b="1" dirty="0" err="1">
                <a:solidFill>
                  <a:srgbClr val="FF0000"/>
                </a:solidFill>
              </a:rPr>
              <a:t>ClusterIP</a:t>
            </a:r>
            <a:r>
              <a:rPr lang="en-GB" b="1" dirty="0">
                <a:solidFill>
                  <a:srgbClr val="FF0000"/>
                </a:solidFill>
              </a:rPr>
              <a:t> </a:t>
            </a:r>
            <a:r>
              <a:rPr lang="en-GB" b="1" dirty="0" smtClean="0">
                <a:solidFill>
                  <a:srgbClr val="FF0000"/>
                </a:solidFill>
              </a:rPr>
              <a:t>Service is </a:t>
            </a:r>
            <a:r>
              <a:rPr lang="en-GB" b="1" dirty="0">
                <a:solidFill>
                  <a:srgbClr val="FF0000"/>
                </a:solidFill>
              </a:rPr>
              <a:t>automatically </a:t>
            </a:r>
            <a:r>
              <a:rPr lang="en-GB" b="1" dirty="0" smtClean="0">
                <a:solidFill>
                  <a:srgbClr val="FF0000"/>
                </a:solidFill>
              </a:rPr>
              <a:t>created</a:t>
            </a:r>
            <a:r>
              <a:rPr lang="en-GB" dirty="0" smtClean="0">
                <a:solidFill>
                  <a:srgbClr val="FF0000"/>
                </a:solidFill>
              </a:rPr>
              <a:t>. </a:t>
            </a:r>
          </a:p>
          <a:p>
            <a:pPr lvl="1"/>
            <a:r>
              <a:rPr lang="en-GB" dirty="0" smtClean="0"/>
              <a:t>So within the cluster you can still access the service by </a:t>
            </a:r>
            <a:r>
              <a:rPr lang="en-GB" dirty="0" err="1" smtClean="0"/>
              <a:t>ClusterIP</a:t>
            </a:r>
            <a:r>
              <a:rPr lang="en-GB" dirty="0" smtClean="0"/>
              <a:t> or service name and the service port number</a:t>
            </a:r>
          </a:p>
          <a:p>
            <a:pPr marL="0" indent="0">
              <a:buNone/>
            </a:pPr>
            <a:r>
              <a:rPr lang="en-GB" b="1" u="sng" dirty="0" smtClean="0"/>
              <a:t>External communication</a:t>
            </a:r>
          </a:p>
          <a:p>
            <a:r>
              <a:rPr lang="en-GB" dirty="0" smtClean="0"/>
              <a:t>You'll </a:t>
            </a:r>
            <a:r>
              <a:rPr lang="en-GB" dirty="0"/>
              <a:t>be able to contact the </a:t>
            </a:r>
            <a:r>
              <a:rPr lang="en-GB" dirty="0" err="1"/>
              <a:t>NodePort</a:t>
            </a:r>
            <a:r>
              <a:rPr lang="en-GB" dirty="0"/>
              <a:t> </a:t>
            </a:r>
            <a:r>
              <a:rPr lang="en-GB" dirty="0" smtClean="0"/>
              <a:t>Service both from within the cluster and from </a:t>
            </a:r>
            <a:r>
              <a:rPr lang="en-GB" dirty="0"/>
              <a:t>outside the cluster, by requesting </a:t>
            </a:r>
            <a:r>
              <a:rPr lang="en-GB" b="1" dirty="0"/>
              <a:t>&lt;</a:t>
            </a:r>
            <a:r>
              <a:rPr lang="en-GB" b="1" dirty="0" err="1"/>
              <a:t>NodeIP</a:t>
            </a:r>
            <a:r>
              <a:rPr lang="en-GB" b="1" dirty="0"/>
              <a:t>&gt;:&lt;</a:t>
            </a:r>
            <a:r>
              <a:rPr lang="en-GB" b="1" dirty="0" err="1"/>
              <a:t>NodePort</a:t>
            </a:r>
            <a:r>
              <a:rPr lang="en-GB" b="1" dirty="0"/>
              <a:t>&gt;</a:t>
            </a:r>
            <a:r>
              <a:rPr lang="en-GB" dirty="0"/>
              <a:t>. </a:t>
            </a:r>
            <a:endParaRPr lang="en-GB" dirty="0" smtClean="0"/>
          </a:p>
          <a:p>
            <a:pPr lvl="1"/>
            <a:r>
              <a:rPr lang="en-GB" dirty="0" smtClean="0">
                <a:solidFill>
                  <a:srgbClr val="FF0000"/>
                </a:solidFill>
              </a:rPr>
              <a:t>Note: DNS can be used to get the Node IP</a:t>
            </a:r>
            <a:endParaRPr lang="en-GB" dirty="0">
              <a:solidFill>
                <a:srgbClr val="FF000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3095886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NodePort</a:t>
            </a:r>
            <a:r>
              <a:rPr lang="en-GB" dirty="0" smtClean="0"/>
              <a:t>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175657"/>
            <a:ext cx="7029450" cy="4663168"/>
          </a:xfrm>
        </p:spPr>
        <p:txBody>
          <a:bodyPr/>
          <a:lstStyle/>
          <a:p>
            <a:r>
              <a:rPr lang="en-GB" dirty="0" smtClean="0"/>
              <a:t>The </a:t>
            </a:r>
            <a:r>
              <a:rPr lang="en-GB" dirty="0" err="1" smtClean="0"/>
              <a:t>NodePort</a:t>
            </a:r>
            <a:r>
              <a:rPr lang="en-GB" dirty="0" smtClean="0"/>
              <a:t> is open on every node, </a:t>
            </a:r>
            <a:r>
              <a:rPr lang="en-GB" b="1" dirty="0" smtClean="0"/>
              <a:t>even if there’s no Pod running that service running on the Node</a:t>
            </a:r>
          </a:p>
          <a:p>
            <a:pPr lvl="1"/>
            <a:r>
              <a:rPr lang="en-GB" dirty="0" smtClean="0"/>
              <a:t>Externally you can access the service using </a:t>
            </a:r>
            <a:r>
              <a:rPr lang="en-GB" u="sng" dirty="0" smtClean="0"/>
              <a:t>any</a:t>
            </a:r>
            <a:r>
              <a:rPr lang="en-GB" dirty="0" smtClean="0"/>
              <a:t> cluster Node including those not part of the </a:t>
            </a:r>
            <a:r>
              <a:rPr lang="en-GB" dirty="0" err="1" smtClean="0"/>
              <a:t>NodePort</a:t>
            </a:r>
            <a:r>
              <a:rPr lang="en-GB" dirty="0" smtClean="0"/>
              <a:t> service</a:t>
            </a:r>
          </a:p>
          <a:p>
            <a:r>
              <a:rPr lang="en-GB" dirty="0" smtClean="0"/>
              <a:t>Inbound traffic to a Node on the </a:t>
            </a:r>
            <a:r>
              <a:rPr lang="en-GB" dirty="0" err="1" smtClean="0"/>
              <a:t>NodePort</a:t>
            </a:r>
            <a:r>
              <a:rPr lang="en-GB" dirty="0" smtClean="0"/>
              <a:t> is sent to one of the Pods </a:t>
            </a:r>
            <a:r>
              <a:rPr lang="en-GB" b="1" dirty="0" smtClean="0"/>
              <a:t>including Pods that are on a different Node</a:t>
            </a:r>
            <a:endParaRPr lang="en-GB" dirty="0" smtClean="0"/>
          </a:p>
          <a:p>
            <a:r>
              <a:rPr lang="en-GB" dirty="0" err="1" smtClean="0"/>
              <a:t>kube</a:t>
            </a:r>
            <a:r>
              <a:rPr lang="en-GB" dirty="0" smtClean="0"/>
              <a:t>-proxy adds an </a:t>
            </a:r>
            <a:r>
              <a:rPr lang="en-GB" dirty="0" err="1" smtClean="0"/>
              <a:t>iptable</a:t>
            </a:r>
            <a:r>
              <a:rPr lang="en-GB" dirty="0" smtClean="0"/>
              <a:t> rule to match the </a:t>
            </a:r>
            <a:r>
              <a:rPr lang="en-GB" dirty="0" err="1" smtClean="0"/>
              <a:t>NodePort</a:t>
            </a:r>
            <a:r>
              <a:rPr lang="en-GB" dirty="0" smtClean="0"/>
              <a:t> (IP addresses are ignored)</a:t>
            </a:r>
          </a:p>
          <a:p>
            <a:pPr lvl="1"/>
            <a:r>
              <a:rPr lang="en-GB" dirty="0" smtClean="0"/>
              <a:t>This rule triggers a Source Network Address Translation (SNAT) aka IP Masquerade which </a:t>
            </a:r>
            <a:r>
              <a:rPr lang="en-GB" b="1" dirty="0" smtClean="0"/>
              <a:t>changes the </a:t>
            </a:r>
            <a:r>
              <a:rPr lang="en-GB" b="1" u="sng" dirty="0" smtClean="0"/>
              <a:t>source address</a:t>
            </a:r>
            <a:r>
              <a:rPr lang="en-GB" b="1" dirty="0" smtClean="0"/>
              <a:t> from the Pod IP to the Node IP</a:t>
            </a:r>
          </a:p>
          <a:p>
            <a:pPr lvl="1"/>
            <a:r>
              <a:rPr lang="en-GB" dirty="0" smtClean="0"/>
              <a:t>Required </a:t>
            </a:r>
            <a:r>
              <a:rPr lang="en-GB" dirty="0"/>
              <a:t>to allow applications </a:t>
            </a:r>
            <a:r>
              <a:rPr lang="en-GB" dirty="0" smtClean="0"/>
              <a:t>to </a:t>
            </a:r>
            <a:r>
              <a:rPr lang="en-GB" dirty="0"/>
              <a:t>access </a:t>
            </a:r>
            <a:r>
              <a:rPr lang="en-GB" dirty="0" smtClean="0"/>
              <a:t>external </a:t>
            </a:r>
            <a:r>
              <a:rPr lang="en-GB" dirty="0" err="1" smtClean="0"/>
              <a:t>api</a:t>
            </a:r>
            <a:r>
              <a:rPr lang="en-GB" dirty="0" smtClean="0"/>
              <a:t>/websites because a cloud providers NAT mechanism will not recognise Pod IP addresses and will drop packets using these source addresses</a:t>
            </a:r>
          </a:p>
          <a:p>
            <a:pPr lvl="1"/>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025528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8"/>
          <p:cNvSpPr/>
          <p:nvPr/>
        </p:nvSpPr>
        <p:spPr bwMode="auto">
          <a:xfrm>
            <a:off x="2574758" y="4304084"/>
            <a:ext cx="3578544" cy="2038474"/>
          </a:xfrm>
          <a:prstGeom prst="roundRect">
            <a:avLst/>
          </a:prstGeom>
          <a:noFill/>
          <a:ln w="3175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sng" strike="noStrike" cap="none" normalizeH="0" baseline="0" dirty="0" smtClean="0">
                <a:ln>
                  <a:noFill/>
                </a:ln>
                <a:solidFill>
                  <a:srgbClr val="FF0000"/>
                </a:solidFill>
                <a:effectLst/>
                <a:latin typeface="Helvetica" panose="020B0604020202020204" pitchFamily="34" charset="0"/>
              </a:rPr>
              <a:t>Deployment</a:t>
            </a:r>
          </a:p>
        </p:txBody>
      </p:sp>
      <p:sp>
        <p:nvSpPr>
          <p:cNvPr id="2" name="Title 1"/>
          <p:cNvSpPr>
            <a:spLocks noGrp="1"/>
          </p:cNvSpPr>
          <p:nvPr>
            <p:ph type="title"/>
          </p:nvPr>
        </p:nvSpPr>
        <p:spPr/>
        <p:txBody>
          <a:bodyPr/>
          <a:lstStyle/>
          <a:p>
            <a:r>
              <a:rPr lang="en-GB" dirty="0" err="1" smtClean="0"/>
              <a:t>NodePort</a:t>
            </a:r>
            <a:r>
              <a:rPr lang="en-GB" dirty="0" smtClean="0"/>
              <a:t> Service and Pods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ounded Rectangle 5"/>
          <p:cNvSpPr/>
          <p:nvPr/>
        </p:nvSpPr>
        <p:spPr bwMode="auto">
          <a:xfrm>
            <a:off x="3180987" y="4938923"/>
            <a:ext cx="2620892" cy="1292973"/>
          </a:xfrm>
          <a:prstGeom prst="roundRect">
            <a:avLst/>
          </a:prstGeom>
          <a:solidFill>
            <a:schemeClr val="bg1"/>
          </a:solid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sng" strike="noStrike" cap="none" normalizeH="0" baseline="0" dirty="0" smtClean="0">
                <a:ln>
                  <a:noFill/>
                </a:ln>
                <a:solidFill>
                  <a:schemeClr val="tx1"/>
                </a:solidFill>
                <a:effectLst/>
                <a:latin typeface="Helvetica" panose="020B0604020202020204" pitchFamily="34" charset="0"/>
              </a:rPr>
              <a:t>Pod</a:t>
            </a:r>
          </a:p>
          <a:p>
            <a:pPr algn="ctr"/>
            <a:r>
              <a:rPr lang="en-GB" dirty="0" smtClean="0"/>
              <a:t>Label “</a:t>
            </a:r>
            <a:r>
              <a:rPr lang="en-GB" dirty="0"/>
              <a:t>app”=“my-</a:t>
            </a:r>
            <a:r>
              <a:rPr lang="en-GB" dirty="0" err="1"/>
              <a:t>nginx</a:t>
            </a:r>
            <a:r>
              <a:rPr lang="en-GB" dirty="0" smtClean="0"/>
              <a:t>”</a:t>
            </a:r>
            <a:br>
              <a:rPr lang="en-GB" dirty="0" smtClean="0"/>
            </a:br>
            <a:r>
              <a:rPr lang="en-GB" dirty="0" smtClean="0"/>
              <a:t>IP is 10.0.0.40:30050</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0" name="TextBox 19"/>
          <p:cNvSpPr txBox="1"/>
          <p:nvPr/>
        </p:nvSpPr>
        <p:spPr>
          <a:xfrm>
            <a:off x="6386852" y="760730"/>
            <a:ext cx="2714990" cy="2862322"/>
          </a:xfrm>
          <a:prstGeom prst="rect">
            <a:avLst/>
          </a:prstGeom>
          <a:noFill/>
        </p:spPr>
        <p:txBody>
          <a:bodyPr wrap="square" rtlCol="0">
            <a:spAutoFit/>
          </a:bodyPr>
          <a:lstStyle/>
          <a:p>
            <a:r>
              <a:rPr lang="en-GB" dirty="0" smtClean="0"/>
              <a:t>Even though the client provides a specific IP address for a node in the cluster, the </a:t>
            </a:r>
            <a:r>
              <a:rPr lang="en-GB" dirty="0" err="1" smtClean="0"/>
              <a:t>NodePort</a:t>
            </a:r>
            <a:r>
              <a:rPr lang="en-GB" dirty="0" smtClean="0"/>
              <a:t> Service intercepts this request and selects a Pod to handle it. But in our case, there is only one to select since replicas = 1.</a:t>
            </a:r>
            <a:endParaRPr lang="en-GB" b="1" dirty="0"/>
          </a:p>
        </p:txBody>
      </p:sp>
      <p:sp>
        <p:nvSpPr>
          <p:cNvPr id="24" name="Cloud 23"/>
          <p:cNvSpPr/>
          <p:nvPr/>
        </p:nvSpPr>
        <p:spPr bwMode="auto">
          <a:xfrm>
            <a:off x="2847860" y="978915"/>
            <a:ext cx="3275497" cy="1518512"/>
          </a:xfrm>
          <a:prstGeom prst="cloud">
            <a:avLst/>
          </a:prstGeom>
          <a:noFill/>
          <a:ln w="22225" cap="flat" cmpd="sng" algn="ctr">
            <a:solidFill>
              <a:schemeClr val="accent3">
                <a:lumMod val="50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5" name="Right Arrow 24"/>
          <p:cNvSpPr/>
          <p:nvPr/>
        </p:nvSpPr>
        <p:spPr bwMode="auto">
          <a:xfrm rot="5400000">
            <a:off x="4197814" y="2579623"/>
            <a:ext cx="575590" cy="483408"/>
          </a:xfrm>
          <a:prstGeom prst="rightArrow">
            <a:avLst/>
          </a:prstGeom>
          <a:solidFill>
            <a:schemeClr val="tx1"/>
          </a:solid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6" name="TextBox 25"/>
          <p:cNvSpPr txBox="1"/>
          <p:nvPr/>
        </p:nvSpPr>
        <p:spPr>
          <a:xfrm>
            <a:off x="2850915" y="1233219"/>
            <a:ext cx="3302387" cy="923330"/>
          </a:xfrm>
          <a:prstGeom prst="rect">
            <a:avLst/>
          </a:prstGeom>
          <a:noFill/>
        </p:spPr>
        <p:txBody>
          <a:bodyPr wrap="square" rtlCol="0">
            <a:spAutoFit/>
          </a:bodyPr>
          <a:lstStyle/>
          <a:p>
            <a:pPr algn="ctr"/>
            <a:r>
              <a:rPr lang="en-GB" u="sng" dirty="0"/>
              <a:t>WORLD</a:t>
            </a:r>
            <a:r>
              <a:rPr lang="en-GB" dirty="0"/>
              <a:t/>
            </a:r>
            <a:br>
              <a:rPr lang="en-GB" dirty="0"/>
            </a:br>
            <a:r>
              <a:rPr lang="en-GB" dirty="0"/>
              <a:t>Communicates </a:t>
            </a:r>
            <a:r>
              <a:rPr lang="en-GB" dirty="0" smtClean="0"/>
              <a:t>with pods </a:t>
            </a:r>
            <a:r>
              <a:rPr lang="en-GB" dirty="0"/>
              <a:t>through the </a:t>
            </a:r>
            <a:r>
              <a:rPr lang="en-GB" dirty="0" smtClean="0"/>
              <a:t>service</a:t>
            </a:r>
            <a:endParaRPr lang="en-GB" dirty="0"/>
          </a:p>
        </p:txBody>
      </p:sp>
      <p:sp>
        <p:nvSpPr>
          <p:cNvPr id="29" name="Rounded Rectangle 28"/>
          <p:cNvSpPr/>
          <p:nvPr/>
        </p:nvSpPr>
        <p:spPr bwMode="auto">
          <a:xfrm>
            <a:off x="2646947" y="3158627"/>
            <a:ext cx="3681663" cy="850336"/>
          </a:xfrm>
          <a:prstGeom prst="roundRect">
            <a:avLst/>
          </a:prstGeom>
          <a:solidFill>
            <a:schemeClr val="bg1"/>
          </a:solidFill>
          <a:ln w="222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sng" strike="noStrike" cap="none" normalizeH="0" baseline="0" dirty="0" smtClean="0">
                <a:ln>
                  <a:noFill/>
                </a:ln>
                <a:solidFill>
                  <a:srgbClr val="FF0000"/>
                </a:solidFill>
                <a:effectLst/>
                <a:latin typeface="Helvetica" panose="020B0604020202020204" pitchFamily="34" charset="0"/>
              </a:rPr>
              <a:t>Service (kind=</a:t>
            </a:r>
            <a:r>
              <a:rPr kumimoji="0" lang="en-GB" sz="1800" b="1" i="0" u="sng" strike="noStrike" cap="none" normalizeH="0" baseline="0" dirty="0" err="1" smtClean="0">
                <a:ln>
                  <a:noFill/>
                </a:ln>
                <a:solidFill>
                  <a:srgbClr val="FF0000"/>
                </a:solidFill>
                <a:effectLst/>
                <a:latin typeface="Helvetica" panose="020B0604020202020204" pitchFamily="34" charset="0"/>
              </a:rPr>
              <a:t>NodePort</a:t>
            </a:r>
            <a:r>
              <a:rPr kumimoji="0" lang="en-GB" sz="1800" b="1" i="0" u="sng" strike="noStrike" cap="none" normalizeH="0" baseline="0" dirty="0" smtClean="0">
                <a:ln>
                  <a:noFill/>
                </a:ln>
                <a:solidFill>
                  <a:srgbClr val="FF0000"/>
                </a:solidFill>
                <a:effectLst/>
                <a:latin typeface="Helvetica" panose="020B0604020202020204" pitchFamily="34" charset="0"/>
              </a:rPr>
              <a: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selector: “app”=“my-</a:t>
            </a:r>
            <a:r>
              <a:rPr lang="en-GB" dirty="0" err="1" smtClean="0"/>
              <a:t>nginx</a:t>
            </a:r>
            <a:r>
              <a:rPr lang="en-GB" dirty="0" smtClean="0"/>
              <a:t>”</a:t>
            </a:r>
            <a:br>
              <a:rPr lang="en-GB" dirty="0" smtClean="0"/>
            </a:br>
            <a:r>
              <a:rPr lang="en-GB" dirty="0" err="1" smtClean="0"/>
              <a:t>nodePort</a:t>
            </a:r>
            <a:r>
              <a:rPr lang="en-GB" dirty="0" smtClean="0"/>
              <a:t> = 30050</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31" name="Elbow Connector 30"/>
          <p:cNvCxnSpPr>
            <a:stCxn id="29" idx="2"/>
            <a:endCxn id="6" idx="0"/>
          </p:cNvCxnSpPr>
          <p:nvPr/>
        </p:nvCxnSpPr>
        <p:spPr bwMode="auto">
          <a:xfrm rot="16200000" flipH="1">
            <a:off x="4024626" y="4472116"/>
            <a:ext cx="929960" cy="3654"/>
          </a:xfrm>
          <a:prstGeom prst="bentConnector3">
            <a:avLst>
              <a:gd name="adj1" fmla="val 50000"/>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17849" y="3888836"/>
            <a:ext cx="1910163" cy="1200329"/>
          </a:xfrm>
          <a:prstGeom prst="rect">
            <a:avLst/>
          </a:prstGeom>
          <a:noFill/>
        </p:spPr>
        <p:txBody>
          <a:bodyPr wrap="square" rtlCol="0">
            <a:spAutoFit/>
          </a:bodyPr>
          <a:lstStyle/>
          <a:p>
            <a:r>
              <a:rPr lang="en-GB" dirty="0" smtClean="0"/>
              <a:t>Select </a:t>
            </a:r>
            <a:r>
              <a:rPr lang="en-GB" dirty="0" smtClean="0"/>
              <a:t>an </a:t>
            </a:r>
            <a:r>
              <a:rPr lang="en-GB" dirty="0" smtClean="0"/>
              <a:t/>
            </a:r>
            <a:br>
              <a:rPr lang="en-GB" dirty="0" smtClean="0"/>
            </a:br>
            <a:r>
              <a:rPr lang="en-GB" dirty="0" smtClean="0"/>
              <a:t>“my-</a:t>
            </a:r>
            <a:r>
              <a:rPr lang="en-GB" dirty="0" err="1" smtClean="0"/>
              <a:t>nginx</a:t>
            </a:r>
            <a:r>
              <a:rPr lang="en-GB" dirty="0" smtClean="0"/>
              <a:t>” </a:t>
            </a:r>
            <a:r>
              <a:rPr lang="en-GB" dirty="0" smtClean="0"/>
              <a:t>pod</a:t>
            </a:r>
            <a:endParaRPr lang="en-GB" dirty="0" smtClean="0"/>
          </a:p>
          <a:p>
            <a:r>
              <a:rPr lang="en-GB" dirty="0" smtClean="0"/>
              <a:t>(there is only one in this case)</a:t>
            </a:r>
            <a:endParaRPr lang="en-GB" dirty="0"/>
          </a:p>
        </p:txBody>
      </p:sp>
      <p:cxnSp>
        <p:nvCxnSpPr>
          <p:cNvPr id="12" name="Straight Connector 11"/>
          <p:cNvCxnSpPr/>
          <p:nvPr/>
        </p:nvCxnSpPr>
        <p:spPr bwMode="auto">
          <a:xfrm flipH="1" flipV="1">
            <a:off x="2067592" y="4100239"/>
            <a:ext cx="2296438" cy="11649"/>
          </a:xfrm>
          <a:prstGeom prst="lin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6719130" y="4670469"/>
            <a:ext cx="2224845" cy="1200329"/>
          </a:xfrm>
          <a:prstGeom prst="rect">
            <a:avLst/>
          </a:prstGeom>
          <a:noFill/>
          <a:ln w="19050">
            <a:solidFill>
              <a:schemeClr val="tx1"/>
            </a:solidFill>
          </a:ln>
        </p:spPr>
        <p:txBody>
          <a:bodyPr wrap="square" rtlCol="0">
            <a:spAutoFit/>
          </a:bodyPr>
          <a:lstStyle/>
          <a:p>
            <a:r>
              <a:rPr lang="en-GB" dirty="0" smtClean="0"/>
              <a:t>Note: Both the label name </a:t>
            </a:r>
            <a:r>
              <a:rPr lang="en-GB" dirty="0"/>
              <a:t>“app” </a:t>
            </a:r>
            <a:r>
              <a:rPr lang="en-GB" dirty="0" smtClean="0"/>
              <a:t>and the value </a:t>
            </a:r>
            <a:r>
              <a:rPr lang="en-GB" dirty="0"/>
              <a:t>“my-</a:t>
            </a:r>
            <a:r>
              <a:rPr lang="en-GB" dirty="0" err="1"/>
              <a:t>nginx</a:t>
            </a:r>
            <a:r>
              <a:rPr lang="en-GB" dirty="0"/>
              <a:t>” </a:t>
            </a:r>
            <a:r>
              <a:rPr lang="en-GB" dirty="0" smtClean="0"/>
              <a:t>are defined by us</a:t>
            </a:r>
            <a:endParaRPr lang="en-GB" dirty="0"/>
          </a:p>
        </p:txBody>
      </p:sp>
      <p:sp>
        <p:nvSpPr>
          <p:cNvPr id="3" name="TextBox 2"/>
          <p:cNvSpPr txBox="1"/>
          <p:nvPr/>
        </p:nvSpPr>
        <p:spPr>
          <a:xfrm>
            <a:off x="370809" y="2287186"/>
            <a:ext cx="3873096" cy="923330"/>
          </a:xfrm>
          <a:prstGeom prst="rect">
            <a:avLst/>
          </a:prstGeom>
          <a:noFill/>
        </p:spPr>
        <p:txBody>
          <a:bodyPr wrap="square" rtlCol="0">
            <a:spAutoFit/>
          </a:bodyPr>
          <a:lstStyle/>
          <a:p>
            <a:r>
              <a:rPr lang="en-GB" dirty="0" smtClean="0"/>
              <a:t>Request from client</a:t>
            </a:r>
            <a:br>
              <a:rPr lang="en-GB" dirty="0" smtClean="0"/>
            </a:br>
            <a:r>
              <a:rPr lang="en-GB" dirty="0" smtClean="0"/>
              <a:t> to &lt;</a:t>
            </a:r>
            <a:r>
              <a:rPr lang="en-GB" dirty="0" err="1" smtClean="0"/>
              <a:t>NodeIP</a:t>
            </a:r>
            <a:r>
              <a:rPr lang="en-GB" dirty="0" smtClean="0"/>
              <a:t>&gt;:&lt;</a:t>
            </a:r>
            <a:r>
              <a:rPr lang="en-GB" dirty="0" err="1" smtClean="0"/>
              <a:t>nodePort</a:t>
            </a:r>
            <a:r>
              <a:rPr lang="en-GB" dirty="0" smtClean="0"/>
              <a:t>&gt;</a:t>
            </a:r>
            <a:br>
              <a:rPr lang="en-GB" dirty="0" smtClean="0"/>
            </a:br>
            <a:r>
              <a:rPr lang="en-GB" dirty="0" smtClean="0"/>
              <a:t>10.0.0.40 : 30050</a:t>
            </a:r>
            <a:endParaRPr lang="en-GB" dirty="0"/>
          </a:p>
        </p:txBody>
      </p:sp>
      <p:sp>
        <p:nvSpPr>
          <p:cNvPr id="5" name="TextBox 4"/>
          <p:cNvSpPr txBox="1"/>
          <p:nvPr/>
        </p:nvSpPr>
        <p:spPr>
          <a:xfrm>
            <a:off x="249702" y="5468928"/>
            <a:ext cx="2170837" cy="923330"/>
          </a:xfrm>
          <a:prstGeom prst="rect">
            <a:avLst/>
          </a:prstGeom>
          <a:noFill/>
        </p:spPr>
        <p:txBody>
          <a:bodyPr wrap="square" rtlCol="0">
            <a:spAutoFit/>
          </a:bodyPr>
          <a:lstStyle/>
          <a:p>
            <a:r>
              <a:rPr lang="en-GB" u="sng" dirty="0" smtClean="0"/>
              <a:t>Node IP </a:t>
            </a:r>
          </a:p>
          <a:p>
            <a:r>
              <a:rPr lang="en-GB" dirty="0" smtClean="0"/>
              <a:t>IP address of any node in the cluster</a:t>
            </a:r>
            <a:endParaRPr lang="en-GB" dirty="0"/>
          </a:p>
        </p:txBody>
      </p:sp>
    </p:spTree>
    <p:extLst>
      <p:ext uri="{BB962C8B-B14F-4D97-AF65-F5344CB8AC3E}">
        <p14:creationId xmlns:p14="http://schemas.microsoft.com/office/powerpoint/2010/main" val="165084603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031136"/>
            <a:ext cx="7029450" cy="1391792"/>
          </a:xfrm>
        </p:spPr>
        <p:txBody>
          <a:bodyPr/>
          <a:lstStyle/>
          <a:p>
            <a:r>
              <a:rPr lang="en-GB" dirty="0" smtClean="0"/>
              <a:t>Create a </a:t>
            </a:r>
            <a:r>
              <a:rPr lang="en-GB" dirty="0" err="1" smtClean="0"/>
              <a:t>NodePort</a:t>
            </a:r>
            <a:r>
              <a:rPr lang="en-GB" dirty="0" smtClean="0"/>
              <a:t> service using the command line</a:t>
            </a:r>
          </a:p>
          <a:p>
            <a:pPr lvl="1"/>
            <a:r>
              <a:rPr lang="en-GB" dirty="0" smtClean="0"/>
              <a:t>note: we are not able to set the </a:t>
            </a:r>
            <a:r>
              <a:rPr lang="en-GB" dirty="0" err="1" smtClean="0"/>
              <a:t>nodePort</a:t>
            </a:r>
            <a:r>
              <a:rPr lang="en-GB" dirty="0" smtClean="0"/>
              <a:t> number using this approach</a:t>
            </a:r>
          </a:p>
          <a:p>
            <a:r>
              <a:rPr lang="en-GB" dirty="0" smtClean="0"/>
              <a:t>Get the </a:t>
            </a:r>
            <a:r>
              <a:rPr lang="en-GB" dirty="0" err="1" smtClean="0"/>
              <a:t>nodePort</a:t>
            </a:r>
            <a:r>
              <a:rPr lang="en-GB" dirty="0" smtClean="0"/>
              <a:t> number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15" name="Group 14"/>
          <p:cNvGrpSpPr/>
          <p:nvPr/>
        </p:nvGrpSpPr>
        <p:grpSpPr>
          <a:xfrm>
            <a:off x="73600" y="2553815"/>
            <a:ext cx="8977749" cy="3416320"/>
            <a:chOff x="73600" y="2553815"/>
            <a:chExt cx="8977749" cy="3416320"/>
          </a:xfrm>
        </p:grpSpPr>
        <p:sp>
          <p:nvSpPr>
            <p:cNvPr id="5" name="TextBox 4"/>
            <p:cNvSpPr txBox="1"/>
            <p:nvPr/>
          </p:nvSpPr>
          <p:spPr>
            <a:xfrm>
              <a:off x="73600" y="2553815"/>
              <a:ext cx="8977749" cy="3416320"/>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create deployment k8s-pod-deploy --</a:t>
              </a:r>
              <a:r>
                <a:rPr lang="en-GB" dirty="0" smtClean="0">
                  <a:solidFill>
                    <a:schemeClr val="accent1">
                      <a:lumMod val="50000"/>
                    </a:schemeClr>
                  </a:solidFill>
                </a:rPr>
                <a:t>image=</a:t>
              </a:r>
              <a:r>
                <a:rPr lang="en-GB" dirty="0" err="1" smtClean="0">
                  <a:solidFill>
                    <a:schemeClr val="accent1">
                      <a:lumMod val="50000"/>
                    </a:schemeClr>
                  </a:solidFill>
                </a:rPr>
                <a:t>mikeduwtsd</a:t>
              </a:r>
              <a:r>
                <a:rPr lang="en-GB" dirty="0" smtClean="0">
                  <a:solidFill>
                    <a:schemeClr val="accent1">
                      <a:lumMod val="50000"/>
                    </a:schemeClr>
                  </a:solidFill>
                </a:rPr>
                <a:t>/k8s-pod</a:t>
              </a:r>
            </a:p>
            <a:p>
              <a:r>
                <a:rPr lang="en-GB" dirty="0" err="1" smtClean="0">
                  <a:solidFill>
                    <a:schemeClr val="bg1"/>
                  </a:solidFill>
                </a:rPr>
                <a:t>deployment.apps</a:t>
              </a:r>
              <a:r>
                <a:rPr lang="en-GB" dirty="0" smtClean="0">
                  <a:solidFill>
                    <a:schemeClr val="bg1"/>
                  </a:solidFill>
                </a:rPr>
                <a:t>/k8s-pod-deploy created</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scale --replicas=3 deploy/k8s-pod-deploy</a:t>
              </a:r>
            </a:p>
            <a:p>
              <a:r>
                <a:rPr lang="en-GB" dirty="0" err="1">
                  <a:solidFill>
                    <a:schemeClr val="bg1"/>
                  </a:solidFill>
                </a:rPr>
                <a:t>deployment.apps</a:t>
              </a:r>
              <a:r>
                <a:rPr lang="en-GB" dirty="0">
                  <a:solidFill>
                    <a:schemeClr val="bg1"/>
                  </a:solidFill>
                </a:rPr>
                <a:t>/k8s-pod-deploy </a:t>
              </a:r>
              <a:r>
                <a:rPr lang="en-GB" dirty="0" smtClean="0">
                  <a:solidFill>
                    <a:schemeClr val="bg1"/>
                  </a:solidFill>
                </a:rPr>
                <a:t>scaled</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k8s-pod-deploy --name=k8s-pod-svc --port=778 --target-port=1339 </a:t>
              </a:r>
              <a:r>
                <a:rPr lang="en-GB" dirty="0">
                  <a:solidFill>
                    <a:srgbClr val="FF0000"/>
                  </a:solidFill>
                </a:rPr>
                <a:t>--</a:t>
              </a:r>
              <a:r>
                <a:rPr lang="en-GB" dirty="0" smtClean="0">
                  <a:solidFill>
                    <a:srgbClr val="FF0000"/>
                  </a:solidFill>
                </a:rPr>
                <a:t>type=</a:t>
              </a:r>
              <a:r>
                <a:rPr lang="en-GB" dirty="0" err="1" smtClean="0">
                  <a:solidFill>
                    <a:srgbClr val="FF0000"/>
                  </a:solidFill>
                </a:rPr>
                <a:t>NodePort</a:t>
              </a:r>
              <a:endParaRPr lang="en-GB" dirty="0">
                <a:solidFill>
                  <a:srgbClr val="FF0000"/>
                </a:solidFill>
              </a:endParaRPr>
            </a:p>
            <a:p>
              <a:r>
                <a:rPr lang="en-GB" dirty="0">
                  <a:solidFill>
                    <a:schemeClr val="bg1"/>
                  </a:solidFill>
                </a:rPr>
                <a:t>service/k8s-pod-svc exposed</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a:t>
              </a:r>
              <a:r>
                <a:rPr lang="en-GB" dirty="0" smtClean="0">
                  <a:solidFill>
                    <a:schemeClr val="accent1">
                      <a:lumMod val="50000"/>
                    </a:schemeClr>
                  </a:solidFill>
                </a:rPr>
                <a:t>svc  </a:t>
              </a:r>
              <a:r>
                <a:rPr lang="en-GB" i="1" dirty="0" smtClean="0">
                  <a:solidFill>
                    <a:schemeClr val="accent1">
                      <a:lumMod val="50000"/>
                    </a:schemeClr>
                  </a:solidFill>
                </a:rPr>
                <a:t>(</a:t>
              </a:r>
              <a:r>
                <a:rPr lang="en-GB" i="1" dirty="0">
                  <a:solidFill>
                    <a:schemeClr val="accent1">
                      <a:lumMod val="50000"/>
                    </a:schemeClr>
                  </a:solidFill>
                </a:rPr>
                <a:t>or try </a:t>
              </a:r>
              <a:r>
                <a:rPr lang="en-GB" i="1" dirty="0" err="1">
                  <a:solidFill>
                    <a:schemeClr val="accent1">
                      <a:lumMod val="50000"/>
                    </a:schemeClr>
                  </a:solidFill>
                </a:rPr>
                <a:t>kubectl</a:t>
              </a:r>
              <a:r>
                <a:rPr lang="en-GB" i="1" dirty="0">
                  <a:solidFill>
                    <a:schemeClr val="accent1">
                      <a:lumMod val="50000"/>
                    </a:schemeClr>
                  </a:solidFill>
                </a:rPr>
                <a:t> describe svc </a:t>
              </a:r>
              <a:r>
                <a:rPr lang="en-GB" i="1" dirty="0" smtClean="0">
                  <a:solidFill>
                    <a:schemeClr val="accent1">
                      <a:lumMod val="50000"/>
                    </a:schemeClr>
                  </a:solidFill>
                </a:rPr>
                <a:t>k8s-pod-svc)</a:t>
              </a:r>
              <a:endParaRPr lang="en-GB" i="1" dirty="0">
                <a:solidFill>
                  <a:schemeClr val="accent1">
                    <a:lumMod val="50000"/>
                  </a:schemeClr>
                </a:solidFill>
              </a:endParaRPr>
            </a:p>
            <a:p>
              <a:r>
                <a:rPr lang="en-GB" dirty="0">
                  <a:solidFill>
                    <a:schemeClr val="bg1"/>
                  </a:solidFill>
                </a:rPr>
                <a:t>NAME          </a:t>
              </a:r>
              <a:r>
                <a:rPr lang="en-GB" dirty="0" smtClean="0">
                  <a:solidFill>
                    <a:schemeClr val="bg1"/>
                  </a:solidFill>
                </a:rPr>
                <a:t>  TYPE          CLUSTER-IP       </a:t>
              </a:r>
              <a:r>
                <a:rPr lang="en-GB" dirty="0">
                  <a:solidFill>
                    <a:schemeClr val="bg1"/>
                  </a:solidFill>
                </a:rPr>
                <a:t>EXTERNAL-IP   PORT(S)          </a:t>
              </a:r>
              <a:r>
                <a:rPr lang="en-GB" dirty="0" smtClean="0">
                  <a:solidFill>
                    <a:schemeClr val="bg1"/>
                  </a:solidFill>
                </a:rPr>
                <a:t>     AGE</a:t>
              </a:r>
              <a:endParaRPr lang="en-GB" dirty="0">
                <a:solidFill>
                  <a:schemeClr val="bg1"/>
                </a:solidFill>
              </a:endParaRPr>
            </a:p>
            <a:p>
              <a:r>
                <a:rPr lang="en-GB" dirty="0">
                  <a:solidFill>
                    <a:schemeClr val="bg1"/>
                  </a:solidFill>
                </a:rPr>
                <a:t>k8s-pod-svc   </a:t>
              </a:r>
              <a:r>
                <a:rPr lang="en-GB" dirty="0" err="1">
                  <a:solidFill>
                    <a:schemeClr val="bg1"/>
                  </a:solidFill>
                </a:rPr>
                <a:t>NodePort</a:t>
              </a:r>
              <a:r>
                <a:rPr lang="en-GB" dirty="0">
                  <a:solidFill>
                    <a:schemeClr val="bg1"/>
                  </a:solidFill>
                </a:rPr>
                <a:t>    </a:t>
              </a:r>
              <a:r>
                <a:rPr lang="en-GB" dirty="0" smtClean="0">
                  <a:solidFill>
                    <a:schemeClr val="bg1"/>
                  </a:solidFill>
                </a:rPr>
                <a:t>10.104.17.192     </a:t>
              </a:r>
              <a:r>
                <a:rPr lang="en-GB" dirty="0">
                  <a:solidFill>
                    <a:schemeClr val="bg1"/>
                  </a:solidFill>
                </a:rPr>
                <a:t>&lt;none&gt;        </a:t>
              </a:r>
              <a:r>
                <a:rPr lang="en-GB" dirty="0" smtClean="0">
                  <a:solidFill>
                    <a:schemeClr val="bg1"/>
                  </a:solidFill>
                </a:rPr>
                <a:t>       </a:t>
              </a:r>
              <a:r>
                <a:rPr lang="en-GB" dirty="0" smtClean="0">
                  <a:solidFill>
                    <a:srgbClr val="FFC000"/>
                  </a:solidFill>
                </a:rPr>
                <a:t>778</a:t>
              </a:r>
              <a:r>
                <a:rPr lang="en-GB" dirty="0" smtClean="0">
                  <a:solidFill>
                    <a:schemeClr val="bg1"/>
                  </a:solidFill>
                </a:rPr>
                <a:t>:</a:t>
              </a:r>
              <a:r>
                <a:rPr lang="en-GB" dirty="0" smtClean="0">
                  <a:solidFill>
                    <a:srgbClr val="FFC000"/>
                  </a:solidFill>
                </a:rPr>
                <a:t>31694</a:t>
              </a:r>
              <a:r>
                <a:rPr lang="en-GB" dirty="0" smtClean="0">
                  <a:solidFill>
                    <a:schemeClr val="bg1"/>
                  </a:solidFill>
                </a:rPr>
                <a:t>/TCP    44m</a:t>
              </a:r>
            </a:p>
            <a:p>
              <a:endParaRPr lang="en-GB" dirty="0">
                <a:solidFill>
                  <a:schemeClr val="bg1"/>
                </a:solidFill>
              </a:endParaRPr>
            </a:p>
            <a:p>
              <a:endParaRPr lang="en-GB" dirty="0">
                <a:solidFill>
                  <a:schemeClr val="bg1"/>
                </a:solidFill>
              </a:endParaRPr>
            </a:p>
          </p:txBody>
        </p:sp>
        <p:sp>
          <p:nvSpPr>
            <p:cNvPr id="6" name="TextBox 5"/>
            <p:cNvSpPr txBox="1"/>
            <p:nvPr/>
          </p:nvSpPr>
          <p:spPr>
            <a:xfrm>
              <a:off x="6173359" y="5488959"/>
              <a:ext cx="1864613" cy="369332"/>
            </a:xfrm>
            <a:prstGeom prst="rect">
              <a:avLst/>
            </a:prstGeom>
            <a:noFill/>
          </p:spPr>
          <p:txBody>
            <a:bodyPr wrap="none" rtlCol="0">
              <a:spAutoFit/>
            </a:bodyPr>
            <a:lstStyle/>
            <a:p>
              <a:r>
                <a:rPr lang="en-GB" dirty="0" smtClean="0">
                  <a:solidFill>
                    <a:srgbClr val="FFC000"/>
                  </a:solidFill>
                </a:rPr>
                <a:t>port  :  </a:t>
              </a:r>
              <a:r>
                <a:rPr lang="en-GB" dirty="0" err="1" smtClean="0">
                  <a:solidFill>
                    <a:srgbClr val="FFC000"/>
                  </a:solidFill>
                </a:rPr>
                <a:t>nodePort</a:t>
              </a:r>
              <a:endParaRPr lang="en-GB" dirty="0">
                <a:solidFill>
                  <a:srgbClr val="FFC000"/>
                </a:solidFill>
              </a:endParaRPr>
            </a:p>
          </p:txBody>
        </p:sp>
        <p:cxnSp>
          <p:nvCxnSpPr>
            <p:cNvPr id="8" name="Straight Arrow Connector 7"/>
            <p:cNvCxnSpPr/>
            <p:nvPr/>
          </p:nvCxnSpPr>
          <p:spPr bwMode="auto">
            <a:xfrm flipH="1" flipV="1">
              <a:off x="6540050" y="5308230"/>
              <a:ext cx="4640" cy="186587"/>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a:stCxn id="6" idx="0"/>
            </p:cNvCxnSpPr>
            <p:nvPr/>
          </p:nvCxnSpPr>
          <p:spPr bwMode="auto">
            <a:xfrm flipV="1">
              <a:off x="7105666" y="5302372"/>
              <a:ext cx="0" cy="186587"/>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Tree>
    <p:extLst>
      <p:ext uri="{BB962C8B-B14F-4D97-AF65-F5344CB8AC3E}">
        <p14:creationId xmlns:p14="http://schemas.microsoft.com/office/powerpoint/2010/main" val="392687965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668395"/>
            <a:ext cx="7029450" cy="3130164"/>
          </a:xfrm>
        </p:spPr>
        <p:txBody>
          <a:bodyPr/>
          <a:lstStyle/>
          <a:p>
            <a:r>
              <a:rPr lang="en-GB" dirty="0" smtClean="0"/>
              <a:t>Getting the public node IP address depends on how the cluster was set up…..</a:t>
            </a:r>
          </a:p>
          <a:p>
            <a:endParaRPr lang="en-GB" dirty="0" smtClean="0"/>
          </a:p>
          <a:p>
            <a:endParaRPr lang="en-GB" dirty="0"/>
          </a:p>
          <a:p>
            <a:endParaRPr lang="en-GB" dirty="0" smtClean="0"/>
          </a:p>
          <a:p>
            <a:endParaRPr lang="en-GB" dirty="0"/>
          </a:p>
          <a:p>
            <a:endParaRPr lang="en-GB" dirty="0" smtClean="0"/>
          </a:p>
          <a:p>
            <a:r>
              <a:rPr lang="en-GB" b="1" dirty="0" smtClean="0"/>
              <a:t>For </a:t>
            </a:r>
            <a:r>
              <a:rPr lang="en-GB" b="1" dirty="0" err="1" smtClean="0"/>
              <a:t>minikube</a:t>
            </a:r>
            <a:r>
              <a:rPr lang="en-GB" dirty="0" smtClean="0"/>
              <a:t>, we can find our “</a:t>
            </a:r>
            <a:r>
              <a:rPr lang="en-GB" dirty="0" err="1" smtClean="0"/>
              <a:t>minikube</a:t>
            </a:r>
            <a:r>
              <a:rPr lang="en-GB" dirty="0" smtClean="0"/>
              <a:t>” node’s IP address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3600" y="1410021"/>
            <a:ext cx="8977749" cy="1477328"/>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node -o </a:t>
            </a:r>
            <a:r>
              <a:rPr lang="en-GB" dirty="0" smtClean="0">
                <a:solidFill>
                  <a:schemeClr val="accent1">
                    <a:lumMod val="50000"/>
                  </a:schemeClr>
                </a:solidFill>
              </a:rPr>
              <a:t>wide     </a:t>
            </a:r>
            <a:r>
              <a:rPr lang="en-GB" dirty="0" smtClean="0">
                <a:solidFill>
                  <a:srgbClr val="FF0000"/>
                </a:solidFill>
                <a:sym typeface="Wingdings" panose="05000000000000000000" pitchFamily="2" charset="2"/>
              </a:rPr>
              <a:t> this will not necessarily show us the external node IP</a:t>
            </a:r>
            <a:endParaRPr lang="en-GB" dirty="0">
              <a:solidFill>
                <a:srgbClr val="FF0000"/>
              </a:solidFill>
            </a:endParaRPr>
          </a:p>
          <a:p>
            <a:r>
              <a:rPr lang="en-GB" dirty="0">
                <a:solidFill>
                  <a:schemeClr val="bg1"/>
                </a:solidFill>
              </a:rPr>
              <a:t>NAME       STATUS   ROLES    AGE   VERSION   INTERNAL-IP    </a:t>
            </a:r>
            <a:r>
              <a:rPr lang="en-GB" dirty="0" smtClean="0">
                <a:solidFill>
                  <a:schemeClr val="bg1"/>
                </a:solidFill>
              </a:rPr>
              <a:t>EXTERNAL-IP …..  </a:t>
            </a:r>
            <a:r>
              <a:rPr lang="en-GB" dirty="0" err="1" smtClean="0">
                <a:solidFill>
                  <a:schemeClr val="bg1"/>
                </a:solidFill>
              </a:rPr>
              <a:t>minikube</a:t>
            </a:r>
            <a:r>
              <a:rPr lang="en-GB" dirty="0" smtClean="0">
                <a:solidFill>
                  <a:schemeClr val="bg1"/>
                </a:solidFill>
              </a:rPr>
              <a:t>   </a:t>
            </a:r>
            <a:r>
              <a:rPr lang="en-GB" dirty="0">
                <a:solidFill>
                  <a:schemeClr val="bg1"/>
                </a:solidFill>
              </a:rPr>
              <a:t>Ready    </a:t>
            </a:r>
            <a:r>
              <a:rPr lang="en-GB" dirty="0" smtClean="0">
                <a:solidFill>
                  <a:schemeClr val="bg1"/>
                </a:solidFill>
              </a:rPr>
              <a:t>  master     42d     v1.19.4       192.168.49.2     </a:t>
            </a:r>
            <a:r>
              <a:rPr lang="en-GB" dirty="0" smtClean="0">
                <a:solidFill>
                  <a:srgbClr val="FFC000"/>
                </a:solidFill>
              </a:rPr>
              <a:t>&lt;</a:t>
            </a:r>
            <a:r>
              <a:rPr lang="en-GB" dirty="0">
                <a:solidFill>
                  <a:srgbClr val="FFC000"/>
                </a:solidFill>
              </a:rPr>
              <a:t>none</a:t>
            </a:r>
            <a:r>
              <a:rPr lang="en-GB" dirty="0" smtClean="0">
                <a:solidFill>
                  <a:srgbClr val="FFC000"/>
                </a:solidFill>
              </a:rPr>
              <a:t>&gt;</a:t>
            </a:r>
            <a:r>
              <a:rPr lang="en-GB" dirty="0" smtClean="0">
                <a:solidFill>
                  <a:schemeClr val="bg1"/>
                </a:solidFill>
              </a:rPr>
              <a:t>             …..</a:t>
            </a:r>
          </a:p>
          <a:p>
            <a:r>
              <a:rPr lang="en-GB" u="sng" dirty="0" smtClean="0">
                <a:solidFill>
                  <a:srgbClr val="FF0000"/>
                </a:solidFill>
              </a:rPr>
              <a:t>For Google Compute Engine you can use the command</a:t>
            </a:r>
          </a:p>
          <a:p>
            <a:r>
              <a:rPr lang="en-GB" dirty="0" smtClean="0">
                <a:solidFill>
                  <a:schemeClr val="bg1"/>
                </a:solidFill>
              </a:rPr>
              <a:t>$ </a:t>
            </a:r>
            <a:r>
              <a:rPr lang="en-GB" dirty="0" err="1" smtClean="0">
                <a:solidFill>
                  <a:schemeClr val="accent1">
                    <a:lumMod val="50000"/>
                  </a:schemeClr>
                </a:solidFill>
              </a:rPr>
              <a:t>gcloud</a:t>
            </a:r>
            <a:r>
              <a:rPr lang="en-GB" dirty="0" smtClean="0">
                <a:solidFill>
                  <a:schemeClr val="accent1">
                    <a:lumMod val="50000"/>
                  </a:schemeClr>
                </a:solidFill>
              </a:rPr>
              <a:t> </a:t>
            </a:r>
            <a:r>
              <a:rPr lang="en-GB" dirty="0">
                <a:solidFill>
                  <a:schemeClr val="accent1">
                    <a:lumMod val="50000"/>
                  </a:schemeClr>
                </a:solidFill>
              </a:rPr>
              <a:t>compute instances list </a:t>
            </a:r>
            <a:r>
              <a:rPr lang="en-GB" dirty="0" smtClean="0">
                <a:solidFill>
                  <a:schemeClr val="bg1"/>
                </a:solidFill>
              </a:rPr>
              <a:t> </a:t>
            </a:r>
            <a:r>
              <a:rPr lang="en-GB" dirty="0" smtClean="0">
                <a:solidFill>
                  <a:srgbClr val="FF0000"/>
                </a:solidFill>
                <a:sym typeface="Wingdings" panose="05000000000000000000" pitchFamily="2" charset="2"/>
              </a:rPr>
              <a:t> list </a:t>
            </a:r>
            <a:r>
              <a:rPr lang="en-GB" dirty="0" smtClean="0">
                <a:solidFill>
                  <a:srgbClr val="FF0000"/>
                </a:solidFill>
              </a:rPr>
              <a:t>the </a:t>
            </a:r>
            <a:r>
              <a:rPr lang="en-GB" dirty="0">
                <a:solidFill>
                  <a:srgbClr val="FF0000"/>
                </a:solidFill>
              </a:rPr>
              <a:t>public addresses of your nodes</a:t>
            </a:r>
            <a:endParaRPr lang="en-GB" dirty="0" smtClean="0">
              <a:solidFill>
                <a:srgbClr val="FF0000"/>
              </a:solidFill>
            </a:endParaRPr>
          </a:p>
        </p:txBody>
      </p:sp>
      <p:grpSp>
        <p:nvGrpSpPr>
          <p:cNvPr id="12" name="Group 11"/>
          <p:cNvGrpSpPr/>
          <p:nvPr/>
        </p:nvGrpSpPr>
        <p:grpSpPr>
          <a:xfrm>
            <a:off x="73600" y="4376151"/>
            <a:ext cx="8977749" cy="2308324"/>
            <a:chOff x="73600" y="4376151"/>
            <a:chExt cx="8977749" cy="2308324"/>
          </a:xfrm>
        </p:grpSpPr>
        <p:sp>
          <p:nvSpPr>
            <p:cNvPr id="6" name="TextBox 5"/>
            <p:cNvSpPr txBox="1"/>
            <p:nvPr/>
          </p:nvSpPr>
          <p:spPr>
            <a:xfrm>
              <a:off x="73600" y="4376151"/>
              <a:ext cx="8977749" cy="2308324"/>
            </a:xfrm>
            <a:prstGeom prst="rect">
              <a:avLst/>
            </a:prstGeom>
            <a:solidFill>
              <a:srgbClr val="000000"/>
            </a:solidFill>
          </p:spPr>
          <p:txBody>
            <a:bodyPr wrap="square" rtlCol="0">
              <a:spAutoFit/>
            </a:bodyPr>
            <a:lstStyle/>
            <a:p>
              <a:r>
                <a:rPr lang="en-GB" u="sng" dirty="0" smtClean="0">
                  <a:solidFill>
                    <a:srgbClr val="FF0000"/>
                  </a:solidFill>
                  <a:sym typeface="Wingdings" panose="05000000000000000000" pitchFamily="2" charset="2"/>
                </a:rPr>
                <a:t>May </a:t>
              </a:r>
              <a:r>
                <a:rPr lang="en-GB" u="sng" dirty="0">
                  <a:solidFill>
                    <a:srgbClr val="FF0000"/>
                  </a:solidFill>
                  <a:sym typeface="Wingdings" panose="05000000000000000000" pitchFamily="2" charset="2"/>
                </a:rPr>
                <a:t>need admin rights</a:t>
              </a:r>
              <a:endParaRPr lang="en-GB" u="sng" dirty="0" smtClean="0">
                <a:solidFill>
                  <a:schemeClr val="bg1"/>
                </a:solidFill>
              </a:endParaRPr>
            </a:p>
            <a:p>
              <a:r>
                <a:rPr lang="en-GB" dirty="0">
                  <a:solidFill>
                    <a:schemeClr val="bg1"/>
                  </a:solidFill>
                </a:rPr>
                <a:t>$ </a:t>
              </a:r>
              <a:r>
                <a:rPr lang="en-GB" dirty="0" err="1">
                  <a:solidFill>
                    <a:schemeClr val="accent1">
                      <a:lumMod val="50000"/>
                    </a:schemeClr>
                  </a:solidFill>
                </a:rPr>
                <a:t>minikube</a:t>
              </a:r>
              <a:r>
                <a:rPr lang="en-GB" dirty="0">
                  <a:solidFill>
                    <a:schemeClr val="accent1">
                      <a:lumMod val="50000"/>
                    </a:schemeClr>
                  </a:solidFill>
                </a:rPr>
                <a:t> </a:t>
              </a:r>
              <a:r>
                <a:rPr lang="en-GB" dirty="0" err="1" smtClean="0">
                  <a:solidFill>
                    <a:schemeClr val="accent1">
                      <a:lumMod val="50000"/>
                    </a:schemeClr>
                  </a:solidFill>
                </a:rPr>
                <a:t>ip</a:t>
              </a:r>
              <a:r>
                <a:rPr lang="en-GB" dirty="0" smtClean="0">
                  <a:solidFill>
                    <a:schemeClr val="accent1">
                      <a:lumMod val="50000"/>
                    </a:schemeClr>
                  </a:solidFill>
                </a:rPr>
                <a:t>    </a:t>
              </a:r>
              <a:r>
                <a:rPr lang="en-GB" dirty="0" smtClean="0">
                  <a:solidFill>
                    <a:srgbClr val="FF0000"/>
                  </a:solidFill>
                  <a:sym typeface="Wingdings" panose="05000000000000000000" pitchFamily="2" charset="2"/>
                </a:rPr>
                <a:t> Get the IP address of the node</a:t>
              </a:r>
              <a:endParaRPr lang="en-GB" dirty="0">
                <a:solidFill>
                  <a:schemeClr val="accent1">
                    <a:lumMod val="50000"/>
                  </a:schemeClr>
                </a:solidFill>
              </a:endParaRPr>
            </a:p>
            <a:p>
              <a:r>
                <a:rPr lang="en-GB" dirty="0">
                  <a:solidFill>
                    <a:schemeClr val="bg1"/>
                  </a:solidFill>
                </a:rPr>
                <a:t>172.28.79.245</a:t>
              </a:r>
              <a:endParaRPr lang="en-GB" dirty="0" smtClean="0">
                <a:solidFill>
                  <a:schemeClr val="bg1"/>
                </a:solidFill>
              </a:endParaRPr>
            </a:p>
            <a:p>
              <a:r>
                <a:rPr lang="en-GB" dirty="0">
                  <a:solidFill>
                    <a:schemeClr val="bg1"/>
                  </a:solidFill>
                </a:rPr>
                <a:t>$</a:t>
              </a:r>
              <a:r>
                <a:rPr lang="en-GB" dirty="0" smtClean="0">
                  <a:solidFill>
                    <a:schemeClr val="bg1"/>
                  </a:solidFill>
                </a:rPr>
                <a:t> </a:t>
              </a:r>
              <a:r>
                <a:rPr lang="en-GB" dirty="0" err="1">
                  <a:solidFill>
                    <a:schemeClr val="accent1">
                      <a:lumMod val="50000"/>
                    </a:schemeClr>
                  </a:solidFill>
                </a:rPr>
                <a:t>minikube</a:t>
              </a:r>
              <a:r>
                <a:rPr lang="en-GB" dirty="0">
                  <a:solidFill>
                    <a:schemeClr val="accent1">
                      <a:lumMod val="50000"/>
                    </a:schemeClr>
                  </a:solidFill>
                </a:rPr>
                <a:t> service </a:t>
              </a:r>
              <a:r>
                <a:rPr lang="en-GB" dirty="0" smtClean="0">
                  <a:solidFill>
                    <a:schemeClr val="accent1">
                      <a:lumMod val="50000"/>
                    </a:schemeClr>
                  </a:solidFill>
                </a:rPr>
                <a:t>k8s-pod-svc          </a:t>
              </a:r>
              <a:r>
                <a:rPr lang="en-GB" dirty="0" smtClean="0">
                  <a:solidFill>
                    <a:srgbClr val="FF0000"/>
                  </a:solidFill>
                  <a:sym typeface="Wingdings" panose="05000000000000000000" pitchFamily="2" charset="2"/>
                </a:rPr>
                <a:t> </a:t>
              </a:r>
              <a:r>
                <a:rPr lang="en-GB" dirty="0" smtClean="0">
                  <a:solidFill>
                    <a:srgbClr val="FF0000"/>
                  </a:solidFill>
                </a:rPr>
                <a:t>Opens the browser with the reqd. </a:t>
              </a:r>
              <a:r>
                <a:rPr lang="en-GB" dirty="0" err="1" smtClean="0">
                  <a:solidFill>
                    <a:srgbClr val="FF0000"/>
                  </a:solidFill>
                </a:rPr>
                <a:t>url</a:t>
              </a:r>
              <a:r>
                <a:rPr lang="en-GB" dirty="0" smtClean="0">
                  <a:solidFill>
                    <a:schemeClr val="accent1">
                      <a:lumMod val="50000"/>
                    </a:schemeClr>
                  </a:solidFill>
                </a:rPr>
                <a:t>    </a:t>
              </a:r>
            </a:p>
            <a:p>
              <a:r>
                <a:rPr lang="en-GB" dirty="0" smtClean="0">
                  <a:solidFill>
                    <a:schemeClr val="bg1"/>
                  </a:solidFill>
                </a:rPr>
                <a:t>$ </a:t>
              </a:r>
              <a:r>
                <a:rPr lang="pl-PL" dirty="0" smtClean="0">
                  <a:solidFill>
                    <a:schemeClr val="accent1">
                      <a:lumMod val="50000"/>
                    </a:schemeClr>
                  </a:solidFill>
                </a:rPr>
                <a:t>minikube </a:t>
              </a:r>
              <a:r>
                <a:rPr lang="pl-PL" dirty="0">
                  <a:solidFill>
                    <a:schemeClr val="accent1">
                      <a:lumMod val="50000"/>
                    </a:schemeClr>
                  </a:solidFill>
                </a:rPr>
                <a:t>service k8s-pod-svc </a:t>
              </a:r>
              <a:r>
                <a:rPr lang="en-GB" dirty="0" smtClean="0">
                  <a:solidFill>
                    <a:schemeClr val="accent1">
                      <a:lumMod val="50000"/>
                    </a:schemeClr>
                  </a:solidFill>
                </a:rPr>
                <a:t>--</a:t>
              </a:r>
              <a:r>
                <a:rPr lang="pl-PL" dirty="0" smtClean="0">
                  <a:solidFill>
                    <a:schemeClr val="accent1">
                      <a:lumMod val="50000"/>
                    </a:schemeClr>
                  </a:solidFill>
                </a:rPr>
                <a:t>ur</a:t>
              </a:r>
              <a:r>
                <a:rPr lang="en-GB" dirty="0" smtClean="0">
                  <a:solidFill>
                    <a:schemeClr val="accent1">
                      <a:lumMod val="50000"/>
                    </a:schemeClr>
                  </a:solidFill>
                </a:rPr>
                <a:t>l   </a:t>
              </a:r>
              <a:r>
                <a:rPr lang="en-GB" dirty="0" smtClean="0">
                  <a:solidFill>
                    <a:srgbClr val="FF0000"/>
                  </a:solidFill>
                  <a:sym typeface="Wingdings" panose="05000000000000000000" pitchFamily="2" charset="2"/>
                </a:rPr>
                <a:t> Similar</a:t>
              </a:r>
              <a:r>
                <a:rPr lang="en-GB" dirty="0" smtClean="0">
                  <a:solidFill>
                    <a:srgbClr val="FF0000"/>
                  </a:solidFill>
                </a:rPr>
                <a:t> but gives you the </a:t>
              </a:r>
              <a:r>
                <a:rPr lang="en-GB" dirty="0" err="1" smtClean="0">
                  <a:solidFill>
                    <a:srgbClr val="FF0000"/>
                  </a:solidFill>
                </a:rPr>
                <a:t>url</a:t>
              </a:r>
              <a:r>
                <a:rPr lang="en-GB" dirty="0" smtClean="0">
                  <a:solidFill>
                    <a:srgbClr val="FF0000"/>
                  </a:solidFill>
                </a:rPr>
                <a:t> for the browser</a:t>
              </a:r>
              <a:endParaRPr lang="pl-PL" dirty="0">
                <a:solidFill>
                  <a:srgbClr val="FF0000"/>
                </a:solidFill>
              </a:endParaRPr>
            </a:p>
            <a:p>
              <a:r>
                <a:rPr lang="pl-PL" dirty="0">
                  <a:solidFill>
                    <a:schemeClr val="bg1"/>
                  </a:solidFill>
                </a:rPr>
                <a:t>http://</a:t>
              </a:r>
              <a:r>
                <a:rPr lang="pl-PL" dirty="0" smtClean="0">
                  <a:solidFill>
                    <a:schemeClr val="bg1"/>
                  </a:solidFill>
                </a:rPr>
                <a:t>172.28.79.245:31694</a:t>
              </a:r>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p:txBody>
        </p:sp>
        <p:sp>
          <p:nvSpPr>
            <p:cNvPr id="7" name="TextBox 6"/>
            <p:cNvSpPr txBox="1"/>
            <p:nvPr/>
          </p:nvSpPr>
          <p:spPr>
            <a:xfrm>
              <a:off x="1132556" y="6225036"/>
              <a:ext cx="2399055" cy="369332"/>
            </a:xfrm>
            <a:prstGeom prst="rect">
              <a:avLst/>
            </a:prstGeom>
            <a:noFill/>
          </p:spPr>
          <p:txBody>
            <a:bodyPr wrap="none" rtlCol="0">
              <a:spAutoFit/>
            </a:bodyPr>
            <a:lstStyle/>
            <a:p>
              <a:r>
                <a:rPr lang="en-GB" dirty="0" smtClean="0">
                  <a:solidFill>
                    <a:srgbClr val="FFC000"/>
                  </a:solidFill>
                </a:rPr>
                <a:t>Node IP   :  </a:t>
              </a:r>
              <a:r>
                <a:rPr lang="en-GB" dirty="0" err="1" smtClean="0">
                  <a:solidFill>
                    <a:srgbClr val="FFC000"/>
                  </a:solidFill>
                </a:rPr>
                <a:t>nodePort</a:t>
              </a:r>
              <a:endParaRPr lang="en-GB" dirty="0">
                <a:solidFill>
                  <a:srgbClr val="FFC000"/>
                </a:solidFill>
              </a:endParaRPr>
            </a:p>
          </p:txBody>
        </p:sp>
        <p:cxnSp>
          <p:nvCxnSpPr>
            <p:cNvPr id="8" name="Straight Arrow Connector 7"/>
            <p:cNvCxnSpPr/>
            <p:nvPr/>
          </p:nvCxnSpPr>
          <p:spPr bwMode="auto">
            <a:xfrm flipH="1" flipV="1">
              <a:off x="1680270" y="6071132"/>
              <a:ext cx="4640" cy="186587"/>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flipH="1" flipV="1">
              <a:off x="2595585" y="6052376"/>
              <a:ext cx="3725" cy="186586"/>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13" name="TextBox 12"/>
          <p:cNvSpPr txBox="1"/>
          <p:nvPr/>
        </p:nvSpPr>
        <p:spPr>
          <a:xfrm>
            <a:off x="5382409" y="3810032"/>
            <a:ext cx="3561566" cy="1477328"/>
          </a:xfrm>
          <a:prstGeom prst="rect">
            <a:avLst/>
          </a:prstGeom>
          <a:solidFill>
            <a:srgbClr val="000000"/>
          </a:solidFill>
          <a:ln>
            <a:solidFill>
              <a:schemeClr val="bg1"/>
            </a:solidFill>
          </a:ln>
        </p:spPr>
        <p:txBody>
          <a:bodyPr wrap="square" rtlCol="0">
            <a:spAutoFit/>
          </a:bodyPr>
          <a:lstStyle/>
          <a:p>
            <a:r>
              <a:rPr lang="en-GB" dirty="0" smtClean="0">
                <a:solidFill>
                  <a:schemeClr val="bg1"/>
                </a:solidFill>
              </a:rPr>
              <a:t>You can also do this</a:t>
            </a:r>
          </a:p>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a:t>
            </a:r>
            <a:r>
              <a:rPr lang="en-GB" dirty="0" smtClean="0">
                <a:solidFill>
                  <a:schemeClr val="accent1">
                    <a:lumMod val="50000"/>
                  </a:schemeClr>
                </a:solidFill>
              </a:rPr>
              <a:t>cluster-info</a:t>
            </a:r>
          </a:p>
          <a:p>
            <a:r>
              <a:rPr lang="en-GB" dirty="0">
                <a:solidFill>
                  <a:schemeClr val="bg1"/>
                </a:solidFill>
              </a:rPr>
              <a:t>Kubernetes master is running at https://</a:t>
            </a:r>
            <a:r>
              <a:rPr lang="en-GB" dirty="0">
                <a:solidFill>
                  <a:srgbClr val="FFC000"/>
                </a:solidFill>
              </a:rPr>
              <a:t>172.28.79.245</a:t>
            </a:r>
            <a:r>
              <a:rPr lang="en-GB" dirty="0">
                <a:solidFill>
                  <a:schemeClr val="bg1"/>
                </a:solidFill>
              </a:rPr>
              <a:t>:8443</a:t>
            </a:r>
          </a:p>
          <a:p>
            <a:r>
              <a:rPr lang="en-GB" dirty="0" smtClean="0">
                <a:solidFill>
                  <a:schemeClr val="bg1"/>
                </a:solidFill>
              </a:rPr>
              <a:t>…..</a:t>
            </a:r>
          </a:p>
        </p:txBody>
      </p:sp>
      <p:sp>
        <p:nvSpPr>
          <p:cNvPr id="10" name="TextBox 9"/>
          <p:cNvSpPr txBox="1"/>
          <p:nvPr/>
        </p:nvSpPr>
        <p:spPr>
          <a:xfrm>
            <a:off x="5461932" y="6008414"/>
            <a:ext cx="3482043" cy="830997"/>
          </a:xfrm>
          <a:prstGeom prst="rect">
            <a:avLst/>
          </a:prstGeom>
          <a:solidFill>
            <a:srgbClr val="000000"/>
          </a:solidFill>
          <a:ln w="9525">
            <a:solidFill>
              <a:schemeClr val="bg1"/>
            </a:solidFill>
          </a:ln>
        </p:spPr>
        <p:txBody>
          <a:bodyPr wrap="none" rtlCol="0">
            <a:spAutoFit/>
          </a:bodyPr>
          <a:lstStyle/>
          <a:p>
            <a:r>
              <a:rPr lang="en-GB" sz="1600" i="1" dirty="0" smtClean="0">
                <a:solidFill>
                  <a:schemeClr val="bg1"/>
                </a:solidFill>
              </a:rPr>
              <a:t>For </a:t>
            </a:r>
            <a:r>
              <a:rPr lang="en-GB" sz="1600" i="1" dirty="0" err="1" smtClean="0">
                <a:solidFill>
                  <a:schemeClr val="bg1"/>
                </a:solidFill>
              </a:rPr>
              <a:t>minikube</a:t>
            </a:r>
            <a:r>
              <a:rPr lang="en-GB" sz="1600" i="1" dirty="0" smtClean="0">
                <a:solidFill>
                  <a:schemeClr val="bg1"/>
                </a:solidFill>
              </a:rPr>
              <a:t> playground:</a:t>
            </a:r>
            <a:br>
              <a:rPr lang="en-GB" sz="1600" i="1" dirty="0" smtClean="0">
                <a:solidFill>
                  <a:schemeClr val="bg1"/>
                </a:solidFill>
              </a:rPr>
            </a:br>
            <a:r>
              <a:rPr lang="en-GB" sz="1600" i="1" dirty="0" smtClean="0">
                <a:solidFill>
                  <a:schemeClr val="bg1"/>
                </a:solidFill>
              </a:rPr>
              <a:t>Select port to view on Host1 : </a:t>
            </a:r>
            <a:r>
              <a:rPr lang="en-GB" sz="1600" i="1" dirty="0" smtClean="0">
                <a:solidFill>
                  <a:schemeClr val="bg1"/>
                </a:solidFill>
              </a:rPr>
              <a:t>31694</a:t>
            </a:r>
          </a:p>
          <a:p>
            <a:r>
              <a:rPr lang="en-GB" sz="1600" i="1" dirty="0" smtClean="0">
                <a:solidFill>
                  <a:schemeClr val="bg1"/>
                </a:solidFill>
              </a:rPr>
              <a:t>$ curl localhost:31694</a:t>
            </a:r>
            <a:endParaRPr lang="en-GB" sz="1600" i="1" dirty="0">
              <a:solidFill>
                <a:schemeClr val="bg1"/>
              </a:solidFill>
            </a:endParaRPr>
          </a:p>
        </p:txBody>
      </p:sp>
      <p:cxnSp>
        <p:nvCxnSpPr>
          <p:cNvPr id="14" name="Elbow Connector 13"/>
          <p:cNvCxnSpPr>
            <a:endCxn id="10" idx="1"/>
          </p:cNvCxnSpPr>
          <p:nvPr/>
        </p:nvCxnSpPr>
        <p:spPr bwMode="auto">
          <a:xfrm>
            <a:off x="3012831" y="5926015"/>
            <a:ext cx="2449101" cy="497898"/>
          </a:xfrm>
          <a:prstGeom prst="bentConnector3">
            <a:avLst>
              <a:gd name="adj1" fmla="val 50000"/>
            </a:avLst>
          </a:prstGeom>
          <a:solidFill>
            <a:schemeClr val="accent1"/>
          </a:solidFill>
          <a:ln w="9525" cap="flat" cmpd="sng" algn="ctr">
            <a:solidFill>
              <a:schemeClr val="bg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9497144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188256"/>
            <a:ext cx="7029450" cy="4650569"/>
          </a:xfrm>
        </p:spPr>
        <p:txBody>
          <a:bodyPr/>
          <a:lstStyle/>
          <a:p>
            <a:r>
              <a:rPr lang="en-GB" dirty="0" smtClean="0"/>
              <a:t>Add a new pod running </a:t>
            </a:r>
            <a:r>
              <a:rPr lang="en-GB" dirty="0" err="1" smtClean="0"/>
              <a:t>praqm</a:t>
            </a:r>
            <a:r>
              <a:rPr lang="en-GB" dirty="0" smtClean="0"/>
              <a:t>/network-</a:t>
            </a:r>
            <a:r>
              <a:rPr lang="en-GB" dirty="0" err="1" smtClean="0"/>
              <a:t>multitool</a:t>
            </a:r>
            <a:r>
              <a:rPr lang="en-GB" dirty="0" smtClean="0"/>
              <a:t> and connect to it</a:t>
            </a:r>
          </a:p>
          <a:p>
            <a:r>
              <a:rPr lang="en-GB" dirty="0" smtClean="0"/>
              <a:t>Pods in a cluster can talk to each other using DNS and the </a:t>
            </a:r>
            <a:r>
              <a:rPr lang="en-GB" b="1" dirty="0" smtClean="0"/>
              <a:t>service port number </a:t>
            </a:r>
            <a:r>
              <a:rPr lang="en-GB" dirty="0" smtClean="0"/>
              <a:t>(778 in this case)</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Although we would never do this, just for fun we can still use the node IP address and the node port number internally….we should never do this because this IP address may not exist later!!</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4025" y="2659859"/>
            <a:ext cx="8913099" cy="2031325"/>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run test-pod --image=</a:t>
            </a:r>
            <a:r>
              <a:rPr lang="en-GB" dirty="0" err="1" smtClean="0">
                <a:solidFill>
                  <a:schemeClr val="accent1">
                    <a:lumMod val="50000"/>
                  </a:schemeClr>
                </a:solidFill>
              </a:rPr>
              <a:t>praqma</a:t>
            </a:r>
            <a:r>
              <a:rPr lang="en-GB" dirty="0" smtClean="0">
                <a:solidFill>
                  <a:schemeClr val="accent1">
                    <a:lumMod val="50000"/>
                  </a:schemeClr>
                </a:solidFill>
              </a:rPr>
              <a:t>/network-</a:t>
            </a:r>
            <a:r>
              <a:rPr lang="en-GB" dirty="0" err="1" smtClean="0">
                <a:solidFill>
                  <a:schemeClr val="accent1">
                    <a:lumMod val="50000"/>
                  </a:schemeClr>
                </a:solidFill>
              </a:rPr>
              <a:t>multitool</a:t>
            </a:r>
            <a:r>
              <a:rPr lang="en-GB" dirty="0" smtClean="0">
                <a:solidFill>
                  <a:schemeClr val="accent1">
                    <a:lumMod val="50000"/>
                  </a:schemeClr>
                </a:solidFill>
              </a:rPr>
              <a:t> </a:t>
            </a:r>
            <a:r>
              <a:rPr lang="en-GB" dirty="0">
                <a:solidFill>
                  <a:schemeClr val="accent1">
                    <a:lumMod val="50000"/>
                  </a:schemeClr>
                </a:solidFill>
              </a:rPr>
              <a:t>-it  </a:t>
            </a:r>
            <a:r>
              <a:rPr lang="en-GB" dirty="0" smtClean="0">
                <a:solidFill>
                  <a:schemeClr val="accent1">
                    <a:lumMod val="50000"/>
                  </a:schemeClr>
                </a:solidFill>
              </a:rPr>
              <a:t>--</a:t>
            </a:r>
            <a:r>
              <a:rPr lang="en-GB" dirty="0" err="1" smtClean="0">
                <a:solidFill>
                  <a:schemeClr val="accent1">
                    <a:lumMod val="50000"/>
                  </a:schemeClr>
                </a:solidFill>
              </a:rPr>
              <a:t>rm</a:t>
            </a:r>
            <a:endParaRPr lang="en-GB" smtClean="0">
              <a:solidFill>
                <a:schemeClr val="accent1">
                  <a:lumMod val="50000"/>
                </a:schemeClr>
              </a:solidFill>
            </a:endParaRPr>
          </a:p>
          <a:p>
            <a:r>
              <a:rPr lang="en-GB" smtClean="0">
                <a:solidFill>
                  <a:schemeClr val="accent1">
                    <a:lumMod val="50000"/>
                  </a:schemeClr>
                </a:solidFill>
              </a:rPr>
              <a:t> </a:t>
            </a:r>
            <a:r>
              <a:rPr lang="en-GB" dirty="0">
                <a:solidFill>
                  <a:schemeClr val="accent1">
                    <a:lumMod val="50000"/>
                  </a:schemeClr>
                </a:solidFill>
              </a:rPr>
              <a:t>--restart=Never </a:t>
            </a:r>
            <a:r>
              <a:rPr lang="en-GB" dirty="0" smtClean="0">
                <a:solidFill>
                  <a:schemeClr val="accent1">
                    <a:lumMod val="50000"/>
                  </a:schemeClr>
                </a:solidFill>
              </a:rPr>
              <a:t>-- bash</a:t>
            </a:r>
            <a:endParaRPr lang="en-GB" dirty="0">
              <a:solidFill>
                <a:schemeClr val="accent1">
                  <a:lumMod val="50000"/>
                </a:schemeClr>
              </a:solidFill>
            </a:endParaRPr>
          </a:p>
          <a:p>
            <a:r>
              <a:rPr lang="en-GB" dirty="0">
                <a:solidFill>
                  <a:schemeClr val="bg1"/>
                </a:solidFill>
              </a:rPr>
              <a:t>If you don't see a command prompt, try pressing enter.</a:t>
            </a:r>
          </a:p>
          <a:p>
            <a:r>
              <a:rPr lang="en-GB" dirty="0" smtClean="0">
                <a:solidFill>
                  <a:srgbClr val="00B0F0"/>
                </a:solidFill>
              </a:rPr>
              <a:t>bash-5.0</a:t>
            </a:r>
            <a:r>
              <a:rPr lang="en-GB" dirty="0">
                <a:solidFill>
                  <a:srgbClr val="00B0F0"/>
                </a:solidFill>
              </a:rPr>
              <a:t>#</a:t>
            </a:r>
            <a:r>
              <a:rPr lang="en-GB" dirty="0">
                <a:solidFill>
                  <a:schemeClr val="bg1"/>
                </a:solidFill>
              </a:rPr>
              <a:t> </a:t>
            </a:r>
            <a:r>
              <a:rPr lang="en-GB" dirty="0">
                <a:solidFill>
                  <a:schemeClr val="accent1">
                    <a:lumMod val="50000"/>
                  </a:schemeClr>
                </a:solidFill>
              </a:rPr>
              <a:t>curl http://k8s-pod-svc.default.svc.cluster.local:778    </a:t>
            </a:r>
            <a:r>
              <a:rPr lang="en-GB" dirty="0">
                <a:solidFill>
                  <a:srgbClr val="FF0000"/>
                </a:solidFill>
                <a:sym typeface="Wingdings" panose="05000000000000000000" pitchFamily="2" charset="2"/>
              </a:rPr>
              <a:t> using FQDN</a:t>
            </a:r>
          </a:p>
          <a:p>
            <a:r>
              <a:rPr lang="en-GB" dirty="0">
                <a:solidFill>
                  <a:schemeClr val="bg1"/>
                </a:solidFill>
              </a:rPr>
              <a:t>&lt;!DOCTYPE html&gt; …. </a:t>
            </a:r>
            <a:r>
              <a:rPr lang="en-GB" dirty="0" err="1">
                <a:solidFill>
                  <a:schemeClr val="bg1"/>
                </a:solidFill>
              </a:rPr>
              <a:t>etc</a:t>
            </a:r>
            <a:endParaRPr lang="en-GB" dirty="0">
              <a:solidFill>
                <a:schemeClr val="bg1"/>
              </a:solidFill>
            </a:endParaRPr>
          </a:p>
          <a:p>
            <a:r>
              <a:rPr lang="en-GB" dirty="0" smtClean="0">
                <a:solidFill>
                  <a:srgbClr val="00B0F0"/>
                </a:solidFill>
              </a:rPr>
              <a:t>bash-5.0</a:t>
            </a:r>
            <a:r>
              <a:rPr lang="en-GB" dirty="0">
                <a:solidFill>
                  <a:srgbClr val="00B0F0"/>
                </a:solidFill>
              </a:rPr>
              <a:t>#</a:t>
            </a:r>
            <a:r>
              <a:rPr lang="en-GB" dirty="0">
                <a:solidFill>
                  <a:schemeClr val="bg1"/>
                </a:solidFill>
              </a:rPr>
              <a:t> </a:t>
            </a:r>
            <a:r>
              <a:rPr lang="en-GB" dirty="0" smtClean="0">
                <a:solidFill>
                  <a:schemeClr val="accent1">
                    <a:lumMod val="50000"/>
                  </a:schemeClr>
                </a:solidFill>
              </a:rPr>
              <a:t>curl </a:t>
            </a:r>
            <a:r>
              <a:rPr lang="en-GB" dirty="0">
                <a:solidFill>
                  <a:schemeClr val="accent1">
                    <a:lumMod val="50000"/>
                  </a:schemeClr>
                </a:solidFill>
              </a:rPr>
              <a:t>http://</a:t>
            </a:r>
            <a:r>
              <a:rPr lang="en-GB" dirty="0" smtClean="0">
                <a:solidFill>
                  <a:schemeClr val="accent1">
                    <a:lumMod val="50000"/>
                  </a:schemeClr>
                </a:solidFill>
              </a:rPr>
              <a:t>k8s-pod-svc:778           </a:t>
            </a:r>
            <a:r>
              <a:rPr lang="en-GB" dirty="0" smtClean="0">
                <a:solidFill>
                  <a:srgbClr val="FF0000"/>
                </a:solidFill>
                <a:sym typeface="Wingdings" panose="05000000000000000000" pitchFamily="2" charset="2"/>
              </a:rPr>
              <a:t> </a:t>
            </a:r>
            <a:r>
              <a:rPr lang="en-GB" dirty="0">
                <a:solidFill>
                  <a:srgbClr val="FF0000"/>
                </a:solidFill>
                <a:sym typeface="Wingdings" panose="05000000000000000000" pitchFamily="2" charset="2"/>
              </a:rPr>
              <a:t>using </a:t>
            </a:r>
            <a:r>
              <a:rPr lang="en-GB" dirty="0" smtClean="0">
                <a:solidFill>
                  <a:srgbClr val="FF0000"/>
                </a:solidFill>
                <a:sym typeface="Wingdings" panose="05000000000000000000" pitchFamily="2" charset="2"/>
              </a:rPr>
              <a:t>shortened DNS</a:t>
            </a:r>
            <a:endParaRPr lang="en-GB" dirty="0" smtClean="0">
              <a:solidFill>
                <a:schemeClr val="accent1">
                  <a:lumMod val="50000"/>
                </a:schemeClr>
              </a:solidFill>
            </a:endParaRPr>
          </a:p>
          <a:p>
            <a:r>
              <a:rPr lang="en-GB" dirty="0">
                <a:solidFill>
                  <a:schemeClr val="bg1"/>
                </a:solidFill>
              </a:rPr>
              <a:t>&lt;!DOCTYPE html&gt; …. </a:t>
            </a:r>
            <a:r>
              <a:rPr lang="en-GB" dirty="0" err="1" smtClean="0">
                <a:solidFill>
                  <a:schemeClr val="bg1"/>
                </a:solidFill>
              </a:rPr>
              <a:t>etc</a:t>
            </a:r>
            <a:endParaRPr lang="en-GB" dirty="0">
              <a:solidFill>
                <a:schemeClr val="bg1"/>
              </a:solidFill>
            </a:endParaRPr>
          </a:p>
        </p:txBody>
      </p:sp>
      <p:sp>
        <p:nvSpPr>
          <p:cNvPr id="8" name="TextBox 7"/>
          <p:cNvSpPr txBox="1"/>
          <p:nvPr/>
        </p:nvSpPr>
        <p:spPr>
          <a:xfrm>
            <a:off x="144025" y="6115564"/>
            <a:ext cx="8913099" cy="646331"/>
          </a:xfrm>
          <a:prstGeom prst="rect">
            <a:avLst/>
          </a:prstGeom>
          <a:solidFill>
            <a:srgbClr val="000000"/>
          </a:solidFill>
        </p:spPr>
        <p:txBody>
          <a:bodyPr wrap="square" rtlCol="0">
            <a:spAutoFit/>
          </a:bodyPr>
          <a:lstStyle/>
          <a:p>
            <a:r>
              <a:rPr lang="en-GB" dirty="0" smtClean="0">
                <a:solidFill>
                  <a:srgbClr val="00B0F0"/>
                </a:solidFill>
              </a:rPr>
              <a:t>bash-5.0#</a:t>
            </a:r>
            <a:r>
              <a:rPr lang="en-GB" dirty="0">
                <a:solidFill>
                  <a:schemeClr val="bg1"/>
                </a:solidFill>
              </a:rPr>
              <a:t> </a:t>
            </a:r>
            <a:r>
              <a:rPr lang="en-GB" dirty="0" smtClean="0">
                <a:solidFill>
                  <a:schemeClr val="accent1">
                    <a:lumMod val="50000"/>
                  </a:schemeClr>
                </a:solidFill>
              </a:rPr>
              <a:t>curl </a:t>
            </a:r>
            <a:r>
              <a:rPr lang="en-GB" dirty="0">
                <a:solidFill>
                  <a:schemeClr val="accent1">
                    <a:lumMod val="50000"/>
                  </a:schemeClr>
                </a:solidFill>
              </a:rPr>
              <a:t>http://</a:t>
            </a:r>
            <a:r>
              <a:rPr lang="en-GB" dirty="0" smtClean="0">
                <a:solidFill>
                  <a:schemeClr val="accent1">
                    <a:lumMod val="50000"/>
                  </a:schemeClr>
                </a:solidFill>
              </a:rPr>
              <a:t>172.28.79.245:31694    </a:t>
            </a:r>
            <a:r>
              <a:rPr lang="en-GB" dirty="0" smtClean="0">
                <a:solidFill>
                  <a:srgbClr val="FF0000"/>
                </a:solidFill>
                <a:sym typeface="Wingdings" panose="05000000000000000000" pitchFamily="2" charset="2"/>
              </a:rPr>
              <a:t> using node IP address and </a:t>
            </a:r>
            <a:r>
              <a:rPr lang="en-GB" dirty="0" err="1" smtClean="0">
                <a:solidFill>
                  <a:srgbClr val="FF0000"/>
                </a:solidFill>
                <a:sym typeface="Wingdings" panose="05000000000000000000" pitchFamily="2" charset="2"/>
              </a:rPr>
              <a:t>nodePort</a:t>
            </a:r>
            <a:endParaRPr lang="en-GB" dirty="0">
              <a:solidFill>
                <a:schemeClr val="accent1">
                  <a:lumMod val="50000"/>
                </a:schemeClr>
              </a:solidFill>
            </a:endParaRPr>
          </a:p>
          <a:p>
            <a:r>
              <a:rPr lang="en-GB" dirty="0">
                <a:solidFill>
                  <a:schemeClr val="bg1"/>
                </a:solidFill>
              </a:rPr>
              <a:t>&lt;!DOCTYPE </a:t>
            </a:r>
            <a:r>
              <a:rPr lang="en-GB" dirty="0" smtClean="0">
                <a:solidFill>
                  <a:schemeClr val="bg1"/>
                </a:solidFill>
              </a:rPr>
              <a:t>html&gt; …. </a:t>
            </a:r>
            <a:r>
              <a:rPr lang="en-GB" dirty="0" err="1" smtClean="0">
                <a:solidFill>
                  <a:schemeClr val="bg1"/>
                </a:solidFill>
              </a:rPr>
              <a:t>etc</a:t>
            </a:r>
            <a:endParaRPr lang="en-GB" dirty="0" smtClean="0">
              <a:solidFill>
                <a:schemeClr val="bg1"/>
              </a:solidFill>
            </a:endParaRPr>
          </a:p>
        </p:txBody>
      </p:sp>
    </p:spTree>
    <p:extLst>
      <p:ext uri="{BB962C8B-B14F-4D97-AF65-F5344CB8AC3E}">
        <p14:creationId xmlns:p14="http://schemas.microsoft.com/office/powerpoint/2010/main" val="231917274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Clean up</a:t>
            </a:r>
            <a:endParaRPr lang="en-GB" dirty="0"/>
          </a:p>
        </p:txBody>
      </p:sp>
      <p:sp>
        <p:nvSpPr>
          <p:cNvPr id="3" name="Content Placeholder 2"/>
          <p:cNvSpPr>
            <a:spLocks noGrp="1"/>
          </p:cNvSpPr>
          <p:nvPr>
            <p:ph idx="1"/>
          </p:nvPr>
        </p:nvSpPr>
        <p:spPr/>
        <p:txBody>
          <a:bodyPr/>
          <a:lstStyle/>
          <a:p>
            <a:r>
              <a:rPr lang="en-GB" dirty="0" smtClean="0"/>
              <a:t>Delete the service then the deployment (controller)</a:t>
            </a:r>
          </a:p>
          <a:p>
            <a:pPr lvl="1"/>
            <a:r>
              <a:rPr lang="en-GB" dirty="0" smtClean="0"/>
              <a:t>Deleting the controller automatically deletes any associated pods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81204" y="3090773"/>
            <a:ext cx="5394748" cy="1200329"/>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delete svc k8s-pod-svc</a:t>
            </a:r>
          </a:p>
          <a:p>
            <a:r>
              <a:rPr lang="en-GB" dirty="0">
                <a:solidFill>
                  <a:schemeClr val="bg1"/>
                </a:solidFill>
              </a:rPr>
              <a:t>service "k8s-pod-svc" deleted</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delete deploy k8s-pod-deploy</a:t>
            </a:r>
          </a:p>
          <a:p>
            <a:r>
              <a:rPr lang="en-GB" dirty="0" err="1">
                <a:solidFill>
                  <a:schemeClr val="bg1"/>
                </a:solidFill>
              </a:rPr>
              <a:t>deployment.apps</a:t>
            </a:r>
            <a:r>
              <a:rPr lang="en-GB" dirty="0">
                <a:solidFill>
                  <a:schemeClr val="bg1"/>
                </a:solidFill>
              </a:rPr>
              <a:t> "k8s-pod-deploy" </a:t>
            </a:r>
            <a:r>
              <a:rPr lang="en-GB" dirty="0" smtClean="0">
                <a:solidFill>
                  <a:schemeClr val="bg1"/>
                </a:solidFill>
              </a:rPr>
              <a:t>deleted</a:t>
            </a:r>
            <a:endParaRPr lang="en-GB" dirty="0">
              <a:solidFill>
                <a:schemeClr val="bg1"/>
              </a:solidFill>
            </a:endParaRPr>
          </a:p>
        </p:txBody>
      </p:sp>
    </p:spTree>
    <p:extLst>
      <p:ext uri="{BB962C8B-B14F-4D97-AF65-F5344CB8AC3E}">
        <p14:creationId xmlns:p14="http://schemas.microsoft.com/office/powerpoint/2010/main" val="159981205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NodePort</a:t>
            </a:r>
            <a:r>
              <a:rPr lang="en-GB" dirty="0" smtClean="0"/>
              <a:t> YAML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5751870" y="1415844"/>
            <a:ext cx="3082413" cy="3495368"/>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p>
          <a:p>
            <a:r>
              <a:rPr lang="en-GB" dirty="0"/>
              <a:t>  type: </a:t>
            </a:r>
            <a:r>
              <a:rPr lang="en-GB" b="1" dirty="0" err="1"/>
              <a:t>NodePort</a:t>
            </a:r>
            <a:endParaRPr lang="en-GB" b="1" dirty="0"/>
          </a:p>
          <a:p>
            <a:r>
              <a:rPr lang="en-GB" dirty="0"/>
              <a:t>  selector:</a:t>
            </a:r>
          </a:p>
          <a:p>
            <a:r>
              <a:rPr lang="en-GB" dirty="0"/>
              <a:t>    app: </a:t>
            </a:r>
            <a:r>
              <a:rPr lang="en-GB" dirty="0" err="1"/>
              <a:t>MyApp</a:t>
            </a:r>
            <a:endParaRPr lang="en-GB" dirty="0"/>
          </a:p>
          <a:p>
            <a:r>
              <a:rPr lang="en-GB" dirty="0"/>
              <a:t>  ports:</a:t>
            </a:r>
          </a:p>
          <a:p>
            <a:r>
              <a:rPr lang="en-GB" dirty="0" smtClean="0"/>
              <a:t>    - </a:t>
            </a:r>
            <a:r>
              <a:rPr lang="en-GB" dirty="0"/>
              <a:t>port: 80</a:t>
            </a:r>
          </a:p>
          <a:p>
            <a:r>
              <a:rPr lang="en-GB" dirty="0"/>
              <a:t>    </a:t>
            </a:r>
            <a:r>
              <a:rPr lang="en-GB" dirty="0" err="1" smtClean="0"/>
              <a:t>targetPort</a:t>
            </a:r>
            <a:r>
              <a:rPr lang="en-GB" dirty="0"/>
              <a:t>: 80</a:t>
            </a:r>
          </a:p>
          <a:p>
            <a:r>
              <a:rPr lang="en-GB" i="1" dirty="0" smtClean="0">
                <a:solidFill>
                  <a:srgbClr val="FF0000"/>
                </a:solidFill>
              </a:rPr>
              <a:t>    </a:t>
            </a:r>
            <a:r>
              <a:rPr lang="en-GB" i="1" dirty="0" err="1" smtClean="0">
                <a:solidFill>
                  <a:srgbClr val="FF0000"/>
                </a:solidFill>
              </a:rPr>
              <a:t>nodePort</a:t>
            </a:r>
            <a:r>
              <a:rPr lang="en-GB" i="1" dirty="0"/>
              <a:t>: 30007</a:t>
            </a:r>
            <a:endParaRPr kumimoji="0" lang="en-GB" sz="1800" b="1" i="1" u="none" strike="noStrike" cap="none" normalizeH="0" baseline="0" dirty="0" smtClean="0">
              <a:ln>
                <a:noFill/>
              </a:ln>
              <a:solidFill>
                <a:schemeClr val="tx1"/>
              </a:solidFill>
              <a:effectLst/>
            </a:endParaRPr>
          </a:p>
        </p:txBody>
      </p:sp>
      <p:sp>
        <p:nvSpPr>
          <p:cNvPr id="7" name="TextBox 6"/>
          <p:cNvSpPr txBox="1"/>
          <p:nvPr/>
        </p:nvSpPr>
        <p:spPr>
          <a:xfrm>
            <a:off x="939697" y="2938684"/>
            <a:ext cx="4070555" cy="646331"/>
          </a:xfrm>
          <a:prstGeom prst="rect">
            <a:avLst/>
          </a:prstGeom>
          <a:noFill/>
        </p:spPr>
        <p:txBody>
          <a:bodyPr wrap="square" rtlCol="0">
            <a:spAutoFit/>
          </a:bodyPr>
          <a:lstStyle/>
          <a:p>
            <a:r>
              <a:rPr lang="en-GB" dirty="0" smtClean="0"/>
              <a:t>By default </a:t>
            </a:r>
            <a:r>
              <a:rPr lang="en-GB" dirty="0"/>
              <a:t>the `</a:t>
            </a:r>
            <a:r>
              <a:rPr lang="en-GB" dirty="0" err="1"/>
              <a:t>targetPort</a:t>
            </a:r>
            <a:r>
              <a:rPr lang="en-GB" dirty="0"/>
              <a:t>` is set to the same value as the `port` field.</a:t>
            </a:r>
          </a:p>
        </p:txBody>
      </p:sp>
      <p:sp>
        <p:nvSpPr>
          <p:cNvPr id="8" name="TextBox 7"/>
          <p:cNvSpPr txBox="1"/>
          <p:nvPr/>
        </p:nvSpPr>
        <p:spPr>
          <a:xfrm>
            <a:off x="762000" y="5009535"/>
            <a:ext cx="5486400" cy="1200329"/>
          </a:xfrm>
          <a:prstGeom prst="rect">
            <a:avLst/>
          </a:prstGeom>
          <a:noFill/>
        </p:spPr>
        <p:txBody>
          <a:bodyPr wrap="square" rtlCol="0">
            <a:spAutoFit/>
          </a:bodyPr>
          <a:lstStyle/>
          <a:p>
            <a:r>
              <a:rPr lang="en-GB" i="1" dirty="0" err="1" smtClean="0">
                <a:solidFill>
                  <a:srgbClr val="FF0000"/>
                </a:solidFill>
              </a:rPr>
              <a:t>nodePort</a:t>
            </a:r>
            <a:r>
              <a:rPr lang="en-GB" dirty="0" smtClean="0"/>
              <a:t>: Optional </a:t>
            </a:r>
            <a:r>
              <a:rPr lang="en-GB" dirty="0"/>
              <a:t>field</a:t>
            </a:r>
          </a:p>
          <a:p>
            <a:r>
              <a:rPr lang="en-GB" dirty="0" smtClean="0"/>
              <a:t>By default Kubernetes allocates </a:t>
            </a:r>
            <a:r>
              <a:rPr lang="en-GB" dirty="0"/>
              <a:t>a port from a range (default: 30000-32767</a:t>
            </a:r>
            <a:r>
              <a:rPr lang="en-GB" dirty="0" smtClean="0"/>
              <a:t>). Here, we have optionally chosen a specific value from this range</a:t>
            </a:r>
            <a:endParaRPr lang="en-GB" dirty="0"/>
          </a:p>
        </p:txBody>
      </p:sp>
      <p:sp>
        <p:nvSpPr>
          <p:cNvPr id="9" name="Left Brace 8"/>
          <p:cNvSpPr/>
          <p:nvPr/>
        </p:nvSpPr>
        <p:spPr bwMode="auto">
          <a:xfrm>
            <a:off x="5417574" y="3967315"/>
            <a:ext cx="290052" cy="545691"/>
          </a:xfrm>
          <a:prstGeom prst="leftBrace">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1" name="Elbow Connector 10"/>
          <p:cNvCxnSpPr>
            <a:stCxn id="8" idx="0"/>
          </p:cNvCxnSpPr>
          <p:nvPr/>
        </p:nvCxnSpPr>
        <p:spPr bwMode="auto">
          <a:xfrm rot="5400000" flipH="1" flipV="1">
            <a:off x="4431891" y="3733800"/>
            <a:ext cx="349045" cy="2202426"/>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Elbow Connector 13"/>
          <p:cNvCxnSpPr>
            <a:stCxn id="7" idx="2"/>
            <a:endCxn id="9" idx="1"/>
          </p:cNvCxnSpPr>
          <p:nvPr/>
        </p:nvCxnSpPr>
        <p:spPr bwMode="auto">
          <a:xfrm rot="16200000" flipH="1">
            <a:off x="3868701" y="2691288"/>
            <a:ext cx="655146" cy="2442599"/>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8116439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476742" cy="431653"/>
          </a:xfrm>
        </p:spPr>
        <p:txBody>
          <a:bodyPr/>
          <a:lstStyle/>
          <a:p>
            <a:r>
              <a:rPr lang="en-GB" dirty="0" smtClean="0"/>
              <a:t>Exercise</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970996" y="742660"/>
            <a:ext cx="3183472" cy="47674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kind: Service</a:t>
            </a:r>
          </a:p>
          <a:p>
            <a:r>
              <a:rPr lang="en-GB" dirty="0" err="1"/>
              <a:t>apiVersion</a:t>
            </a:r>
            <a:r>
              <a:rPr lang="en-GB" dirty="0"/>
              <a:t>: v1</a:t>
            </a:r>
          </a:p>
          <a:p>
            <a:r>
              <a:rPr lang="en-GB" dirty="0"/>
              <a:t>metadata:</a:t>
            </a:r>
          </a:p>
          <a:p>
            <a:r>
              <a:rPr lang="en-GB" dirty="0"/>
              <a:t>  name: </a:t>
            </a:r>
            <a:r>
              <a:rPr lang="en-GB" dirty="0" err="1"/>
              <a:t>tutum</a:t>
            </a:r>
            <a:r>
              <a:rPr lang="en-GB" dirty="0"/>
              <a:t>-service</a:t>
            </a:r>
          </a:p>
          <a:p>
            <a:r>
              <a:rPr lang="en-GB" dirty="0"/>
              <a:t>spec:</a:t>
            </a:r>
          </a:p>
          <a:p>
            <a:r>
              <a:rPr lang="en-GB" dirty="0"/>
              <a:t>  type: </a:t>
            </a:r>
            <a:r>
              <a:rPr lang="en-GB" dirty="0" err="1"/>
              <a:t>NodePort</a:t>
            </a:r>
            <a:endParaRPr lang="en-GB" dirty="0"/>
          </a:p>
          <a:p>
            <a:r>
              <a:rPr lang="en-GB" dirty="0"/>
              <a:t>  selector:</a:t>
            </a:r>
          </a:p>
          <a:p>
            <a:r>
              <a:rPr lang="en-GB" dirty="0"/>
              <a:t>    server: </a:t>
            </a:r>
            <a:r>
              <a:rPr lang="en-GB" dirty="0" err="1"/>
              <a:t>tutum</a:t>
            </a:r>
            <a:r>
              <a:rPr lang="en-GB" dirty="0"/>
              <a:t>-server</a:t>
            </a:r>
          </a:p>
          <a:p>
            <a:r>
              <a:rPr lang="en-GB" dirty="0"/>
              <a:t>  ports:</a:t>
            </a:r>
          </a:p>
          <a:p>
            <a:r>
              <a:rPr lang="en-GB" dirty="0"/>
              <a:t>    - name: http</a:t>
            </a:r>
          </a:p>
          <a:p>
            <a:r>
              <a:rPr lang="en-GB" dirty="0"/>
              <a:t>      protocol: "TCP"</a:t>
            </a:r>
          </a:p>
          <a:p>
            <a:r>
              <a:rPr lang="en-GB" dirty="0"/>
              <a:t>      port: 8080</a:t>
            </a:r>
          </a:p>
          <a:p>
            <a:r>
              <a:rPr lang="en-GB" dirty="0"/>
              <a:t>      </a:t>
            </a:r>
            <a:r>
              <a:rPr lang="en-GB" dirty="0" err="1"/>
              <a:t>targetPort</a:t>
            </a:r>
            <a:r>
              <a:rPr lang="en-GB" dirty="0"/>
              <a:t>: 80</a:t>
            </a:r>
          </a:p>
          <a:p>
            <a:r>
              <a:rPr lang="en-GB" dirty="0"/>
              <a:t>      </a:t>
            </a:r>
            <a:r>
              <a:rPr lang="en-GB" dirty="0" err="1"/>
              <a:t>nodePort</a:t>
            </a:r>
            <a:r>
              <a:rPr lang="en-GB" dirty="0"/>
              <a:t>: </a:t>
            </a:r>
            <a:r>
              <a:rPr lang="en-GB" dirty="0" smtClean="0"/>
              <a:t>30999</a:t>
            </a:r>
          </a:p>
          <a:p>
            <a:r>
              <a:rPr lang="en-GB" dirty="0" smtClean="0"/>
              <a:t>---</a:t>
            </a:r>
          </a:p>
          <a:p>
            <a:r>
              <a:rPr lang="en-GB" i="1" dirty="0" smtClean="0">
                <a:sym typeface="Wingdings" panose="05000000000000000000" pitchFamily="2" charset="2"/>
              </a:rPr>
              <a:t>Continue with next </a:t>
            </a:r>
            <a:br>
              <a:rPr lang="en-GB" i="1" dirty="0" smtClean="0">
                <a:sym typeface="Wingdings" panose="05000000000000000000" pitchFamily="2" charset="2"/>
              </a:rPr>
            </a:br>
            <a:r>
              <a:rPr lang="en-GB" i="1" dirty="0" smtClean="0">
                <a:sym typeface="Wingdings" panose="05000000000000000000" pitchFamily="2" charset="2"/>
              </a:rPr>
              <a:t>document….</a:t>
            </a:r>
          </a:p>
        </p:txBody>
      </p:sp>
      <p:sp>
        <p:nvSpPr>
          <p:cNvPr id="6" name="TextBox 5"/>
          <p:cNvSpPr txBox="1"/>
          <p:nvPr/>
        </p:nvSpPr>
        <p:spPr>
          <a:xfrm>
            <a:off x="970996" y="432361"/>
            <a:ext cx="2454518" cy="369332"/>
          </a:xfrm>
          <a:prstGeom prst="rect">
            <a:avLst/>
          </a:prstGeom>
          <a:noFill/>
        </p:spPr>
        <p:txBody>
          <a:bodyPr wrap="none" rtlCol="0">
            <a:spAutoFit/>
          </a:bodyPr>
          <a:lstStyle/>
          <a:p>
            <a:r>
              <a:rPr lang="en-GB" dirty="0" err="1" smtClean="0"/>
              <a:t>nodeport-service.yaml</a:t>
            </a:r>
            <a:endParaRPr lang="en-GB" dirty="0"/>
          </a:p>
        </p:txBody>
      </p:sp>
      <p:sp>
        <p:nvSpPr>
          <p:cNvPr id="7" name="Rectangle 6"/>
          <p:cNvSpPr/>
          <p:nvPr/>
        </p:nvSpPr>
        <p:spPr bwMode="auto">
          <a:xfrm>
            <a:off x="5082579" y="1029216"/>
            <a:ext cx="3345231" cy="548345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kind: Deployment</a:t>
            </a:r>
          </a:p>
          <a:p>
            <a:r>
              <a:rPr lang="en-GB" dirty="0" err="1"/>
              <a:t>apiVersion</a:t>
            </a:r>
            <a:r>
              <a:rPr lang="en-GB" dirty="0"/>
              <a:t>: apps/v1</a:t>
            </a:r>
          </a:p>
          <a:p>
            <a:r>
              <a:rPr lang="en-GB" dirty="0"/>
              <a:t>metadata:</a:t>
            </a:r>
          </a:p>
          <a:p>
            <a:r>
              <a:rPr lang="en-GB" dirty="0"/>
              <a:t>  name: </a:t>
            </a:r>
            <a:r>
              <a:rPr lang="en-GB" dirty="0" err="1"/>
              <a:t>tutum</a:t>
            </a:r>
            <a:r>
              <a:rPr lang="en-GB" dirty="0"/>
              <a:t>-deployment</a:t>
            </a:r>
          </a:p>
          <a:p>
            <a:r>
              <a:rPr lang="en-GB" dirty="0"/>
              <a:t>spec:</a:t>
            </a:r>
          </a:p>
          <a:p>
            <a:r>
              <a:rPr lang="en-GB" dirty="0"/>
              <a:t>  replicas: 3</a:t>
            </a:r>
          </a:p>
          <a:p>
            <a:r>
              <a:rPr lang="en-GB" dirty="0"/>
              <a:t>  selector:</a:t>
            </a:r>
          </a:p>
          <a:p>
            <a:r>
              <a:rPr lang="en-GB" dirty="0"/>
              <a:t>    </a:t>
            </a:r>
            <a:r>
              <a:rPr lang="en-GB" dirty="0" err="1"/>
              <a:t>matchLabels</a:t>
            </a:r>
            <a:r>
              <a:rPr lang="en-GB" dirty="0"/>
              <a:t>:</a:t>
            </a:r>
          </a:p>
          <a:p>
            <a:r>
              <a:rPr lang="en-GB" dirty="0"/>
              <a:t>      server: </a:t>
            </a:r>
            <a:r>
              <a:rPr lang="en-GB" dirty="0" err="1"/>
              <a:t>tutum</a:t>
            </a:r>
            <a:r>
              <a:rPr lang="en-GB" dirty="0"/>
              <a:t>-server</a:t>
            </a:r>
          </a:p>
          <a:p>
            <a:r>
              <a:rPr lang="en-GB" dirty="0"/>
              <a:t>  template:</a:t>
            </a:r>
          </a:p>
          <a:p>
            <a:r>
              <a:rPr lang="en-GB" dirty="0"/>
              <a:t>    metadata:</a:t>
            </a:r>
          </a:p>
          <a:p>
            <a:r>
              <a:rPr lang="en-GB" dirty="0"/>
              <a:t>      labels:</a:t>
            </a:r>
          </a:p>
          <a:p>
            <a:r>
              <a:rPr lang="en-GB" dirty="0"/>
              <a:t>        server: </a:t>
            </a:r>
            <a:r>
              <a:rPr lang="en-GB" dirty="0" err="1"/>
              <a:t>tutum</a:t>
            </a:r>
            <a:r>
              <a:rPr lang="en-GB" dirty="0"/>
              <a:t>-server</a:t>
            </a:r>
          </a:p>
          <a:p>
            <a:r>
              <a:rPr lang="en-GB" dirty="0"/>
              <a:t>    spec:</a:t>
            </a:r>
          </a:p>
          <a:p>
            <a:r>
              <a:rPr lang="en-GB" dirty="0"/>
              <a:t>      containers:</a:t>
            </a:r>
          </a:p>
          <a:p>
            <a:r>
              <a:rPr lang="en-GB" dirty="0"/>
              <a:t>      - name: </a:t>
            </a:r>
            <a:r>
              <a:rPr lang="en-GB" dirty="0" err="1"/>
              <a:t>tutum</a:t>
            </a:r>
            <a:r>
              <a:rPr lang="en-GB" dirty="0"/>
              <a:t>-hello</a:t>
            </a:r>
          </a:p>
          <a:p>
            <a:r>
              <a:rPr lang="en-GB" dirty="0"/>
              <a:t>        image: </a:t>
            </a:r>
            <a:r>
              <a:rPr lang="en-GB" dirty="0" err="1"/>
              <a:t>tutum</a:t>
            </a:r>
            <a:r>
              <a:rPr lang="en-GB" dirty="0"/>
              <a:t>/hello-world</a:t>
            </a:r>
          </a:p>
          <a:p>
            <a:r>
              <a:rPr lang="en-GB" dirty="0"/>
              <a:t>        ports:</a:t>
            </a:r>
          </a:p>
          <a:p>
            <a:r>
              <a:rPr lang="en-GB" dirty="0"/>
              <a:t>        - </a:t>
            </a:r>
            <a:r>
              <a:rPr lang="en-GB" dirty="0" err="1"/>
              <a:t>containerPort</a:t>
            </a:r>
            <a:r>
              <a:rPr lang="en-GB" dirty="0"/>
              <a:t>: 80</a:t>
            </a:r>
          </a:p>
        </p:txBody>
      </p:sp>
      <p:cxnSp>
        <p:nvCxnSpPr>
          <p:cNvPr id="9" name="Elbow Connector 8"/>
          <p:cNvCxnSpPr>
            <a:stCxn id="5" idx="2"/>
            <a:endCxn id="7" idx="0"/>
          </p:cNvCxnSpPr>
          <p:nvPr/>
        </p:nvCxnSpPr>
        <p:spPr bwMode="auto">
          <a:xfrm rot="5400000" flipH="1" flipV="1">
            <a:off x="2418526" y="1173421"/>
            <a:ext cx="4480873" cy="4192463"/>
          </a:xfrm>
          <a:prstGeom prst="bentConnector5">
            <a:avLst>
              <a:gd name="adj1" fmla="val -8591"/>
              <a:gd name="adj2" fmla="val 49035"/>
              <a:gd name="adj3" fmla="val 112186"/>
            </a:avLst>
          </a:prstGeom>
          <a:solidFill>
            <a:schemeClr val="accent1"/>
          </a:solidFill>
          <a:ln w="762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321769" y="6107652"/>
            <a:ext cx="4481923" cy="646331"/>
          </a:xfrm>
          <a:prstGeom prst="rect">
            <a:avLst/>
          </a:prstGeom>
          <a:solidFill>
            <a:schemeClr val="bg1"/>
          </a:solidFill>
        </p:spPr>
        <p:txBody>
          <a:bodyPr wrap="square" rtlCol="0">
            <a:spAutoFit/>
          </a:bodyPr>
          <a:lstStyle/>
          <a:p>
            <a:r>
              <a:rPr lang="en-GB" dirty="0" smtClean="0"/>
              <a:t>You could create these as separate files and apply them separately if you wish!!</a:t>
            </a:r>
            <a:endParaRPr lang="en-GB" dirty="0"/>
          </a:p>
        </p:txBody>
      </p:sp>
      <p:sp>
        <p:nvSpPr>
          <p:cNvPr id="13" name="TextBox 12"/>
          <p:cNvSpPr txBox="1"/>
          <p:nvPr/>
        </p:nvSpPr>
        <p:spPr>
          <a:xfrm rot="16200000">
            <a:off x="-203115" y="4305445"/>
            <a:ext cx="1272594" cy="461665"/>
          </a:xfrm>
          <a:prstGeom prst="rect">
            <a:avLst/>
          </a:prstGeom>
          <a:noFill/>
        </p:spPr>
        <p:txBody>
          <a:bodyPr wrap="square" rtlCol="0">
            <a:spAutoFit/>
          </a:bodyPr>
          <a:lstStyle/>
          <a:p>
            <a:r>
              <a:rPr lang="en-GB" sz="1200" i="1" dirty="0" smtClean="0"/>
              <a:t>Start new YAML document</a:t>
            </a:r>
            <a:endParaRPr lang="en-GB" sz="1200" i="1" dirty="0"/>
          </a:p>
        </p:txBody>
      </p:sp>
      <p:sp>
        <p:nvSpPr>
          <p:cNvPr id="18" name="Right Arrow 17"/>
          <p:cNvSpPr/>
          <p:nvPr/>
        </p:nvSpPr>
        <p:spPr bwMode="auto">
          <a:xfrm>
            <a:off x="680475" y="4647693"/>
            <a:ext cx="274061" cy="303221"/>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4859780" y="0"/>
            <a:ext cx="4070345" cy="369332"/>
          </a:xfrm>
          <a:prstGeom prst="rect">
            <a:avLst/>
          </a:prstGeom>
          <a:noFill/>
        </p:spPr>
        <p:txBody>
          <a:bodyPr wrap="none" rtlCol="0">
            <a:spAutoFit/>
          </a:bodyPr>
          <a:lstStyle/>
          <a:p>
            <a:r>
              <a:rPr lang="en-GB" dirty="0" err="1">
                <a:solidFill>
                  <a:srgbClr val="FF0000"/>
                </a:solidFill>
              </a:rPr>
              <a:t>kubectl</a:t>
            </a:r>
            <a:r>
              <a:rPr lang="en-GB" dirty="0">
                <a:solidFill>
                  <a:srgbClr val="FF0000"/>
                </a:solidFill>
              </a:rPr>
              <a:t> apply -f </a:t>
            </a:r>
            <a:r>
              <a:rPr lang="en-GB" dirty="0" err="1" smtClean="0">
                <a:solidFill>
                  <a:srgbClr val="FF0000"/>
                </a:solidFill>
              </a:rPr>
              <a:t>nodeport-service.yaml</a:t>
            </a:r>
            <a:endParaRPr lang="en-GB" dirty="0">
              <a:solidFill>
                <a:srgbClr val="FF0000"/>
              </a:solidFill>
            </a:endParaRPr>
          </a:p>
        </p:txBody>
      </p:sp>
    </p:spTree>
    <p:extLst>
      <p:ext uri="{BB962C8B-B14F-4D97-AF65-F5344CB8AC3E}">
        <p14:creationId xmlns:p14="http://schemas.microsoft.com/office/powerpoint/2010/main" val="130762818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Sessions</a:t>
            </a:r>
            <a:endParaRPr lang="en-GB" dirty="0"/>
          </a:p>
        </p:txBody>
      </p:sp>
      <p:sp>
        <p:nvSpPr>
          <p:cNvPr id="3" name="Content Placeholder 2"/>
          <p:cNvSpPr>
            <a:spLocks noGrp="1"/>
          </p:cNvSpPr>
          <p:nvPr>
            <p:ph idx="1"/>
          </p:nvPr>
        </p:nvSpPr>
        <p:spPr>
          <a:xfrm>
            <a:off x="1047749" y="1480677"/>
            <a:ext cx="7195775" cy="4358147"/>
          </a:xfrm>
        </p:spPr>
        <p:txBody>
          <a:bodyPr/>
          <a:lstStyle/>
          <a:p>
            <a:r>
              <a:rPr lang="en-GB" dirty="0" smtClean="0"/>
              <a:t>The Pod to receive an incoming packet is selected either by random or by round robin</a:t>
            </a:r>
          </a:p>
          <a:p>
            <a:pPr lvl="1"/>
            <a:r>
              <a:rPr lang="en-GB" dirty="0" smtClean="0"/>
              <a:t>So although packets are coming from the same client, they could each be handled by different Pods</a:t>
            </a:r>
          </a:p>
          <a:p>
            <a:r>
              <a:rPr lang="en-GB" dirty="0" smtClean="0"/>
              <a:t>Sometimes a client wants a stream of packets to be handled by the same pod</a:t>
            </a:r>
          </a:p>
          <a:p>
            <a:r>
              <a:rPr lang="en-GB" dirty="0" smtClean="0"/>
              <a:t>You can select </a:t>
            </a:r>
            <a:r>
              <a:rPr lang="en-GB" dirty="0"/>
              <a:t>the session affinity based on the client's IP addresses by setting </a:t>
            </a:r>
            <a:r>
              <a:rPr lang="en-GB" dirty="0" err="1"/>
              <a:t>service.spec.sessionAffinity</a:t>
            </a:r>
            <a:r>
              <a:rPr lang="en-GB" dirty="0"/>
              <a:t> to "</a:t>
            </a:r>
            <a:r>
              <a:rPr lang="en-GB" dirty="0" err="1"/>
              <a:t>ClientIP</a:t>
            </a:r>
            <a:r>
              <a:rPr lang="en-GB" dirty="0"/>
              <a:t>" (the default is "None"). </a:t>
            </a:r>
            <a:endParaRPr lang="en-GB" dirty="0" smtClean="0"/>
          </a:p>
          <a:p>
            <a:r>
              <a:rPr lang="en-GB" dirty="0" smtClean="0"/>
              <a:t>Alternatively, you </a:t>
            </a:r>
            <a:r>
              <a:rPr lang="en-GB" dirty="0"/>
              <a:t>can </a:t>
            </a:r>
            <a:r>
              <a:rPr lang="en-GB" dirty="0" smtClean="0"/>
              <a:t>increase </a:t>
            </a:r>
            <a:r>
              <a:rPr lang="en-GB" dirty="0"/>
              <a:t>the maximum session sticky time by setting </a:t>
            </a:r>
            <a:r>
              <a:rPr lang="en-GB" dirty="0" err="1" smtClean="0"/>
              <a:t>service.spec.sessionAffinityConfig.clientIP.timeoutSeconds</a:t>
            </a:r>
            <a:r>
              <a:rPr lang="en-GB" dirty="0" smtClean="0"/>
              <a:t>. </a:t>
            </a:r>
            <a:r>
              <a:rPr lang="en-GB" dirty="0"/>
              <a:t>(the default value is 10800, which works out to be 3 hours)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3323013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a:xfrm>
            <a:off x="1047750" y="779793"/>
            <a:ext cx="7029450" cy="5560666"/>
          </a:xfrm>
        </p:spPr>
        <p:txBody>
          <a:bodyPr/>
          <a:lstStyle/>
          <a:p>
            <a:r>
              <a:rPr lang="en-GB" dirty="0" smtClean="0"/>
              <a:t>Lets run two </a:t>
            </a:r>
            <a:r>
              <a:rPr lang="en-GB" dirty="0" err="1" smtClean="0"/>
              <a:t>NodePort</a:t>
            </a:r>
            <a:r>
              <a:rPr lang="en-GB" dirty="0" smtClean="0"/>
              <a:t> services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Notice: how each service has been allocated a different node port number</a:t>
            </a:r>
            <a:r>
              <a:rPr lang="en-GB" dirty="0"/>
              <a:t/>
            </a:r>
            <a:br>
              <a:rPr lang="en-GB" dirty="0"/>
            </a:br>
            <a:r>
              <a:rPr lang="en-GB" dirty="0"/>
              <a:t>http://</a:t>
            </a:r>
            <a:r>
              <a:rPr lang="en-GB" dirty="0" smtClean="0"/>
              <a:t>172.28.79.245</a:t>
            </a:r>
            <a:r>
              <a:rPr lang="en-GB" dirty="0" smtClean="0">
                <a:solidFill>
                  <a:schemeClr val="accent4">
                    <a:lumMod val="50000"/>
                    <a:lumOff val="50000"/>
                  </a:schemeClr>
                </a:solidFill>
              </a:rPr>
              <a:t>:31633</a:t>
            </a:r>
            <a:r>
              <a:rPr lang="en-GB" dirty="0" smtClean="0"/>
              <a:t/>
            </a:r>
            <a:br>
              <a:rPr lang="en-GB" dirty="0" smtClean="0"/>
            </a:br>
            <a:r>
              <a:rPr lang="en-GB" dirty="0" smtClean="0"/>
              <a:t>http://172.28.79.245</a:t>
            </a:r>
            <a:r>
              <a:rPr lang="en-GB" dirty="0" smtClean="0">
                <a:solidFill>
                  <a:schemeClr val="accent4">
                    <a:lumMod val="50000"/>
                    <a:lumOff val="50000"/>
                  </a:schemeClr>
                </a:solidFill>
              </a:rPr>
              <a:t>:30879</a:t>
            </a:r>
            <a:endParaRPr lang="en-GB" dirty="0">
              <a:solidFill>
                <a:schemeClr val="accent4">
                  <a:lumMod val="50000"/>
                  <a:lumOff val="50000"/>
                </a:schemeClr>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66251" y="1346149"/>
            <a:ext cx="8977749" cy="3139321"/>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create deployment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-deploy-one</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image=</a:t>
            </a:r>
            <a:r>
              <a:rPr lang="en-GB" dirty="0" err="1" smtClean="0">
                <a:solidFill>
                  <a:schemeClr val="accent1">
                    <a:lumMod val="50000"/>
                  </a:schemeClr>
                </a:solidFill>
              </a:rPr>
              <a:t>tutum</a:t>
            </a:r>
            <a:r>
              <a:rPr lang="en-GB" dirty="0" smtClean="0">
                <a:solidFill>
                  <a:schemeClr val="accent1">
                    <a:lumMod val="50000"/>
                  </a:schemeClr>
                </a:solidFill>
              </a:rPr>
              <a:t>/hello-world</a:t>
            </a:r>
            <a:endParaRPr lang="en-GB" dirty="0">
              <a:solidFill>
                <a:schemeClr val="accent1">
                  <a:lumMod val="50000"/>
                </a:schemeClr>
              </a:solidFill>
            </a:endParaRPr>
          </a:p>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-deploy-one</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name=</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-svc-one</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port=500 </a:t>
            </a:r>
            <a:r>
              <a:rPr lang="en-GB" dirty="0">
                <a:solidFill>
                  <a:schemeClr val="accent1">
                    <a:lumMod val="50000"/>
                  </a:schemeClr>
                </a:solidFill>
              </a:rPr>
              <a:t>--</a:t>
            </a:r>
            <a:r>
              <a:rPr lang="en-GB" dirty="0" smtClean="0">
                <a:solidFill>
                  <a:schemeClr val="accent1">
                    <a:lumMod val="50000"/>
                  </a:schemeClr>
                </a:solidFill>
              </a:rPr>
              <a:t>target-port=80 </a:t>
            </a:r>
            <a:r>
              <a:rPr lang="en-GB" dirty="0">
                <a:solidFill>
                  <a:schemeClr val="accent1">
                    <a:lumMod val="50000"/>
                  </a:schemeClr>
                </a:solidFill>
              </a:rPr>
              <a:t>--</a:t>
            </a:r>
            <a:r>
              <a:rPr lang="en-GB" dirty="0" smtClean="0">
                <a:solidFill>
                  <a:schemeClr val="accent1">
                    <a:lumMod val="50000"/>
                  </a:schemeClr>
                </a:solidFill>
              </a:rPr>
              <a:t>type=</a:t>
            </a:r>
            <a:r>
              <a:rPr lang="en-GB" dirty="0" err="1" smtClean="0">
                <a:solidFill>
                  <a:schemeClr val="accent1">
                    <a:lumMod val="50000"/>
                  </a:schemeClr>
                </a:solidFill>
              </a:rPr>
              <a:t>NodePort</a:t>
            </a:r>
            <a:endParaRPr lang="en-GB" dirty="0" smtClean="0">
              <a:solidFill>
                <a:schemeClr val="accent1">
                  <a:lumMod val="50000"/>
                </a:schemeClr>
              </a:solidFill>
            </a:endParaRP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create deployment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-deploy-two</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image=</a:t>
            </a:r>
            <a:r>
              <a:rPr lang="en-GB" dirty="0" err="1" smtClean="0">
                <a:solidFill>
                  <a:schemeClr val="accent1">
                    <a:lumMod val="50000"/>
                  </a:schemeClr>
                </a:solidFill>
              </a:rPr>
              <a:t>tutum</a:t>
            </a:r>
            <a:r>
              <a:rPr lang="en-GB" dirty="0" smtClean="0">
                <a:solidFill>
                  <a:schemeClr val="accent1">
                    <a:lumMod val="50000"/>
                  </a:schemeClr>
                </a:solidFill>
              </a:rPr>
              <a:t>/hello-world</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-deploy-two</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name=</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-svc-two</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port=500 </a:t>
            </a:r>
            <a:r>
              <a:rPr lang="en-GB" dirty="0">
                <a:solidFill>
                  <a:schemeClr val="accent1">
                    <a:lumMod val="50000"/>
                  </a:schemeClr>
                </a:solidFill>
              </a:rPr>
              <a:t>--</a:t>
            </a:r>
            <a:r>
              <a:rPr lang="en-GB" dirty="0" smtClean="0">
                <a:solidFill>
                  <a:schemeClr val="accent1">
                    <a:lumMod val="50000"/>
                  </a:schemeClr>
                </a:solidFill>
              </a:rPr>
              <a:t>target-port=80 </a:t>
            </a:r>
            <a:r>
              <a:rPr lang="en-GB" dirty="0">
                <a:solidFill>
                  <a:schemeClr val="accent1">
                    <a:lumMod val="50000"/>
                  </a:schemeClr>
                </a:solidFill>
              </a:rPr>
              <a:t>--</a:t>
            </a:r>
            <a:r>
              <a:rPr lang="en-GB" dirty="0" smtClean="0">
                <a:solidFill>
                  <a:schemeClr val="accent1">
                    <a:lumMod val="50000"/>
                  </a:schemeClr>
                </a:solidFill>
              </a:rPr>
              <a:t>type=</a:t>
            </a:r>
            <a:r>
              <a:rPr lang="en-GB" dirty="0" err="1" smtClean="0">
                <a:solidFill>
                  <a:schemeClr val="accent1">
                    <a:lumMod val="50000"/>
                  </a:schemeClr>
                </a:solidFill>
              </a:rPr>
              <a:t>NodePort</a:t>
            </a:r>
            <a:endParaRPr lang="en-GB" dirty="0">
              <a:solidFill>
                <a:schemeClr val="accent1">
                  <a:lumMod val="50000"/>
                </a:schemeClr>
              </a:solidFill>
            </a:endParaRPr>
          </a:p>
          <a:p>
            <a:endParaRPr lang="en-GB" dirty="0" smtClean="0">
              <a:solidFill>
                <a:schemeClr val="accent1">
                  <a:lumMod val="50000"/>
                </a:schemeClr>
              </a:solidFill>
            </a:endParaRPr>
          </a:p>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a:t>
            </a:r>
            <a:r>
              <a:rPr lang="en-GB" dirty="0" smtClean="0">
                <a:solidFill>
                  <a:schemeClr val="accent1">
                    <a:lumMod val="50000"/>
                  </a:schemeClr>
                </a:solidFill>
              </a:rPr>
              <a:t>svc  </a:t>
            </a:r>
          </a:p>
          <a:p>
            <a:r>
              <a:rPr lang="en-GB" dirty="0" smtClean="0">
                <a:solidFill>
                  <a:schemeClr val="bg1"/>
                </a:solidFill>
              </a:rPr>
              <a:t>NAME               TYPE                CLUSTER-IP       </a:t>
            </a:r>
            <a:r>
              <a:rPr lang="en-GB" dirty="0">
                <a:solidFill>
                  <a:schemeClr val="bg1"/>
                </a:solidFill>
              </a:rPr>
              <a:t>EXTERNAL-IP   </a:t>
            </a:r>
            <a:r>
              <a:rPr lang="en-GB" dirty="0" smtClean="0">
                <a:solidFill>
                  <a:schemeClr val="bg1"/>
                </a:solidFill>
              </a:rPr>
              <a:t> PORT(S</a:t>
            </a:r>
            <a:r>
              <a:rPr lang="en-GB" dirty="0">
                <a:solidFill>
                  <a:schemeClr val="bg1"/>
                </a:solidFill>
              </a:rPr>
              <a:t>) </a:t>
            </a:r>
            <a:endParaRPr lang="en-GB" dirty="0" smtClean="0">
              <a:solidFill>
                <a:schemeClr val="bg1"/>
              </a:solidFill>
            </a:endParaRPr>
          </a:p>
          <a:p>
            <a:r>
              <a:rPr lang="en-GB" dirty="0" err="1">
                <a:solidFill>
                  <a:schemeClr val="bg1"/>
                </a:solidFill>
              </a:rPr>
              <a:t>tutum</a:t>
            </a:r>
            <a:r>
              <a:rPr lang="en-GB" dirty="0">
                <a:solidFill>
                  <a:schemeClr val="bg1"/>
                </a:solidFill>
              </a:rPr>
              <a:t>-svc-one   </a:t>
            </a:r>
            <a:r>
              <a:rPr lang="en-GB" dirty="0" err="1">
                <a:solidFill>
                  <a:schemeClr val="bg1"/>
                </a:solidFill>
              </a:rPr>
              <a:t>NodePort</a:t>
            </a:r>
            <a:r>
              <a:rPr lang="en-GB" dirty="0">
                <a:solidFill>
                  <a:schemeClr val="bg1"/>
                </a:solidFill>
              </a:rPr>
              <a:t>       </a:t>
            </a:r>
            <a:r>
              <a:rPr lang="en-GB" dirty="0" smtClean="0">
                <a:solidFill>
                  <a:schemeClr val="bg1"/>
                </a:solidFill>
              </a:rPr>
              <a:t>  10.101.107.30    </a:t>
            </a:r>
            <a:r>
              <a:rPr lang="en-GB" dirty="0">
                <a:solidFill>
                  <a:schemeClr val="bg1"/>
                </a:solidFill>
              </a:rPr>
              <a:t>&lt;none&gt;           </a:t>
            </a:r>
            <a:r>
              <a:rPr lang="en-GB" dirty="0" smtClean="0">
                <a:solidFill>
                  <a:schemeClr val="bg1"/>
                </a:solidFill>
              </a:rPr>
              <a:t>      500:</a:t>
            </a:r>
            <a:r>
              <a:rPr lang="en-GB" dirty="0" smtClean="0">
                <a:solidFill>
                  <a:schemeClr val="accent4">
                    <a:lumMod val="50000"/>
                    <a:lumOff val="50000"/>
                  </a:schemeClr>
                </a:solidFill>
              </a:rPr>
              <a:t>31633</a:t>
            </a:r>
            <a:r>
              <a:rPr lang="en-GB" dirty="0" smtClean="0">
                <a:solidFill>
                  <a:schemeClr val="bg1"/>
                </a:solidFill>
              </a:rPr>
              <a:t>/TCP  …   </a:t>
            </a:r>
            <a:r>
              <a:rPr lang="en-GB" dirty="0" err="1" smtClean="0">
                <a:solidFill>
                  <a:schemeClr val="bg1"/>
                </a:solidFill>
              </a:rPr>
              <a:t>tutum</a:t>
            </a:r>
            <a:r>
              <a:rPr lang="en-GB" dirty="0" smtClean="0">
                <a:solidFill>
                  <a:schemeClr val="bg1"/>
                </a:solidFill>
              </a:rPr>
              <a:t>-svc-two   </a:t>
            </a:r>
            <a:r>
              <a:rPr lang="en-GB" dirty="0" err="1">
                <a:solidFill>
                  <a:schemeClr val="bg1"/>
                </a:solidFill>
              </a:rPr>
              <a:t>NodePort</a:t>
            </a:r>
            <a:r>
              <a:rPr lang="en-GB" dirty="0">
                <a:solidFill>
                  <a:schemeClr val="bg1"/>
                </a:solidFill>
              </a:rPr>
              <a:t>       </a:t>
            </a:r>
            <a:r>
              <a:rPr lang="en-GB" dirty="0" smtClean="0">
                <a:solidFill>
                  <a:schemeClr val="bg1"/>
                </a:solidFill>
              </a:rPr>
              <a:t>  10.105.128.84    </a:t>
            </a:r>
            <a:r>
              <a:rPr lang="en-GB" dirty="0">
                <a:solidFill>
                  <a:schemeClr val="bg1"/>
                </a:solidFill>
              </a:rPr>
              <a:t>&lt;none&gt;           </a:t>
            </a:r>
            <a:r>
              <a:rPr lang="en-GB" dirty="0" smtClean="0">
                <a:solidFill>
                  <a:schemeClr val="bg1"/>
                </a:solidFill>
              </a:rPr>
              <a:t>      500:</a:t>
            </a:r>
            <a:r>
              <a:rPr lang="en-GB" dirty="0" smtClean="0">
                <a:solidFill>
                  <a:schemeClr val="accent4">
                    <a:lumMod val="50000"/>
                    <a:lumOff val="50000"/>
                  </a:schemeClr>
                </a:solidFill>
              </a:rPr>
              <a:t>30879</a:t>
            </a:r>
            <a:r>
              <a:rPr lang="en-GB" dirty="0" smtClean="0">
                <a:solidFill>
                  <a:schemeClr val="bg1"/>
                </a:solidFill>
              </a:rPr>
              <a:t>/TCP  …    </a:t>
            </a:r>
          </a:p>
        </p:txBody>
      </p:sp>
      <p:sp>
        <p:nvSpPr>
          <p:cNvPr id="10" name="Rectangle 9"/>
          <p:cNvSpPr/>
          <p:nvPr/>
        </p:nvSpPr>
        <p:spPr bwMode="auto">
          <a:xfrm>
            <a:off x="7356975" y="3801490"/>
            <a:ext cx="821567" cy="686962"/>
          </a:xfrm>
          <a:prstGeom prst="rect">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 name="TextBox 4"/>
          <p:cNvSpPr txBox="1"/>
          <p:nvPr/>
        </p:nvSpPr>
        <p:spPr>
          <a:xfrm>
            <a:off x="6796608" y="726017"/>
            <a:ext cx="2198038" cy="369332"/>
          </a:xfrm>
          <a:prstGeom prst="rect">
            <a:avLst/>
          </a:prstGeom>
          <a:noFill/>
        </p:spPr>
        <p:txBody>
          <a:bodyPr wrap="none" rtlCol="0">
            <a:spAutoFit/>
          </a:bodyPr>
          <a:lstStyle/>
          <a:p>
            <a:r>
              <a:rPr lang="en-GB" i="1" dirty="0" smtClean="0"/>
              <a:t>One replica created</a:t>
            </a:r>
            <a:endParaRPr lang="en-GB" i="1" dirty="0"/>
          </a:p>
        </p:txBody>
      </p:sp>
      <p:cxnSp>
        <p:nvCxnSpPr>
          <p:cNvPr id="8" name="Straight Arrow Connector 7"/>
          <p:cNvCxnSpPr>
            <a:stCxn id="5" idx="2"/>
          </p:cNvCxnSpPr>
          <p:nvPr/>
        </p:nvCxnSpPr>
        <p:spPr bwMode="auto">
          <a:xfrm flipH="1">
            <a:off x="7511581" y="1095349"/>
            <a:ext cx="384046" cy="317282"/>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a:stCxn id="5" idx="2"/>
          </p:cNvCxnSpPr>
          <p:nvPr/>
        </p:nvCxnSpPr>
        <p:spPr bwMode="auto">
          <a:xfrm flipH="1">
            <a:off x="7145215" y="1095349"/>
            <a:ext cx="750412" cy="1137897"/>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95470064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a </a:t>
            </a:r>
            <a:r>
              <a:rPr lang="en-GB" dirty="0" err="1" smtClean="0"/>
              <a:t>NodePort</a:t>
            </a:r>
            <a:r>
              <a:rPr lang="en-GB" dirty="0" smtClean="0"/>
              <a:t> service?</a:t>
            </a:r>
            <a:endParaRPr lang="en-GB" dirty="0"/>
          </a:p>
        </p:txBody>
      </p:sp>
      <p:sp>
        <p:nvSpPr>
          <p:cNvPr id="3" name="Content Placeholder 2"/>
          <p:cNvSpPr>
            <a:spLocks noGrp="1"/>
          </p:cNvSpPr>
          <p:nvPr>
            <p:ph idx="1"/>
          </p:nvPr>
        </p:nvSpPr>
        <p:spPr/>
        <p:txBody>
          <a:bodyPr/>
          <a:lstStyle/>
          <a:p>
            <a:r>
              <a:rPr lang="en-GB" dirty="0" smtClean="0"/>
              <a:t>Use </a:t>
            </a:r>
            <a:r>
              <a:rPr lang="en-GB" dirty="0"/>
              <a:t>a </a:t>
            </a:r>
            <a:r>
              <a:rPr lang="en-GB" dirty="0" err="1"/>
              <a:t>NodePort</a:t>
            </a:r>
            <a:r>
              <a:rPr lang="en-GB" dirty="0"/>
              <a:t> </a:t>
            </a:r>
            <a:r>
              <a:rPr lang="en-GB" dirty="0" smtClean="0"/>
              <a:t>service when:</a:t>
            </a:r>
          </a:p>
          <a:p>
            <a:pPr lvl="1"/>
            <a:r>
              <a:rPr lang="en-GB" dirty="0" smtClean="0"/>
              <a:t>you want to </a:t>
            </a:r>
            <a:r>
              <a:rPr lang="en-GB" dirty="0"/>
              <a:t>set up your own load balancing </a:t>
            </a:r>
            <a:r>
              <a:rPr lang="en-GB" dirty="0" smtClean="0"/>
              <a:t>solution</a:t>
            </a:r>
          </a:p>
          <a:p>
            <a:pPr lvl="1"/>
            <a:r>
              <a:rPr lang="en-GB" dirty="0" smtClean="0"/>
              <a:t>to </a:t>
            </a:r>
            <a:r>
              <a:rPr lang="en-GB" dirty="0"/>
              <a:t>configure environments that are not fully supported by </a:t>
            </a:r>
            <a:r>
              <a:rPr lang="en-GB" dirty="0" smtClean="0"/>
              <a:t>Kubernetes</a:t>
            </a:r>
          </a:p>
          <a:p>
            <a:pPr lvl="1"/>
            <a:r>
              <a:rPr lang="en-GB" dirty="0"/>
              <a:t>t</a:t>
            </a:r>
            <a:r>
              <a:rPr lang="en-GB" dirty="0" smtClean="0"/>
              <a:t>o expose just one </a:t>
            </a:r>
            <a:r>
              <a:rPr lang="en-GB" dirty="0"/>
              <a:t>or more nodes' IPs </a:t>
            </a:r>
            <a:r>
              <a:rPr lang="en-GB" dirty="0" smtClean="0"/>
              <a:t>directly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4661373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80038" y="1298164"/>
            <a:ext cx="4861008" cy="4540661"/>
          </a:xfrm>
        </p:spPr>
        <p:txBody>
          <a:bodyPr/>
          <a:lstStyle/>
          <a:p>
            <a:r>
              <a:rPr lang="en-GB" dirty="0" smtClean="0"/>
              <a:t>Access </a:t>
            </a:r>
            <a:r>
              <a:rPr lang="en-GB" dirty="0"/>
              <a:t>the Service from outside the cluster by requesting &lt;</a:t>
            </a:r>
            <a:r>
              <a:rPr lang="en-GB" dirty="0" err="1"/>
              <a:t>NodeIp</a:t>
            </a:r>
            <a:r>
              <a:rPr lang="en-GB" dirty="0"/>
              <a:t>&gt;:&lt;</a:t>
            </a:r>
            <a:r>
              <a:rPr lang="en-GB" dirty="0" err="1"/>
              <a:t>NodePort</a:t>
            </a:r>
            <a:r>
              <a:rPr lang="en-GB" dirty="0" smtClean="0"/>
              <a:t>&gt;</a:t>
            </a:r>
          </a:p>
          <a:p>
            <a:pPr lvl="1"/>
            <a:r>
              <a:rPr lang="en-GB" dirty="0" smtClean="0"/>
              <a:t>Any Node IP address will do, the port number identifies the service</a:t>
            </a:r>
          </a:p>
          <a:p>
            <a:r>
              <a:rPr lang="en-GB" dirty="0" smtClean="0"/>
              <a:t>Not much good for production…use a load balancer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5211041" y="1236573"/>
            <a:ext cx="3775870" cy="4093084"/>
          </a:xfrm>
          <a:prstGeom prst="rect">
            <a:avLst/>
          </a:prstGeom>
        </p:spPr>
      </p:pic>
    </p:spTree>
    <p:extLst>
      <p:ext uri="{BB962C8B-B14F-4D97-AF65-F5344CB8AC3E}">
        <p14:creationId xmlns:p14="http://schemas.microsoft.com/office/powerpoint/2010/main" val="158037965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a:t>
            </a:r>
            <a:endParaRPr lang="en-GB" dirty="0"/>
          </a:p>
        </p:txBody>
      </p:sp>
      <p:sp>
        <p:nvSpPr>
          <p:cNvPr id="3" name="Content Placeholder 2"/>
          <p:cNvSpPr>
            <a:spLocks noGrp="1"/>
          </p:cNvSpPr>
          <p:nvPr>
            <p:ph idx="1"/>
          </p:nvPr>
        </p:nvSpPr>
        <p:spPr>
          <a:xfrm>
            <a:off x="1047750" y="1039724"/>
            <a:ext cx="7029450" cy="4799101"/>
          </a:xfrm>
        </p:spPr>
        <p:txBody>
          <a:bodyPr/>
          <a:lstStyle/>
          <a:p>
            <a:r>
              <a:rPr lang="en-GB" dirty="0" err="1"/>
              <a:t>Nodeport</a:t>
            </a:r>
            <a:r>
              <a:rPr lang="en-GB" dirty="0"/>
              <a:t> is actually rarely used in production, and is mainly used for development purposes only. That’s because:</a:t>
            </a:r>
          </a:p>
          <a:p>
            <a:pPr lvl="1"/>
            <a:r>
              <a:rPr lang="en-GB" dirty="0" err="1"/>
              <a:t>url</a:t>
            </a:r>
            <a:r>
              <a:rPr lang="en-GB" dirty="0"/>
              <a:t> endpoint needs to explicitly end with ‘:{port number</a:t>
            </a:r>
            <a:r>
              <a:rPr lang="en-GB" dirty="0" smtClean="0"/>
              <a:t>}’, which doesn’t scale well.</a:t>
            </a:r>
            <a:endParaRPr lang="en-GB" dirty="0"/>
          </a:p>
          <a:p>
            <a:pPr lvl="1"/>
            <a:r>
              <a:rPr lang="en-GB" dirty="0" smtClean="0"/>
              <a:t>you </a:t>
            </a:r>
            <a:r>
              <a:rPr lang="en-GB" dirty="0"/>
              <a:t>end up using a lot of non-standard ports.</a:t>
            </a:r>
          </a:p>
          <a:p>
            <a:pPr lvl="1"/>
            <a:r>
              <a:rPr lang="en-GB" dirty="0"/>
              <a:t>all the port numbers requires extra work on the cloud </a:t>
            </a:r>
            <a:r>
              <a:rPr lang="en-GB" dirty="0" err="1"/>
              <a:t>platfrom</a:t>
            </a:r>
            <a:r>
              <a:rPr lang="en-GB" dirty="0"/>
              <a:t>.</a:t>
            </a:r>
          </a:p>
          <a:p>
            <a:pPr lvl="1"/>
            <a:r>
              <a:rPr lang="en-GB" dirty="0" smtClean="0"/>
              <a:t>Requires additional cloud infrastructure to work</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11118" y="5904146"/>
            <a:ext cx="6301725" cy="369332"/>
          </a:xfrm>
          <a:prstGeom prst="rect">
            <a:avLst/>
          </a:prstGeom>
          <a:noFill/>
        </p:spPr>
        <p:txBody>
          <a:bodyPr wrap="none" rtlCol="0">
            <a:spAutoFit/>
          </a:bodyPr>
          <a:lstStyle/>
          <a:p>
            <a:r>
              <a:rPr lang="en-GB" dirty="0"/>
              <a:t>https://codingbee.net/tutorials/kubernetes/services-nodeport</a:t>
            </a:r>
          </a:p>
        </p:txBody>
      </p:sp>
    </p:spTree>
    <p:extLst>
      <p:ext uri="{BB962C8B-B14F-4D97-AF65-F5344CB8AC3E}">
        <p14:creationId xmlns:p14="http://schemas.microsoft.com/office/powerpoint/2010/main" val="316888353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err="1" smtClean="0"/>
              <a:t>LoadBalancer</a:t>
            </a:r>
            <a:r>
              <a:rPr lang="en-GB" dirty="0" smtClean="0"/>
              <a:t>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75425728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LoadBalancer</a:t>
            </a:r>
            <a:endParaRPr lang="en-GB" dirty="0"/>
          </a:p>
        </p:txBody>
      </p:sp>
      <p:sp>
        <p:nvSpPr>
          <p:cNvPr id="3" name="Content Placeholder 2"/>
          <p:cNvSpPr>
            <a:spLocks noGrp="1"/>
          </p:cNvSpPr>
          <p:nvPr>
            <p:ph idx="1"/>
          </p:nvPr>
        </p:nvSpPr>
        <p:spPr/>
        <p:txBody>
          <a:bodyPr/>
          <a:lstStyle/>
          <a:p>
            <a:r>
              <a:rPr lang="en-GB" dirty="0"/>
              <a:t>A </a:t>
            </a:r>
            <a:r>
              <a:rPr lang="en-GB" dirty="0" err="1"/>
              <a:t>LoadBalancer</a:t>
            </a:r>
            <a:r>
              <a:rPr lang="en-GB" dirty="0"/>
              <a:t> service is the standard way to expose a service to the internet. </a:t>
            </a:r>
            <a:endParaRPr lang="en-GB" dirty="0" smtClean="0"/>
          </a:p>
          <a:p>
            <a:r>
              <a:rPr lang="en-GB" dirty="0" smtClean="0"/>
              <a:t>With </a:t>
            </a:r>
            <a:r>
              <a:rPr lang="en-GB" dirty="0"/>
              <a:t>this method, each service gets its own IP address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76652894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LoadBalancer</a:t>
            </a:r>
            <a:endParaRPr lang="en-GB" dirty="0"/>
          </a:p>
        </p:txBody>
      </p:sp>
      <p:sp>
        <p:nvSpPr>
          <p:cNvPr id="3" name="Content Placeholder 2"/>
          <p:cNvSpPr>
            <a:spLocks noGrp="1"/>
          </p:cNvSpPr>
          <p:nvPr>
            <p:ph idx="1"/>
          </p:nvPr>
        </p:nvSpPr>
        <p:spPr>
          <a:xfrm>
            <a:off x="1047750" y="1032387"/>
            <a:ext cx="7029450" cy="4806438"/>
          </a:xfrm>
        </p:spPr>
        <p:txBody>
          <a:bodyPr/>
          <a:lstStyle/>
          <a:p>
            <a:r>
              <a:rPr lang="en-GB" b="1" dirty="0" err="1"/>
              <a:t>LoadBalancer</a:t>
            </a:r>
            <a:r>
              <a:rPr lang="en-GB" dirty="0"/>
              <a:t>: Exposes the Service </a:t>
            </a:r>
            <a:r>
              <a:rPr lang="en-GB" b="1" u="sng" dirty="0"/>
              <a:t>externally</a:t>
            </a:r>
            <a:r>
              <a:rPr lang="en-GB" dirty="0"/>
              <a:t> </a:t>
            </a:r>
            <a:r>
              <a:rPr lang="en-GB" dirty="0" smtClean="0"/>
              <a:t>and integrates with </a:t>
            </a:r>
            <a:r>
              <a:rPr lang="en-GB" dirty="0"/>
              <a:t>a cloud provider's load balancer. </a:t>
            </a:r>
            <a:endParaRPr lang="en-GB" dirty="0" smtClean="0"/>
          </a:p>
          <a:p>
            <a:pPr lvl="1"/>
            <a:r>
              <a:rPr lang="en-GB" dirty="0" smtClean="0"/>
              <a:t>Note: This service only works if Kubernetes is running in an infrastructure that provides a load balancer e.g</a:t>
            </a:r>
            <a:r>
              <a:rPr lang="en-GB" dirty="0"/>
              <a:t>. Azure Kubernetes Service (AKS) load </a:t>
            </a:r>
            <a:r>
              <a:rPr lang="en-GB" dirty="0" smtClean="0"/>
              <a:t>balancer, AWS ELB, etc.</a:t>
            </a:r>
          </a:p>
          <a:p>
            <a:r>
              <a:rPr lang="en-GB" b="1" dirty="0" smtClean="0">
                <a:solidFill>
                  <a:srgbClr val="FF0000"/>
                </a:solidFill>
              </a:rPr>
              <a:t>Automatically creates both a </a:t>
            </a:r>
            <a:r>
              <a:rPr lang="en-GB" b="1" dirty="0" err="1" smtClean="0">
                <a:solidFill>
                  <a:srgbClr val="FF0000"/>
                </a:solidFill>
              </a:rPr>
              <a:t>NodePort</a:t>
            </a:r>
            <a:r>
              <a:rPr lang="en-GB" b="1" dirty="0" smtClean="0">
                <a:solidFill>
                  <a:srgbClr val="FF0000"/>
                </a:solidFill>
              </a:rPr>
              <a:t> </a:t>
            </a:r>
            <a:r>
              <a:rPr lang="en-GB" b="1" dirty="0">
                <a:solidFill>
                  <a:srgbClr val="FF0000"/>
                </a:solidFill>
              </a:rPr>
              <a:t>and </a:t>
            </a:r>
            <a:r>
              <a:rPr lang="en-GB" b="1" dirty="0" err="1">
                <a:solidFill>
                  <a:srgbClr val="FF0000"/>
                </a:solidFill>
              </a:rPr>
              <a:t>ClusterIP</a:t>
            </a:r>
            <a:r>
              <a:rPr lang="en-GB" b="1" dirty="0">
                <a:solidFill>
                  <a:srgbClr val="FF0000"/>
                </a:solidFill>
              </a:rPr>
              <a:t> </a:t>
            </a:r>
            <a:r>
              <a:rPr lang="en-GB" b="1" dirty="0" smtClean="0">
                <a:solidFill>
                  <a:srgbClr val="FF0000"/>
                </a:solidFill>
              </a:rPr>
              <a:t>Service</a:t>
            </a:r>
          </a:p>
          <a:p>
            <a:pPr lvl="1"/>
            <a:r>
              <a:rPr lang="en-GB" dirty="0" smtClean="0"/>
              <a:t>So you can still use the Cluster IP and </a:t>
            </a:r>
            <a:r>
              <a:rPr lang="en-GB" dirty="0" err="1" smtClean="0"/>
              <a:t>NodePort</a:t>
            </a:r>
            <a:r>
              <a:rPr lang="en-GB" dirty="0" smtClean="0"/>
              <a:t> as previously described for those services</a:t>
            </a:r>
          </a:p>
          <a:p>
            <a:r>
              <a:rPr lang="en-GB" b="1" dirty="0" smtClean="0"/>
              <a:t>Load Balancing:</a:t>
            </a:r>
          </a:p>
          <a:p>
            <a:pPr lvl="1"/>
            <a:r>
              <a:rPr lang="en-GB" dirty="0" smtClean="0"/>
              <a:t>All requests sent to </a:t>
            </a:r>
            <a:r>
              <a:rPr lang="en-GB" b="1" dirty="0" smtClean="0"/>
              <a:t>single external load balancer IP address</a:t>
            </a:r>
          </a:p>
          <a:p>
            <a:pPr lvl="1"/>
            <a:r>
              <a:rPr lang="en-GB" b="1" dirty="0" smtClean="0"/>
              <a:t>Pod </a:t>
            </a:r>
            <a:r>
              <a:rPr lang="en-GB" b="1" dirty="0"/>
              <a:t>is selected </a:t>
            </a:r>
            <a:r>
              <a:rPr lang="en-GB" dirty="0"/>
              <a:t>to respond to the request based on the current load of each </a:t>
            </a:r>
            <a:r>
              <a:rPr lang="en-GB" dirty="0" smtClean="0"/>
              <a:t>node </a:t>
            </a:r>
            <a:r>
              <a:rPr lang="en-GB" dirty="0" smtClean="0">
                <a:sym typeface="Wingdings" panose="05000000000000000000" pitchFamily="2" charset="2"/>
              </a:rPr>
              <a:t> </a:t>
            </a:r>
            <a:r>
              <a:rPr lang="en-GB" dirty="0" smtClean="0"/>
              <a:t>selected </a:t>
            </a:r>
            <a:r>
              <a:rPr lang="en-GB" b="1" dirty="0" smtClean="0"/>
              <a:t>by the cloud providers load balancer</a:t>
            </a:r>
            <a:r>
              <a:rPr lang="en-GB" dirty="0" smtClean="0"/>
              <a:t>.</a:t>
            </a:r>
          </a:p>
          <a:p>
            <a:r>
              <a:rPr lang="en-GB" dirty="0" smtClean="0"/>
              <a:t>For a multiport service of this type, </a:t>
            </a:r>
            <a:r>
              <a:rPr lang="en-GB" dirty="0"/>
              <a:t>all ports must have the same protocol </a:t>
            </a:r>
            <a:r>
              <a:rPr lang="en-GB" dirty="0" smtClean="0"/>
              <a:t>(TCP</a:t>
            </a:r>
            <a:r>
              <a:rPr lang="en-GB" dirty="0"/>
              <a:t>, UDP, </a:t>
            </a:r>
            <a:r>
              <a:rPr lang="en-GB" dirty="0" smtClean="0"/>
              <a:t>or SCTP)</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91530860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Minikube</a:t>
            </a:r>
            <a:r>
              <a:rPr lang="en-GB" dirty="0" smtClean="0"/>
              <a:t> Tunnelling</a:t>
            </a:r>
            <a:endParaRPr lang="en-GB" dirty="0"/>
          </a:p>
        </p:txBody>
      </p:sp>
      <p:sp>
        <p:nvSpPr>
          <p:cNvPr id="3" name="Content Placeholder 2"/>
          <p:cNvSpPr>
            <a:spLocks noGrp="1"/>
          </p:cNvSpPr>
          <p:nvPr>
            <p:ph idx="1"/>
          </p:nvPr>
        </p:nvSpPr>
        <p:spPr>
          <a:xfrm>
            <a:off x="1047750" y="1346071"/>
            <a:ext cx="7029450" cy="4492754"/>
          </a:xfrm>
        </p:spPr>
        <p:txBody>
          <a:bodyPr/>
          <a:lstStyle/>
          <a:p>
            <a:r>
              <a:rPr lang="en-GB" dirty="0"/>
              <a:t>Services of type </a:t>
            </a:r>
            <a:r>
              <a:rPr lang="en-GB" dirty="0" err="1"/>
              <a:t>LoadBalancer</a:t>
            </a:r>
            <a:r>
              <a:rPr lang="en-GB" dirty="0"/>
              <a:t> can be exposed via the </a:t>
            </a:r>
            <a:r>
              <a:rPr lang="en-GB" b="1" i="1" dirty="0" err="1"/>
              <a:t>minikube</a:t>
            </a:r>
            <a:r>
              <a:rPr lang="en-GB" b="1" i="1" dirty="0"/>
              <a:t> tunnel </a:t>
            </a:r>
            <a:r>
              <a:rPr lang="en-GB" dirty="0"/>
              <a:t>command</a:t>
            </a:r>
            <a:r>
              <a:rPr lang="en-GB" dirty="0" smtClean="0"/>
              <a:t>.</a:t>
            </a:r>
          </a:p>
          <a:p>
            <a:r>
              <a:rPr lang="en-GB" dirty="0" smtClean="0"/>
              <a:t>Runs </a:t>
            </a:r>
            <a:r>
              <a:rPr lang="en-GB" dirty="0"/>
              <a:t>as a process, creating a network route on the host to the service CIDR of the cluster using the cluster’s IP address as a gateway. </a:t>
            </a:r>
            <a:endParaRPr lang="en-GB" dirty="0" smtClean="0"/>
          </a:p>
          <a:p>
            <a:r>
              <a:rPr lang="en-GB" dirty="0" smtClean="0"/>
              <a:t>The </a:t>
            </a:r>
            <a:r>
              <a:rPr lang="en-GB" dirty="0"/>
              <a:t>tunnel command </a:t>
            </a:r>
            <a:r>
              <a:rPr lang="en-GB" b="1" dirty="0"/>
              <a:t>exposes the external IP </a:t>
            </a:r>
            <a:r>
              <a:rPr lang="en-GB" dirty="0"/>
              <a:t>directly to any program running on the host operating system</a:t>
            </a:r>
            <a:r>
              <a:rPr lang="en-GB" dirty="0" smtClean="0"/>
              <a:t>.</a:t>
            </a:r>
          </a:p>
          <a:p>
            <a:endParaRPr lang="en-GB" dirty="0"/>
          </a:p>
          <a:p>
            <a:r>
              <a:rPr lang="en-GB" dirty="0" smtClean="0"/>
              <a:t>If the tunnel shuts down in an abrupt manner, you can end up with orphaned routes. Tidy up using the</a:t>
            </a:r>
            <a:r>
              <a:rPr lang="en-GB" dirty="0"/>
              <a:t/>
            </a:r>
            <a:br>
              <a:rPr lang="en-GB" dirty="0"/>
            </a:br>
            <a:r>
              <a:rPr lang="en-GB" b="1" i="1" dirty="0" err="1"/>
              <a:t>minikube</a:t>
            </a:r>
            <a:r>
              <a:rPr lang="en-GB" b="1" i="1" dirty="0"/>
              <a:t> tunnel </a:t>
            </a:r>
            <a:r>
              <a:rPr lang="en-GB" b="1" i="1" dirty="0" smtClean="0"/>
              <a:t>--</a:t>
            </a:r>
            <a:r>
              <a:rPr lang="en-GB" b="1" i="1" dirty="0" err="1" smtClean="0"/>
              <a:t>cleanup</a:t>
            </a:r>
            <a:r>
              <a:rPr lang="en-GB" b="1" i="1" dirty="0" smtClean="0"/>
              <a:t> </a:t>
            </a:r>
            <a:r>
              <a:rPr lang="en-GB" dirty="0" smtClean="0"/>
              <a:t>command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974975" y="6191927"/>
            <a:ext cx="5442516" cy="369332"/>
          </a:xfrm>
          <a:prstGeom prst="rect">
            <a:avLst/>
          </a:prstGeom>
          <a:noFill/>
        </p:spPr>
        <p:txBody>
          <a:bodyPr wrap="none" rtlCol="0">
            <a:spAutoFit/>
          </a:bodyPr>
          <a:lstStyle/>
          <a:p>
            <a:r>
              <a:rPr lang="en-GB" dirty="0"/>
              <a:t>https://minikube.sigs.k8s.io/docs/commands/tunnel/</a:t>
            </a:r>
          </a:p>
        </p:txBody>
      </p:sp>
    </p:spTree>
    <p:extLst>
      <p:ext uri="{BB962C8B-B14F-4D97-AF65-F5344CB8AC3E}">
        <p14:creationId xmlns:p14="http://schemas.microsoft.com/office/powerpoint/2010/main" val="338027343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712178"/>
            <a:ext cx="7029450" cy="1404404"/>
          </a:xfrm>
        </p:spPr>
        <p:txBody>
          <a:bodyPr/>
          <a:lstStyle/>
          <a:p>
            <a:r>
              <a:rPr lang="en-GB" dirty="0" smtClean="0"/>
              <a:t>Create a </a:t>
            </a:r>
            <a:r>
              <a:rPr lang="en-GB" dirty="0" err="1" smtClean="0"/>
              <a:t>LoadBalancer</a:t>
            </a:r>
            <a:r>
              <a:rPr lang="en-GB" dirty="0" smtClean="0"/>
              <a:t> service using the command line with the service port number = 778</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7" name="Group 6"/>
          <p:cNvGrpSpPr/>
          <p:nvPr/>
        </p:nvGrpSpPr>
        <p:grpSpPr>
          <a:xfrm>
            <a:off x="111700" y="1607609"/>
            <a:ext cx="8977749" cy="3416320"/>
            <a:chOff x="111700" y="1607609"/>
            <a:chExt cx="8977749" cy="3416320"/>
          </a:xfrm>
        </p:grpSpPr>
        <p:sp>
          <p:nvSpPr>
            <p:cNvPr id="5" name="TextBox 4"/>
            <p:cNvSpPr txBox="1"/>
            <p:nvPr/>
          </p:nvSpPr>
          <p:spPr>
            <a:xfrm>
              <a:off x="111700" y="1607609"/>
              <a:ext cx="8977749" cy="3416320"/>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create deployment k8s-pod-deploy --</a:t>
              </a:r>
              <a:r>
                <a:rPr lang="en-GB" dirty="0" smtClean="0">
                  <a:solidFill>
                    <a:schemeClr val="accent1">
                      <a:lumMod val="50000"/>
                    </a:schemeClr>
                  </a:solidFill>
                </a:rPr>
                <a:t>image=</a:t>
              </a:r>
              <a:r>
                <a:rPr lang="en-GB" dirty="0" err="1" smtClean="0">
                  <a:solidFill>
                    <a:schemeClr val="accent1">
                      <a:lumMod val="50000"/>
                    </a:schemeClr>
                  </a:solidFill>
                </a:rPr>
                <a:t>mikeduwtsd</a:t>
              </a:r>
              <a:r>
                <a:rPr lang="en-GB" dirty="0" smtClean="0">
                  <a:solidFill>
                    <a:schemeClr val="accent1">
                      <a:lumMod val="50000"/>
                    </a:schemeClr>
                  </a:solidFill>
                </a:rPr>
                <a:t>/k8s-pod</a:t>
              </a:r>
              <a:endParaRPr lang="en-GB" dirty="0">
                <a:solidFill>
                  <a:schemeClr val="accent1">
                    <a:lumMod val="50000"/>
                  </a:schemeClr>
                </a:solidFill>
              </a:endParaRPr>
            </a:p>
            <a:p>
              <a:r>
                <a:rPr lang="en-GB" dirty="0" err="1">
                  <a:solidFill>
                    <a:schemeClr val="bg1"/>
                  </a:solidFill>
                </a:rPr>
                <a:t>deployment.apps</a:t>
              </a:r>
              <a:r>
                <a:rPr lang="en-GB" dirty="0">
                  <a:solidFill>
                    <a:schemeClr val="bg1"/>
                  </a:solidFill>
                </a:rPr>
                <a:t>/k8s-pod-deploy </a:t>
              </a:r>
              <a:r>
                <a:rPr lang="en-GB" dirty="0" smtClean="0">
                  <a:solidFill>
                    <a:schemeClr val="bg1"/>
                  </a:solidFill>
                </a:rPr>
                <a:t>created</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scale --replicas=3 deploy/k8s-pod-deploy</a:t>
              </a:r>
            </a:p>
            <a:p>
              <a:r>
                <a:rPr lang="en-GB" dirty="0" err="1">
                  <a:solidFill>
                    <a:schemeClr val="bg1"/>
                  </a:solidFill>
                </a:rPr>
                <a:t>deployment.apps</a:t>
              </a:r>
              <a:r>
                <a:rPr lang="en-GB" dirty="0">
                  <a:solidFill>
                    <a:schemeClr val="bg1"/>
                  </a:solidFill>
                </a:rPr>
                <a:t>/k8s-pod-deploy </a:t>
              </a:r>
              <a:r>
                <a:rPr lang="en-GB" dirty="0" smtClean="0">
                  <a:solidFill>
                    <a:schemeClr val="bg1"/>
                  </a:solidFill>
                </a:rPr>
                <a:t>scaled</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k8s-pod-deploy --name=k8s-pod-svc --port=778 --target-port=1339 </a:t>
              </a:r>
              <a:r>
                <a:rPr lang="en-GB" dirty="0">
                  <a:solidFill>
                    <a:srgbClr val="FF0000"/>
                  </a:solidFill>
                </a:rPr>
                <a:t>--</a:t>
              </a:r>
              <a:r>
                <a:rPr lang="en-GB" dirty="0" smtClean="0">
                  <a:solidFill>
                    <a:srgbClr val="FF0000"/>
                  </a:solidFill>
                </a:rPr>
                <a:t>type=</a:t>
              </a:r>
              <a:r>
                <a:rPr lang="en-GB" dirty="0" err="1" smtClean="0">
                  <a:solidFill>
                    <a:srgbClr val="FF0000"/>
                  </a:solidFill>
                </a:rPr>
                <a:t>LoadBalancer</a:t>
              </a:r>
              <a:endParaRPr lang="en-GB" dirty="0">
                <a:solidFill>
                  <a:srgbClr val="FF0000"/>
                </a:solidFill>
              </a:endParaRPr>
            </a:p>
            <a:p>
              <a:r>
                <a:rPr lang="en-GB" dirty="0">
                  <a:solidFill>
                    <a:schemeClr val="bg1"/>
                  </a:solidFill>
                </a:rPr>
                <a:t>service/k8s-pod-svc exposed</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a:t>
              </a:r>
              <a:r>
                <a:rPr lang="en-GB" dirty="0" smtClean="0">
                  <a:solidFill>
                    <a:schemeClr val="accent1">
                      <a:lumMod val="50000"/>
                    </a:schemeClr>
                  </a:solidFill>
                </a:rPr>
                <a:t>svc  </a:t>
              </a:r>
              <a:r>
                <a:rPr lang="en-GB" i="1" dirty="0" smtClean="0">
                  <a:solidFill>
                    <a:schemeClr val="accent1">
                      <a:lumMod val="50000"/>
                    </a:schemeClr>
                  </a:solidFill>
                </a:rPr>
                <a:t>(</a:t>
              </a:r>
              <a:r>
                <a:rPr lang="en-GB" i="1" dirty="0">
                  <a:solidFill>
                    <a:schemeClr val="accent1">
                      <a:lumMod val="50000"/>
                    </a:schemeClr>
                  </a:solidFill>
                </a:rPr>
                <a:t>or try </a:t>
              </a:r>
              <a:r>
                <a:rPr lang="en-GB" i="1" dirty="0" err="1">
                  <a:solidFill>
                    <a:schemeClr val="accent1">
                      <a:lumMod val="50000"/>
                    </a:schemeClr>
                  </a:solidFill>
                </a:rPr>
                <a:t>kubectl</a:t>
              </a:r>
              <a:r>
                <a:rPr lang="en-GB" i="1" dirty="0">
                  <a:solidFill>
                    <a:schemeClr val="accent1">
                      <a:lumMod val="50000"/>
                    </a:schemeClr>
                  </a:solidFill>
                </a:rPr>
                <a:t> describe svc </a:t>
              </a:r>
              <a:r>
                <a:rPr lang="en-GB" i="1" dirty="0" smtClean="0">
                  <a:solidFill>
                    <a:schemeClr val="accent1">
                      <a:lumMod val="50000"/>
                    </a:schemeClr>
                  </a:solidFill>
                </a:rPr>
                <a:t>k8s-pod-svc)</a:t>
              </a:r>
              <a:endParaRPr lang="en-GB" i="1" dirty="0">
                <a:solidFill>
                  <a:schemeClr val="accent1">
                    <a:lumMod val="50000"/>
                  </a:schemeClr>
                </a:solidFill>
              </a:endParaRPr>
            </a:p>
            <a:p>
              <a:r>
                <a:rPr lang="en-GB" dirty="0">
                  <a:solidFill>
                    <a:schemeClr val="bg1"/>
                  </a:solidFill>
                </a:rPr>
                <a:t>NAME          </a:t>
              </a:r>
              <a:r>
                <a:rPr lang="en-GB" dirty="0" smtClean="0">
                  <a:solidFill>
                    <a:schemeClr val="bg1"/>
                  </a:solidFill>
                </a:rPr>
                <a:t>  TYPE                CLUSTER-IP       </a:t>
              </a:r>
              <a:r>
                <a:rPr lang="en-GB" dirty="0">
                  <a:solidFill>
                    <a:schemeClr val="bg1"/>
                  </a:solidFill>
                </a:rPr>
                <a:t>EXTERNAL-IP   PORT(S)          </a:t>
              </a:r>
              <a:r>
                <a:rPr lang="en-GB" dirty="0" smtClean="0">
                  <a:solidFill>
                    <a:schemeClr val="bg1"/>
                  </a:solidFill>
                </a:rPr>
                <a:t>   AGE</a:t>
              </a:r>
              <a:endParaRPr lang="en-GB" dirty="0">
                <a:solidFill>
                  <a:schemeClr val="bg1"/>
                </a:solidFill>
              </a:endParaRPr>
            </a:p>
            <a:p>
              <a:r>
                <a:rPr lang="en-GB" dirty="0">
                  <a:solidFill>
                    <a:schemeClr val="bg1"/>
                  </a:solidFill>
                </a:rPr>
                <a:t>k8s-pod-svc   </a:t>
              </a:r>
              <a:r>
                <a:rPr lang="en-GB" dirty="0" err="1">
                  <a:solidFill>
                    <a:schemeClr val="bg1"/>
                  </a:solidFill>
                </a:rPr>
                <a:t>LoadBalancer</a:t>
              </a:r>
              <a:r>
                <a:rPr lang="en-GB" dirty="0">
                  <a:solidFill>
                    <a:schemeClr val="bg1"/>
                  </a:solidFill>
                </a:rPr>
                <a:t>   10.107.121.126   </a:t>
              </a:r>
              <a:r>
                <a:rPr lang="en-GB" dirty="0">
                  <a:solidFill>
                    <a:srgbClr val="0070C0"/>
                  </a:solidFill>
                </a:rPr>
                <a:t>&lt;pending&gt;</a:t>
              </a:r>
              <a:r>
                <a:rPr lang="en-GB" dirty="0">
                  <a:solidFill>
                    <a:schemeClr val="bg1"/>
                  </a:solidFill>
                </a:rPr>
                <a:t>     </a:t>
              </a:r>
              <a:r>
                <a:rPr lang="en-GB" dirty="0" smtClean="0">
                  <a:solidFill>
                    <a:schemeClr val="bg1"/>
                  </a:solidFill>
                </a:rPr>
                <a:t>     778:32386/TCP   9s</a:t>
              </a:r>
              <a:endParaRPr lang="en-GB" dirty="0">
                <a:solidFill>
                  <a:schemeClr val="bg1"/>
                </a:solidFill>
              </a:endParaRPr>
            </a:p>
            <a:p>
              <a:endParaRPr lang="en-GB" dirty="0" smtClean="0">
                <a:solidFill>
                  <a:schemeClr val="bg1"/>
                </a:solidFill>
              </a:endParaRPr>
            </a:p>
            <a:p>
              <a:endParaRPr lang="en-GB" dirty="0">
                <a:solidFill>
                  <a:schemeClr val="bg1"/>
                </a:solidFill>
              </a:endParaRPr>
            </a:p>
          </p:txBody>
        </p:sp>
        <p:sp>
          <p:nvSpPr>
            <p:cNvPr id="6" name="TextBox 5"/>
            <p:cNvSpPr txBox="1"/>
            <p:nvPr/>
          </p:nvSpPr>
          <p:spPr>
            <a:xfrm>
              <a:off x="6559751" y="4570018"/>
              <a:ext cx="1864613" cy="369332"/>
            </a:xfrm>
            <a:prstGeom prst="rect">
              <a:avLst/>
            </a:prstGeom>
            <a:noFill/>
          </p:spPr>
          <p:txBody>
            <a:bodyPr wrap="none" rtlCol="0">
              <a:spAutoFit/>
            </a:bodyPr>
            <a:lstStyle/>
            <a:p>
              <a:r>
                <a:rPr lang="en-GB" dirty="0" smtClean="0">
                  <a:solidFill>
                    <a:srgbClr val="FFC000"/>
                  </a:solidFill>
                </a:rPr>
                <a:t>port  :  </a:t>
              </a:r>
              <a:r>
                <a:rPr lang="en-GB" dirty="0" err="1" smtClean="0">
                  <a:solidFill>
                    <a:srgbClr val="FFC000"/>
                  </a:solidFill>
                </a:rPr>
                <a:t>nodePort</a:t>
              </a:r>
              <a:endParaRPr lang="en-GB" dirty="0">
                <a:solidFill>
                  <a:srgbClr val="FFC000"/>
                </a:solidFill>
              </a:endParaRPr>
            </a:p>
          </p:txBody>
        </p:sp>
        <p:cxnSp>
          <p:nvCxnSpPr>
            <p:cNvPr id="8" name="Straight Arrow Connector 7"/>
            <p:cNvCxnSpPr/>
            <p:nvPr/>
          </p:nvCxnSpPr>
          <p:spPr bwMode="auto">
            <a:xfrm flipH="1" flipV="1">
              <a:off x="6926442" y="4383431"/>
              <a:ext cx="4640" cy="186587"/>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a:stCxn id="6" idx="0"/>
            </p:cNvCxnSpPr>
            <p:nvPr/>
          </p:nvCxnSpPr>
          <p:spPr bwMode="auto">
            <a:xfrm flipV="1">
              <a:off x="7492058" y="4383431"/>
              <a:ext cx="0" cy="186587"/>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10" name="TextBox 9"/>
          <p:cNvSpPr txBox="1"/>
          <p:nvPr/>
        </p:nvSpPr>
        <p:spPr>
          <a:xfrm>
            <a:off x="3258420" y="6247547"/>
            <a:ext cx="5724644" cy="369332"/>
          </a:xfrm>
          <a:prstGeom prst="rect">
            <a:avLst/>
          </a:prstGeom>
          <a:noFill/>
        </p:spPr>
        <p:txBody>
          <a:bodyPr wrap="none" rtlCol="0">
            <a:spAutoFit/>
          </a:bodyPr>
          <a:lstStyle/>
          <a:p>
            <a:r>
              <a:rPr lang="en-GB" dirty="0"/>
              <a:t>https://minikube.sigs.k8s.io/docs/handbook/accessing/</a:t>
            </a:r>
          </a:p>
        </p:txBody>
      </p:sp>
      <p:sp>
        <p:nvSpPr>
          <p:cNvPr id="11" name="Content Placeholder 2"/>
          <p:cNvSpPr txBox="1">
            <a:spLocks/>
          </p:cNvSpPr>
          <p:nvPr/>
        </p:nvSpPr>
        <p:spPr bwMode="auto">
          <a:xfrm>
            <a:off x="1047750" y="5150406"/>
            <a:ext cx="7029450" cy="9559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solidFill>
                  <a:srgbClr val="FF0000"/>
                </a:solidFill>
              </a:rPr>
              <a:t>The External IP is </a:t>
            </a:r>
            <a:r>
              <a:rPr lang="en-GB" dirty="0" smtClean="0">
                <a:solidFill>
                  <a:srgbClr val="0070C0"/>
                </a:solidFill>
              </a:rPr>
              <a:t>&lt;pending&gt;</a:t>
            </a:r>
            <a:r>
              <a:rPr lang="en-GB" dirty="0" smtClean="0">
                <a:solidFill>
                  <a:srgbClr val="FF0000"/>
                </a:solidFill>
              </a:rPr>
              <a:t> </a:t>
            </a:r>
            <a:r>
              <a:rPr lang="en-GB" dirty="0" smtClean="0"/>
              <a:t>here because </a:t>
            </a:r>
            <a:r>
              <a:rPr lang="en-GB" dirty="0" err="1" smtClean="0"/>
              <a:t>minikube</a:t>
            </a:r>
            <a:r>
              <a:rPr lang="en-GB" dirty="0" smtClean="0"/>
              <a:t> has no way of exposing the this IP address to the host computer </a:t>
            </a:r>
            <a:r>
              <a:rPr lang="en-GB" dirty="0" smtClean="0">
                <a:sym typeface="Wingdings" panose="05000000000000000000" pitchFamily="2" charset="2"/>
              </a:rPr>
              <a:t> we need to start a tunnel</a:t>
            </a:r>
            <a:endParaRPr lang="en-GB" dirty="0" smtClean="0"/>
          </a:p>
        </p:txBody>
      </p:sp>
    </p:spTree>
    <p:extLst>
      <p:ext uri="{BB962C8B-B14F-4D97-AF65-F5344CB8AC3E}">
        <p14:creationId xmlns:p14="http://schemas.microsoft.com/office/powerpoint/2010/main" val="2556950223"/>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37609"/>
            <a:ext cx="7029450" cy="468804"/>
          </a:xfrm>
        </p:spPr>
        <p:txBody>
          <a:bodyPr/>
          <a:lstStyle/>
          <a:p>
            <a:r>
              <a:rPr lang="en-GB" b="1" dirty="0" smtClean="0"/>
              <a:t>Open a second terminal window </a:t>
            </a:r>
            <a:r>
              <a:rPr lang="en-GB" dirty="0" smtClean="0"/>
              <a:t>to start </a:t>
            </a:r>
            <a:r>
              <a:rPr lang="en-GB" dirty="0" err="1" smtClean="0"/>
              <a:t>minikube</a:t>
            </a:r>
            <a:r>
              <a:rPr lang="en-GB" dirty="0" smtClean="0"/>
              <a:t> tunnel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11699" y="1359997"/>
            <a:ext cx="8977749" cy="2031325"/>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minikube</a:t>
            </a:r>
            <a:r>
              <a:rPr lang="en-GB" dirty="0" smtClean="0">
                <a:solidFill>
                  <a:schemeClr val="accent1">
                    <a:lumMod val="50000"/>
                  </a:schemeClr>
                </a:solidFill>
              </a:rPr>
              <a:t> tunnel                     </a:t>
            </a:r>
            <a:r>
              <a:rPr lang="en-GB" dirty="0" smtClean="0">
                <a:solidFill>
                  <a:srgbClr val="FF0000"/>
                </a:solidFill>
                <a:sym typeface="Wingdings" panose="05000000000000000000" pitchFamily="2" charset="2"/>
              </a:rPr>
              <a:t> may need admin rights</a:t>
            </a:r>
            <a:endParaRPr lang="en-GB" dirty="0">
              <a:solidFill>
                <a:schemeClr val="accent1">
                  <a:lumMod val="50000"/>
                </a:schemeClr>
              </a:solidFill>
            </a:endParaRPr>
          </a:p>
          <a:p>
            <a:r>
              <a:rPr lang="en-GB" dirty="0">
                <a:solidFill>
                  <a:schemeClr val="bg1"/>
                </a:solidFill>
              </a:rPr>
              <a:t>Status:</a:t>
            </a:r>
          </a:p>
          <a:p>
            <a:r>
              <a:rPr lang="en-GB" dirty="0">
                <a:solidFill>
                  <a:schemeClr val="bg1"/>
                </a:solidFill>
              </a:rPr>
              <a:t>        machine: </a:t>
            </a:r>
            <a:r>
              <a:rPr lang="en-GB" dirty="0" err="1">
                <a:solidFill>
                  <a:schemeClr val="bg1"/>
                </a:solidFill>
              </a:rPr>
              <a:t>minikube</a:t>
            </a:r>
            <a:endParaRPr lang="en-GB" dirty="0">
              <a:solidFill>
                <a:schemeClr val="bg1"/>
              </a:solidFill>
            </a:endParaRPr>
          </a:p>
          <a:p>
            <a:r>
              <a:rPr lang="en-GB" dirty="0">
                <a:solidFill>
                  <a:schemeClr val="bg1"/>
                </a:solidFill>
              </a:rPr>
              <a:t>        </a:t>
            </a:r>
            <a:r>
              <a:rPr lang="en-GB" dirty="0" err="1">
                <a:solidFill>
                  <a:schemeClr val="bg1"/>
                </a:solidFill>
              </a:rPr>
              <a:t>pid</a:t>
            </a:r>
            <a:r>
              <a:rPr lang="en-GB" dirty="0">
                <a:solidFill>
                  <a:schemeClr val="bg1"/>
                </a:solidFill>
              </a:rPr>
              <a:t>: 9964</a:t>
            </a:r>
          </a:p>
          <a:p>
            <a:r>
              <a:rPr lang="en-GB" dirty="0">
                <a:solidFill>
                  <a:schemeClr val="bg1"/>
                </a:solidFill>
              </a:rPr>
              <a:t>        route: 10.96.0.0/12 -&gt; 172.28.79.245</a:t>
            </a:r>
          </a:p>
          <a:p>
            <a:r>
              <a:rPr lang="en-GB" dirty="0">
                <a:solidFill>
                  <a:schemeClr val="bg1"/>
                </a:solidFill>
              </a:rPr>
              <a:t>        </a:t>
            </a:r>
            <a:r>
              <a:rPr lang="en-GB" dirty="0" err="1">
                <a:solidFill>
                  <a:schemeClr val="bg1"/>
                </a:solidFill>
              </a:rPr>
              <a:t>minikube</a:t>
            </a:r>
            <a:r>
              <a:rPr lang="en-GB" dirty="0">
                <a:solidFill>
                  <a:schemeClr val="bg1"/>
                </a:solidFill>
              </a:rPr>
              <a:t>: Running</a:t>
            </a:r>
          </a:p>
          <a:p>
            <a:r>
              <a:rPr lang="en-GB" dirty="0">
                <a:solidFill>
                  <a:schemeClr val="bg1"/>
                </a:solidFill>
              </a:rPr>
              <a:t>        services: [k8s-pod-svc</a:t>
            </a:r>
            <a:r>
              <a:rPr lang="en-GB" dirty="0" smtClean="0">
                <a:solidFill>
                  <a:schemeClr val="bg1"/>
                </a:solidFill>
              </a:rPr>
              <a:t>] ….</a:t>
            </a:r>
            <a:r>
              <a:rPr lang="en-GB" dirty="0" err="1" smtClean="0">
                <a:solidFill>
                  <a:schemeClr val="bg1"/>
                </a:solidFill>
              </a:rPr>
              <a:t>etc</a:t>
            </a:r>
            <a:r>
              <a:rPr lang="en-GB" dirty="0" smtClean="0">
                <a:solidFill>
                  <a:schemeClr val="bg1"/>
                </a:solidFill>
              </a:rPr>
              <a:t>….</a:t>
            </a:r>
          </a:p>
        </p:txBody>
      </p:sp>
      <p:sp>
        <p:nvSpPr>
          <p:cNvPr id="10" name="TextBox 9"/>
          <p:cNvSpPr txBox="1"/>
          <p:nvPr/>
        </p:nvSpPr>
        <p:spPr>
          <a:xfrm>
            <a:off x="79375" y="4172594"/>
            <a:ext cx="8977749" cy="923330"/>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a:t>
            </a:r>
            <a:r>
              <a:rPr lang="en-GB" dirty="0" smtClean="0">
                <a:solidFill>
                  <a:schemeClr val="accent1">
                    <a:lumMod val="50000"/>
                  </a:schemeClr>
                </a:solidFill>
              </a:rPr>
              <a:t>svc  </a:t>
            </a:r>
            <a:r>
              <a:rPr lang="en-GB" i="1" dirty="0" smtClean="0">
                <a:solidFill>
                  <a:schemeClr val="accent1">
                    <a:lumMod val="50000"/>
                  </a:schemeClr>
                </a:solidFill>
              </a:rPr>
              <a:t>(</a:t>
            </a:r>
            <a:r>
              <a:rPr lang="en-GB" i="1" dirty="0">
                <a:solidFill>
                  <a:schemeClr val="accent1">
                    <a:lumMod val="50000"/>
                  </a:schemeClr>
                </a:solidFill>
              </a:rPr>
              <a:t>or try </a:t>
            </a:r>
            <a:r>
              <a:rPr lang="en-GB" i="1" dirty="0" err="1">
                <a:solidFill>
                  <a:schemeClr val="accent1">
                    <a:lumMod val="50000"/>
                  </a:schemeClr>
                </a:solidFill>
              </a:rPr>
              <a:t>kubectl</a:t>
            </a:r>
            <a:r>
              <a:rPr lang="en-GB" i="1" dirty="0">
                <a:solidFill>
                  <a:schemeClr val="accent1">
                    <a:lumMod val="50000"/>
                  </a:schemeClr>
                </a:solidFill>
              </a:rPr>
              <a:t> describe svc </a:t>
            </a:r>
            <a:r>
              <a:rPr lang="en-GB" i="1" dirty="0" smtClean="0">
                <a:solidFill>
                  <a:schemeClr val="accent1">
                    <a:lumMod val="50000"/>
                  </a:schemeClr>
                </a:solidFill>
              </a:rPr>
              <a:t>k8s-pod-svc)</a:t>
            </a:r>
            <a:endParaRPr lang="en-GB" i="1" dirty="0">
              <a:solidFill>
                <a:schemeClr val="accent1">
                  <a:lumMod val="50000"/>
                </a:schemeClr>
              </a:solidFill>
            </a:endParaRPr>
          </a:p>
          <a:p>
            <a:r>
              <a:rPr lang="en-GB" dirty="0">
                <a:solidFill>
                  <a:schemeClr val="bg1"/>
                </a:solidFill>
              </a:rPr>
              <a:t>NAME          </a:t>
            </a:r>
            <a:r>
              <a:rPr lang="en-GB" dirty="0" smtClean="0">
                <a:solidFill>
                  <a:schemeClr val="bg1"/>
                </a:solidFill>
              </a:rPr>
              <a:t>  TYPE                CLUSTER-IP       </a:t>
            </a:r>
            <a:r>
              <a:rPr lang="en-GB" dirty="0">
                <a:solidFill>
                  <a:schemeClr val="bg1"/>
                </a:solidFill>
              </a:rPr>
              <a:t>EXTERNAL-IP      PORT(S)          </a:t>
            </a:r>
            <a:r>
              <a:rPr lang="en-GB" dirty="0" smtClean="0">
                <a:solidFill>
                  <a:schemeClr val="bg1"/>
                </a:solidFill>
              </a:rPr>
              <a:t>   …</a:t>
            </a:r>
            <a:endParaRPr lang="en-GB" dirty="0">
              <a:solidFill>
                <a:schemeClr val="bg1"/>
              </a:solidFill>
            </a:endParaRPr>
          </a:p>
          <a:p>
            <a:r>
              <a:rPr lang="en-GB" dirty="0">
                <a:solidFill>
                  <a:schemeClr val="bg1"/>
                </a:solidFill>
              </a:rPr>
              <a:t>k8s-pod-svc   </a:t>
            </a:r>
            <a:r>
              <a:rPr lang="en-GB" dirty="0" err="1">
                <a:solidFill>
                  <a:schemeClr val="bg1"/>
                </a:solidFill>
              </a:rPr>
              <a:t>LoadBalancer</a:t>
            </a:r>
            <a:r>
              <a:rPr lang="en-GB" dirty="0">
                <a:solidFill>
                  <a:schemeClr val="bg1"/>
                </a:solidFill>
              </a:rPr>
              <a:t>   10.107.121.126   </a:t>
            </a:r>
            <a:r>
              <a:rPr lang="en-GB" dirty="0">
                <a:solidFill>
                  <a:srgbClr val="FFC000"/>
                </a:solidFill>
              </a:rPr>
              <a:t>10.107.121.126</a:t>
            </a:r>
            <a:r>
              <a:rPr lang="en-GB" dirty="0">
                <a:solidFill>
                  <a:schemeClr val="bg1"/>
                </a:solidFill>
              </a:rPr>
              <a:t>   </a:t>
            </a:r>
            <a:r>
              <a:rPr lang="en-GB" dirty="0" smtClean="0">
                <a:solidFill>
                  <a:schemeClr val="bg1"/>
                </a:solidFill>
              </a:rPr>
              <a:t>  </a:t>
            </a:r>
            <a:r>
              <a:rPr lang="en-GB" dirty="0" smtClean="0">
                <a:solidFill>
                  <a:srgbClr val="0070C0"/>
                </a:solidFill>
              </a:rPr>
              <a:t>778</a:t>
            </a:r>
            <a:r>
              <a:rPr lang="en-GB" dirty="0" smtClean="0">
                <a:solidFill>
                  <a:schemeClr val="bg1"/>
                </a:solidFill>
              </a:rPr>
              <a:t>:32386/TCP   …</a:t>
            </a:r>
            <a:endParaRPr lang="en-GB" dirty="0">
              <a:solidFill>
                <a:schemeClr val="bg1"/>
              </a:solidFill>
            </a:endParaRPr>
          </a:p>
        </p:txBody>
      </p:sp>
      <p:sp>
        <p:nvSpPr>
          <p:cNvPr id="11" name="Content Placeholder 2"/>
          <p:cNvSpPr txBox="1">
            <a:spLocks/>
          </p:cNvSpPr>
          <p:nvPr/>
        </p:nvSpPr>
        <p:spPr bwMode="auto">
          <a:xfrm>
            <a:off x="1047750" y="3596460"/>
            <a:ext cx="7029450" cy="46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The External IP has now been allocated</a:t>
            </a:r>
          </a:p>
        </p:txBody>
      </p:sp>
      <p:sp>
        <p:nvSpPr>
          <p:cNvPr id="12" name="TextBox 11"/>
          <p:cNvSpPr txBox="1"/>
          <p:nvPr/>
        </p:nvSpPr>
        <p:spPr>
          <a:xfrm>
            <a:off x="1527175" y="5230865"/>
            <a:ext cx="4198585" cy="646331"/>
          </a:xfrm>
          <a:prstGeom prst="rect">
            <a:avLst/>
          </a:prstGeom>
          <a:noFill/>
        </p:spPr>
        <p:txBody>
          <a:bodyPr wrap="none" rtlCol="0">
            <a:spAutoFit/>
          </a:bodyPr>
          <a:lstStyle/>
          <a:p>
            <a:r>
              <a:rPr lang="en-GB" dirty="0"/>
              <a:t>Access this service via a browser using</a:t>
            </a:r>
            <a:br>
              <a:rPr lang="en-GB" dirty="0"/>
            </a:br>
            <a:r>
              <a:rPr lang="en-GB" dirty="0"/>
              <a:t>http://</a:t>
            </a:r>
            <a:r>
              <a:rPr lang="en-GB" dirty="0" smtClean="0">
                <a:solidFill>
                  <a:srgbClr val="FF0000"/>
                </a:solidFill>
              </a:rPr>
              <a:t>10.107.121.126</a:t>
            </a:r>
            <a:r>
              <a:rPr lang="en-GB" dirty="0" smtClean="0"/>
              <a:t>:</a:t>
            </a:r>
            <a:r>
              <a:rPr lang="en-GB" dirty="0" smtClean="0">
                <a:solidFill>
                  <a:srgbClr val="0070C0"/>
                </a:solidFill>
              </a:rPr>
              <a:t>778</a:t>
            </a:r>
            <a:endParaRPr lang="en-GB" dirty="0">
              <a:solidFill>
                <a:srgbClr val="0070C0"/>
              </a:solidFill>
            </a:endParaRPr>
          </a:p>
        </p:txBody>
      </p:sp>
      <p:sp>
        <p:nvSpPr>
          <p:cNvPr id="5" name="Rectangle 4"/>
          <p:cNvSpPr/>
          <p:nvPr/>
        </p:nvSpPr>
        <p:spPr bwMode="auto">
          <a:xfrm>
            <a:off x="4923692" y="4481146"/>
            <a:ext cx="1711570" cy="568569"/>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1527175" y="5805854"/>
            <a:ext cx="3557384" cy="369332"/>
          </a:xfrm>
          <a:prstGeom prst="rect">
            <a:avLst/>
          </a:prstGeom>
          <a:noFill/>
        </p:spPr>
        <p:txBody>
          <a:bodyPr wrap="none" rtlCol="0">
            <a:spAutoFit/>
          </a:bodyPr>
          <a:lstStyle/>
          <a:p>
            <a:r>
              <a:rPr lang="en-GB" dirty="0" smtClean="0"/>
              <a:t>Service port number (</a:t>
            </a:r>
            <a:r>
              <a:rPr lang="en-GB" i="1" dirty="0" smtClean="0"/>
              <a:t>port</a:t>
            </a:r>
            <a:r>
              <a:rPr lang="en-GB" dirty="0" smtClean="0"/>
              <a:t>) is 778</a:t>
            </a:r>
            <a:endParaRPr lang="en-GB" dirty="0"/>
          </a:p>
        </p:txBody>
      </p:sp>
      <p:sp>
        <p:nvSpPr>
          <p:cNvPr id="8" name="TextBox 7"/>
          <p:cNvSpPr txBox="1"/>
          <p:nvPr/>
        </p:nvSpPr>
        <p:spPr>
          <a:xfrm>
            <a:off x="6151684" y="5738447"/>
            <a:ext cx="2749471" cy="646331"/>
          </a:xfrm>
          <a:prstGeom prst="rect">
            <a:avLst/>
          </a:prstGeom>
          <a:noFill/>
        </p:spPr>
        <p:txBody>
          <a:bodyPr wrap="none" rtlCol="0">
            <a:spAutoFit/>
          </a:bodyPr>
          <a:lstStyle/>
          <a:p>
            <a:r>
              <a:rPr lang="en-GB" dirty="0" err="1" smtClean="0"/>
              <a:t>Minikube</a:t>
            </a:r>
            <a:r>
              <a:rPr lang="en-GB" dirty="0" smtClean="0"/>
              <a:t> playground use</a:t>
            </a:r>
            <a:br>
              <a:rPr lang="en-GB" dirty="0" smtClean="0"/>
            </a:br>
            <a:r>
              <a:rPr lang="en-GB" i="1" dirty="0" smtClean="0"/>
              <a:t>curl </a:t>
            </a:r>
            <a:r>
              <a:rPr lang="en-GB" i="1" dirty="0">
                <a:solidFill>
                  <a:srgbClr val="FF0000"/>
                </a:solidFill>
              </a:rPr>
              <a:t>10.107.121.126</a:t>
            </a:r>
            <a:r>
              <a:rPr lang="en-GB" i="1" dirty="0"/>
              <a:t>:</a:t>
            </a:r>
            <a:r>
              <a:rPr lang="en-GB" i="1" dirty="0">
                <a:solidFill>
                  <a:srgbClr val="0070C0"/>
                </a:solidFill>
              </a:rPr>
              <a:t>778</a:t>
            </a:r>
            <a:r>
              <a:rPr lang="en-GB" i="1" dirty="0" smtClean="0"/>
              <a:t> </a:t>
            </a:r>
            <a:endParaRPr lang="en-GB" i="1" dirty="0"/>
          </a:p>
        </p:txBody>
      </p:sp>
      <p:sp>
        <p:nvSpPr>
          <p:cNvPr id="14" name="TextBox 13"/>
          <p:cNvSpPr txBox="1"/>
          <p:nvPr/>
        </p:nvSpPr>
        <p:spPr>
          <a:xfrm>
            <a:off x="5315745" y="2128606"/>
            <a:ext cx="3678314" cy="830997"/>
          </a:xfrm>
          <a:prstGeom prst="rect">
            <a:avLst/>
          </a:prstGeom>
          <a:noFill/>
        </p:spPr>
        <p:txBody>
          <a:bodyPr wrap="square" rtlCol="0">
            <a:spAutoFit/>
          </a:bodyPr>
          <a:lstStyle/>
          <a:p>
            <a:r>
              <a:rPr lang="en-GB" sz="1600" i="1" dirty="0" smtClean="0">
                <a:solidFill>
                  <a:srgbClr val="FF0000"/>
                </a:solidFill>
              </a:rPr>
              <a:t>Leave it running!!</a:t>
            </a:r>
          </a:p>
          <a:p>
            <a:r>
              <a:rPr lang="en-GB" sz="1600" i="1" dirty="0" smtClean="0">
                <a:solidFill>
                  <a:srgbClr val="FF0000"/>
                </a:solidFill>
              </a:rPr>
              <a:t>Once you have finished use </a:t>
            </a:r>
            <a:r>
              <a:rPr lang="en-GB" sz="1600" i="1" dirty="0" err="1" smtClean="0">
                <a:solidFill>
                  <a:srgbClr val="FF0000"/>
                </a:solidFill>
              </a:rPr>
              <a:t>Ctrl+C</a:t>
            </a:r>
            <a:r>
              <a:rPr lang="en-GB" sz="1600" i="1" dirty="0" smtClean="0">
                <a:solidFill>
                  <a:srgbClr val="FF0000"/>
                </a:solidFill>
              </a:rPr>
              <a:t> to exit</a:t>
            </a:r>
            <a:endParaRPr lang="en-GB" sz="1600" i="1" dirty="0">
              <a:solidFill>
                <a:srgbClr val="FF0000"/>
              </a:solidFill>
            </a:endParaRPr>
          </a:p>
        </p:txBody>
      </p:sp>
    </p:spTree>
    <p:extLst>
      <p:ext uri="{BB962C8B-B14F-4D97-AF65-F5344CB8AC3E}">
        <p14:creationId xmlns:p14="http://schemas.microsoft.com/office/powerpoint/2010/main" val="159285068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148862"/>
            <a:ext cx="7105650" cy="2086707"/>
          </a:xfrm>
        </p:spPr>
        <p:txBody>
          <a:bodyPr/>
          <a:lstStyle/>
          <a:p>
            <a:r>
              <a:rPr lang="en-GB" dirty="0" smtClean="0"/>
              <a:t>You can still access the </a:t>
            </a:r>
            <a:r>
              <a:rPr lang="en-GB" dirty="0" err="1" smtClean="0"/>
              <a:t>loadbalancer</a:t>
            </a:r>
            <a:r>
              <a:rPr lang="en-GB" dirty="0" smtClean="0"/>
              <a:t> service using the </a:t>
            </a:r>
            <a:r>
              <a:rPr lang="en-GB" dirty="0" err="1" smtClean="0"/>
              <a:t>nodePort</a:t>
            </a:r>
            <a:r>
              <a:rPr lang="en-GB" dirty="0" smtClean="0"/>
              <a:t> approach </a:t>
            </a:r>
            <a:r>
              <a:rPr lang="en-GB" dirty="0" smtClean="0"/>
              <a:t>… use </a:t>
            </a:r>
            <a:r>
              <a:rPr lang="en-GB" dirty="0" smtClean="0"/>
              <a:t>the </a:t>
            </a:r>
            <a:r>
              <a:rPr lang="en-GB" i="1" dirty="0" err="1" smtClean="0"/>
              <a:t>minikube</a:t>
            </a:r>
            <a:r>
              <a:rPr lang="en-GB" i="1" dirty="0" smtClean="0"/>
              <a:t> service</a:t>
            </a:r>
            <a:r>
              <a:rPr lang="en-GB" dirty="0" smtClean="0"/>
              <a:t> </a:t>
            </a:r>
            <a:r>
              <a:rPr lang="en-GB" dirty="0" smtClean="0"/>
              <a:t>command to get the </a:t>
            </a:r>
            <a:r>
              <a:rPr lang="en-GB" dirty="0" err="1" smtClean="0"/>
              <a:t>nodeIP</a:t>
            </a:r>
            <a:r>
              <a:rPr lang="en-GB" dirty="0" smtClean="0"/>
              <a:t> address</a:t>
            </a:r>
            <a:endParaRPr lang="en-GB" dirty="0" smtClean="0"/>
          </a:p>
          <a:p>
            <a:r>
              <a:rPr lang="en-GB" dirty="0" smtClean="0"/>
              <a:t>However, this will not allocate an external IP</a:t>
            </a:r>
            <a:br>
              <a:rPr lang="en-GB" dirty="0" smtClean="0"/>
            </a:br>
            <a:r>
              <a:rPr lang="en-GB" dirty="0" smtClean="0"/>
              <a:t>(unless </a:t>
            </a:r>
            <a:r>
              <a:rPr lang="en-GB" dirty="0" smtClean="0"/>
              <a:t>of course, you </a:t>
            </a:r>
            <a:r>
              <a:rPr lang="en-GB" dirty="0" smtClean="0"/>
              <a:t>previously </a:t>
            </a:r>
            <a:r>
              <a:rPr lang="en-GB" dirty="0" smtClean="0"/>
              <a:t>executed </a:t>
            </a:r>
            <a:r>
              <a:rPr lang="en-GB" dirty="0" smtClean="0"/>
              <a:t>the tunnel command)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3600" y="3367772"/>
            <a:ext cx="8977749" cy="1200329"/>
          </a:xfrm>
          <a:prstGeom prst="rect">
            <a:avLst/>
          </a:prstGeom>
          <a:solidFill>
            <a:srgbClr val="000000"/>
          </a:solidFill>
        </p:spPr>
        <p:txBody>
          <a:bodyPr wrap="square" rtlCol="0">
            <a:spAutoFit/>
          </a:bodyPr>
          <a:lstStyle/>
          <a:p>
            <a:r>
              <a:rPr lang="en-GB" dirty="0" smtClean="0">
                <a:solidFill>
                  <a:schemeClr val="bg1"/>
                </a:solidFill>
              </a:rPr>
              <a:t>$ </a:t>
            </a:r>
            <a:r>
              <a:rPr lang="pl-PL" dirty="0">
                <a:solidFill>
                  <a:schemeClr val="accent1">
                    <a:lumMod val="50000"/>
                  </a:schemeClr>
                </a:solidFill>
              </a:rPr>
              <a:t>minikube service k8s-pod-svc --url</a:t>
            </a:r>
          </a:p>
          <a:p>
            <a:r>
              <a:rPr lang="pl-PL" dirty="0">
                <a:solidFill>
                  <a:schemeClr val="bg1"/>
                </a:solidFill>
              </a:rPr>
              <a:t>http://</a:t>
            </a:r>
            <a:r>
              <a:rPr lang="pl-PL" dirty="0" smtClean="0">
                <a:solidFill>
                  <a:schemeClr val="bg1"/>
                </a:solidFill>
              </a:rPr>
              <a:t>172.28.79.245:</a:t>
            </a:r>
            <a:r>
              <a:rPr lang="en-GB" dirty="0" smtClean="0">
                <a:solidFill>
                  <a:schemeClr val="bg1"/>
                </a:solidFill>
              </a:rPr>
              <a:t>32386</a:t>
            </a:r>
          </a:p>
          <a:p>
            <a:endParaRPr lang="en-GB" dirty="0">
              <a:solidFill>
                <a:schemeClr val="bg1"/>
              </a:solidFill>
            </a:endParaRPr>
          </a:p>
          <a:p>
            <a:endParaRPr lang="en-GB" dirty="0">
              <a:solidFill>
                <a:schemeClr val="bg1"/>
              </a:solidFill>
            </a:endParaRPr>
          </a:p>
        </p:txBody>
      </p:sp>
      <p:sp>
        <p:nvSpPr>
          <p:cNvPr id="6" name="TextBox 5"/>
          <p:cNvSpPr txBox="1"/>
          <p:nvPr/>
        </p:nvSpPr>
        <p:spPr>
          <a:xfrm>
            <a:off x="1188256" y="4122380"/>
            <a:ext cx="2399055" cy="369332"/>
          </a:xfrm>
          <a:prstGeom prst="rect">
            <a:avLst/>
          </a:prstGeom>
          <a:noFill/>
        </p:spPr>
        <p:txBody>
          <a:bodyPr wrap="none" rtlCol="0">
            <a:spAutoFit/>
          </a:bodyPr>
          <a:lstStyle/>
          <a:p>
            <a:r>
              <a:rPr lang="en-GB" dirty="0" smtClean="0">
                <a:solidFill>
                  <a:srgbClr val="FFC000"/>
                </a:solidFill>
              </a:rPr>
              <a:t>Node IP   :  </a:t>
            </a:r>
            <a:r>
              <a:rPr lang="en-GB" dirty="0" err="1" smtClean="0">
                <a:solidFill>
                  <a:srgbClr val="FFC000"/>
                </a:solidFill>
              </a:rPr>
              <a:t>nodePort</a:t>
            </a:r>
            <a:endParaRPr lang="en-GB" dirty="0">
              <a:solidFill>
                <a:srgbClr val="FFC000"/>
              </a:solidFill>
            </a:endParaRPr>
          </a:p>
        </p:txBody>
      </p:sp>
      <p:cxnSp>
        <p:nvCxnSpPr>
          <p:cNvPr id="7" name="Straight Arrow Connector 6"/>
          <p:cNvCxnSpPr/>
          <p:nvPr/>
        </p:nvCxnSpPr>
        <p:spPr bwMode="auto">
          <a:xfrm flipH="1" flipV="1">
            <a:off x="1735970" y="3968476"/>
            <a:ext cx="4640" cy="186587"/>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p:cNvCxnSpPr/>
          <p:nvPr/>
        </p:nvCxnSpPr>
        <p:spPr bwMode="auto">
          <a:xfrm flipH="1" flipV="1">
            <a:off x="2651285" y="3949720"/>
            <a:ext cx="3725" cy="186586"/>
          </a:xfrm>
          <a:prstGeom prst="straightConnector1">
            <a:avLst/>
          </a:prstGeom>
          <a:solidFill>
            <a:schemeClr val="accent1"/>
          </a:solidFill>
          <a:ln w="28575" cap="flat" cmpd="sng" algn="ctr">
            <a:solidFill>
              <a:srgbClr val="FFC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30272904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Clean up</a:t>
            </a:r>
            <a:endParaRPr lang="en-GB" dirty="0"/>
          </a:p>
        </p:txBody>
      </p:sp>
      <p:sp>
        <p:nvSpPr>
          <p:cNvPr id="3" name="Content Placeholder 2"/>
          <p:cNvSpPr>
            <a:spLocks noGrp="1"/>
          </p:cNvSpPr>
          <p:nvPr>
            <p:ph idx="1"/>
          </p:nvPr>
        </p:nvSpPr>
        <p:spPr/>
        <p:txBody>
          <a:bodyPr/>
          <a:lstStyle/>
          <a:p>
            <a:r>
              <a:rPr lang="en-GB" dirty="0" smtClean="0"/>
              <a:t>Delete the service then the deployment (controller)</a:t>
            </a:r>
          </a:p>
          <a:p>
            <a:pPr lvl="1"/>
            <a:r>
              <a:rPr lang="en-GB" dirty="0" smtClean="0"/>
              <a:t>Deleting the controller automatically deletes any associated pods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81204" y="3090773"/>
            <a:ext cx="5394748" cy="2031325"/>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delete svc k8s-pod-svc</a:t>
            </a:r>
          </a:p>
          <a:p>
            <a:r>
              <a:rPr lang="en-GB" dirty="0">
                <a:solidFill>
                  <a:schemeClr val="bg1"/>
                </a:solidFill>
              </a:rPr>
              <a:t>service "k8s-pod-svc" deleted</a:t>
            </a:r>
          </a:p>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delete deploy k8s-pod-deploy</a:t>
            </a:r>
          </a:p>
          <a:p>
            <a:r>
              <a:rPr lang="en-GB" dirty="0" err="1">
                <a:solidFill>
                  <a:schemeClr val="bg1"/>
                </a:solidFill>
              </a:rPr>
              <a:t>deployment.apps</a:t>
            </a:r>
            <a:r>
              <a:rPr lang="en-GB" dirty="0">
                <a:solidFill>
                  <a:schemeClr val="bg1"/>
                </a:solidFill>
              </a:rPr>
              <a:t> "k8s-pod-deploy" </a:t>
            </a:r>
            <a:r>
              <a:rPr lang="en-GB" dirty="0" smtClean="0">
                <a:solidFill>
                  <a:schemeClr val="bg1"/>
                </a:solidFill>
              </a:rPr>
              <a:t>deleted</a:t>
            </a:r>
          </a:p>
          <a:p>
            <a:endParaRPr lang="en-GB" dirty="0">
              <a:solidFill>
                <a:schemeClr val="bg1"/>
              </a:solidFill>
            </a:endParaRPr>
          </a:p>
          <a:p>
            <a:r>
              <a:rPr lang="en-GB" dirty="0" smtClean="0">
                <a:solidFill>
                  <a:srgbClr val="FF0000"/>
                </a:solidFill>
              </a:rPr>
              <a:t>You may need to clean up the tunnel as well</a:t>
            </a:r>
          </a:p>
          <a:p>
            <a:r>
              <a:rPr lang="en-GB" dirty="0">
                <a:solidFill>
                  <a:schemeClr val="bg1"/>
                </a:solidFill>
              </a:rPr>
              <a:t>$ </a:t>
            </a:r>
            <a:r>
              <a:rPr lang="en-GB" dirty="0" err="1">
                <a:solidFill>
                  <a:schemeClr val="accent1">
                    <a:lumMod val="50000"/>
                  </a:schemeClr>
                </a:solidFill>
              </a:rPr>
              <a:t>minikube</a:t>
            </a:r>
            <a:r>
              <a:rPr lang="en-GB" dirty="0">
                <a:solidFill>
                  <a:schemeClr val="accent1">
                    <a:lumMod val="50000"/>
                  </a:schemeClr>
                </a:solidFill>
              </a:rPr>
              <a:t> tunnel --</a:t>
            </a:r>
            <a:r>
              <a:rPr lang="en-GB" dirty="0" err="1">
                <a:solidFill>
                  <a:schemeClr val="accent1">
                    <a:lumMod val="50000"/>
                  </a:schemeClr>
                </a:solidFill>
              </a:rPr>
              <a:t>cleanup</a:t>
            </a:r>
            <a:endParaRPr lang="en-GB" dirty="0">
              <a:solidFill>
                <a:schemeClr val="accent1">
                  <a:lumMod val="50000"/>
                </a:schemeClr>
              </a:solidFill>
            </a:endParaRPr>
          </a:p>
        </p:txBody>
      </p:sp>
    </p:spTree>
    <p:extLst>
      <p:ext uri="{BB962C8B-B14F-4D97-AF65-F5344CB8AC3E}">
        <p14:creationId xmlns:p14="http://schemas.microsoft.com/office/powerpoint/2010/main" val="383456933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LoadBalancer</a:t>
            </a:r>
            <a:r>
              <a:rPr lang="en-GB" dirty="0" smtClean="0"/>
              <a:t> YAML</a:t>
            </a:r>
            <a:endParaRPr lang="en-GB" dirty="0"/>
          </a:p>
        </p:txBody>
      </p:sp>
      <p:sp>
        <p:nvSpPr>
          <p:cNvPr id="3" name="Content Placeholder 2"/>
          <p:cNvSpPr>
            <a:spLocks noGrp="1"/>
          </p:cNvSpPr>
          <p:nvPr>
            <p:ph idx="1"/>
          </p:nvPr>
        </p:nvSpPr>
        <p:spPr>
          <a:xfrm>
            <a:off x="1047750" y="1724025"/>
            <a:ext cx="4119102" cy="4114800"/>
          </a:xfrm>
        </p:spPr>
        <p:txBody>
          <a:bodyPr/>
          <a:lstStyle/>
          <a:p>
            <a:r>
              <a:rPr lang="en-GB" dirty="0"/>
              <a:t>Sometimes (depends on provider) you need to specify the load balancers IP address in the service YAML file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5319252" y="1568246"/>
            <a:ext cx="3082413" cy="3732489"/>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spec</a:t>
            </a:r>
            <a:r>
              <a:rPr lang="en-GB" dirty="0" smtClean="0"/>
              <a:t>:</a:t>
            </a:r>
          </a:p>
          <a:p>
            <a:r>
              <a:rPr lang="en-GB" dirty="0" smtClean="0"/>
              <a:t>  </a:t>
            </a:r>
            <a:r>
              <a:rPr lang="en-GB" dirty="0"/>
              <a:t>type: </a:t>
            </a:r>
            <a:r>
              <a:rPr lang="en-GB" b="1" dirty="0" err="1"/>
              <a:t>LoadBalancer</a:t>
            </a:r>
            <a:endParaRPr lang="en-GB" dirty="0"/>
          </a:p>
          <a:p>
            <a:r>
              <a:rPr lang="en-GB" dirty="0"/>
              <a:t>  selector:</a:t>
            </a:r>
          </a:p>
          <a:p>
            <a:r>
              <a:rPr lang="en-GB" dirty="0"/>
              <a:t>    app: </a:t>
            </a:r>
            <a:r>
              <a:rPr lang="en-GB" dirty="0" err="1"/>
              <a:t>MyApp</a:t>
            </a:r>
            <a:endParaRPr lang="en-GB" dirty="0"/>
          </a:p>
          <a:p>
            <a:r>
              <a:rPr lang="en-GB" dirty="0"/>
              <a:t>  ports:</a:t>
            </a:r>
          </a:p>
          <a:p>
            <a:r>
              <a:rPr lang="en-GB" dirty="0"/>
              <a:t>    - protocol: TCP</a:t>
            </a:r>
          </a:p>
          <a:p>
            <a:r>
              <a:rPr lang="en-GB" dirty="0"/>
              <a:t>      port: 80</a:t>
            </a:r>
          </a:p>
          <a:p>
            <a:r>
              <a:rPr lang="en-GB" dirty="0"/>
              <a:t>      </a:t>
            </a:r>
            <a:r>
              <a:rPr lang="en-GB" dirty="0" err="1"/>
              <a:t>targetPort</a:t>
            </a:r>
            <a:r>
              <a:rPr lang="en-GB" dirty="0"/>
              <a:t>: 9376</a:t>
            </a:r>
          </a:p>
          <a:p>
            <a:r>
              <a:rPr lang="en-GB" dirty="0"/>
              <a:t> </a:t>
            </a:r>
            <a:r>
              <a:rPr lang="en-GB" dirty="0" smtClean="0"/>
              <a:t>     </a:t>
            </a:r>
            <a:r>
              <a:rPr lang="en-GB" dirty="0" err="1" smtClean="0"/>
              <a:t>nodePort</a:t>
            </a:r>
            <a:r>
              <a:rPr lang="en-GB" dirty="0"/>
              <a:t>: </a:t>
            </a:r>
            <a:r>
              <a:rPr lang="en-GB" dirty="0" smtClean="0"/>
              <a:t>30999</a:t>
            </a:r>
          </a:p>
        </p:txBody>
      </p:sp>
    </p:spTree>
    <p:extLst>
      <p:ext uri="{BB962C8B-B14F-4D97-AF65-F5344CB8AC3E}">
        <p14:creationId xmlns:p14="http://schemas.microsoft.com/office/powerpoint/2010/main" val="301136975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2476742" cy="431653"/>
          </a:xfrm>
        </p:spPr>
        <p:txBody>
          <a:bodyPr/>
          <a:lstStyle/>
          <a:p>
            <a:r>
              <a:rPr lang="en-GB" dirty="0" smtClean="0"/>
              <a:t>Exercise</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970996" y="742660"/>
            <a:ext cx="3183472" cy="47674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kind: Service</a:t>
            </a:r>
          </a:p>
          <a:p>
            <a:r>
              <a:rPr lang="en-GB" dirty="0" err="1"/>
              <a:t>apiVersion</a:t>
            </a:r>
            <a:r>
              <a:rPr lang="en-GB" dirty="0"/>
              <a:t>: v1</a:t>
            </a:r>
          </a:p>
          <a:p>
            <a:r>
              <a:rPr lang="en-GB" dirty="0"/>
              <a:t>metadata:</a:t>
            </a:r>
          </a:p>
          <a:p>
            <a:r>
              <a:rPr lang="en-GB" dirty="0"/>
              <a:t>  name: </a:t>
            </a:r>
            <a:r>
              <a:rPr lang="en-GB" dirty="0" err="1"/>
              <a:t>tutum</a:t>
            </a:r>
            <a:r>
              <a:rPr lang="en-GB" dirty="0"/>
              <a:t>-service</a:t>
            </a:r>
          </a:p>
          <a:p>
            <a:r>
              <a:rPr lang="en-GB" dirty="0"/>
              <a:t>spec:</a:t>
            </a:r>
          </a:p>
          <a:p>
            <a:r>
              <a:rPr lang="en-GB" dirty="0"/>
              <a:t>  type: </a:t>
            </a:r>
            <a:r>
              <a:rPr lang="en-GB" dirty="0" err="1"/>
              <a:t>LoadBalancer</a:t>
            </a:r>
            <a:endParaRPr lang="en-GB" dirty="0"/>
          </a:p>
          <a:p>
            <a:r>
              <a:rPr lang="en-GB" dirty="0"/>
              <a:t>  selector:</a:t>
            </a:r>
          </a:p>
          <a:p>
            <a:r>
              <a:rPr lang="en-GB" dirty="0"/>
              <a:t>    server: </a:t>
            </a:r>
            <a:r>
              <a:rPr lang="en-GB" dirty="0" err="1"/>
              <a:t>tutum</a:t>
            </a:r>
            <a:r>
              <a:rPr lang="en-GB" dirty="0"/>
              <a:t>-server</a:t>
            </a:r>
          </a:p>
          <a:p>
            <a:r>
              <a:rPr lang="en-GB" dirty="0"/>
              <a:t>  ports:</a:t>
            </a:r>
          </a:p>
          <a:p>
            <a:r>
              <a:rPr lang="en-GB" dirty="0"/>
              <a:t>    - name: http</a:t>
            </a:r>
          </a:p>
          <a:p>
            <a:r>
              <a:rPr lang="en-GB" dirty="0"/>
              <a:t>      protocol: "TCP"</a:t>
            </a:r>
          </a:p>
          <a:p>
            <a:r>
              <a:rPr lang="en-GB" dirty="0"/>
              <a:t>      port: 8080</a:t>
            </a:r>
          </a:p>
          <a:p>
            <a:r>
              <a:rPr lang="en-GB" dirty="0"/>
              <a:t>      </a:t>
            </a:r>
            <a:r>
              <a:rPr lang="en-GB" dirty="0" err="1"/>
              <a:t>targetPort</a:t>
            </a:r>
            <a:r>
              <a:rPr lang="en-GB" dirty="0"/>
              <a:t>: 80</a:t>
            </a:r>
          </a:p>
          <a:p>
            <a:r>
              <a:rPr lang="en-GB" dirty="0"/>
              <a:t>      </a:t>
            </a:r>
            <a:r>
              <a:rPr lang="en-GB" dirty="0" err="1"/>
              <a:t>nodePort</a:t>
            </a:r>
            <a:r>
              <a:rPr lang="en-GB" dirty="0"/>
              <a:t>: </a:t>
            </a:r>
            <a:r>
              <a:rPr lang="en-GB" dirty="0" smtClean="0"/>
              <a:t>30999</a:t>
            </a:r>
          </a:p>
          <a:p>
            <a:r>
              <a:rPr lang="en-GB" dirty="0" smtClean="0"/>
              <a:t>---</a:t>
            </a:r>
          </a:p>
          <a:p>
            <a:r>
              <a:rPr lang="en-GB" i="1" dirty="0" smtClean="0">
                <a:sym typeface="Wingdings" panose="05000000000000000000" pitchFamily="2" charset="2"/>
              </a:rPr>
              <a:t>Continue with next </a:t>
            </a:r>
            <a:br>
              <a:rPr lang="en-GB" i="1" dirty="0" smtClean="0">
                <a:sym typeface="Wingdings" panose="05000000000000000000" pitchFamily="2" charset="2"/>
              </a:rPr>
            </a:br>
            <a:r>
              <a:rPr lang="en-GB" i="1" dirty="0" smtClean="0">
                <a:sym typeface="Wingdings" panose="05000000000000000000" pitchFamily="2" charset="2"/>
              </a:rPr>
              <a:t>document….</a:t>
            </a:r>
          </a:p>
        </p:txBody>
      </p:sp>
      <p:sp>
        <p:nvSpPr>
          <p:cNvPr id="6" name="TextBox 5"/>
          <p:cNvSpPr txBox="1"/>
          <p:nvPr/>
        </p:nvSpPr>
        <p:spPr>
          <a:xfrm>
            <a:off x="970996" y="432361"/>
            <a:ext cx="2864887" cy="369332"/>
          </a:xfrm>
          <a:prstGeom prst="rect">
            <a:avLst/>
          </a:prstGeom>
          <a:noFill/>
        </p:spPr>
        <p:txBody>
          <a:bodyPr wrap="none" rtlCol="0">
            <a:spAutoFit/>
          </a:bodyPr>
          <a:lstStyle/>
          <a:p>
            <a:r>
              <a:rPr lang="en-GB" dirty="0" err="1" smtClean="0"/>
              <a:t>loadbalancer-service.yaml</a:t>
            </a:r>
            <a:endParaRPr lang="en-GB" dirty="0"/>
          </a:p>
        </p:txBody>
      </p:sp>
      <p:sp>
        <p:nvSpPr>
          <p:cNvPr id="7" name="Rectangle 6"/>
          <p:cNvSpPr/>
          <p:nvPr/>
        </p:nvSpPr>
        <p:spPr bwMode="auto">
          <a:xfrm>
            <a:off x="5082579" y="1029216"/>
            <a:ext cx="3345231" cy="548345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kind: Deployment</a:t>
            </a:r>
          </a:p>
          <a:p>
            <a:r>
              <a:rPr lang="en-GB" dirty="0" err="1"/>
              <a:t>apiVersion</a:t>
            </a:r>
            <a:r>
              <a:rPr lang="en-GB" dirty="0"/>
              <a:t>: apps/v1</a:t>
            </a:r>
          </a:p>
          <a:p>
            <a:r>
              <a:rPr lang="en-GB" dirty="0"/>
              <a:t>metadata:</a:t>
            </a:r>
          </a:p>
          <a:p>
            <a:r>
              <a:rPr lang="en-GB" dirty="0"/>
              <a:t>  name: </a:t>
            </a:r>
            <a:r>
              <a:rPr lang="en-GB" dirty="0" err="1"/>
              <a:t>tutum</a:t>
            </a:r>
            <a:r>
              <a:rPr lang="en-GB" dirty="0"/>
              <a:t>-deployment</a:t>
            </a:r>
          </a:p>
          <a:p>
            <a:r>
              <a:rPr lang="en-GB" dirty="0"/>
              <a:t>spec:</a:t>
            </a:r>
          </a:p>
          <a:p>
            <a:r>
              <a:rPr lang="en-GB" dirty="0"/>
              <a:t>  replicas: 3</a:t>
            </a:r>
          </a:p>
          <a:p>
            <a:r>
              <a:rPr lang="en-GB" dirty="0"/>
              <a:t>  selector:</a:t>
            </a:r>
          </a:p>
          <a:p>
            <a:r>
              <a:rPr lang="en-GB" dirty="0"/>
              <a:t>    </a:t>
            </a:r>
            <a:r>
              <a:rPr lang="en-GB" dirty="0" err="1"/>
              <a:t>matchLabels</a:t>
            </a:r>
            <a:r>
              <a:rPr lang="en-GB" dirty="0"/>
              <a:t>:</a:t>
            </a:r>
          </a:p>
          <a:p>
            <a:r>
              <a:rPr lang="en-GB" dirty="0"/>
              <a:t>      server: </a:t>
            </a:r>
            <a:r>
              <a:rPr lang="en-GB" dirty="0" err="1"/>
              <a:t>tutum</a:t>
            </a:r>
            <a:r>
              <a:rPr lang="en-GB" dirty="0"/>
              <a:t>-server</a:t>
            </a:r>
          </a:p>
          <a:p>
            <a:r>
              <a:rPr lang="en-GB" dirty="0"/>
              <a:t>  template:</a:t>
            </a:r>
          </a:p>
          <a:p>
            <a:r>
              <a:rPr lang="en-GB" dirty="0"/>
              <a:t>    metadata:</a:t>
            </a:r>
          </a:p>
          <a:p>
            <a:r>
              <a:rPr lang="en-GB" dirty="0"/>
              <a:t>      labels:</a:t>
            </a:r>
          </a:p>
          <a:p>
            <a:r>
              <a:rPr lang="en-GB" dirty="0"/>
              <a:t>        server: </a:t>
            </a:r>
            <a:r>
              <a:rPr lang="en-GB" dirty="0" err="1"/>
              <a:t>tutum</a:t>
            </a:r>
            <a:r>
              <a:rPr lang="en-GB" dirty="0"/>
              <a:t>-server</a:t>
            </a:r>
          </a:p>
          <a:p>
            <a:r>
              <a:rPr lang="en-GB" dirty="0"/>
              <a:t>    spec:</a:t>
            </a:r>
          </a:p>
          <a:p>
            <a:r>
              <a:rPr lang="en-GB" dirty="0"/>
              <a:t>      containers:</a:t>
            </a:r>
          </a:p>
          <a:p>
            <a:r>
              <a:rPr lang="en-GB" dirty="0"/>
              <a:t>      - name: </a:t>
            </a:r>
            <a:r>
              <a:rPr lang="en-GB" dirty="0" err="1"/>
              <a:t>tutum</a:t>
            </a:r>
            <a:r>
              <a:rPr lang="en-GB" dirty="0"/>
              <a:t>-hello</a:t>
            </a:r>
          </a:p>
          <a:p>
            <a:r>
              <a:rPr lang="en-GB" dirty="0"/>
              <a:t>        image: </a:t>
            </a:r>
            <a:r>
              <a:rPr lang="en-GB" dirty="0" err="1"/>
              <a:t>tutum</a:t>
            </a:r>
            <a:r>
              <a:rPr lang="en-GB" dirty="0"/>
              <a:t>/hello-world</a:t>
            </a:r>
          </a:p>
          <a:p>
            <a:r>
              <a:rPr lang="en-GB" dirty="0"/>
              <a:t>        ports:</a:t>
            </a:r>
          </a:p>
          <a:p>
            <a:r>
              <a:rPr lang="en-GB" dirty="0"/>
              <a:t>        - </a:t>
            </a:r>
            <a:r>
              <a:rPr lang="en-GB" dirty="0" err="1"/>
              <a:t>containerPort</a:t>
            </a:r>
            <a:r>
              <a:rPr lang="en-GB" dirty="0"/>
              <a:t>: 80</a:t>
            </a:r>
          </a:p>
        </p:txBody>
      </p:sp>
      <p:cxnSp>
        <p:nvCxnSpPr>
          <p:cNvPr id="9" name="Elbow Connector 8"/>
          <p:cNvCxnSpPr>
            <a:stCxn id="5" idx="2"/>
            <a:endCxn id="7" idx="0"/>
          </p:cNvCxnSpPr>
          <p:nvPr/>
        </p:nvCxnSpPr>
        <p:spPr bwMode="auto">
          <a:xfrm rot="5400000" flipH="1" flipV="1">
            <a:off x="2418526" y="1173421"/>
            <a:ext cx="4480873" cy="4192463"/>
          </a:xfrm>
          <a:prstGeom prst="bentConnector5">
            <a:avLst>
              <a:gd name="adj1" fmla="val -8591"/>
              <a:gd name="adj2" fmla="val 49035"/>
              <a:gd name="adj3" fmla="val 112186"/>
            </a:avLst>
          </a:prstGeom>
          <a:solidFill>
            <a:schemeClr val="accent1"/>
          </a:solidFill>
          <a:ln w="762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321769" y="6107652"/>
            <a:ext cx="4481923" cy="646331"/>
          </a:xfrm>
          <a:prstGeom prst="rect">
            <a:avLst/>
          </a:prstGeom>
          <a:solidFill>
            <a:schemeClr val="bg1"/>
          </a:solidFill>
        </p:spPr>
        <p:txBody>
          <a:bodyPr wrap="square" rtlCol="0">
            <a:spAutoFit/>
          </a:bodyPr>
          <a:lstStyle/>
          <a:p>
            <a:r>
              <a:rPr lang="en-GB" dirty="0" smtClean="0"/>
              <a:t>You could create these as separate files and apply them separately if you wish!!</a:t>
            </a:r>
            <a:endParaRPr lang="en-GB" dirty="0"/>
          </a:p>
        </p:txBody>
      </p:sp>
      <p:sp>
        <p:nvSpPr>
          <p:cNvPr id="13" name="TextBox 12"/>
          <p:cNvSpPr txBox="1"/>
          <p:nvPr/>
        </p:nvSpPr>
        <p:spPr>
          <a:xfrm rot="16200000">
            <a:off x="-203115" y="4305445"/>
            <a:ext cx="1272594" cy="461665"/>
          </a:xfrm>
          <a:prstGeom prst="rect">
            <a:avLst/>
          </a:prstGeom>
          <a:noFill/>
        </p:spPr>
        <p:txBody>
          <a:bodyPr wrap="square" rtlCol="0">
            <a:spAutoFit/>
          </a:bodyPr>
          <a:lstStyle/>
          <a:p>
            <a:r>
              <a:rPr lang="en-GB" sz="1200" i="1" dirty="0" smtClean="0"/>
              <a:t>Start new YAML document</a:t>
            </a:r>
            <a:endParaRPr lang="en-GB" sz="1200" i="1" dirty="0"/>
          </a:p>
        </p:txBody>
      </p:sp>
      <p:sp>
        <p:nvSpPr>
          <p:cNvPr id="18" name="Right Arrow 17"/>
          <p:cNvSpPr/>
          <p:nvPr/>
        </p:nvSpPr>
        <p:spPr bwMode="auto">
          <a:xfrm>
            <a:off x="680475" y="4647693"/>
            <a:ext cx="274061" cy="303221"/>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4859780" y="0"/>
            <a:ext cx="4070345" cy="369332"/>
          </a:xfrm>
          <a:prstGeom prst="rect">
            <a:avLst/>
          </a:prstGeom>
          <a:noFill/>
        </p:spPr>
        <p:txBody>
          <a:bodyPr wrap="none" rtlCol="0">
            <a:spAutoFit/>
          </a:bodyPr>
          <a:lstStyle/>
          <a:p>
            <a:r>
              <a:rPr lang="en-GB" dirty="0" err="1">
                <a:solidFill>
                  <a:srgbClr val="FF0000"/>
                </a:solidFill>
              </a:rPr>
              <a:t>kubectl</a:t>
            </a:r>
            <a:r>
              <a:rPr lang="en-GB" dirty="0">
                <a:solidFill>
                  <a:srgbClr val="FF0000"/>
                </a:solidFill>
              </a:rPr>
              <a:t> apply -f </a:t>
            </a:r>
            <a:r>
              <a:rPr lang="en-GB" dirty="0" err="1" smtClean="0">
                <a:solidFill>
                  <a:srgbClr val="FF0000"/>
                </a:solidFill>
              </a:rPr>
              <a:t>nodeport-service.yaml</a:t>
            </a:r>
            <a:endParaRPr lang="en-GB" dirty="0">
              <a:solidFill>
                <a:srgbClr val="FF0000"/>
              </a:solidFill>
            </a:endParaRPr>
          </a:p>
        </p:txBody>
      </p:sp>
    </p:spTree>
    <p:extLst>
      <p:ext uri="{BB962C8B-B14F-4D97-AF65-F5344CB8AC3E}">
        <p14:creationId xmlns:p14="http://schemas.microsoft.com/office/powerpoint/2010/main" val="64611595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72392"/>
          </a:xfrm>
        </p:spPr>
        <p:txBody>
          <a:bodyPr/>
          <a:lstStyle/>
          <a:p>
            <a:r>
              <a:rPr lang="en-GB" dirty="0" smtClean="0"/>
              <a:t>Exercise</a:t>
            </a:r>
            <a:endParaRPr lang="en-GB" dirty="0"/>
          </a:p>
        </p:txBody>
      </p:sp>
      <p:sp>
        <p:nvSpPr>
          <p:cNvPr id="3" name="Content Placeholder 2"/>
          <p:cNvSpPr>
            <a:spLocks noGrp="1"/>
          </p:cNvSpPr>
          <p:nvPr>
            <p:ph idx="1"/>
          </p:nvPr>
        </p:nvSpPr>
        <p:spPr>
          <a:xfrm>
            <a:off x="1047750" y="424963"/>
            <a:ext cx="7029450" cy="404446"/>
          </a:xfrm>
        </p:spPr>
        <p:txBody>
          <a:bodyPr/>
          <a:lstStyle/>
          <a:p>
            <a:r>
              <a:rPr lang="en-GB" dirty="0" smtClean="0"/>
              <a:t>Apply the YAML file and start a tunnel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5925" y="817962"/>
            <a:ext cx="8913099" cy="4247317"/>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apply -f </a:t>
            </a:r>
            <a:r>
              <a:rPr lang="en-GB" dirty="0" err="1">
                <a:solidFill>
                  <a:schemeClr val="accent1">
                    <a:lumMod val="50000"/>
                  </a:schemeClr>
                </a:solidFill>
              </a:rPr>
              <a:t>loadbalancer-service.yaml</a:t>
            </a:r>
            <a:endParaRPr lang="en-GB" dirty="0">
              <a:solidFill>
                <a:schemeClr val="accent1">
                  <a:lumMod val="50000"/>
                </a:schemeClr>
              </a:solidFill>
            </a:endParaRPr>
          </a:p>
          <a:p>
            <a:r>
              <a:rPr lang="en-GB" dirty="0">
                <a:solidFill>
                  <a:schemeClr val="bg1"/>
                </a:solidFill>
              </a:rPr>
              <a:t>service/</a:t>
            </a:r>
            <a:r>
              <a:rPr lang="en-GB" dirty="0" err="1">
                <a:solidFill>
                  <a:schemeClr val="bg1"/>
                </a:solidFill>
              </a:rPr>
              <a:t>tutum</a:t>
            </a:r>
            <a:r>
              <a:rPr lang="en-GB" dirty="0">
                <a:solidFill>
                  <a:schemeClr val="bg1"/>
                </a:solidFill>
              </a:rPr>
              <a:t>-service created</a:t>
            </a:r>
          </a:p>
          <a:p>
            <a:r>
              <a:rPr lang="en-GB" dirty="0" err="1">
                <a:solidFill>
                  <a:schemeClr val="bg1"/>
                </a:solidFill>
              </a:rPr>
              <a:t>deployment.apps</a:t>
            </a:r>
            <a:r>
              <a:rPr lang="en-GB" dirty="0">
                <a:solidFill>
                  <a:schemeClr val="bg1"/>
                </a:solidFill>
              </a:rPr>
              <a:t>/</a:t>
            </a:r>
            <a:r>
              <a:rPr lang="en-GB" dirty="0" err="1">
                <a:solidFill>
                  <a:schemeClr val="bg1"/>
                </a:solidFill>
              </a:rPr>
              <a:t>tutum</a:t>
            </a:r>
            <a:r>
              <a:rPr lang="en-GB" dirty="0">
                <a:solidFill>
                  <a:schemeClr val="bg1"/>
                </a:solidFill>
              </a:rPr>
              <a:t>-deployment created</a:t>
            </a:r>
          </a:p>
          <a:p>
            <a:r>
              <a:rPr lang="en-GB" dirty="0">
                <a:solidFill>
                  <a:schemeClr val="bg1"/>
                </a:solidFill>
              </a:rPr>
              <a:t>pod/</a:t>
            </a:r>
            <a:r>
              <a:rPr lang="en-GB" dirty="0" err="1">
                <a:solidFill>
                  <a:schemeClr val="bg1"/>
                </a:solidFill>
              </a:rPr>
              <a:t>mtool</a:t>
            </a:r>
            <a:r>
              <a:rPr lang="en-GB" dirty="0">
                <a:solidFill>
                  <a:schemeClr val="bg1"/>
                </a:solidFill>
              </a:rPr>
              <a:t>-pod created</a:t>
            </a:r>
          </a:p>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get deploy</a:t>
            </a:r>
          </a:p>
          <a:p>
            <a:r>
              <a:rPr lang="en-GB" dirty="0">
                <a:solidFill>
                  <a:schemeClr val="bg1"/>
                </a:solidFill>
              </a:rPr>
              <a:t>NAME               </a:t>
            </a:r>
            <a:r>
              <a:rPr lang="en-GB" dirty="0" smtClean="0">
                <a:solidFill>
                  <a:schemeClr val="bg1"/>
                </a:solidFill>
              </a:rPr>
              <a:t>     READY   </a:t>
            </a:r>
            <a:r>
              <a:rPr lang="en-GB" dirty="0">
                <a:solidFill>
                  <a:schemeClr val="bg1"/>
                </a:solidFill>
              </a:rPr>
              <a:t>UP-TO-DATE   AVAILABLE   AGE</a:t>
            </a:r>
          </a:p>
          <a:p>
            <a:r>
              <a:rPr lang="en-GB" dirty="0">
                <a:solidFill>
                  <a:schemeClr val="bg1"/>
                </a:solidFill>
              </a:rPr>
              <a:t>k8s-pod-deploy     </a:t>
            </a:r>
            <a:r>
              <a:rPr lang="en-GB" dirty="0" smtClean="0">
                <a:solidFill>
                  <a:schemeClr val="bg1"/>
                </a:solidFill>
              </a:rPr>
              <a:t> 3/3          3                      3                   16m</a:t>
            </a:r>
            <a:endParaRPr lang="en-GB" dirty="0">
              <a:solidFill>
                <a:schemeClr val="bg1"/>
              </a:solidFill>
            </a:endParaRPr>
          </a:p>
          <a:p>
            <a:r>
              <a:rPr lang="en-GB" dirty="0" err="1">
                <a:solidFill>
                  <a:schemeClr val="bg1"/>
                </a:solidFill>
              </a:rPr>
              <a:t>tutum</a:t>
            </a:r>
            <a:r>
              <a:rPr lang="en-GB" dirty="0">
                <a:solidFill>
                  <a:schemeClr val="bg1"/>
                </a:solidFill>
              </a:rPr>
              <a:t>-deployment  </a:t>
            </a:r>
            <a:r>
              <a:rPr lang="en-GB" dirty="0" smtClean="0">
                <a:solidFill>
                  <a:schemeClr val="bg1"/>
                </a:solidFill>
              </a:rPr>
              <a:t>3/3          3                      2                   10s</a:t>
            </a:r>
          </a:p>
          <a:p>
            <a:r>
              <a:rPr lang="en-GB" dirty="0">
                <a:solidFill>
                  <a:schemeClr val="bg1"/>
                </a:solidFill>
              </a:rPr>
              <a:t>$ </a:t>
            </a:r>
            <a:r>
              <a:rPr lang="en-GB" dirty="0" err="1">
                <a:solidFill>
                  <a:schemeClr val="accent1">
                    <a:lumMod val="50000"/>
                  </a:schemeClr>
                </a:solidFill>
              </a:rPr>
              <a:t>minikube</a:t>
            </a:r>
            <a:r>
              <a:rPr lang="en-GB" dirty="0">
                <a:solidFill>
                  <a:schemeClr val="accent1">
                    <a:lumMod val="50000"/>
                  </a:schemeClr>
                </a:solidFill>
              </a:rPr>
              <a:t> tunnel</a:t>
            </a:r>
          </a:p>
          <a:p>
            <a:r>
              <a:rPr lang="en-GB" dirty="0">
                <a:solidFill>
                  <a:schemeClr val="bg1"/>
                </a:solidFill>
              </a:rPr>
              <a:t>Status:</a:t>
            </a:r>
          </a:p>
          <a:p>
            <a:r>
              <a:rPr lang="en-GB" dirty="0">
                <a:solidFill>
                  <a:schemeClr val="bg1"/>
                </a:solidFill>
              </a:rPr>
              <a:t>        machine: </a:t>
            </a:r>
            <a:r>
              <a:rPr lang="en-GB" dirty="0" err="1">
                <a:solidFill>
                  <a:schemeClr val="bg1"/>
                </a:solidFill>
              </a:rPr>
              <a:t>minikube</a:t>
            </a:r>
            <a:endParaRPr lang="en-GB" dirty="0">
              <a:solidFill>
                <a:schemeClr val="bg1"/>
              </a:solidFill>
            </a:endParaRPr>
          </a:p>
          <a:p>
            <a:r>
              <a:rPr lang="en-GB" dirty="0">
                <a:solidFill>
                  <a:schemeClr val="bg1"/>
                </a:solidFill>
              </a:rPr>
              <a:t>        </a:t>
            </a:r>
            <a:r>
              <a:rPr lang="en-GB" dirty="0" err="1">
                <a:solidFill>
                  <a:schemeClr val="bg1"/>
                </a:solidFill>
              </a:rPr>
              <a:t>pid</a:t>
            </a:r>
            <a:r>
              <a:rPr lang="en-GB" dirty="0">
                <a:solidFill>
                  <a:schemeClr val="bg1"/>
                </a:solidFill>
              </a:rPr>
              <a:t>: 3392</a:t>
            </a:r>
          </a:p>
          <a:p>
            <a:r>
              <a:rPr lang="en-GB" dirty="0">
                <a:solidFill>
                  <a:schemeClr val="bg1"/>
                </a:solidFill>
              </a:rPr>
              <a:t>        route: 10.96.0.0/12 -&gt; </a:t>
            </a:r>
            <a:r>
              <a:rPr lang="en-GB" dirty="0">
                <a:solidFill>
                  <a:srgbClr val="0070C0"/>
                </a:solidFill>
              </a:rPr>
              <a:t>172.28.79.245</a:t>
            </a:r>
          </a:p>
          <a:p>
            <a:r>
              <a:rPr lang="en-GB" dirty="0">
                <a:solidFill>
                  <a:schemeClr val="bg1"/>
                </a:solidFill>
              </a:rPr>
              <a:t>        </a:t>
            </a:r>
            <a:r>
              <a:rPr lang="en-GB" dirty="0" err="1">
                <a:solidFill>
                  <a:schemeClr val="bg1"/>
                </a:solidFill>
              </a:rPr>
              <a:t>minikube</a:t>
            </a:r>
            <a:r>
              <a:rPr lang="en-GB" dirty="0">
                <a:solidFill>
                  <a:schemeClr val="bg1"/>
                </a:solidFill>
              </a:rPr>
              <a:t>: Running</a:t>
            </a:r>
          </a:p>
          <a:p>
            <a:r>
              <a:rPr lang="en-GB" dirty="0">
                <a:solidFill>
                  <a:schemeClr val="bg1"/>
                </a:solidFill>
              </a:rPr>
              <a:t>        services: </a:t>
            </a:r>
            <a:r>
              <a:rPr lang="en-GB" dirty="0" smtClean="0">
                <a:solidFill>
                  <a:schemeClr val="bg1"/>
                </a:solidFill>
              </a:rPr>
              <a:t>[</a:t>
            </a:r>
            <a:r>
              <a:rPr lang="en-GB" dirty="0" err="1" smtClean="0">
                <a:solidFill>
                  <a:schemeClr val="bg1"/>
                </a:solidFill>
              </a:rPr>
              <a:t>tutum</a:t>
            </a:r>
            <a:r>
              <a:rPr lang="en-GB" dirty="0" smtClean="0">
                <a:solidFill>
                  <a:schemeClr val="bg1"/>
                </a:solidFill>
              </a:rPr>
              <a:t>-service</a:t>
            </a:r>
            <a:r>
              <a:rPr lang="en-GB" dirty="0" smtClean="0">
                <a:solidFill>
                  <a:schemeClr val="bg1"/>
                </a:solidFill>
              </a:rPr>
              <a:t>]</a:t>
            </a:r>
            <a:endParaRPr lang="en-GB" dirty="0">
              <a:solidFill>
                <a:schemeClr val="bg1"/>
              </a:solidFill>
            </a:endParaRPr>
          </a:p>
        </p:txBody>
      </p:sp>
      <p:sp>
        <p:nvSpPr>
          <p:cNvPr id="7" name="TextBox 6"/>
          <p:cNvSpPr txBox="1"/>
          <p:nvPr/>
        </p:nvSpPr>
        <p:spPr>
          <a:xfrm>
            <a:off x="5863798" y="4009508"/>
            <a:ext cx="3134191" cy="1200329"/>
          </a:xfrm>
          <a:prstGeom prst="rect">
            <a:avLst/>
          </a:prstGeom>
          <a:solidFill>
            <a:srgbClr val="000000"/>
          </a:solidFill>
          <a:ln w="19050">
            <a:solidFill>
              <a:schemeClr val="bg1"/>
            </a:solidFill>
          </a:ln>
        </p:spPr>
        <p:txBody>
          <a:bodyPr wrap="none" rtlCol="0">
            <a:spAutoFit/>
          </a:bodyPr>
          <a:lstStyle/>
          <a:p>
            <a:r>
              <a:rPr lang="en-GB" u="sng" dirty="0" smtClean="0">
                <a:solidFill>
                  <a:srgbClr val="FF0000"/>
                </a:solidFill>
              </a:rPr>
              <a:t>Browse using </a:t>
            </a:r>
            <a:r>
              <a:rPr lang="en-GB" u="sng" dirty="0" err="1" smtClean="0">
                <a:solidFill>
                  <a:srgbClr val="FF0000"/>
                </a:solidFill>
              </a:rPr>
              <a:t>NodePort</a:t>
            </a:r>
            <a:endParaRPr lang="en-GB" u="sng" dirty="0" smtClean="0">
              <a:solidFill>
                <a:srgbClr val="FF0000"/>
              </a:solidFill>
            </a:endParaRPr>
          </a:p>
          <a:p>
            <a:r>
              <a:rPr lang="en-GB" dirty="0">
                <a:solidFill>
                  <a:schemeClr val="bg1"/>
                </a:solidFill>
              </a:rPr>
              <a:t>http</a:t>
            </a:r>
            <a:r>
              <a:rPr lang="en-GB" dirty="0" smtClean="0">
                <a:solidFill>
                  <a:schemeClr val="bg1"/>
                </a:solidFill>
              </a:rPr>
              <a:t>://172.28.79.245:30999</a:t>
            </a:r>
            <a:endParaRPr lang="en-GB" dirty="0">
              <a:solidFill>
                <a:schemeClr val="bg1"/>
              </a:solidFill>
            </a:endParaRPr>
          </a:p>
          <a:p>
            <a:r>
              <a:rPr lang="en-GB" u="sng" dirty="0" smtClean="0">
                <a:solidFill>
                  <a:srgbClr val="FF0000"/>
                </a:solidFill>
              </a:rPr>
              <a:t>Browse using </a:t>
            </a:r>
            <a:r>
              <a:rPr lang="en-GB" u="sng" dirty="0" err="1" smtClean="0">
                <a:solidFill>
                  <a:srgbClr val="FF0000"/>
                </a:solidFill>
              </a:rPr>
              <a:t>LoadBalancer</a:t>
            </a:r>
            <a:endParaRPr lang="en-GB" u="sng" dirty="0" smtClean="0">
              <a:solidFill>
                <a:srgbClr val="FF0000"/>
              </a:solidFill>
            </a:endParaRPr>
          </a:p>
          <a:p>
            <a:r>
              <a:rPr lang="en-GB" dirty="0" smtClean="0">
                <a:solidFill>
                  <a:schemeClr val="bg1"/>
                </a:solidFill>
              </a:rPr>
              <a:t>http://10.109.250.213:8080</a:t>
            </a:r>
            <a:endParaRPr lang="en-GB" dirty="0">
              <a:solidFill>
                <a:schemeClr val="bg1"/>
              </a:solidFill>
            </a:endParaRPr>
          </a:p>
        </p:txBody>
      </p:sp>
      <p:sp>
        <p:nvSpPr>
          <p:cNvPr id="8" name="Rectangle 7"/>
          <p:cNvSpPr/>
          <p:nvPr/>
        </p:nvSpPr>
        <p:spPr bwMode="auto">
          <a:xfrm>
            <a:off x="6767433" y="95934"/>
            <a:ext cx="2278141" cy="2070164"/>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smtClean="0"/>
              <a:t>….</a:t>
            </a:r>
            <a:endParaRPr lang="en-GB" dirty="0"/>
          </a:p>
          <a:p>
            <a:r>
              <a:rPr lang="en-GB" dirty="0"/>
              <a:t>  ports:</a:t>
            </a:r>
          </a:p>
          <a:p>
            <a:r>
              <a:rPr lang="en-GB" dirty="0"/>
              <a:t>    - name: http</a:t>
            </a:r>
          </a:p>
          <a:p>
            <a:r>
              <a:rPr lang="en-GB" dirty="0"/>
              <a:t>      protocol: "TCP"</a:t>
            </a:r>
          </a:p>
          <a:p>
            <a:r>
              <a:rPr lang="en-GB" dirty="0"/>
              <a:t>      port: </a:t>
            </a:r>
            <a:r>
              <a:rPr lang="en-GB" b="1" dirty="0"/>
              <a:t>8080</a:t>
            </a:r>
          </a:p>
          <a:p>
            <a:r>
              <a:rPr lang="en-GB" dirty="0"/>
              <a:t>      </a:t>
            </a:r>
            <a:r>
              <a:rPr lang="en-GB" dirty="0" err="1"/>
              <a:t>targetPort</a:t>
            </a:r>
            <a:r>
              <a:rPr lang="en-GB" dirty="0"/>
              <a:t>: 80</a:t>
            </a:r>
          </a:p>
          <a:p>
            <a:r>
              <a:rPr lang="en-GB" dirty="0"/>
              <a:t>      </a:t>
            </a:r>
            <a:r>
              <a:rPr lang="en-GB" dirty="0" err="1"/>
              <a:t>nodePort</a:t>
            </a:r>
            <a:r>
              <a:rPr lang="en-GB" dirty="0"/>
              <a:t>: </a:t>
            </a:r>
            <a:r>
              <a:rPr lang="en-GB" b="1" dirty="0" smtClean="0"/>
              <a:t>30999</a:t>
            </a:r>
          </a:p>
        </p:txBody>
      </p:sp>
      <p:sp>
        <p:nvSpPr>
          <p:cNvPr id="6" name="TextBox 5"/>
          <p:cNvSpPr txBox="1"/>
          <p:nvPr/>
        </p:nvSpPr>
        <p:spPr>
          <a:xfrm>
            <a:off x="5367260" y="3155995"/>
            <a:ext cx="3678314" cy="584775"/>
          </a:xfrm>
          <a:prstGeom prst="rect">
            <a:avLst/>
          </a:prstGeom>
          <a:noFill/>
        </p:spPr>
        <p:txBody>
          <a:bodyPr wrap="square" rtlCol="0">
            <a:spAutoFit/>
          </a:bodyPr>
          <a:lstStyle/>
          <a:p>
            <a:r>
              <a:rPr lang="en-GB" sz="1600" i="1" dirty="0" smtClean="0">
                <a:solidFill>
                  <a:srgbClr val="FF0000"/>
                </a:solidFill>
              </a:rPr>
              <a:t>Open a second terminal window to run this command</a:t>
            </a:r>
            <a:endParaRPr lang="en-GB" sz="1600" i="1" dirty="0">
              <a:solidFill>
                <a:srgbClr val="FF0000"/>
              </a:solidFill>
            </a:endParaRPr>
          </a:p>
        </p:txBody>
      </p:sp>
      <p:sp>
        <p:nvSpPr>
          <p:cNvPr id="9" name="Right Brace 8"/>
          <p:cNvSpPr/>
          <p:nvPr/>
        </p:nvSpPr>
        <p:spPr bwMode="auto">
          <a:xfrm>
            <a:off x="4639407" y="3155995"/>
            <a:ext cx="258107" cy="1897408"/>
          </a:xfrm>
          <a:prstGeom prst="rightBrace">
            <a:avLst/>
          </a:prstGeom>
          <a:noFill/>
          <a:ln w="1905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1" name="Elbow Connector 10"/>
          <p:cNvCxnSpPr/>
          <p:nvPr/>
        </p:nvCxnSpPr>
        <p:spPr bwMode="auto">
          <a:xfrm rot="5400000">
            <a:off x="4823801" y="3560927"/>
            <a:ext cx="640041" cy="414950"/>
          </a:xfrm>
          <a:prstGeom prst="bentConnector3">
            <a:avLst>
              <a:gd name="adj1" fmla="val 100370"/>
            </a:avLst>
          </a:prstGeom>
          <a:solidFill>
            <a:schemeClr val="accent1"/>
          </a:solidFill>
          <a:ln w="95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3075799" y="4467454"/>
            <a:ext cx="1524776" cy="369332"/>
          </a:xfrm>
          <a:prstGeom prst="rect">
            <a:avLst/>
          </a:prstGeom>
          <a:noFill/>
        </p:spPr>
        <p:txBody>
          <a:bodyPr wrap="none" rtlCol="0">
            <a:spAutoFit/>
          </a:bodyPr>
          <a:lstStyle/>
          <a:p>
            <a:r>
              <a:rPr lang="en-GB" dirty="0" err="1" smtClean="0">
                <a:solidFill>
                  <a:srgbClr val="FF0000"/>
                </a:solidFill>
              </a:rPr>
              <a:t>Ctrl+C</a:t>
            </a:r>
            <a:r>
              <a:rPr lang="en-GB" dirty="0" smtClean="0">
                <a:solidFill>
                  <a:srgbClr val="FF0000"/>
                </a:solidFill>
              </a:rPr>
              <a:t> to exit</a:t>
            </a:r>
            <a:endParaRPr lang="en-GB" dirty="0">
              <a:solidFill>
                <a:srgbClr val="FF0000"/>
              </a:solidFill>
            </a:endParaRPr>
          </a:p>
        </p:txBody>
      </p:sp>
      <p:sp>
        <p:nvSpPr>
          <p:cNvPr id="14" name="TextBox 13"/>
          <p:cNvSpPr txBox="1"/>
          <p:nvPr/>
        </p:nvSpPr>
        <p:spPr>
          <a:xfrm>
            <a:off x="105925" y="5236750"/>
            <a:ext cx="8913099" cy="1477328"/>
          </a:xfrm>
          <a:prstGeom prst="rect">
            <a:avLst/>
          </a:prstGeom>
          <a:solidFill>
            <a:srgbClr val="000000"/>
          </a:solidFill>
        </p:spPr>
        <p:txBody>
          <a:bodyPr wrap="square" rtlCol="0">
            <a:spAutoFit/>
          </a:bodyPr>
          <a:lstStyle/>
          <a:p>
            <a:r>
              <a:rPr lang="en-GB" dirty="0" smtClean="0">
                <a:solidFill>
                  <a:schemeClr val="bg1"/>
                </a:solidFill>
              </a:rPr>
              <a:t>$</a:t>
            </a:r>
            <a:r>
              <a:rPr lang="en-GB" dirty="0" smtClean="0">
                <a:solidFill>
                  <a:schemeClr val="accent1">
                    <a:lumMod val="50000"/>
                  </a:schemeClr>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get svc</a:t>
            </a:r>
          </a:p>
          <a:p>
            <a:r>
              <a:rPr lang="en-GB" dirty="0">
                <a:solidFill>
                  <a:schemeClr val="bg1"/>
                </a:solidFill>
              </a:rPr>
              <a:t>NAME            </a:t>
            </a:r>
            <a:r>
              <a:rPr lang="en-GB" dirty="0" smtClean="0">
                <a:solidFill>
                  <a:schemeClr val="bg1"/>
                </a:solidFill>
              </a:rPr>
              <a:t> TYPE                CLUSTER-IP       EXTERNAL-IP    PORT(S</a:t>
            </a:r>
            <a:r>
              <a:rPr lang="en-GB" dirty="0">
                <a:solidFill>
                  <a:schemeClr val="bg1"/>
                </a:solidFill>
              </a:rPr>
              <a:t>)          </a:t>
            </a:r>
            <a:r>
              <a:rPr lang="en-GB" dirty="0" smtClean="0">
                <a:solidFill>
                  <a:schemeClr val="bg1"/>
                </a:solidFill>
              </a:rPr>
              <a:t>   …</a:t>
            </a:r>
            <a:endParaRPr lang="en-GB" dirty="0">
              <a:solidFill>
                <a:schemeClr val="bg1"/>
              </a:solidFill>
            </a:endParaRPr>
          </a:p>
          <a:p>
            <a:r>
              <a:rPr lang="en-GB" dirty="0" err="1">
                <a:solidFill>
                  <a:schemeClr val="bg1"/>
                </a:solidFill>
              </a:rPr>
              <a:t>tutum</a:t>
            </a:r>
            <a:r>
              <a:rPr lang="en-GB" dirty="0">
                <a:solidFill>
                  <a:schemeClr val="bg1"/>
                </a:solidFill>
              </a:rPr>
              <a:t>-service  </a:t>
            </a:r>
            <a:r>
              <a:rPr lang="en-GB" dirty="0" err="1" smtClean="0">
                <a:solidFill>
                  <a:schemeClr val="bg1"/>
                </a:solidFill>
              </a:rPr>
              <a:t>LoadBalancer</a:t>
            </a:r>
            <a:r>
              <a:rPr lang="en-GB" dirty="0" smtClean="0">
                <a:solidFill>
                  <a:schemeClr val="bg1"/>
                </a:solidFill>
              </a:rPr>
              <a:t>   </a:t>
            </a:r>
            <a:r>
              <a:rPr lang="en-GB" dirty="0">
                <a:solidFill>
                  <a:schemeClr val="bg1"/>
                </a:solidFill>
              </a:rPr>
              <a:t>10.109.250.213   </a:t>
            </a:r>
            <a:r>
              <a:rPr lang="en-GB" dirty="0">
                <a:solidFill>
                  <a:srgbClr val="FFC000"/>
                </a:solidFill>
              </a:rPr>
              <a:t>10.109.250.213</a:t>
            </a:r>
            <a:r>
              <a:rPr lang="en-GB" dirty="0">
                <a:solidFill>
                  <a:schemeClr val="bg1"/>
                </a:solidFill>
              </a:rPr>
              <a:t>   </a:t>
            </a:r>
            <a:r>
              <a:rPr lang="en-GB" dirty="0" smtClean="0">
                <a:solidFill>
                  <a:schemeClr val="bg1"/>
                </a:solidFill>
              </a:rPr>
              <a:t>8080:30999/TCP … </a:t>
            </a:r>
          </a:p>
          <a:p>
            <a:r>
              <a:rPr lang="en-GB" dirty="0" smtClean="0">
                <a:solidFill>
                  <a:schemeClr val="bg1"/>
                </a:solidFill>
              </a:rPr>
              <a:t>$ </a:t>
            </a:r>
            <a:r>
              <a:rPr lang="en-GB" dirty="0" smtClean="0">
                <a:solidFill>
                  <a:schemeClr val="accent1">
                    <a:lumMod val="50000"/>
                  </a:schemeClr>
                </a:solidFill>
              </a:rPr>
              <a:t>curl </a:t>
            </a:r>
            <a:r>
              <a:rPr lang="en-GB" dirty="0" smtClean="0">
                <a:solidFill>
                  <a:srgbClr val="FFC000"/>
                </a:solidFill>
              </a:rPr>
              <a:t>10.109.250.213</a:t>
            </a:r>
            <a:r>
              <a:rPr lang="en-GB" dirty="0" smtClean="0">
                <a:solidFill>
                  <a:schemeClr val="accent1">
                    <a:lumMod val="50000"/>
                  </a:schemeClr>
                </a:solidFill>
              </a:rPr>
              <a:t>:8080    </a:t>
            </a:r>
            <a:r>
              <a:rPr lang="en-GB" dirty="0" smtClean="0">
                <a:solidFill>
                  <a:srgbClr val="FF0000"/>
                </a:solidFill>
                <a:sym typeface="Wingdings" panose="05000000000000000000" pitchFamily="2" charset="2"/>
              </a:rPr>
              <a:t> Load balancer service on external IP address</a:t>
            </a:r>
            <a:endParaRPr lang="en-GB" dirty="0" smtClean="0">
              <a:solidFill>
                <a:srgbClr val="FF0000"/>
              </a:solidFill>
            </a:endParaRPr>
          </a:p>
          <a:p>
            <a:r>
              <a:rPr lang="en-GB" dirty="0" smtClean="0">
                <a:solidFill>
                  <a:schemeClr val="bg1"/>
                </a:solidFill>
              </a:rPr>
              <a:t>$ </a:t>
            </a:r>
            <a:r>
              <a:rPr lang="en-GB" dirty="0" smtClean="0">
                <a:solidFill>
                  <a:schemeClr val="accent1">
                    <a:lumMod val="50000"/>
                  </a:schemeClr>
                </a:solidFill>
              </a:rPr>
              <a:t>curl </a:t>
            </a:r>
            <a:r>
              <a:rPr lang="en-GB" dirty="0" smtClean="0">
                <a:solidFill>
                  <a:srgbClr val="0070C0"/>
                </a:solidFill>
              </a:rPr>
              <a:t>172.28.79.245</a:t>
            </a:r>
            <a:r>
              <a:rPr lang="en-GB" dirty="0" smtClean="0">
                <a:solidFill>
                  <a:schemeClr val="accent1">
                    <a:lumMod val="50000"/>
                  </a:schemeClr>
                </a:solidFill>
              </a:rPr>
              <a:t>:30999    </a:t>
            </a:r>
            <a:r>
              <a:rPr lang="en-GB" dirty="0" smtClean="0">
                <a:solidFill>
                  <a:srgbClr val="FF0000"/>
                </a:solidFill>
                <a:sym typeface="Wingdings" panose="05000000000000000000" pitchFamily="2" charset="2"/>
              </a:rPr>
              <a:t> </a:t>
            </a:r>
            <a:r>
              <a:rPr lang="en-GB" dirty="0" err="1" smtClean="0">
                <a:solidFill>
                  <a:srgbClr val="FF0000"/>
                </a:solidFill>
                <a:sym typeface="Wingdings" panose="05000000000000000000" pitchFamily="2" charset="2"/>
              </a:rPr>
              <a:t>NodeIP</a:t>
            </a:r>
            <a:r>
              <a:rPr lang="en-GB" dirty="0" smtClean="0">
                <a:solidFill>
                  <a:srgbClr val="FF0000"/>
                </a:solidFill>
                <a:sym typeface="Wingdings" panose="05000000000000000000" pitchFamily="2" charset="2"/>
              </a:rPr>
              <a:t> service on a Node IP address</a:t>
            </a:r>
            <a:endParaRPr lang="en-GB" dirty="0">
              <a:solidFill>
                <a:srgbClr val="FF0000"/>
              </a:solidFill>
            </a:endParaRPr>
          </a:p>
        </p:txBody>
      </p:sp>
    </p:spTree>
    <p:extLst>
      <p:ext uri="{BB962C8B-B14F-4D97-AF65-F5344CB8AC3E}">
        <p14:creationId xmlns:p14="http://schemas.microsoft.com/office/powerpoint/2010/main" val="761838130"/>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a:xfrm>
            <a:off x="1047750" y="779793"/>
            <a:ext cx="7029450" cy="5560666"/>
          </a:xfrm>
        </p:spPr>
        <p:txBody>
          <a:bodyPr/>
          <a:lstStyle/>
          <a:p>
            <a:r>
              <a:rPr lang="en-GB" dirty="0" smtClean="0"/>
              <a:t>Lets run two </a:t>
            </a:r>
            <a:r>
              <a:rPr lang="en-GB" dirty="0" err="1" smtClean="0"/>
              <a:t>LoadBalancer</a:t>
            </a:r>
            <a:r>
              <a:rPr lang="en-GB" dirty="0" smtClean="0"/>
              <a:t> services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Notice </a:t>
            </a:r>
            <a:r>
              <a:rPr lang="en-GB" dirty="0" smtClean="0"/>
              <a:t>how each service has been allocated a different external IP address </a:t>
            </a:r>
            <a:br>
              <a:rPr lang="en-GB" dirty="0" smtClean="0"/>
            </a:br>
            <a:r>
              <a:rPr lang="en-GB" dirty="0"/>
              <a:t>http://</a:t>
            </a:r>
            <a:r>
              <a:rPr lang="en-GB" dirty="0" smtClean="0"/>
              <a:t>10.107.170.194:500</a:t>
            </a:r>
            <a:r>
              <a:rPr lang="en-GB" dirty="0"/>
              <a:t/>
            </a:r>
            <a:br>
              <a:rPr lang="en-GB" dirty="0"/>
            </a:br>
            <a:r>
              <a:rPr lang="en-GB" dirty="0"/>
              <a:t>http://</a:t>
            </a:r>
            <a:r>
              <a:rPr lang="en-GB" dirty="0" smtClean="0"/>
              <a:t>10.107.95.190:500</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66251" y="1346149"/>
            <a:ext cx="8977749" cy="3139321"/>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create deployment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-deploy-one</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image=</a:t>
            </a:r>
            <a:r>
              <a:rPr lang="en-GB" dirty="0" err="1" smtClean="0">
                <a:solidFill>
                  <a:schemeClr val="accent1">
                    <a:lumMod val="50000"/>
                  </a:schemeClr>
                </a:solidFill>
              </a:rPr>
              <a:t>tutum</a:t>
            </a:r>
            <a:r>
              <a:rPr lang="en-GB" dirty="0" smtClean="0">
                <a:solidFill>
                  <a:schemeClr val="accent1">
                    <a:lumMod val="50000"/>
                  </a:schemeClr>
                </a:solidFill>
              </a:rPr>
              <a:t>/hello-world</a:t>
            </a:r>
            <a:endParaRPr lang="en-GB" dirty="0">
              <a:solidFill>
                <a:schemeClr val="accent1">
                  <a:lumMod val="50000"/>
                </a:schemeClr>
              </a:solidFill>
            </a:endParaRPr>
          </a:p>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-deploy-one</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name=</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-svc-one</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port=500 </a:t>
            </a:r>
            <a:r>
              <a:rPr lang="en-GB" dirty="0">
                <a:solidFill>
                  <a:schemeClr val="accent1">
                    <a:lumMod val="50000"/>
                  </a:schemeClr>
                </a:solidFill>
              </a:rPr>
              <a:t>--</a:t>
            </a:r>
            <a:r>
              <a:rPr lang="en-GB" dirty="0" smtClean="0">
                <a:solidFill>
                  <a:schemeClr val="accent1">
                    <a:lumMod val="50000"/>
                  </a:schemeClr>
                </a:solidFill>
              </a:rPr>
              <a:t>target-port=80 </a:t>
            </a:r>
            <a:r>
              <a:rPr lang="en-GB" dirty="0">
                <a:solidFill>
                  <a:schemeClr val="accent1">
                    <a:lumMod val="50000"/>
                  </a:schemeClr>
                </a:solidFill>
              </a:rPr>
              <a:t>--</a:t>
            </a:r>
            <a:r>
              <a:rPr lang="en-GB" dirty="0" smtClean="0">
                <a:solidFill>
                  <a:schemeClr val="accent1">
                    <a:lumMod val="50000"/>
                  </a:schemeClr>
                </a:solidFill>
              </a:rPr>
              <a:t>type=</a:t>
            </a:r>
            <a:r>
              <a:rPr lang="en-GB" dirty="0" err="1" smtClean="0">
                <a:solidFill>
                  <a:schemeClr val="accent1">
                    <a:lumMod val="50000"/>
                  </a:schemeClr>
                </a:solidFill>
              </a:rPr>
              <a:t>LoadBalancer</a:t>
            </a:r>
            <a:endParaRPr lang="en-GB" dirty="0" smtClean="0">
              <a:solidFill>
                <a:schemeClr val="accent1">
                  <a:lumMod val="50000"/>
                </a:schemeClr>
              </a:solidFill>
            </a:endParaRP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create deployment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-deploy-two</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image=</a:t>
            </a:r>
            <a:r>
              <a:rPr lang="en-GB" dirty="0" err="1" smtClean="0">
                <a:solidFill>
                  <a:schemeClr val="accent1">
                    <a:lumMod val="50000"/>
                  </a:schemeClr>
                </a:solidFill>
              </a:rPr>
              <a:t>tutum</a:t>
            </a:r>
            <a:r>
              <a:rPr lang="en-GB" dirty="0" smtClean="0">
                <a:solidFill>
                  <a:schemeClr val="accent1">
                    <a:lumMod val="50000"/>
                  </a:schemeClr>
                </a:solidFill>
              </a:rPr>
              <a:t>/hello-world</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-deploy-two</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name=</a:t>
            </a:r>
            <a:r>
              <a:rPr lang="en-GB" dirty="0" err="1" smtClean="0">
                <a:solidFill>
                  <a:schemeClr val="accent4">
                    <a:lumMod val="50000"/>
                    <a:lumOff val="50000"/>
                  </a:schemeClr>
                </a:solidFill>
              </a:rPr>
              <a:t>tutum</a:t>
            </a:r>
            <a:r>
              <a:rPr lang="en-GB" dirty="0" smtClean="0">
                <a:solidFill>
                  <a:schemeClr val="accent4">
                    <a:lumMod val="50000"/>
                    <a:lumOff val="50000"/>
                  </a:schemeClr>
                </a:solidFill>
              </a:rPr>
              <a:t>-svc-two</a:t>
            </a:r>
            <a:r>
              <a:rPr lang="en-GB" dirty="0" smtClean="0">
                <a:solidFill>
                  <a:schemeClr val="accent1">
                    <a:lumMod val="50000"/>
                  </a:schemeClr>
                </a:solidFill>
              </a:rPr>
              <a:t> </a:t>
            </a:r>
            <a:r>
              <a:rPr lang="en-GB" dirty="0">
                <a:solidFill>
                  <a:schemeClr val="accent1">
                    <a:lumMod val="50000"/>
                  </a:schemeClr>
                </a:solidFill>
              </a:rPr>
              <a:t>--</a:t>
            </a:r>
            <a:r>
              <a:rPr lang="en-GB" dirty="0" smtClean="0">
                <a:solidFill>
                  <a:schemeClr val="accent1">
                    <a:lumMod val="50000"/>
                  </a:schemeClr>
                </a:solidFill>
              </a:rPr>
              <a:t>port=500 </a:t>
            </a:r>
            <a:r>
              <a:rPr lang="en-GB" dirty="0">
                <a:solidFill>
                  <a:schemeClr val="accent1">
                    <a:lumMod val="50000"/>
                  </a:schemeClr>
                </a:solidFill>
              </a:rPr>
              <a:t>--</a:t>
            </a:r>
            <a:r>
              <a:rPr lang="en-GB" dirty="0" smtClean="0">
                <a:solidFill>
                  <a:schemeClr val="accent1">
                    <a:lumMod val="50000"/>
                  </a:schemeClr>
                </a:solidFill>
              </a:rPr>
              <a:t>target-port=80 </a:t>
            </a:r>
            <a:r>
              <a:rPr lang="en-GB" dirty="0">
                <a:solidFill>
                  <a:schemeClr val="accent1">
                    <a:lumMod val="50000"/>
                  </a:schemeClr>
                </a:solidFill>
              </a:rPr>
              <a:t>--type=</a:t>
            </a:r>
            <a:r>
              <a:rPr lang="en-GB" dirty="0" err="1">
                <a:solidFill>
                  <a:schemeClr val="accent1">
                    <a:lumMod val="50000"/>
                  </a:schemeClr>
                </a:solidFill>
              </a:rPr>
              <a:t>LoadBalancer</a:t>
            </a:r>
            <a:endParaRPr lang="en-GB" dirty="0">
              <a:solidFill>
                <a:schemeClr val="accent1">
                  <a:lumMod val="50000"/>
                </a:schemeClr>
              </a:solidFill>
            </a:endParaRPr>
          </a:p>
          <a:p>
            <a:r>
              <a:rPr lang="en-GB" dirty="0">
                <a:solidFill>
                  <a:schemeClr val="bg1"/>
                </a:solidFill>
              </a:rPr>
              <a:t>$ </a:t>
            </a:r>
            <a:r>
              <a:rPr lang="en-GB" dirty="0" err="1" smtClean="0">
                <a:solidFill>
                  <a:schemeClr val="accent1">
                    <a:lumMod val="50000"/>
                  </a:schemeClr>
                </a:solidFill>
              </a:rPr>
              <a:t>minikube</a:t>
            </a:r>
            <a:r>
              <a:rPr lang="en-GB" dirty="0" smtClean="0">
                <a:solidFill>
                  <a:schemeClr val="accent1">
                    <a:lumMod val="50000"/>
                  </a:schemeClr>
                </a:solidFill>
              </a:rPr>
              <a:t> tunnel  </a:t>
            </a:r>
            <a:r>
              <a:rPr lang="en-GB" dirty="0" smtClean="0">
                <a:solidFill>
                  <a:srgbClr val="FF0000"/>
                </a:solidFill>
                <a:sym typeface="Wingdings" panose="05000000000000000000" pitchFamily="2" charset="2"/>
              </a:rPr>
              <a:t> </a:t>
            </a:r>
            <a:r>
              <a:rPr lang="en-GB" dirty="0" smtClean="0">
                <a:solidFill>
                  <a:srgbClr val="FF0000"/>
                </a:solidFill>
              </a:rPr>
              <a:t>OPEN Second terminal window to run this command</a:t>
            </a:r>
            <a:endParaRPr lang="en-GB" dirty="0">
              <a:solidFill>
                <a:srgbClr val="FF0000"/>
              </a:solidFill>
            </a:endParaRPr>
          </a:p>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get </a:t>
            </a:r>
            <a:r>
              <a:rPr lang="en-GB" dirty="0" smtClean="0">
                <a:solidFill>
                  <a:schemeClr val="accent1">
                    <a:lumMod val="50000"/>
                  </a:schemeClr>
                </a:solidFill>
              </a:rPr>
              <a:t>svc  </a:t>
            </a:r>
          </a:p>
          <a:p>
            <a:r>
              <a:rPr lang="en-GB" dirty="0" smtClean="0">
                <a:solidFill>
                  <a:schemeClr val="bg1"/>
                </a:solidFill>
              </a:rPr>
              <a:t>NAME               TYPE                CLUSTER-IP       </a:t>
            </a:r>
            <a:r>
              <a:rPr lang="en-GB" dirty="0">
                <a:solidFill>
                  <a:schemeClr val="bg1"/>
                </a:solidFill>
              </a:rPr>
              <a:t>EXTERNAL-IP   </a:t>
            </a:r>
            <a:r>
              <a:rPr lang="en-GB" dirty="0" smtClean="0">
                <a:solidFill>
                  <a:schemeClr val="bg1"/>
                </a:solidFill>
              </a:rPr>
              <a:t> PORT(S</a:t>
            </a:r>
            <a:r>
              <a:rPr lang="en-GB" dirty="0">
                <a:solidFill>
                  <a:schemeClr val="bg1"/>
                </a:solidFill>
              </a:rPr>
              <a:t>) </a:t>
            </a:r>
            <a:endParaRPr lang="en-GB" dirty="0" smtClean="0">
              <a:solidFill>
                <a:schemeClr val="bg1"/>
              </a:solidFill>
            </a:endParaRPr>
          </a:p>
          <a:p>
            <a:r>
              <a:rPr lang="en-GB" dirty="0" err="1" smtClean="0">
                <a:solidFill>
                  <a:schemeClr val="bg1"/>
                </a:solidFill>
              </a:rPr>
              <a:t>tutum</a:t>
            </a:r>
            <a:r>
              <a:rPr lang="en-GB" dirty="0" smtClean="0">
                <a:solidFill>
                  <a:schemeClr val="bg1"/>
                </a:solidFill>
              </a:rPr>
              <a:t>-svc-one   </a:t>
            </a:r>
            <a:r>
              <a:rPr lang="en-GB" dirty="0" err="1">
                <a:solidFill>
                  <a:schemeClr val="bg1"/>
                </a:solidFill>
              </a:rPr>
              <a:t>LoadBalancer</a:t>
            </a:r>
            <a:r>
              <a:rPr lang="en-GB" dirty="0">
                <a:solidFill>
                  <a:schemeClr val="bg1"/>
                </a:solidFill>
              </a:rPr>
              <a:t>   10.107.170.194   </a:t>
            </a:r>
            <a:r>
              <a:rPr lang="en-GB" dirty="0">
                <a:solidFill>
                  <a:schemeClr val="accent4">
                    <a:lumMod val="50000"/>
                    <a:lumOff val="50000"/>
                  </a:schemeClr>
                </a:solidFill>
              </a:rPr>
              <a:t>10.107.170.194</a:t>
            </a:r>
            <a:r>
              <a:rPr lang="en-GB" dirty="0">
                <a:solidFill>
                  <a:schemeClr val="bg1"/>
                </a:solidFill>
              </a:rPr>
              <a:t>   </a:t>
            </a:r>
            <a:r>
              <a:rPr lang="en-GB" dirty="0" smtClean="0">
                <a:solidFill>
                  <a:schemeClr val="bg1"/>
                </a:solidFill>
              </a:rPr>
              <a:t>501:31696/TCP …    </a:t>
            </a:r>
            <a:r>
              <a:rPr lang="en-GB" dirty="0" err="1" smtClean="0">
                <a:solidFill>
                  <a:schemeClr val="bg1"/>
                </a:solidFill>
              </a:rPr>
              <a:t>tutum</a:t>
            </a:r>
            <a:r>
              <a:rPr lang="en-GB" dirty="0" smtClean="0">
                <a:solidFill>
                  <a:schemeClr val="bg1"/>
                </a:solidFill>
              </a:rPr>
              <a:t>-svc-two   </a:t>
            </a:r>
            <a:r>
              <a:rPr lang="en-GB" dirty="0" err="1">
                <a:solidFill>
                  <a:schemeClr val="bg1"/>
                </a:solidFill>
              </a:rPr>
              <a:t>LoadBalancer</a:t>
            </a:r>
            <a:r>
              <a:rPr lang="en-GB" dirty="0">
                <a:solidFill>
                  <a:schemeClr val="bg1"/>
                </a:solidFill>
              </a:rPr>
              <a:t>   </a:t>
            </a:r>
            <a:r>
              <a:rPr lang="en-GB" dirty="0" smtClean="0">
                <a:solidFill>
                  <a:schemeClr val="bg1"/>
                </a:solidFill>
              </a:rPr>
              <a:t>10.107.95.190     </a:t>
            </a:r>
            <a:r>
              <a:rPr lang="en-GB" dirty="0" smtClean="0">
                <a:solidFill>
                  <a:schemeClr val="accent4">
                    <a:lumMod val="50000"/>
                    <a:lumOff val="50000"/>
                  </a:schemeClr>
                </a:solidFill>
              </a:rPr>
              <a:t>10.107.95.190</a:t>
            </a:r>
            <a:r>
              <a:rPr lang="en-GB" dirty="0" smtClean="0">
                <a:solidFill>
                  <a:schemeClr val="bg1"/>
                </a:solidFill>
              </a:rPr>
              <a:t>     502:30419/TCP  </a:t>
            </a:r>
            <a:r>
              <a:rPr lang="en-GB" dirty="0" smtClean="0">
                <a:solidFill>
                  <a:schemeClr val="bg1"/>
                </a:solidFill>
              </a:rPr>
              <a:t>…</a:t>
            </a:r>
            <a:endParaRPr lang="en-GB" dirty="0" smtClean="0">
              <a:solidFill>
                <a:schemeClr val="bg1"/>
              </a:solidFill>
            </a:endParaRPr>
          </a:p>
        </p:txBody>
      </p:sp>
      <p:sp>
        <p:nvSpPr>
          <p:cNvPr id="10" name="Rectangle 9"/>
          <p:cNvSpPr/>
          <p:nvPr/>
        </p:nvSpPr>
        <p:spPr bwMode="auto">
          <a:xfrm>
            <a:off x="5107179" y="3560126"/>
            <a:ext cx="1814876" cy="905117"/>
          </a:xfrm>
          <a:prstGeom prst="rect">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 name="TextBox 4"/>
          <p:cNvSpPr txBox="1"/>
          <p:nvPr/>
        </p:nvSpPr>
        <p:spPr>
          <a:xfrm>
            <a:off x="6014617" y="1072662"/>
            <a:ext cx="2710999" cy="307777"/>
          </a:xfrm>
          <a:prstGeom prst="rect">
            <a:avLst/>
          </a:prstGeom>
          <a:noFill/>
        </p:spPr>
        <p:txBody>
          <a:bodyPr wrap="none" rtlCol="0">
            <a:spAutoFit/>
          </a:bodyPr>
          <a:lstStyle/>
          <a:p>
            <a:r>
              <a:rPr lang="en-GB" sz="1400" i="1" dirty="0" smtClean="0">
                <a:solidFill>
                  <a:srgbClr val="FF0000"/>
                </a:solidFill>
              </a:rPr>
              <a:t>0ne replica is created by default</a:t>
            </a:r>
            <a:endParaRPr lang="en-GB" sz="1400" i="1" dirty="0">
              <a:solidFill>
                <a:srgbClr val="FF0000"/>
              </a:solidFill>
            </a:endParaRPr>
          </a:p>
        </p:txBody>
      </p:sp>
      <p:cxnSp>
        <p:nvCxnSpPr>
          <p:cNvPr id="8" name="Elbow Connector 7"/>
          <p:cNvCxnSpPr/>
          <p:nvPr/>
        </p:nvCxnSpPr>
        <p:spPr bwMode="auto">
          <a:xfrm rot="10800000" flipV="1">
            <a:off x="7728439" y="1321776"/>
            <a:ext cx="383931" cy="225669"/>
          </a:xfrm>
          <a:prstGeom prst="bentConnector3">
            <a:avLst>
              <a:gd name="adj1" fmla="val 1145"/>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Elbow Connector 13"/>
          <p:cNvCxnSpPr/>
          <p:nvPr/>
        </p:nvCxnSpPr>
        <p:spPr bwMode="auto">
          <a:xfrm rot="5400000">
            <a:off x="7514670" y="1772937"/>
            <a:ext cx="870084" cy="325316"/>
          </a:xfrm>
          <a:prstGeom prst="bentConnector3">
            <a:avLst>
              <a:gd name="adj1" fmla="val 99178"/>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7258767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4621" y="0"/>
            <a:ext cx="4419353" cy="844550"/>
          </a:xfrm>
        </p:spPr>
        <p:txBody>
          <a:bodyPr/>
          <a:lstStyle/>
          <a:p>
            <a:r>
              <a:rPr lang="en-GB" dirty="0" smtClean="0"/>
              <a:t>Example</a:t>
            </a:r>
            <a:endParaRPr lang="en-GB" dirty="0"/>
          </a:p>
        </p:txBody>
      </p:sp>
      <p:sp>
        <p:nvSpPr>
          <p:cNvPr id="3" name="Content Placeholder 2"/>
          <p:cNvSpPr>
            <a:spLocks noGrp="1"/>
          </p:cNvSpPr>
          <p:nvPr>
            <p:ph idx="1"/>
          </p:nvPr>
        </p:nvSpPr>
        <p:spPr>
          <a:xfrm>
            <a:off x="369550" y="649082"/>
            <a:ext cx="4155072" cy="5189743"/>
          </a:xfrm>
        </p:spPr>
        <p:txBody>
          <a:bodyPr/>
          <a:lstStyle/>
          <a:p>
            <a:r>
              <a:rPr lang="en-GB" dirty="0" smtClean="0"/>
              <a:t>Use the </a:t>
            </a:r>
            <a:r>
              <a:rPr lang="en-GB" dirty="0"/>
              <a:t>cloud provider’s load balancer. </a:t>
            </a:r>
            <a:endParaRPr lang="en-GB" dirty="0" smtClean="0"/>
          </a:p>
          <a:p>
            <a:r>
              <a:rPr lang="en-GB" dirty="0" smtClean="0"/>
              <a:t>The </a:t>
            </a:r>
            <a:r>
              <a:rPr lang="en-GB" dirty="0"/>
              <a:t>cloud provider will provision a load balancer for the Service, and map it to its automatically assigned </a:t>
            </a:r>
            <a:r>
              <a:rPr lang="en-GB" dirty="0" err="1"/>
              <a:t>NodePort</a:t>
            </a:r>
            <a:r>
              <a:rPr lang="en-GB" dirty="0"/>
              <a:t>. </a:t>
            </a:r>
            <a:endParaRPr lang="en-GB" dirty="0" smtClean="0"/>
          </a:p>
          <a:p>
            <a:r>
              <a:rPr lang="en-GB" dirty="0"/>
              <a:t>How the traffic from that external load balancer is routed to the Service pods depends on </a:t>
            </a:r>
            <a:r>
              <a:rPr lang="en-GB" dirty="0" smtClean="0"/>
              <a:t>the </a:t>
            </a:r>
            <a:r>
              <a:rPr lang="en-GB" dirty="0"/>
              <a:t>cluster </a:t>
            </a:r>
            <a:r>
              <a:rPr lang="en-GB" dirty="0" smtClean="0"/>
              <a:t>provider</a:t>
            </a:r>
          </a:p>
          <a:p>
            <a:r>
              <a:rPr lang="en-GB" dirty="0" smtClean="0"/>
              <a:t>Good for production except:</a:t>
            </a:r>
          </a:p>
          <a:p>
            <a:pPr lvl="1"/>
            <a:r>
              <a:rPr lang="en-GB" dirty="0" smtClean="0"/>
              <a:t>Every </a:t>
            </a:r>
            <a:r>
              <a:rPr lang="en-GB" dirty="0"/>
              <a:t>Service that you deploy as </a:t>
            </a:r>
            <a:r>
              <a:rPr lang="en-GB" dirty="0" err="1"/>
              <a:t>LoadBalancer</a:t>
            </a:r>
            <a:r>
              <a:rPr lang="en-GB" dirty="0"/>
              <a:t> will get it’s own </a:t>
            </a:r>
            <a:r>
              <a:rPr lang="en-GB" dirty="0" smtClean="0"/>
              <a:t>IP.</a:t>
            </a:r>
          </a:p>
          <a:p>
            <a:pPr lvl="1"/>
            <a:r>
              <a:rPr lang="en-GB" dirty="0" smtClean="0"/>
              <a:t>The </a:t>
            </a:r>
            <a:r>
              <a:rPr lang="en-GB" dirty="0" err="1"/>
              <a:t>LoadBalancer</a:t>
            </a:r>
            <a:r>
              <a:rPr lang="en-GB" dirty="0"/>
              <a:t> is usually billed based on the number of exposed services, which </a:t>
            </a:r>
            <a:r>
              <a:rPr lang="en-GB" b="1" dirty="0"/>
              <a:t>can be expensive</a:t>
            </a:r>
            <a:r>
              <a:rPr lang="en-GB" dirty="0"/>
              <a: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4562475" y="1108650"/>
            <a:ext cx="4409613" cy="4926942"/>
          </a:xfrm>
          <a:prstGeom prst="rect">
            <a:avLst/>
          </a:prstGeom>
        </p:spPr>
      </p:pic>
      <p:sp>
        <p:nvSpPr>
          <p:cNvPr id="6" name="Arc 5"/>
          <p:cNvSpPr/>
          <p:nvPr/>
        </p:nvSpPr>
        <p:spPr bwMode="auto">
          <a:xfrm flipV="1">
            <a:off x="6083368" y="3652863"/>
            <a:ext cx="1539792" cy="473782"/>
          </a:xfrm>
          <a:prstGeom prst="arc">
            <a:avLst>
              <a:gd name="adj1" fmla="val 10387068"/>
              <a:gd name="adj2" fmla="val 177086"/>
            </a:avLst>
          </a:prstGeom>
          <a:noFill/>
          <a:ln w="38100" cap="flat" cmpd="sng" algn="ctr">
            <a:solidFill>
              <a:schemeClr val="tx1"/>
            </a:solidFill>
            <a:prstDash val="solid"/>
            <a:round/>
            <a:headEnd type="none" w="med" len="med"/>
            <a:tailEnd type="triangl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6372858" y="5192494"/>
            <a:ext cx="1250302" cy="646331"/>
          </a:xfrm>
          <a:prstGeom prst="rect">
            <a:avLst/>
          </a:prstGeom>
          <a:noFill/>
        </p:spPr>
        <p:txBody>
          <a:bodyPr wrap="square" rtlCol="0">
            <a:spAutoFit/>
          </a:bodyPr>
          <a:lstStyle/>
          <a:p>
            <a:r>
              <a:rPr lang="en-GB" dirty="0" smtClean="0"/>
              <a:t>Load balancing</a:t>
            </a:r>
            <a:endParaRPr lang="en-GB" dirty="0"/>
          </a:p>
        </p:txBody>
      </p:sp>
      <p:cxnSp>
        <p:nvCxnSpPr>
          <p:cNvPr id="9" name="Straight Connector 8"/>
          <p:cNvCxnSpPr/>
          <p:nvPr/>
        </p:nvCxnSpPr>
        <p:spPr bwMode="auto">
          <a:xfrm flipV="1">
            <a:off x="6853264" y="4242318"/>
            <a:ext cx="0" cy="976604"/>
          </a:xfrm>
          <a:prstGeom prst="line">
            <a:avLst/>
          </a:prstGeom>
          <a:solidFill>
            <a:schemeClr val="accent1"/>
          </a:solidFill>
          <a:ln w="1587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74635918"/>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err="1" smtClean="0"/>
              <a:t>ExternalName</a:t>
            </a:r>
            <a:r>
              <a:rPr lang="en-GB" dirty="0" smtClean="0"/>
              <a:t>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5981649"/>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ExternalName</a:t>
            </a:r>
            <a:endParaRPr lang="en-GB" dirty="0"/>
          </a:p>
        </p:txBody>
      </p:sp>
      <p:sp>
        <p:nvSpPr>
          <p:cNvPr id="3" name="Content Placeholder 2"/>
          <p:cNvSpPr>
            <a:spLocks noGrp="1"/>
          </p:cNvSpPr>
          <p:nvPr>
            <p:ph idx="1"/>
          </p:nvPr>
        </p:nvSpPr>
        <p:spPr>
          <a:xfrm>
            <a:off x="1047750" y="1042219"/>
            <a:ext cx="7029450" cy="4796606"/>
          </a:xfrm>
        </p:spPr>
        <p:txBody>
          <a:bodyPr/>
          <a:lstStyle/>
          <a:p>
            <a:r>
              <a:rPr lang="en-GB" b="1" dirty="0" err="1"/>
              <a:t>ExternalName</a:t>
            </a:r>
            <a:r>
              <a:rPr lang="en-GB" dirty="0"/>
              <a:t>: Maps the Service to the contents of the </a:t>
            </a:r>
            <a:r>
              <a:rPr lang="en-GB" dirty="0" err="1"/>
              <a:t>externalName</a:t>
            </a:r>
            <a:r>
              <a:rPr lang="en-GB" dirty="0"/>
              <a:t> field (e.g. foo.bar.example.com), by returning a CNAME record with its value. </a:t>
            </a:r>
            <a:endParaRPr lang="en-GB" dirty="0" smtClean="0"/>
          </a:p>
          <a:p>
            <a:r>
              <a:rPr lang="en-GB" dirty="0" smtClean="0"/>
              <a:t>Accessing “my-service” </a:t>
            </a:r>
            <a:r>
              <a:rPr lang="en-GB" dirty="0"/>
              <a:t>works in the same way as other Services but with the crucial difference </a:t>
            </a:r>
            <a:r>
              <a:rPr lang="en-GB" dirty="0" smtClean="0"/>
              <a:t>is that the redirection </a:t>
            </a:r>
            <a:r>
              <a:rPr lang="en-GB" dirty="0"/>
              <a:t>happens at the DNS level rather than via </a:t>
            </a:r>
            <a:r>
              <a:rPr lang="en-GB" dirty="0" err="1"/>
              <a:t>proxying</a:t>
            </a:r>
            <a:r>
              <a:rPr lang="en-GB" dirty="0"/>
              <a:t> or </a:t>
            </a:r>
            <a:r>
              <a:rPr lang="en-GB" dirty="0" smtClean="0"/>
              <a:t>forwarding</a:t>
            </a:r>
          </a:p>
          <a:p>
            <a:pPr lvl="1"/>
            <a:r>
              <a:rPr lang="en-GB" dirty="0" smtClean="0"/>
              <a:t>No </a:t>
            </a:r>
            <a:r>
              <a:rPr lang="en-GB" dirty="0" err="1"/>
              <a:t>proxying</a:t>
            </a:r>
            <a:r>
              <a:rPr lang="en-GB" dirty="0"/>
              <a:t> of any kind is set up</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bwMode="auto">
          <a:xfrm>
            <a:off x="3598606" y="3914846"/>
            <a:ext cx="5048865" cy="2273229"/>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r>
              <a:rPr lang="en-GB" dirty="0" err="1"/>
              <a:t>apiVersion</a:t>
            </a:r>
            <a:r>
              <a:rPr lang="en-GB" dirty="0"/>
              <a:t>: v1</a:t>
            </a:r>
          </a:p>
          <a:p>
            <a:r>
              <a:rPr lang="en-GB" dirty="0"/>
              <a:t>kind: Service</a:t>
            </a:r>
          </a:p>
          <a:p>
            <a:r>
              <a:rPr lang="en-GB" dirty="0"/>
              <a:t>metadata:</a:t>
            </a:r>
          </a:p>
          <a:p>
            <a:r>
              <a:rPr lang="en-GB" dirty="0"/>
              <a:t>  name: my-service</a:t>
            </a:r>
          </a:p>
          <a:p>
            <a:r>
              <a:rPr lang="en-GB" dirty="0"/>
              <a:t>  namespace: </a:t>
            </a:r>
            <a:r>
              <a:rPr lang="en-GB" dirty="0" smtClean="0"/>
              <a:t>production</a:t>
            </a:r>
            <a:endParaRPr lang="en-GB" dirty="0"/>
          </a:p>
          <a:p>
            <a:r>
              <a:rPr lang="en-GB" dirty="0"/>
              <a:t>spec:</a:t>
            </a:r>
          </a:p>
          <a:p>
            <a:r>
              <a:rPr lang="en-GB" dirty="0"/>
              <a:t>  type: </a:t>
            </a:r>
            <a:r>
              <a:rPr lang="en-GB" b="1" dirty="0" err="1"/>
              <a:t>ExternalName</a:t>
            </a:r>
            <a:endParaRPr lang="en-GB" b="1" dirty="0"/>
          </a:p>
          <a:p>
            <a:r>
              <a:rPr lang="en-GB" b="1" dirty="0"/>
              <a:t>  </a:t>
            </a:r>
            <a:r>
              <a:rPr lang="en-GB" dirty="0" err="1"/>
              <a:t>externalName</a:t>
            </a:r>
            <a:r>
              <a:rPr lang="en-GB" dirty="0"/>
              <a:t>:</a:t>
            </a:r>
            <a:r>
              <a:rPr lang="en-GB" b="1" dirty="0"/>
              <a:t> my.database.example.com</a:t>
            </a:r>
          </a:p>
        </p:txBody>
      </p:sp>
    </p:spTree>
    <p:extLst>
      <p:ext uri="{BB962C8B-B14F-4D97-AF65-F5344CB8AC3E}">
        <p14:creationId xmlns:p14="http://schemas.microsoft.com/office/powerpoint/2010/main" val="2982730285"/>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smtClean="0"/>
              <a:t>Ingress Controller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657379737"/>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Ingress Controller</a:t>
            </a:r>
            <a:endParaRPr lang="en-GB" dirty="0"/>
          </a:p>
        </p:txBody>
      </p:sp>
      <p:sp>
        <p:nvSpPr>
          <p:cNvPr id="3" name="Content Placeholder 2"/>
          <p:cNvSpPr>
            <a:spLocks noGrp="1"/>
          </p:cNvSpPr>
          <p:nvPr>
            <p:ph idx="1"/>
          </p:nvPr>
        </p:nvSpPr>
        <p:spPr/>
        <p:txBody>
          <a:bodyPr/>
          <a:lstStyle/>
          <a:p>
            <a:r>
              <a:rPr lang="en-GB" dirty="0"/>
              <a:t>Ingress </a:t>
            </a:r>
            <a:r>
              <a:rPr lang="en-GB" b="1" dirty="0" smtClean="0">
                <a:solidFill>
                  <a:srgbClr val="FF0000"/>
                </a:solidFill>
              </a:rPr>
              <a:t>routes </a:t>
            </a:r>
            <a:r>
              <a:rPr lang="en-GB" b="1" dirty="0">
                <a:solidFill>
                  <a:srgbClr val="FF0000"/>
                </a:solidFill>
              </a:rPr>
              <a:t>HTTP and HTTPS </a:t>
            </a:r>
            <a:r>
              <a:rPr lang="en-GB" dirty="0" smtClean="0"/>
              <a:t>traffic </a:t>
            </a:r>
            <a:r>
              <a:rPr lang="en-GB" dirty="0"/>
              <a:t>from outside the cluster to services within the cluster. Traffic routing is controlled by rules defined on the Ingress resource</a:t>
            </a:r>
            <a:r>
              <a:rPr lang="en-GB" dirty="0" smtClean="0"/>
              <a:t>.</a:t>
            </a:r>
          </a:p>
          <a:p>
            <a:pPr lvl="1"/>
            <a:r>
              <a:rPr lang="en-GB" b="1" dirty="0" smtClean="0"/>
              <a:t>Uses same IP address to access multiple services (ports HTTP 80 or HTTPS 443)</a:t>
            </a:r>
            <a:endParaRPr lang="en-GB" b="1" dirty="0"/>
          </a:p>
          <a:p>
            <a:r>
              <a:rPr lang="en-GB" dirty="0"/>
              <a:t>An Ingress may be configured to give </a:t>
            </a:r>
            <a:r>
              <a:rPr lang="en-GB" dirty="0" smtClean="0"/>
              <a:t>services </a:t>
            </a:r>
            <a:r>
              <a:rPr lang="en-GB" dirty="0"/>
              <a:t>externally-reachable URLs, load balance traffic, terminate SSL / TLS, and offer name based virtual </a:t>
            </a:r>
            <a:r>
              <a:rPr lang="en-GB" dirty="0" smtClean="0"/>
              <a:t>hosting</a:t>
            </a:r>
          </a:p>
          <a:p>
            <a:r>
              <a:rPr lang="en-GB" dirty="0"/>
              <a:t>An </a:t>
            </a:r>
            <a:r>
              <a:rPr lang="en-GB" b="1" dirty="0"/>
              <a:t>Ingress controller </a:t>
            </a:r>
            <a:r>
              <a:rPr lang="en-GB" dirty="0"/>
              <a:t>is responsible for fulfilling the Ingress, usually with a load </a:t>
            </a:r>
            <a:r>
              <a:rPr lang="en-GB" dirty="0" smtClean="0"/>
              <a:t>balancer and it </a:t>
            </a:r>
            <a:r>
              <a:rPr lang="en-GB" dirty="0"/>
              <a:t>may also configure your edge </a:t>
            </a:r>
            <a:r>
              <a:rPr lang="en-GB" dirty="0" smtClean="0"/>
              <a:t>router</a:t>
            </a:r>
          </a:p>
          <a:p>
            <a:pPr lvl="1"/>
            <a:r>
              <a:rPr lang="en-GB" dirty="0" smtClean="0"/>
              <a:t>ingress-</a:t>
            </a:r>
            <a:r>
              <a:rPr lang="en-GB" dirty="0" err="1" smtClean="0"/>
              <a:t>nginx</a:t>
            </a:r>
            <a:r>
              <a:rPr lang="en-GB" dirty="0" smtClean="0"/>
              <a:t>, etc.</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294586659"/>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a:xfrm>
            <a:off x="1047750" y="1262522"/>
            <a:ext cx="7029450" cy="4576303"/>
          </a:xfrm>
        </p:spPr>
        <p:txBody>
          <a:bodyPr/>
          <a:lstStyle/>
          <a:p>
            <a:r>
              <a:rPr lang="en-GB" dirty="0"/>
              <a:t>The original motivation behind ingress was to create a standard API to manage how external traffic is routed to cluster services. </a:t>
            </a:r>
            <a:endParaRPr lang="en-GB" dirty="0" smtClean="0"/>
          </a:p>
          <a:p>
            <a:pPr lvl="1"/>
            <a:r>
              <a:rPr lang="en-GB" dirty="0" smtClean="0"/>
              <a:t>In reality, it has become a bit more fluid than this with many implementations extending the controllers functionality</a:t>
            </a:r>
          </a:p>
          <a:p>
            <a:pPr lvl="1"/>
            <a:endParaRPr lang="en-GB" dirty="0" smtClean="0"/>
          </a:p>
          <a:p>
            <a:r>
              <a:rPr lang="en-GB" dirty="0" smtClean="0"/>
              <a:t>You </a:t>
            </a:r>
            <a:r>
              <a:rPr lang="en-GB" dirty="0"/>
              <a:t>can choose an ingress controller such as ingress-</a:t>
            </a:r>
            <a:r>
              <a:rPr lang="en-GB" dirty="0" err="1"/>
              <a:t>nginx</a:t>
            </a:r>
            <a:r>
              <a:rPr lang="en-GB" dirty="0"/>
              <a:t> or NGINX </a:t>
            </a:r>
            <a:r>
              <a:rPr lang="en-GB" dirty="0" err="1"/>
              <a:t>kubernetes</a:t>
            </a:r>
            <a:r>
              <a:rPr lang="en-GB" dirty="0"/>
              <a:t>-ingress</a:t>
            </a:r>
          </a:p>
          <a:p>
            <a:r>
              <a:rPr lang="en-GB" dirty="0"/>
              <a:t>You can choose an API Gateway deployed as a Kubernetes service such as Ambassador (built on Envoy) or </a:t>
            </a:r>
            <a:r>
              <a:rPr lang="en-GB" dirty="0" err="1"/>
              <a:t>Traefik</a:t>
            </a:r>
            <a:r>
              <a:rPr lang="en-GB" dirty="0"/>
              <a:t>.</a:t>
            </a:r>
          </a:p>
          <a:p>
            <a:r>
              <a:rPr lang="en-GB" dirty="0"/>
              <a:t>You can deploy your own using a custom configuration of NGINX, </a:t>
            </a:r>
            <a:r>
              <a:rPr lang="en-GB" dirty="0" err="1"/>
              <a:t>HAProxy</a:t>
            </a:r>
            <a:r>
              <a:rPr lang="en-GB" dirty="0"/>
              <a:t>, or </a:t>
            </a:r>
            <a:r>
              <a:rPr lang="en-GB" dirty="0" smtClean="0"/>
              <a:t>Envoy</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777742" y="6061961"/>
            <a:ext cx="7166233" cy="646331"/>
          </a:xfrm>
          <a:prstGeom prst="rect">
            <a:avLst/>
          </a:prstGeom>
          <a:noFill/>
        </p:spPr>
        <p:txBody>
          <a:bodyPr wrap="square" rtlCol="0">
            <a:spAutoFit/>
          </a:bodyPr>
          <a:lstStyle/>
          <a:p>
            <a:r>
              <a:rPr lang="en-GB" dirty="0"/>
              <a:t>https://blog.getambassador.io/kubernetes-ingress-nodeport-load-balancers-and-ingress-controllers-6e29f1c44f2d</a:t>
            </a:r>
          </a:p>
        </p:txBody>
      </p:sp>
    </p:spTree>
    <p:extLst>
      <p:ext uri="{BB962C8B-B14F-4D97-AF65-F5344CB8AC3E}">
        <p14:creationId xmlns:p14="http://schemas.microsoft.com/office/powerpoint/2010/main" val="223336675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Ingress YAML</a:t>
            </a:r>
            <a:endParaRPr lang="en-GB" dirty="0"/>
          </a:p>
        </p:txBody>
      </p:sp>
      <p:sp>
        <p:nvSpPr>
          <p:cNvPr id="3" name="Content Placeholder 2"/>
          <p:cNvSpPr>
            <a:spLocks noGrp="1"/>
          </p:cNvSpPr>
          <p:nvPr>
            <p:ph idx="1"/>
          </p:nvPr>
        </p:nvSpPr>
        <p:spPr>
          <a:xfrm>
            <a:off x="137652" y="1081548"/>
            <a:ext cx="3982064" cy="4757277"/>
          </a:xfrm>
        </p:spPr>
        <p:txBody>
          <a:bodyPr/>
          <a:lstStyle/>
          <a:p>
            <a:r>
              <a:rPr lang="en-GB" b="1" dirty="0" smtClean="0"/>
              <a:t>annotations</a:t>
            </a:r>
            <a:r>
              <a:rPr lang="en-GB" dirty="0" smtClean="0"/>
              <a:t>: configure options </a:t>
            </a:r>
            <a:r>
              <a:rPr lang="en-GB" dirty="0"/>
              <a:t>depending on the Ingress </a:t>
            </a:r>
            <a:r>
              <a:rPr lang="en-GB" dirty="0" smtClean="0"/>
              <a:t>controller</a:t>
            </a:r>
          </a:p>
          <a:p>
            <a:r>
              <a:rPr lang="en-GB" b="1" dirty="0" smtClean="0"/>
              <a:t>rules</a:t>
            </a:r>
            <a:r>
              <a:rPr lang="en-GB" dirty="0" smtClean="0"/>
              <a:t>: The Ingress rules</a:t>
            </a:r>
          </a:p>
          <a:p>
            <a:endParaRPr lang="en-GB" b="1" dirty="0"/>
          </a:p>
          <a:p>
            <a:endParaRPr lang="en-GB" b="1" dirty="0" smtClean="0"/>
          </a:p>
          <a:p>
            <a:r>
              <a:rPr lang="en-GB" dirty="0"/>
              <a:t>Ingress passes traffic via the </a:t>
            </a:r>
            <a:r>
              <a:rPr lang="en-GB" dirty="0" err="1"/>
              <a:t>ClusterIP</a:t>
            </a:r>
            <a:r>
              <a:rPr lang="en-GB" dirty="0"/>
              <a:t> service…remember the Ingress object is running in the Kubernetes cluster</a:t>
            </a:r>
          </a:p>
          <a:p>
            <a:pPr lvl="1"/>
            <a:r>
              <a:rPr lang="en-GB" dirty="0" smtClean="0"/>
              <a:t>Ingress uses the DNS server so the Kubernetes service Cluster IP address can be resolved by </a:t>
            </a:r>
            <a:r>
              <a:rPr lang="en-GB" b="1" dirty="0" smtClean="0"/>
              <a:t>name</a:t>
            </a:r>
            <a:r>
              <a:rPr lang="en-GB" dirty="0" smtClean="0"/>
              <a:t>. </a:t>
            </a:r>
          </a:p>
          <a:p>
            <a:pPr lvl="1"/>
            <a:r>
              <a:rPr lang="en-GB" dirty="0" smtClean="0"/>
              <a:t>The “</a:t>
            </a:r>
            <a:r>
              <a:rPr lang="en-GB" b="1" dirty="0" smtClean="0"/>
              <a:t>port</a:t>
            </a:r>
            <a:r>
              <a:rPr lang="en-GB" dirty="0"/>
              <a:t>” </a:t>
            </a:r>
            <a:r>
              <a:rPr lang="en-GB" dirty="0" smtClean="0"/>
              <a:t>refers to the service port number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4247537" y="1035767"/>
            <a:ext cx="4793226" cy="4803058"/>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err="1"/>
              <a:t>apiVersion</a:t>
            </a:r>
            <a:r>
              <a:rPr lang="en-GB" dirty="0"/>
              <a:t>: networking.k8s.io/v1</a:t>
            </a:r>
          </a:p>
          <a:p>
            <a:r>
              <a:rPr lang="en-GB" dirty="0"/>
              <a:t>kind: </a:t>
            </a:r>
            <a:r>
              <a:rPr lang="en-GB" b="1" dirty="0"/>
              <a:t>Ingress</a:t>
            </a:r>
          </a:p>
          <a:p>
            <a:r>
              <a:rPr lang="en-GB" dirty="0"/>
              <a:t>metadata:</a:t>
            </a:r>
          </a:p>
          <a:p>
            <a:r>
              <a:rPr lang="en-GB" dirty="0"/>
              <a:t>  name: minimal-ingress</a:t>
            </a:r>
          </a:p>
          <a:p>
            <a:r>
              <a:rPr lang="en-GB" dirty="0"/>
              <a:t>  </a:t>
            </a:r>
            <a:r>
              <a:rPr lang="en-GB" b="1" dirty="0"/>
              <a:t>annotations</a:t>
            </a:r>
            <a:r>
              <a:rPr lang="en-GB" dirty="0"/>
              <a:t>:</a:t>
            </a:r>
          </a:p>
          <a:p>
            <a:r>
              <a:rPr lang="en-GB" dirty="0"/>
              <a:t>    nginx.ingress.kubernetes.io/rewrite-target: /</a:t>
            </a:r>
          </a:p>
          <a:p>
            <a:r>
              <a:rPr lang="en-GB" dirty="0"/>
              <a:t>spec:</a:t>
            </a:r>
          </a:p>
          <a:p>
            <a:r>
              <a:rPr lang="en-GB" dirty="0"/>
              <a:t>  </a:t>
            </a:r>
            <a:r>
              <a:rPr lang="en-GB" b="1" dirty="0"/>
              <a:t>rules</a:t>
            </a:r>
            <a:r>
              <a:rPr lang="en-GB" dirty="0"/>
              <a:t>:</a:t>
            </a:r>
          </a:p>
          <a:p>
            <a:r>
              <a:rPr lang="en-GB" dirty="0"/>
              <a:t>  - http:</a:t>
            </a:r>
          </a:p>
          <a:p>
            <a:r>
              <a:rPr lang="en-GB" dirty="0"/>
              <a:t>      paths:</a:t>
            </a:r>
          </a:p>
          <a:p>
            <a:r>
              <a:rPr lang="en-GB" dirty="0"/>
              <a:t>      - path: /</a:t>
            </a:r>
            <a:r>
              <a:rPr lang="en-GB" dirty="0" err="1"/>
              <a:t>testpath</a:t>
            </a:r>
            <a:endParaRPr lang="en-GB" dirty="0"/>
          </a:p>
          <a:p>
            <a:r>
              <a:rPr lang="en-GB" dirty="0"/>
              <a:t>        </a:t>
            </a:r>
            <a:r>
              <a:rPr lang="en-GB" dirty="0" err="1"/>
              <a:t>pathType</a:t>
            </a:r>
            <a:r>
              <a:rPr lang="en-GB" dirty="0"/>
              <a:t>: Prefix</a:t>
            </a:r>
          </a:p>
          <a:p>
            <a:r>
              <a:rPr lang="en-GB" dirty="0"/>
              <a:t>        backend:</a:t>
            </a:r>
          </a:p>
          <a:p>
            <a:r>
              <a:rPr lang="en-GB" dirty="0"/>
              <a:t>          service:</a:t>
            </a:r>
          </a:p>
          <a:p>
            <a:r>
              <a:rPr lang="en-GB" dirty="0"/>
              <a:t>            </a:t>
            </a:r>
            <a:r>
              <a:rPr lang="en-GB" b="1" dirty="0"/>
              <a:t>name</a:t>
            </a:r>
            <a:r>
              <a:rPr lang="en-GB" dirty="0"/>
              <a:t>: </a:t>
            </a:r>
            <a:r>
              <a:rPr lang="en-GB" dirty="0" smtClean="0"/>
              <a:t>service-name</a:t>
            </a:r>
            <a:endParaRPr lang="en-GB" dirty="0"/>
          </a:p>
          <a:p>
            <a:r>
              <a:rPr lang="en-GB" dirty="0"/>
              <a:t>            </a:t>
            </a:r>
            <a:r>
              <a:rPr lang="en-GB" b="1" dirty="0"/>
              <a:t>port</a:t>
            </a:r>
            <a:r>
              <a:rPr lang="en-GB" dirty="0"/>
              <a:t>:</a:t>
            </a:r>
          </a:p>
          <a:p>
            <a:r>
              <a:rPr lang="en-GB" dirty="0"/>
              <a:t>              number: 80</a:t>
            </a:r>
            <a:endParaRPr kumimoji="0" lang="en-GB" sz="1800" i="0" u="none" strike="noStrike" cap="none" normalizeH="0" baseline="0" dirty="0" smtClean="0">
              <a:ln>
                <a:noFill/>
              </a:ln>
              <a:solidFill>
                <a:schemeClr val="tx1"/>
              </a:solidFill>
              <a:effectLst/>
            </a:endParaRPr>
          </a:p>
        </p:txBody>
      </p:sp>
      <p:sp>
        <p:nvSpPr>
          <p:cNvPr id="7" name="Left Brace 6"/>
          <p:cNvSpPr/>
          <p:nvPr/>
        </p:nvSpPr>
        <p:spPr bwMode="auto">
          <a:xfrm>
            <a:off x="4589695" y="4744065"/>
            <a:ext cx="280220" cy="1017638"/>
          </a:xfrm>
          <a:prstGeom prst="leftBrace">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9" name="Straight Arrow Connector 8"/>
          <p:cNvCxnSpPr/>
          <p:nvPr/>
        </p:nvCxnSpPr>
        <p:spPr bwMode="auto">
          <a:xfrm flipV="1">
            <a:off x="4084629" y="5254320"/>
            <a:ext cx="375972" cy="1392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ectangle 9"/>
          <p:cNvSpPr/>
          <p:nvPr/>
        </p:nvSpPr>
        <p:spPr bwMode="auto">
          <a:xfrm>
            <a:off x="137652" y="3082413"/>
            <a:ext cx="3946977" cy="3220064"/>
          </a:xfrm>
          <a:prstGeom prst="rect">
            <a:avLst/>
          </a:prstGeom>
          <a:noFill/>
          <a:ln w="22225"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863772181"/>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6" y="0"/>
            <a:ext cx="3469252" cy="844550"/>
          </a:xfrm>
        </p:spPr>
        <p:txBody>
          <a:bodyPr/>
          <a:lstStyle/>
          <a:p>
            <a:r>
              <a:rPr lang="en-GB" dirty="0" smtClean="0"/>
              <a:t>Ingress Rules</a:t>
            </a:r>
            <a:endParaRPr lang="en-GB" dirty="0"/>
          </a:p>
        </p:txBody>
      </p:sp>
      <p:sp>
        <p:nvSpPr>
          <p:cNvPr id="3" name="Content Placeholder 2"/>
          <p:cNvSpPr>
            <a:spLocks noGrp="1"/>
          </p:cNvSpPr>
          <p:nvPr>
            <p:ph idx="1"/>
          </p:nvPr>
        </p:nvSpPr>
        <p:spPr>
          <a:xfrm>
            <a:off x="3726427" y="892174"/>
            <a:ext cx="5304504" cy="5449631"/>
          </a:xfrm>
        </p:spPr>
        <p:txBody>
          <a:bodyPr/>
          <a:lstStyle/>
          <a:p>
            <a:pPr marL="0" indent="0">
              <a:buNone/>
            </a:pPr>
            <a:r>
              <a:rPr lang="en-GB" dirty="0" smtClean="0"/>
              <a:t>Each </a:t>
            </a:r>
            <a:r>
              <a:rPr lang="en-GB" dirty="0"/>
              <a:t>HTTP rule contains the following information:</a:t>
            </a:r>
          </a:p>
          <a:p>
            <a:r>
              <a:rPr lang="en-GB" dirty="0" smtClean="0"/>
              <a:t>If </a:t>
            </a:r>
            <a:r>
              <a:rPr lang="en-GB" dirty="0"/>
              <a:t>a </a:t>
            </a:r>
            <a:r>
              <a:rPr lang="en-GB" b="1" dirty="0" smtClean="0"/>
              <a:t>host</a:t>
            </a:r>
            <a:r>
              <a:rPr lang="en-GB" dirty="0" smtClean="0"/>
              <a:t> (</a:t>
            </a:r>
            <a:r>
              <a:rPr lang="en-GB" dirty="0"/>
              <a:t>optional</a:t>
            </a:r>
            <a:r>
              <a:rPr lang="en-GB" dirty="0" smtClean="0"/>
              <a:t>) </a:t>
            </a:r>
            <a:r>
              <a:rPr lang="en-GB" dirty="0"/>
              <a:t>is provided (for example, foo.bar.com), the rules apply to </a:t>
            </a:r>
            <a:r>
              <a:rPr lang="en-GB" dirty="0" smtClean="0"/>
              <a:t>packets from that </a:t>
            </a:r>
            <a:r>
              <a:rPr lang="en-GB" dirty="0"/>
              <a:t>host. By default, the rule applies to </a:t>
            </a:r>
            <a:r>
              <a:rPr lang="en-GB" dirty="0" smtClean="0"/>
              <a:t>ALL </a:t>
            </a:r>
            <a:r>
              <a:rPr lang="en-GB" dirty="0"/>
              <a:t>inbound HTTP </a:t>
            </a:r>
            <a:r>
              <a:rPr lang="en-GB" dirty="0" smtClean="0"/>
              <a:t>traffic.</a:t>
            </a:r>
            <a:endParaRPr lang="en-GB" dirty="0"/>
          </a:p>
          <a:p>
            <a:r>
              <a:rPr lang="en-GB" dirty="0"/>
              <a:t> A list of </a:t>
            </a:r>
            <a:r>
              <a:rPr lang="en-GB" b="1" dirty="0"/>
              <a:t>paths</a:t>
            </a:r>
            <a:r>
              <a:rPr lang="en-GB" dirty="0"/>
              <a:t> (for example, /</a:t>
            </a:r>
            <a:r>
              <a:rPr lang="en-GB" dirty="0" err="1"/>
              <a:t>testpath</a:t>
            </a:r>
            <a:r>
              <a:rPr lang="en-GB" dirty="0" smtClean="0"/>
              <a:t>). </a:t>
            </a:r>
            <a:r>
              <a:rPr lang="en-GB" dirty="0"/>
              <a:t>Both the host and path must match the content of an incoming request before the load balancer directs traffic to the referenced Service.</a:t>
            </a:r>
          </a:p>
          <a:p>
            <a:r>
              <a:rPr lang="en-GB" dirty="0"/>
              <a:t> </a:t>
            </a:r>
            <a:r>
              <a:rPr lang="en-GB" dirty="0" smtClean="0"/>
              <a:t>A </a:t>
            </a:r>
            <a:r>
              <a:rPr lang="en-GB" b="1" dirty="0"/>
              <a:t>backend</a:t>
            </a:r>
            <a:r>
              <a:rPr lang="en-GB" dirty="0"/>
              <a:t> is a combination of </a:t>
            </a:r>
            <a:r>
              <a:rPr lang="en-GB" dirty="0" smtClean="0"/>
              <a:t>Service name </a:t>
            </a:r>
            <a:r>
              <a:rPr lang="en-GB" dirty="0"/>
              <a:t>and </a:t>
            </a:r>
            <a:r>
              <a:rPr lang="en-GB" dirty="0" smtClean="0"/>
              <a:t>port number. </a:t>
            </a:r>
          </a:p>
          <a:p>
            <a:pPr lvl="1"/>
            <a:r>
              <a:rPr lang="en-GB" dirty="0" smtClean="0"/>
              <a:t>HTTP </a:t>
            </a:r>
            <a:r>
              <a:rPr lang="en-GB" dirty="0"/>
              <a:t>(and HTTPS) requests </a:t>
            </a:r>
            <a:r>
              <a:rPr lang="en-GB" dirty="0" smtClean="0"/>
              <a:t>that match </a:t>
            </a:r>
            <a:r>
              <a:rPr lang="en-GB" dirty="0"/>
              <a:t>the host and path of the rule are sent to the listed backend.</a:t>
            </a:r>
            <a:endParaRPr lang="en-GB" b="1" dirty="0"/>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Rectangle 4"/>
          <p:cNvSpPr/>
          <p:nvPr/>
        </p:nvSpPr>
        <p:spPr bwMode="auto">
          <a:xfrm>
            <a:off x="79375" y="723387"/>
            <a:ext cx="3598605" cy="5092394"/>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r>
              <a:rPr lang="en-GB" dirty="0" err="1"/>
              <a:t>apiVersion</a:t>
            </a:r>
            <a:r>
              <a:rPr lang="en-GB" dirty="0"/>
              <a:t>: networking.k8s.io/v1</a:t>
            </a:r>
          </a:p>
          <a:p>
            <a:r>
              <a:rPr lang="en-GB" dirty="0"/>
              <a:t>kind: Ingress</a:t>
            </a:r>
          </a:p>
          <a:p>
            <a:r>
              <a:rPr lang="en-GB" dirty="0"/>
              <a:t>metadata:</a:t>
            </a:r>
          </a:p>
          <a:p>
            <a:r>
              <a:rPr lang="en-GB" dirty="0"/>
              <a:t>  name: minimal-ingress</a:t>
            </a:r>
          </a:p>
          <a:p>
            <a:r>
              <a:rPr lang="en-GB" dirty="0"/>
              <a:t>  annotations:</a:t>
            </a:r>
          </a:p>
          <a:p>
            <a:r>
              <a:rPr lang="en-GB" dirty="0"/>
              <a:t>    </a:t>
            </a:r>
            <a:r>
              <a:rPr lang="en-GB" dirty="0" err="1" smtClean="0"/>
              <a:t>nginx.ingr</a:t>
            </a:r>
            <a:r>
              <a:rPr lang="en-GB" dirty="0" smtClean="0"/>
              <a:t>…..write-target</a:t>
            </a:r>
            <a:r>
              <a:rPr lang="en-GB" dirty="0"/>
              <a:t>: /</a:t>
            </a:r>
          </a:p>
          <a:p>
            <a:r>
              <a:rPr lang="en-GB" dirty="0"/>
              <a:t>spec:</a:t>
            </a:r>
          </a:p>
          <a:p>
            <a:r>
              <a:rPr lang="en-GB" dirty="0"/>
              <a:t>  rules</a:t>
            </a:r>
            <a:r>
              <a:rPr lang="en-GB" dirty="0" smtClean="0"/>
              <a:t>:</a:t>
            </a:r>
          </a:p>
          <a:p>
            <a:r>
              <a:rPr lang="en-GB" dirty="0"/>
              <a:t>  </a:t>
            </a:r>
            <a:r>
              <a:rPr lang="en-GB" dirty="0" smtClean="0"/>
              <a:t>- </a:t>
            </a:r>
            <a:r>
              <a:rPr lang="en-GB" b="1" dirty="0"/>
              <a:t>host</a:t>
            </a:r>
            <a:r>
              <a:rPr lang="en-GB" dirty="0"/>
              <a:t>: "*.foo.com"</a:t>
            </a:r>
          </a:p>
          <a:p>
            <a:r>
              <a:rPr lang="en-GB" b="1" dirty="0"/>
              <a:t>  </a:t>
            </a:r>
            <a:r>
              <a:rPr lang="en-GB" dirty="0"/>
              <a:t>- http:</a:t>
            </a:r>
          </a:p>
          <a:p>
            <a:r>
              <a:rPr lang="en-GB" dirty="0"/>
              <a:t>      </a:t>
            </a:r>
            <a:r>
              <a:rPr lang="en-GB" b="1" dirty="0"/>
              <a:t>paths</a:t>
            </a:r>
            <a:r>
              <a:rPr lang="en-GB" dirty="0"/>
              <a:t>:</a:t>
            </a:r>
          </a:p>
          <a:p>
            <a:r>
              <a:rPr lang="en-GB" dirty="0"/>
              <a:t>      - path: /</a:t>
            </a:r>
            <a:r>
              <a:rPr lang="en-GB" dirty="0" err="1"/>
              <a:t>testpath</a:t>
            </a:r>
            <a:endParaRPr lang="en-GB" dirty="0"/>
          </a:p>
          <a:p>
            <a:r>
              <a:rPr lang="en-GB" dirty="0"/>
              <a:t>        </a:t>
            </a:r>
            <a:r>
              <a:rPr lang="en-GB" dirty="0" err="1"/>
              <a:t>pathType</a:t>
            </a:r>
            <a:r>
              <a:rPr lang="en-GB" dirty="0"/>
              <a:t>: Prefix</a:t>
            </a:r>
          </a:p>
          <a:p>
            <a:r>
              <a:rPr lang="en-GB" dirty="0"/>
              <a:t>        </a:t>
            </a:r>
            <a:r>
              <a:rPr lang="en-GB" b="1" dirty="0"/>
              <a:t>backend</a:t>
            </a:r>
            <a:r>
              <a:rPr lang="en-GB" dirty="0"/>
              <a:t>:</a:t>
            </a:r>
          </a:p>
          <a:p>
            <a:r>
              <a:rPr lang="en-GB" dirty="0"/>
              <a:t>          service:</a:t>
            </a:r>
          </a:p>
          <a:p>
            <a:r>
              <a:rPr lang="en-GB" dirty="0"/>
              <a:t>            name: </a:t>
            </a:r>
            <a:r>
              <a:rPr lang="en-GB" dirty="0" err="1" smtClean="0"/>
              <a:t>ServiceY</a:t>
            </a:r>
            <a:endParaRPr lang="en-GB" dirty="0"/>
          </a:p>
          <a:p>
            <a:r>
              <a:rPr lang="en-GB" dirty="0"/>
              <a:t>            port:</a:t>
            </a:r>
          </a:p>
          <a:p>
            <a:r>
              <a:rPr lang="en-GB" dirty="0"/>
              <a:t>              number: 80</a:t>
            </a:r>
            <a:endParaRPr kumimoji="0" lang="en-GB" sz="1800" i="0" u="none" strike="noStrike" cap="none" normalizeH="0" baseline="0" dirty="0" smtClean="0">
              <a:ln>
                <a:noFill/>
              </a:ln>
              <a:solidFill>
                <a:schemeClr val="tx1"/>
              </a:solidFill>
              <a:effectLst/>
            </a:endParaRPr>
          </a:p>
        </p:txBody>
      </p:sp>
      <p:sp>
        <p:nvSpPr>
          <p:cNvPr id="6" name="TextBox 5"/>
          <p:cNvSpPr txBox="1"/>
          <p:nvPr/>
        </p:nvSpPr>
        <p:spPr>
          <a:xfrm>
            <a:off x="157317" y="5863405"/>
            <a:ext cx="3834581" cy="738664"/>
          </a:xfrm>
          <a:prstGeom prst="rect">
            <a:avLst/>
          </a:prstGeom>
          <a:noFill/>
        </p:spPr>
        <p:txBody>
          <a:bodyPr wrap="square" rtlCol="0">
            <a:spAutoFit/>
          </a:bodyPr>
          <a:lstStyle/>
          <a:p>
            <a:r>
              <a:rPr lang="en-GB" sz="1400" dirty="0"/>
              <a:t>A </a:t>
            </a:r>
            <a:r>
              <a:rPr lang="en-GB" sz="1400" dirty="0" smtClean="0"/>
              <a:t>default Backend </a:t>
            </a:r>
            <a:r>
              <a:rPr lang="en-GB" sz="1400" dirty="0"/>
              <a:t>is often configured in an Ingress controller to service any requests that do not match a path in the spec</a:t>
            </a:r>
          </a:p>
        </p:txBody>
      </p:sp>
    </p:spTree>
    <p:extLst>
      <p:ext uri="{BB962C8B-B14F-4D97-AF65-F5344CB8AC3E}">
        <p14:creationId xmlns:p14="http://schemas.microsoft.com/office/powerpoint/2010/main" val="2630005285"/>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216106"/>
            <a:ext cx="7029450" cy="798359"/>
          </a:xfrm>
        </p:spPr>
        <p:txBody>
          <a:bodyPr/>
          <a:lstStyle/>
          <a:p>
            <a:r>
              <a:rPr lang="en-GB" dirty="0" smtClean="0"/>
              <a:t>In </a:t>
            </a:r>
            <a:r>
              <a:rPr lang="en-GB" dirty="0" err="1" smtClean="0"/>
              <a:t>minikube</a:t>
            </a:r>
            <a:r>
              <a:rPr lang="en-GB" dirty="0" smtClean="0"/>
              <a:t> enable the NGINX Ingress controller and verify it is running</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3600" y="2594746"/>
            <a:ext cx="8977749" cy="2862322"/>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minikube</a:t>
            </a:r>
            <a:r>
              <a:rPr lang="en-GB" dirty="0">
                <a:solidFill>
                  <a:schemeClr val="accent1">
                    <a:lumMod val="50000"/>
                  </a:schemeClr>
                </a:solidFill>
              </a:rPr>
              <a:t> </a:t>
            </a:r>
            <a:r>
              <a:rPr lang="en-GB" dirty="0" err="1">
                <a:solidFill>
                  <a:schemeClr val="accent1">
                    <a:lumMod val="50000"/>
                  </a:schemeClr>
                </a:solidFill>
              </a:rPr>
              <a:t>addons</a:t>
            </a:r>
            <a:r>
              <a:rPr lang="en-GB" dirty="0">
                <a:solidFill>
                  <a:schemeClr val="accent1">
                    <a:lumMod val="50000"/>
                  </a:schemeClr>
                </a:solidFill>
              </a:rPr>
              <a:t> enable </a:t>
            </a:r>
            <a:r>
              <a:rPr lang="en-GB" dirty="0" smtClean="0">
                <a:solidFill>
                  <a:schemeClr val="accent1">
                    <a:lumMod val="50000"/>
                  </a:schemeClr>
                </a:solidFill>
              </a:rPr>
              <a:t>ingress</a:t>
            </a:r>
          </a:p>
          <a:p>
            <a:r>
              <a:rPr lang="en-GB" dirty="0">
                <a:solidFill>
                  <a:schemeClr val="bg1"/>
                </a:solidFill>
              </a:rPr>
              <a:t>* Verifying ingress </a:t>
            </a:r>
            <a:r>
              <a:rPr lang="en-GB" dirty="0" err="1">
                <a:solidFill>
                  <a:schemeClr val="bg1"/>
                </a:solidFill>
              </a:rPr>
              <a:t>addon</a:t>
            </a:r>
            <a:r>
              <a:rPr lang="en-GB" dirty="0">
                <a:solidFill>
                  <a:schemeClr val="bg1"/>
                </a:solidFill>
              </a:rPr>
              <a:t>...</a:t>
            </a:r>
          </a:p>
          <a:p>
            <a:pPr marL="285750" indent="-285750">
              <a:buFont typeface="Arial" panose="020B0604020202020204" pitchFamily="34" charset="0"/>
              <a:buChar char="•"/>
            </a:pPr>
            <a:r>
              <a:rPr lang="en-GB" dirty="0" smtClean="0">
                <a:solidFill>
                  <a:schemeClr val="bg1"/>
                </a:solidFill>
              </a:rPr>
              <a:t>The </a:t>
            </a:r>
            <a:r>
              <a:rPr lang="en-GB" dirty="0">
                <a:solidFill>
                  <a:schemeClr val="bg1"/>
                </a:solidFill>
              </a:rPr>
              <a:t>'ingress' </a:t>
            </a:r>
            <a:r>
              <a:rPr lang="en-GB" dirty="0" err="1">
                <a:solidFill>
                  <a:schemeClr val="bg1"/>
                </a:solidFill>
              </a:rPr>
              <a:t>addon</a:t>
            </a:r>
            <a:r>
              <a:rPr lang="en-GB" dirty="0">
                <a:solidFill>
                  <a:schemeClr val="bg1"/>
                </a:solidFill>
              </a:rPr>
              <a:t> is </a:t>
            </a:r>
            <a:r>
              <a:rPr lang="en-GB" dirty="0" smtClean="0">
                <a:solidFill>
                  <a:schemeClr val="bg1"/>
                </a:solidFill>
              </a:rPr>
              <a:t>enabled</a:t>
            </a:r>
          </a:p>
          <a:p>
            <a:r>
              <a:rPr lang="en-GB" dirty="0" smtClean="0">
                <a:solidFill>
                  <a:schemeClr val="bg1"/>
                </a:solidFill>
              </a:rPr>
              <a:t>$ </a:t>
            </a:r>
            <a:r>
              <a:rPr lang="en-GB" dirty="0" err="1" smtClean="0">
                <a:solidFill>
                  <a:schemeClr val="accent1">
                    <a:lumMod val="50000"/>
                  </a:schemeClr>
                </a:solidFill>
              </a:rPr>
              <a:t>minikiub</a:t>
            </a:r>
            <a:r>
              <a:rPr lang="en-GB" dirty="0" smtClean="0">
                <a:solidFill>
                  <a:schemeClr val="accent1">
                    <a:lumMod val="50000"/>
                  </a:schemeClr>
                </a:solidFill>
              </a:rPr>
              <a:t> </a:t>
            </a:r>
            <a:r>
              <a:rPr lang="en-GB" dirty="0" err="1" smtClean="0">
                <a:solidFill>
                  <a:schemeClr val="accent1">
                    <a:lumMod val="50000"/>
                  </a:schemeClr>
                </a:solidFill>
              </a:rPr>
              <a:t>addons</a:t>
            </a:r>
            <a:r>
              <a:rPr lang="en-GB" dirty="0" smtClean="0">
                <a:solidFill>
                  <a:schemeClr val="accent1">
                    <a:lumMod val="50000"/>
                  </a:schemeClr>
                </a:solidFill>
              </a:rPr>
              <a:t> list</a:t>
            </a:r>
            <a:endParaRPr lang="en-GB" dirty="0" smtClean="0">
              <a:solidFill>
                <a:schemeClr val="accent1">
                  <a:lumMod val="50000"/>
                </a:schemeClr>
              </a:solidFill>
            </a:endParaRPr>
          </a:p>
          <a:p>
            <a:r>
              <a:rPr lang="en-GB" dirty="0" smtClean="0">
                <a:solidFill>
                  <a:schemeClr val="bg1"/>
                </a:solidFill>
              </a:rPr>
              <a:t>…..</a:t>
            </a:r>
            <a:br>
              <a:rPr lang="en-GB" dirty="0" smtClean="0">
                <a:solidFill>
                  <a:schemeClr val="bg1"/>
                </a:solidFill>
              </a:rPr>
            </a:br>
            <a:r>
              <a:rPr lang="en-GB" dirty="0" smtClean="0">
                <a:solidFill>
                  <a:schemeClr val="bg1"/>
                </a:solidFill>
              </a:rPr>
              <a:t>- ingress</a:t>
            </a:r>
            <a:r>
              <a:rPr lang="en-GB" dirty="0">
                <a:solidFill>
                  <a:schemeClr val="bg1"/>
                </a:solidFill>
              </a:rPr>
              <a:t>: </a:t>
            </a:r>
            <a:r>
              <a:rPr lang="en-GB" dirty="0" smtClean="0">
                <a:solidFill>
                  <a:schemeClr val="bg1"/>
                </a:solidFill>
              </a:rPr>
              <a:t>enabled</a:t>
            </a:r>
            <a:br>
              <a:rPr lang="en-GB" dirty="0" smtClean="0">
                <a:solidFill>
                  <a:schemeClr val="bg1"/>
                </a:solidFill>
              </a:rPr>
            </a:br>
            <a:r>
              <a:rPr lang="en-GB" dirty="0" smtClean="0">
                <a:solidFill>
                  <a:schemeClr val="bg1"/>
                </a:solidFill>
              </a:rPr>
              <a:t>…..</a:t>
            </a:r>
          </a:p>
          <a:p>
            <a:r>
              <a:rPr lang="en-GB" dirty="0" smtClean="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get pods </a:t>
            </a:r>
            <a:r>
              <a:rPr lang="en-GB" dirty="0" smtClean="0">
                <a:solidFill>
                  <a:schemeClr val="accent1">
                    <a:lumMod val="50000"/>
                  </a:schemeClr>
                </a:solidFill>
              </a:rPr>
              <a:t>-n </a:t>
            </a:r>
            <a:r>
              <a:rPr lang="en-GB" dirty="0" err="1" smtClean="0">
                <a:solidFill>
                  <a:schemeClr val="accent1">
                    <a:lumMod val="50000"/>
                  </a:schemeClr>
                </a:solidFill>
              </a:rPr>
              <a:t>kube</a:t>
            </a:r>
            <a:r>
              <a:rPr lang="en-GB" dirty="0" smtClean="0">
                <a:solidFill>
                  <a:schemeClr val="accent1">
                    <a:lumMod val="50000"/>
                  </a:schemeClr>
                </a:solidFill>
              </a:rPr>
              <a:t>-system</a:t>
            </a:r>
          </a:p>
          <a:p>
            <a:r>
              <a:rPr lang="en-GB" dirty="0">
                <a:solidFill>
                  <a:schemeClr val="bg1"/>
                </a:solidFill>
              </a:rPr>
              <a:t>NAME                                        </a:t>
            </a:r>
            <a:r>
              <a:rPr lang="en-GB" dirty="0" smtClean="0">
                <a:solidFill>
                  <a:schemeClr val="bg1"/>
                </a:solidFill>
              </a:rPr>
              <a:t>                    READY   </a:t>
            </a:r>
            <a:r>
              <a:rPr lang="en-GB" dirty="0">
                <a:solidFill>
                  <a:schemeClr val="bg1"/>
                </a:solidFill>
              </a:rPr>
              <a:t>STATUS      RESTARTS   AGE</a:t>
            </a:r>
          </a:p>
          <a:p>
            <a:r>
              <a:rPr lang="en-GB" dirty="0" smtClean="0">
                <a:solidFill>
                  <a:schemeClr val="bg1"/>
                </a:solidFill>
              </a:rPr>
              <a:t>ingress-nginx-controller-558664778f-6shl2   </a:t>
            </a:r>
            <a:r>
              <a:rPr lang="en-GB" dirty="0">
                <a:solidFill>
                  <a:schemeClr val="bg1"/>
                </a:solidFill>
              </a:rPr>
              <a:t>1/1     </a:t>
            </a:r>
            <a:r>
              <a:rPr lang="en-GB" dirty="0" smtClean="0">
                <a:solidFill>
                  <a:schemeClr val="bg1"/>
                </a:solidFill>
              </a:rPr>
              <a:t>     Running       0                   3m7s</a:t>
            </a:r>
          </a:p>
        </p:txBody>
      </p:sp>
    </p:spTree>
    <p:extLst>
      <p:ext uri="{BB962C8B-B14F-4D97-AF65-F5344CB8AC3E}">
        <p14:creationId xmlns:p14="http://schemas.microsoft.com/office/powerpoint/2010/main" val="468387965"/>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002591"/>
            <a:ext cx="7029450" cy="4836234"/>
          </a:xfrm>
        </p:spPr>
        <p:txBody>
          <a:bodyPr/>
          <a:lstStyle/>
          <a:p>
            <a:r>
              <a:rPr lang="en-GB" dirty="0" smtClean="0"/>
              <a:t>Add 2 services for </a:t>
            </a:r>
            <a:r>
              <a:rPr lang="en-GB" dirty="0" err="1" smtClean="0"/>
              <a:t>tutum</a:t>
            </a:r>
            <a:r>
              <a:rPr lang="en-GB" dirty="0" smtClean="0"/>
              <a:t>/hello-world image</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Note: I have chosen to use different service port numbers here!!</a:t>
            </a:r>
          </a:p>
          <a:p>
            <a:endParaRPr lang="en-GB" dirty="0"/>
          </a:p>
          <a:p>
            <a:r>
              <a:rPr lang="en-GB" dirty="0" smtClean="0"/>
              <a:t>I should probably have used </a:t>
            </a:r>
            <a:r>
              <a:rPr lang="en-GB" dirty="0" err="1" smtClean="0"/>
              <a:t>NodePort</a:t>
            </a:r>
            <a:r>
              <a:rPr lang="en-GB" dirty="0" smtClean="0"/>
              <a:t> services here since the Ingress infrastructure provided by a cloud provider often does the load balancing for us.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4716" y="1661818"/>
            <a:ext cx="8977749"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create deployment </a:t>
            </a:r>
            <a:r>
              <a:rPr lang="en-GB" dirty="0" err="1">
                <a:solidFill>
                  <a:schemeClr val="accent4">
                    <a:lumMod val="50000"/>
                    <a:lumOff val="50000"/>
                  </a:schemeClr>
                </a:solidFill>
              </a:rPr>
              <a:t>tutum</a:t>
            </a:r>
            <a:r>
              <a:rPr lang="en-GB" dirty="0">
                <a:solidFill>
                  <a:schemeClr val="accent4">
                    <a:lumMod val="50000"/>
                    <a:lumOff val="50000"/>
                  </a:schemeClr>
                </a:solidFill>
              </a:rPr>
              <a:t>-deploy-one</a:t>
            </a:r>
            <a:r>
              <a:rPr lang="en-GB" dirty="0">
                <a:solidFill>
                  <a:schemeClr val="accent1">
                    <a:lumMod val="50000"/>
                  </a:schemeClr>
                </a:solidFill>
              </a:rPr>
              <a:t> --image=</a:t>
            </a:r>
            <a:r>
              <a:rPr lang="en-GB" dirty="0" err="1">
                <a:solidFill>
                  <a:schemeClr val="accent1">
                    <a:lumMod val="50000"/>
                  </a:schemeClr>
                </a:solidFill>
              </a:rPr>
              <a:t>tutum</a:t>
            </a:r>
            <a:r>
              <a:rPr lang="en-GB" dirty="0">
                <a:solidFill>
                  <a:schemeClr val="accent1">
                    <a:lumMod val="50000"/>
                  </a:schemeClr>
                </a:solidFill>
              </a:rPr>
              <a:t>/hello-world </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a:t>
            </a:r>
            <a:r>
              <a:rPr lang="en-GB" dirty="0" err="1">
                <a:solidFill>
                  <a:schemeClr val="accent4">
                    <a:lumMod val="50000"/>
                    <a:lumOff val="50000"/>
                  </a:schemeClr>
                </a:solidFill>
              </a:rPr>
              <a:t>tutum</a:t>
            </a:r>
            <a:r>
              <a:rPr lang="en-GB" dirty="0">
                <a:solidFill>
                  <a:schemeClr val="accent4">
                    <a:lumMod val="50000"/>
                    <a:lumOff val="50000"/>
                  </a:schemeClr>
                </a:solidFill>
              </a:rPr>
              <a:t>-deploy-one</a:t>
            </a:r>
            <a:r>
              <a:rPr lang="en-GB" dirty="0">
                <a:solidFill>
                  <a:schemeClr val="accent1">
                    <a:lumMod val="50000"/>
                  </a:schemeClr>
                </a:solidFill>
              </a:rPr>
              <a:t> --name=</a:t>
            </a:r>
            <a:r>
              <a:rPr lang="en-GB" dirty="0" err="1">
                <a:solidFill>
                  <a:schemeClr val="accent4">
                    <a:lumMod val="50000"/>
                    <a:lumOff val="50000"/>
                  </a:schemeClr>
                </a:solidFill>
              </a:rPr>
              <a:t>tutum</a:t>
            </a:r>
            <a:r>
              <a:rPr lang="en-GB" dirty="0">
                <a:solidFill>
                  <a:schemeClr val="accent4">
                    <a:lumMod val="50000"/>
                    <a:lumOff val="50000"/>
                  </a:schemeClr>
                </a:solidFill>
              </a:rPr>
              <a:t>-svc-one</a:t>
            </a:r>
            <a:r>
              <a:rPr lang="en-GB" dirty="0">
                <a:solidFill>
                  <a:schemeClr val="accent1">
                    <a:lumMod val="50000"/>
                  </a:schemeClr>
                </a:solidFill>
              </a:rPr>
              <a:t> --</a:t>
            </a:r>
            <a:r>
              <a:rPr lang="en-GB" dirty="0" smtClean="0">
                <a:solidFill>
                  <a:schemeClr val="accent1">
                    <a:lumMod val="50000"/>
                  </a:schemeClr>
                </a:solidFill>
              </a:rPr>
              <a:t>port=501 </a:t>
            </a:r>
            <a:r>
              <a:rPr lang="en-GB" dirty="0">
                <a:solidFill>
                  <a:schemeClr val="accent1">
                    <a:lumMod val="50000"/>
                  </a:schemeClr>
                </a:solidFill>
              </a:rPr>
              <a:t>--target-port=80 --type=</a:t>
            </a:r>
            <a:r>
              <a:rPr lang="en-GB" dirty="0" err="1">
                <a:solidFill>
                  <a:schemeClr val="accent1">
                    <a:lumMod val="50000"/>
                  </a:schemeClr>
                </a:solidFill>
              </a:rPr>
              <a:t>LoadBalancer</a:t>
            </a:r>
            <a:endParaRPr lang="en-GB" dirty="0">
              <a:solidFill>
                <a:schemeClr val="accent1">
                  <a:lumMod val="50000"/>
                </a:schemeClr>
              </a:solidFill>
            </a:endParaRP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create deployment </a:t>
            </a:r>
            <a:r>
              <a:rPr lang="en-GB" dirty="0" err="1">
                <a:solidFill>
                  <a:schemeClr val="accent4">
                    <a:lumMod val="50000"/>
                    <a:lumOff val="50000"/>
                  </a:schemeClr>
                </a:solidFill>
              </a:rPr>
              <a:t>tutum</a:t>
            </a:r>
            <a:r>
              <a:rPr lang="en-GB" dirty="0">
                <a:solidFill>
                  <a:schemeClr val="accent4">
                    <a:lumMod val="50000"/>
                    <a:lumOff val="50000"/>
                  </a:schemeClr>
                </a:solidFill>
              </a:rPr>
              <a:t>-deploy-two</a:t>
            </a:r>
            <a:r>
              <a:rPr lang="en-GB" dirty="0">
                <a:solidFill>
                  <a:schemeClr val="accent1">
                    <a:lumMod val="50000"/>
                  </a:schemeClr>
                </a:solidFill>
              </a:rPr>
              <a:t> --image=</a:t>
            </a:r>
            <a:r>
              <a:rPr lang="en-GB" dirty="0" err="1">
                <a:solidFill>
                  <a:schemeClr val="accent1">
                    <a:lumMod val="50000"/>
                  </a:schemeClr>
                </a:solidFill>
              </a:rPr>
              <a:t>tutum</a:t>
            </a:r>
            <a:r>
              <a:rPr lang="en-GB" dirty="0">
                <a:solidFill>
                  <a:schemeClr val="accent1">
                    <a:lumMod val="50000"/>
                  </a:schemeClr>
                </a:solidFill>
              </a:rPr>
              <a:t>/hello-world </a:t>
            </a:r>
          </a:p>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expose deploy </a:t>
            </a:r>
            <a:r>
              <a:rPr lang="en-GB" dirty="0" err="1">
                <a:solidFill>
                  <a:schemeClr val="accent4">
                    <a:lumMod val="50000"/>
                    <a:lumOff val="50000"/>
                  </a:schemeClr>
                </a:solidFill>
              </a:rPr>
              <a:t>tutum</a:t>
            </a:r>
            <a:r>
              <a:rPr lang="en-GB" dirty="0">
                <a:solidFill>
                  <a:schemeClr val="accent4">
                    <a:lumMod val="50000"/>
                    <a:lumOff val="50000"/>
                  </a:schemeClr>
                </a:solidFill>
              </a:rPr>
              <a:t>-deploy-two</a:t>
            </a:r>
            <a:r>
              <a:rPr lang="en-GB" dirty="0">
                <a:solidFill>
                  <a:schemeClr val="accent1">
                    <a:lumMod val="50000"/>
                  </a:schemeClr>
                </a:solidFill>
              </a:rPr>
              <a:t> --name=</a:t>
            </a:r>
            <a:r>
              <a:rPr lang="en-GB" dirty="0" err="1">
                <a:solidFill>
                  <a:schemeClr val="accent4">
                    <a:lumMod val="50000"/>
                    <a:lumOff val="50000"/>
                  </a:schemeClr>
                </a:solidFill>
              </a:rPr>
              <a:t>tutum</a:t>
            </a:r>
            <a:r>
              <a:rPr lang="en-GB" dirty="0">
                <a:solidFill>
                  <a:schemeClr val="accent4">
                    <a:lumMod val="50000"/>
                    <a:lumOff val="50000"/>
                  </a:schemeClr>
                </a:solidFill>
              </a:rPr>
              <a:t>-svc-two</a:t>
            </a:r>
            <a:r>
              <a:rPr lang="en-GB" dirty="0">
                <a:solidFill>
                  <a:schemeClr val="accent1">
                    <a:lumMod val="50000"/>
                  </a:schemeClr>
                </a:solidFill>
              </a:rPr>
              <a:t> --</a:t>
            </a:r>
            <a:r>
              <a:rPr lang="en-GB" dirty="0" smtClean="0">
                <a:solidFill>
                  <a:schemeClr val="accent1">
                    <a:lumMod val="50000"/>
                  </a:schemeClr>
                </a:solidFill>
              </a:rPr>
              <a:t>port=502 </a:t>
            </a:r>
            <a:r>
              <a:rPr lang="en-GB" dirty="0">
                <a:solidFill>
                  <a:schemeClr val="accent1">
                    <a:lumMod val="50000"/>
                  </a:schemeClr>
                </a:solidFill>
              </a:rPr>
              <a:t>--target-port=80 --</a:t>
            </a:r>
            <a:r>
              <a:rPr lang="en-GB" dirty="0" smtClean="0">
                <a:solidFill>
                  <a:schemeClr val="accent1">
                    <a:lumMod val="50000"/>
                  </a:schemeClr>
                </a:solidFill>
              </a:rPr>
              <a:t>type=</a:t>
            </a:r>
            <a:r>
              <a:rPr lang="en-GB" dirty="0" err="1" smtClean="0">
                <a:solidFill>
                  <a:schemeClr val="accent1">
                    <a:lumMod val="50000"/>
                  </a:schemeClr>
                </a:solidFill>
              </a:rPr>
              <a:t>LoadBalancer</a:t>
            </a:r>
            <a:endParaRPr lang="en-GB" dirty="0">
              <a:solidFill>
                <a:schemeClr val="accent1">
                  <a:lumMod val="50000"/>
                </a:schemeClr>
              </a:solidFill>
            </a:endParaRPr>
          </a:p>
        </p:txBody>
      </p:sp>
      <p:sp>
        <p:nvSpPr>
          <p:cNvPr id="7" name="TextBox 6"/>
          <p:cNvSpPr txBox="1"/>
          <p:nvPr/>
        </p:nvSpPr>
        <p:spPr>
          <a:xfrm>
            <a:off x="822201" y="5996866"/>
            <a:ext cx="7853432" cy="369332"/>
          </a:xfrm>
          <a:prstGeom prst="rect">
            <a:avLst/>
          </a:prstGeom>
          <a:noFill/>
        </p:spPr>
        <p:txBody>
          <a:bodyPr wrap="none" rtlCol="0">
            <a:spAutoFit/>
          </a:bodyPr>
          <a:lstStyle/>
          <a:p>
            <a:r>
              <a:rPr lang="en-GB" dirty="0" smtClean="0"/>
              <a:t>Remember to run the </a:t>
            </a:r>
            <a:r>
              <a:rPr lang="en-GB" i="1" dirty="0" err="1" smtClean="0"/>
              <a:t>minikube</a:t>
            </a:r>
            <a:r>
              <a:rPr lang="en-GB" i="1" dirty="0" smtClean="0"/>
              <a:t> tunnel </a:t>
            </a:r>
            <a:r>
              <a:rPr lang="en-GB" dirty="0" smtClean="0"/>
              <a:t>command for </a:t>
            </a:r>
            <a:r>
              <a:rPr lang="en-GB" dirty="0" err="1" smtClean="0"/>
              <a:t>LoadBalancer</a:t>
            </a:r>
            <a:r>
              <a:rPr lang="en-GB" dirty="0" smtClean="0"/>
              <a:t> services</a:t>
            </a:r>
            <a:endParaRPr lang="en-GB" dirty="0"/>
          </a:p>
        </p:txBody>
      </p:sp>
    </p:spTree>
    <p:extLst>
      <p:ext uri="{BB962C8B-B14F-4D97-AF65-F5344CB8AC3E}">
        <p14:creationId xmlns:p14="http://schemas.microsoft.com/office/powerpoint/2010/main" val="3022870165"/>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The command line for creating an ingress seems to have been deprecated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7175" y="2557651"/>
            <a:ext cx="8476454" cy="646331"/>
          </a:xfrm>
          <a:prstGeom prst="rect">
            <a:avLst/>
          </a:prstGeom>
          <a:solidFill>
            <a:srgbClr val="000000"/>
          </a:solidFill>
        </p:spPr>
        <p:txBody>
          <a:bodyPr wrap="square" rtlCol="0">
            <a:spAutoFit/>
          </a:bodyPr>
          <a:lstStyle/>
          <a:p>
            <a:r>
              <a:rPr lang="en-GB" dirty="0" smtClean="0">
                <a:solidFill>
                  <a:schemeClr val="bg1"/>
                </a:solidFill>
              </a:rPr>
              <a:t>$ </a:t>
            </a:r>
            <a:r>
              <a:rPr lang="en-GB" b="1" dirty="0" err="1" smtClean="0">
                <a:solidFill>
                  <a:schemeClr val="accent1">
                    <a:lumMod val="50000"/>
                  </a:schemeClr>
                </a:solidFill>
              </a:rPr>
              <a:t>kubectl</a:t>
            </a:r>
            <a:r>
              <a:rPr lang="en-GB" b="1" dirty="0" smtClean="0">
                <a:solidFill>
                  <a:schemeClr val="accent1">
                    <a:lumMod val="50000"/>
                  </a:schemeClr>
                </a:solidFill>
              </a:rPr>
              <a:t> create ingress </a:t>
            </a:r>
            <a:r>
              <a:rPr lang="en-GB" dirty="0" smtClean="0">
                <a:solidFill>
                  <a:schemeClr val="accent1">
                    <a:lumMod val="50000"/>
                  </a:schemeClr>
                </a:solidFill>
              </a:rPr>
              <a:t>simple-ingress --rule=“</a:t>
            </a:r>
            <a:r>
              <a:rPr lang="en-GB" dirty="0" err="1" smtClean="0">
                <a:solidFill>
                  <a:schemeClr val="accent1">
                    <a:lumMod val="50000"/>
                  </a:schemeClr>
                </a:solidFill>
              </a:rPr>
              <a:t>helloserver</a:t>
            </a:r>
            <a:r>
              <a:rPr lang="en-GB" dirty="0" smtClean="0">
                <a:solidFill>
                  <a:schemeClr val="accent1">
                    <a:lumMod val="50000"/>
                  </a:schemeClr>
                </a:solidFill>
              </a:rPr>
              <a:t>/*=tutum-svc-one:500” --rule=“</a:t>
            </a:r>
            <a:r>
              <a:rPr lang="en-GB" dirty="0" err="1" smtClean="0">
                <a:solidFill>
                  <a:schemeClr val="accent1">
                    <a:lumMod val="50000"/>
                  </a:schemeClr>
                </a:solidFill>
              </a:rPr>
              <a:t>helloserver</a:t>
            </a:r>
            <a:r>
              <a:rPr lang="en-GB" dirty="0" smtClean="0">
                <a:solidFill>
                  <a:schemeClr val="accent1">
                    <a:lumMod val="50000"/>
                  </a:schemeClr>
                </a:solidFill>
              </a:rPr>
              <a:t>/*/service2=tutum-svc-two:500”</a:t>
            </a:r>
          </a:p>
        </p:txBody>
      </p:sp>
      <p:sp>
        <p:nvSpPr>
          <p:cNvPr id="6" name="TextBox 5"/>
          <p:cNvSpPr txBox="1"/>
          <p:nvPr/>
        </p:nvSpPr>
        <p:spPr>
          <a:xfrm>
            <a:off x="432790" y="3483292"/>
            <a:ext cx="8125223" cy="1200329"/>
          </a:xfrm>
          <a:prstGeom prst="rect">
            <a:avLst/>
          </a:prstGeom>
          <a:noFill/>
          <a:ln w="12700">
            <a:solidFill>
              <a:schemeClr val="tx1"/>
            </a:solidFill>
            <a:prstDash val="dash"/>
          </a:ln>
        </p:spPr>
        <p:txBody>
          <a:bodyPr wrap="square" rtlCol="0">
            <a:spAutoFit/>
          </a:bodyPr>
          <a:lstStyle/>
          <a:p>
            <a:r>
              <a:rPr lang="en-GB" dirty="0"/>
              <a:t>Rule </a:t>
            </a:r>
            <a:r>
              <a:rPr lang="en-GB" dirty="0" smtClean="0"/>
              <a:t>format is</a:t>
            </a:r>
            <a:br>
              <a:rPr lang="en-GB" dirty="0" smtClean="0"/>
            </a:br>
            <a:r>
              <a:rPr lang="en-GB" dirty="0" smtClean="0"/>
              <a:t>host/path=</a:t>
            </a:r>
            <a:r>
              <a:rPr lang="en-GB" dirty="0" err="1" smtClean="0"/>
              <a:t>service:port</a:t>
            </a:r>
            <a:r>
              <a:rPr lang="en-GB" dirty="0"/>
              <a:t>[,</a:t>
            </a:r>
            <a:r>
              <a:rPr lang="en-GB" dirty="0" err="1"/>
              <a:t>tls</a:t>
            </a:r>
            <a:r>
              <a:rPr lang="en-GB" dirty="0"/>
              <a:t>=</a:t>
            </a:r>
            <a:r>
              <a:rPr lang="en-GB" dirty="0" err="1"/>
              <a:t>secretname</a:t>
            </a:r>
            <a:r>
              <a:rPr lang="en-GB" dirty="0"/>
              <a:t>]. </a:t>
            </a:r>
            <a:r>
              <a:rPr lang="en-GB" dirty="0" smtClean="0"/>
              <a:t/>
            </a:r>
            <a:br>
              <a:rPr lang="en-GB" dirty="0" smtClean="0"/>
            </a:br>
            <a:r>
              <a:rPr lang="en-GB" dirty="0" smtClean="0"/>
              <a:t>Paths </a:t>
            </a:r>
            <a:r>
              <a:rPr lang="en-GB" dirty="0"/>
              <a:t>containing the leading character '*' are considered </a:t>
            </a:r>
            <a:r>
              <a:rPr lang="en-GB" dirty="0" err="1"/>
              <a:t>pathType</a:t>
            </a:r>
            <a:r>
              <a:rPr lang="en-GB" dirty="0"/>
              <a:t>=Prefix. </a:t>
            </a:r>
            <a:endParaRPr lang="en-GB" dirty="0" smtClean="0"/>
          </a:p>
          <a:p>
            <a:r>
              <a:rPr lang="en-GB" dirty="0" err="1" smtClean="0"/>
              <a:t>tls</a:t>
            </a:r>
            <a:r>
              <a:rPr lang="en-GB" dirty="0" smtClean="0"/>
              <a:t> </a:t>
            </a:r>
            <a:r>
              <a:rPr lang="en-GB" dirty="0"/>
              <a:t>argument is optional. </a:t>
            </a:r>
          </a:p>
        </p:txBody>
      </p:sp>
      <p:cxnSp>
        <p:nvCxnSpPr>
          <p:cNvPr id="8" name="Straight Connector 7"/>
          <p:cNvCxnSpPr/>
          <p:nvPr/>
        </p:nvCxnSpPr>
        <p:spPr bwMode="auto">
          <a:xfrm>
            <a:off x="1047750" y="2330095"/>
            <a:ext cx="6415982" cy="3239854"/>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flipH="1">
            <a:off x="1624569" y="2357945"/>
            <a:ext cx="4985104" cy="3091322"/>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68768918"/>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5243150" cy="844550"/>
          </a:xfrm>
        </p:spPr>
        <p:txBody>
          <a:bodyPr/>
          <a:lstStyle/>
          <a:p>
            <a:r>
              <a:rPr lang="en-GB" dirty="0" smtClean="0"/>
              <a:t>Exercise</a:t>
            </a:r>
            <a:endParaRPr lang="en-GB" dirty="0"/>
          </a:p>
        </p:txBody>
      </p:sp>
      <p:sp>
        <p:nvSpPr>
          <p:cNvPr id="3" name="Content Placeholder 2"/>
          <p:cNvSpPr>
            <a:spLocks noGrp="1"/>
          </p:cNvSpPr>
          <p:nvPr>
            <p:ph idx="1"/>
          </p:nvPr>
        </p:nvSpPr>
        <p:spPr>
          <a:xfrm>
            <a:off x="329556" y="1724025"/>
            <a:ext cx="4822648" cy="4114800"/>
          </a:xfrm>
        </p:spPr>
        <p:txBody>
          <a:bodyPr/>
          <a:lstStyle/>
          <a:p>
            <a:r>
              <a:rPr lang="en-GB" dirty="0" smtClean="0"/>
              <a:t>A simple ingress that only deals with one service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7" name="TextBox 6"/>
          <p:cNvSpPr txBox="1"/>
          <p:nvPr/>
        </p:nvSpPr>
        <p:spPr>
          <a:xfrm>
            <a:off x="257175" y="2557651"/>
            <a:ext cx="8476454" cy="2308324"/>
          </a:xfrm>
          <a:prstGeom prst="rect">
            <a:avLst/>
          </a:prstGeom>
          <a:solidFill>
            <a:srgbClr val="000000"/>
          </a:solidFill>
        </p:spPr>
        <p:txBody>
          <a:bodyPr wrap="square" rtlCol="0">
            <a:spAutoFit/>
          </a:bodyPr>
          <a:lstStyle/>
          <a:p>
            <a:r>
              <a:rPr lang="en-GB" dirty="0" smtClean="0">
                <a:solidFill>
                  <a:schemeClr val="bg1"/>
                </a:solidFill>
              </a:rPr>
              <a:t>$ </a:t>
            </a:r>
            <a:r>
              <a:rPr lang="en-GB" b="1" dirty="0" err="1">
                <a:solidFill>
                  <a:schemeClr val="accent1">
                    <a:lumMod val="50000"/>
                  </a:schemeClr>
                </a:solidFill>
              </a:rPr>
              <a:t>kubectl</a:t>
            </a:r>
            <a:r>
              <a:rPr lang="en-GB" b="1" dirty="0">
                <a:solidFill>
                  <a:schemeClr val="accent1">
                    <a:lumMod val="50000"/>
                  </a:schemeClr>
                </a:solidFill>
              </a:rPr>
              <a:t> apply -f simple-</a:t>
            </a:r>
            <a:r>
              <a:rPr lang="en-GB" b="1" dirty="0" err="1">
                <a:solidFill>
                  <a:schemeClr val="accent1">
                    <a:lumMod val="50000"/>
                  </a:schemeClr>
                </a:solidFill>
              </a:rPr>
              <a:t>ingress.yaml</a:t>
            </a:r>
            <a:endParaRPr lang="en-GB" b="1" dirty="0">
              <a:solidFill>
                <a:schemeClr val="accent1">
                  <a:lumMod val="50000"/>
                </a:schemeClr>
              </a:solidFill>
            </a:endParaRPr>
          </a:p>
          <a:p>
            <a:r>
              <a:rPr lang="en-GB" b="1" dirty="0">
                <a:solidFill>
                  <a:schemeClr val="accent1">
                    <a:lumMod val="50000"/>
                  </a:schemeClr>
                </a:solidFill>
              </a:rPr>
              <a:t>ingress.networking.k8s.io/simple-ingress created</a:t>
            </a:r>
          </a:p>
          <a:p>
            <a:endParaRPr lang="en-GB" b="1" dirty="0">
              <a:solidFill>
                <a:schemeClr val="accent1">
                  <a:lumMod val="50000"/>
                </a:schemeClr>
              </a:solidFill>
            </a:endParaRPr>
          </a:p>
          <a:p>
            <a:r>
              <a:rPr lang="en-GB" b="1" dirty="0" smtClean="0">
                <a:solidFill>
                  <a:schemeClr val="bg1"/>
                </a:solidFill>
              </a:rPr>
              <a:t>$ </a:t>
            </a:r>
            <a:r>
              <a:rPr lang="en-GB" b="1" dirty="0" err="1" smtClean="0">
                <a:solidFill>
                  <a:schemeClr val="accent1">
                    <a:lumMod val="50000"/>
                  </a:schemeClr>
                </a:solidFill>
              </a:rPr>
              <a:t>kubectl</a:t>
            </a:r>
            <a:r>
              <a:rPr lang="en-GB" b="1" dirty="0" smtClean="0">
                <a:solidFill>
                  <a:schemeClr val="accent1">
                    <a:lumMod val="50000"/>
                  </a:schemeClr>
                </a:solidFill>
              </a:rPr>
              <a:t> </a:t>
            </a:r>
            <a:r>
              <a:rPr lang="en-GB" b="1" dirty="0">
                <a:solidFill>
                  <a:schemeClr val="accent1">
                    <a:lumMod val="50000"/>
                  </a:schemeClr>
                </a:solidFill>
              </a:rPr>
              <a:t>get ingress</a:t>
            </a:r>
          </a:p>
          <a:p>
            <a:r>
              <a:rPr lang="en-GB" b="1" dirty="0">
                <a:solidFill>
                  <a:schemeClr val="bg1"/>
                </a:solidFill>
              </a:rPr>
              <a:t>Warning: extensions/v1beta1 Ingress is deprecated in v1.14+, unavailable in v1.22+; use networking.k8s.io/v1 Ingress</a:t>
            </a:r>
          </a:p>
          <a:p>
            <a:r>
              <a:rPr lang="en-GB" b="1" dirty="0">
                <a:solidFill>
                  <a:schemeClr val="bg1"/>
                </a:solidFill>
              </a:rPr>
              <a:t>NAME             </a:t>
            </a:r>
            <a:r>
              <a:rPr lang="en-GB" b="1" dirty="0" smtClean="0">
                <a:solidFill>
                  <a:schemeClr val="bg1"/>
                </a:solidFill>
              </a:rPr>
              <a:t>    CLASS    </a:t>
            </a:r>
            <a:r>
              <a:rPr lang="en-GB" b="1" dirty="0">
                <a:solidFill>
                  <a:schemeClr val="bg1"/>
                </a:solidFill>
              </a:rPr>
              <a:t>HOSTS   ADDRESS         PORTS   AGE</a:t>
            </a:r>
          </a:p>
          <a:p>
            <a:r>
              <a:rPr lang="en-GB" b="1" dirty="0">
                <a:solidFill>
                  <a:schemeClr val="bg1"/>
                </a:solidFill>
              </a:rPr>
              <a:t>simple-ingress   &lt;none&gt;   *       </a:t>
            </a:r>
            <a:r>
              <a:rPr lang="en-GB" b="1" dirty="0" smtClean="0">
                <a:solidFill>
                  <a:schemeClr val="bg1"/>
                </a:solidFill>
              </a:rPr>
              <a:t>      </a:t>
            </a:r>
            <a:r>
              <a:rPr lang="en-GB" b="1" dirty="0" smtClean="0">
                <a:solidFill>
                  <a:srgbClr val="FFC000"/>
                </a:solidFill>
              </a:rPr>
              <a:t>172.28.79.245</a:t>
            </a:r>
            <a:r>
              <a:rPr lang="en-GB" b="1" dirty="0" smtClean="0">
                <a:solidFill>
                  <a:schemeClr val="bg1"/>
                </a:solidFill>
              </a:rPr>
              <a:t>    80           10s</a:t>
            </a:r>
            <a:endParaRPr lang="en-GB" dirty="0" smtClean="0">
              <a:solidFill>
                <a:schemeClr val="bg1"/>
              </a:solidFill>
            </a:endParaRPr>
          </a:p>
        </p:txBody>
      </p:sp>
      <p:sp>
        <p:nvSpPr>
          <p:cNvPr id="8" name="TextBox 7"/>
          <p:cNvSpPr txBox="1"/>
          <p:nvPr/>
        </p:nvSpPr>
        <p:spPr>
          <a:xfrm>
            <a:off x="1210099" y="5678918"/>
            <a:ext cx="5724709" cy="646331"/>
          </a:xfrm>
          <a:prstGeom prst="rect">
            <a:avLst/>
          </a:prstGeom>
          <a:noFill/>
        </p:spPr>
        <p:txBody>
          <a:bodyPr wrap="none" rtlCol="0">
            <a:spAutoFit/>
          </a:bodyPr>
          <a:lstStyle/>
          <a:p>
            <a:r>
              <a:rPr lang="en-GB" dirty="0" smtClean="0"/>
              <a:t>To avoid this weird warning you can use the command</a:t>
            </a:r>
            <a:r>
              <a:rPr lang="en-GB" dirty="0"/>
              <a:t/>
            </a:r>
            <a:br>
              <a:rPr lang="en-GB" dirty="0"/>
            </a:br>
            <a:r>
              <a:rPr lang="en-GB" i="1" dirty="0" smtClean="0"/>
              <a:t>$ </a:t>
            </a:r>
            <a:r>
              <a:rPr lang="en-GB" i="1" dirty="0" err="1" smtClean="0"/>
              <a:t>kubectl</a:t>
            </a:r>
            <a:r>
              <a:rPr lang="en-GB" i="1" dirty="0" smtClean="0"/>
              <a:t> </a:t>
            </a:r>
            <a:r>
              <a:rPr lang="en-GB" i="1" dirty="0"/>
              <a:t>get </a:t>
            </a:r>
            <a:r>
              <a:rPr lang="en-GB" i="1" dirty="0" smtClean="0"/>
              <a:t>ingress</a:t>
            </a:r>
            <a:r>
              <a:rPr lang="en-GB" b="1" i="1" dirty="0" smtClean="0"/>
              <a:t>.v1.networking.k8s.io</a:t>
            </a:r>
            <a:endParaRPr lang="en-GB" b="1" i="1" dirty="0"/>
          </a:p>
        </p:txBody>
      </p:sp>
      <p:sp>
        <p:nvSpPr>
          <p:cNvPr id="10" name="TextBox 9"/>
          <p:cNvSpPr txBox="1"/>
          <p:nvPr/>
        </p:nvSpPr>
        <p:spPr>
          <a:xfrm>
            <a:off x="1210099" y="4942558"/>
            <a:ext cx="4365298" cy="369332"/>
          </a:xfrm>
          <a:prstGeom prst="rect">
            <a:avLst/>
          </a:prstGeom>
          <a:noFill/>
        </p:spPr>
        <p:txBody>
          <a:bodyPr wrap="none" rtlCol="0">
            <a:spAutoFit/>
          </a:bodyPr>
          <a:lstStyle/>
          <a:p>
            <a:r>
              <a:rPr lang="en-GB" dirty="0" smtClean="0"/>
              <a:t>In browser just type</a:t>
            </a:r>
            <a:r>
              <a:rPr lang="en-GB" dirty="0"/>
              <a:t>: http://172.28.79.245</a:t>
            </a:r>
          </a:p>
        </p:txBody>
      </p:sp>
      <p:sp>
        <p:nvSpPr>
          <p:cNvPr id="5" name="Rectangle 4"/>
          <p:cNvSpPr/>
          <p:nvPr/>
        </p:nvSpPr>
        <p:spPr bwMode="auto">
          <a:xfrm>
            <a:off x="5572706" y="544464"/>
            <a:ext cx="3503958" cy="288244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a:t>kind: Ingress</a:t>
            </a:r>
          </a:p>
          <a:p>
            <a:r>
              <a:rPr lang="en-GB" dirty="0" err="1"/>
              <a:t>apiVersion</a:t>
            </a:r>
            <a:r>
              <a:rPr lang="en-GB" dirty="0"/>
              <a:t>: </a:t>
            </a:r>
            <a:r>
              <a:rPr lang="en-GB" dirty="0"/>
              <a:t>networking.k8s.io/v1</a:t>
            </a:r>
          </a:p>
          <a:p>
            <a:r>
              <a:rPr lang="en-GB" dirty="0" smtClean="0"/>
              <a:t>metadata</a:t>
            </a:r>
            <a:r>
              <a:rPr lang="en-GB" dirty="0"/>
              <a:t>:</a:t>
            </a:r>
          </a:p>
          <a:p>
            <a:r>
              <a:rPr lang="en-GB" dirty="0"/>
              <a:t>  name: simple-ingress</a:t>
            </a:r>
          </a:p>
          <a:p>
            <a:r>
              <a:rPr lang="en-GB" dirty="0"/>
              <a:t>spec:</a:t>
            </a:r>
          </a:p>
          <a:p>
            <a:r>
              <a:rPr lang="en-GB" dirty="0"/>
              <a:t>  </a:t>
            </a:r>
            <a:r>
              <a:rPr lang="en-GB" dirty="0" err="1"/>
              <a:t>defaultBackend</a:t>
            </a:r>
            <a:r>
              <a:rPr lang="en-GB" dirty="0"/>
              <a:t>:</a:t>
            </a:r>
          </a:p>
          <a:p>
            <a:r>
              <a:rPr lang="en-GB" dirty="0"/>
              <a:t>    service:</a:t>
            </a:r>
          </a:p>
          <a:p>
            <a:r>
              <a:rPr lang="en-GB" dirty="0"/>
              <a:t>      name: </a:t>
            </a:r>
            <a:r>
              <a:rPr lang="en-GB" dirty="0" err="1"/>
              <a:t>tutum</a:t>
            </a:r>
            <a:r>
              <a:rPr lang="en-GB" dirty="0"/>
              <a:t>-svc-one</a:t>
            </a:r>
          </a:p>
          <a:p>
            <a:r>
              <a:rPr lang="en-GB" dirty="0"/>
              <a:t>      port:</a:t>
            </a:r>
          </a:p>
          <a:p>
            <a:r>
              <a:rPr lang="en-GB" dirty="0"/>
              <a:t>        number: 500</a:t>
            </a:r>
            <a:endParaRPr lang="en-GB" i="1" dirty="0" smtClean="0">
              <a:sym typeface="Wingdings" panose="05000000000000000000" pitchFamily="2" charset="2"/>
            </a:endParaRPr>
          </a:p>
        </p:txBody>
      </p:sp>
      <p:sp>
        <p:nvSpPr>
          <p:cNvPr id="6" name="TextBox 5"/>
          <p:cNvSpPr txBox="1"/>
          <p:nvPr/>
        </p:nvSpPr>
        <p:spPr>
          <a:xfrm>
            <a:off x="5893192" y="234164"/>
            <a:ext cx="2262158" cy="369332"/>
          </a:xfrm>
          <a:prstGeom prst="rect">
            <a:avLst/>
          </a:prstGeom>
          <a:noFill/>
        </p:spPr>
        <p:txBody>
          <a:bodyPr wrap="none" rtlCol="0">
            <a:spAutoFit/>
          </a:bodyPr>
          <a:lstStyle/>
          <a:p>
            <a:r>
              <a:rPr lang="en-GB" dirty="0" smtClean="0"/>
              <a:t>simple-</a:t>
            </a:r>
            <a:r>
              <a:rPr lang="en-GB" dirty="0" err="1" smtClean="0"/>
              <a:t>ingress.yaml</a:t>
            </a:r>
            <a:endParaRPr lang="en-GB" dirty="0"/>
          </a:p>
        </p:txBody>
      </p:sp>
    </p:spTree>
    <p:extLst>
      <p:ext uri="{BB962C8B-B14F-4D97-AF65-F5344CB8AC3E}">
        <p14:creationId xmlns:p14="http://schemas.microsoft.com/office/powerpoint/2010/main" val="440424903"/>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Delete the ingress</a:t>
            </a:r>
            <a:endParaRPr lang="en-GB" dirty="0"/>
          </a:p>
        </p:txBody>
      </p:sp>
      <p:sp>
        <p:nvSpPr>
          <p:cNvPr id="3" name="Content Placeholder 2"/>
          <p:cNvSpPr>
            <a:spLocks noGrp="1"/>
          </p:cNvSpPr>
          <p:nvPr>
            <p:ph idx="1"/>
          </p:nvPr>
        </p:nvSpPr>
        <p:spPr/>
        <p:txBody>
          <a:bodyPr/>
          <a:lstStyle/>
          <a:p>
            <a:r>
              <a:rPr lang="en-GB" i="1" dirty="0" err="1"/>
              <a:t>kubectl</a:t>
            </a:r>
            <a:r>
              <a:rPr lang="en-GB" i="1" dirty="0"/>
              <a:t> delete ingress simple-ingress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040199321"/>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Fan Out</a:t>
            </a:r>
            <a:endParaRPr lang="en-GB" dirty="0"/>
          </a:p>
        </p:txBody>
      </p:sp>
      <p:sp>
        <p:nvSpPr>
          <p:cNvPr id="3" name="Content Placeholder 2"/>
          <p:cNvSpPr>
            <a:spLocks noGrp="1"/>
          </p:cNvSpPr>
          <p:nvPr>
            <p:ph idx="1"/>
          </p:nvPr>
        </p:nvSpPr>
        <p:spPr>
          <a:xfrm>
            <a:off x="1047750" y="1018632"/>
            <a:ext cx="7029450" cy="4820193"/>
          </a:xfrm>
        </p:spPr>
        <p:txBody>
          <a:bodyPr/>
          <a:lstStyle/>
          <a:p>
            <a:r>
              <a:rPr lang="en-GB" dirty="0"/>
              <a:t>A </a:t>
            </a:r>
            <a:r>
              <a:rPr lang="en-GB" dirty="0" err="1"/>
              <a:t>fanout</a:t>
            </a:r>
            <a:r>
              <a:rPr lang="en-GB" dirty="0"/>
              <a:t> configuration routes traffic from a single IP address to more than one Service, based on the HTTP URI being requested. An Ingress allows you to keep the number of load balancers down to a minimum</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219688" y="6314367"/>
            <a:ext cx="6776214" cy="369332"/>
          </a:xfrm>
          <a:prstGeom prst="rect">
            <a:avLst/>
          </a:prstGeom>
          <a:noFill/>
        </p:spPr>
        <p:txBody>
          <a:bodyPr wrap="none" rtlCol="0">
            <a:spAutoFit/>
          </a:bodyPr>
          <a:lstStyle/>
          <a:p>
            <a:r>
              <a:rPr lang="en-GB" dirty="0"/>
              <a:t>https://kubernetes.io/docs/concepts/services-networking/ingress/</a:t>
            </a:r>
          </a:p>
        </p:txBody>
      </p:sp>
      <p:pic>
        <p:nvPicPr>
          <p:cNvPr id="7" name="Picture 6"/>
          <p:cNvPicPr>
            <a:picLocks noChangeAspect="1"/>
          </p:cNvPicPr>
          <p:nvPr/>
        </p:nvPicPr>
        <p:blipFill>
          <a:blip r:embed="rId2"/>
          <a:stretch>
            <a:fillRect/>
          </a:stretch>
        </p:blipFill>
        <p:spPr>
          <a:xfrm>
            <a:off x="464136" y="2362271"/>
            <a:ext cx="8086725" cy="4029075"/>
          </a:xfrm>
          <a:prstGeom prst="rect">
            <a:avLst/>
          </a:prstGeom>
        </p:spPr>
      </p:pic>
      <p:sp>
        <p:nvSpPr>
          <p:cNvPr id="6" name="TextBox 5"/>
          <p:cNvSpPr txBox="1"/>
          <p:nvPr/>
        </p:nvSpPr>
        <p:spPr>
          <a:xfrm>
            <a:off x="2998665" y="3133413"/>
            <a:ext cx="1668092" cy="646331"/>
          </a:xfrm>
          <a:prstGeom prst="rect">
            <a:avLst/>
          </a:prstGeom>
          <a:noFill/>
        </p:spPr>
        <p:txBody>
          <a:bodyPr wrap="square" rtlCol="0">
            <a:spAutoFit/>
          </a:bodyPr>
          <a:lstStyle/>
          <a:p>
            <a:r>
              <a:rPr lang="en-GB" dirty="0" smtClean="0"/>
              <a:t>Same host but different paths</a:t>
            </a:r>
            <a:endParaRPr lang="en-GB" dirty="0"/>
          </a:p>
        </p:txBody>
      </p:sp>
    </p:spTree>
    <p:extLst>
      <p:ext uri="{BB962C8B-B14F-4D97-AF65-F5344CB8AC3E}">
        <p14:creationId xmlns:p14="http://schemas.microsoft.com/office/powerpoint/2010/main" val="4155743896"/>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5058663" cy="383643"/>
          </a:xfrm>
        </p:spPr>
        <p:txBody>
          <a:bodyPr/>
          <a:lstStyle/>
          <a:p>
            <a:r>
              <a:rPr lang="en-GB" dirty="0" smtClean="0"/>
              <a:t>Exercise</a:t>
            </a:r>
            <a:endParaRPr lang="en-GB" dirty="0"/>
          </a:p>
        </p:txBody>
      </p:sp>
      <p:sp>
        <p:nvSpPr>
          <p:cNvPr id="3" name="Content Placeholder 2"/>
          <p:cNvSpPr>
            <a:spLocks noGrp="1"/>
          </p:cNvSpPr>
          <p:nvPr>
            <p:ph idx="1"/>
          </p:nvPr>
        </p:nvSpPr>
        <p:spPr>
          <a:xfrm>
            <a:off x="317434" y="450094"/>
            <a:ext cx="5221082" cy="3221720"/>
          </a:xfrm>
        </p:spPr>
        <p:txBody>
          <a:bodyPr/>
          <a:lstStyle/>
          <a:p>
            <a:r>
              <a:rPr lang="en-GB" dirty="0" smtClean="0"/>
              <a:t>Create the ingress using a fan out configuration</a:t>
            </a: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You will need to add the path</a:t>
            </a:r>
            <a:r>
              <a:rPr lang="en-GB" dirty="0"/>
              <a:t/>
            </a:r>
            <a:br>
              <a:rPr lang="en-GB" dirty="0"/>
            </a:br>
            <a:r>
              <a:rPr lang="en-GB" i="1" dirty="0" smtClean="0"/>
              <a:t>172.28.79.246  tutum.com</a:t>
            </a:r>
            <a:r>
              <a:rPr lang="en-GB" dirty="0" smtClean="0"/>
              <a:t> </a:t>
            </a:r>
            <a:br>
              <a:rPr lang="en-GB" dirty="0" smtClean="0"/>
            </a:br>
            <a:r>
              <a:rPr lang="en-GB" dirty="0" smtClean="0"/>
              <a:t>to the host file:</a:t>
            </a:r>
          </a:p>
          <a:p>
            <a:pPr lvl="1"/>
            <a:r>
              <a:rPr lang="en-GB" dirty="0" smtClean="0"/>
              <a:t>Windows </a:t>
            </a:r>
            <a:r>
              <a:rPr lang="en-GB" dirty="0"/>
              <a:t>10 – “C:\</a:t>
            </a:r>
            <a:r>
              <a:rPr lang="en-GB" dirty="0" smtClean="0"/>
              <a:t>Windows\System32\drivers\</a:t>
            </a:r>
            <a:r>
              <a:rPr lang="en-GB" b="1" dirty="0" err="1" smtClean="0"/>
              <a:t>etc</a:t>
            </a:r>
            <a:r>
              <a:rPr lang="en-GB" dirty="0" smtClean="0"/>
              <a:t>\hosts”</a:t>
            </a:r>
          </a:p>
          <a:p>
            <a:pPr lvl="1"/>
            <a:r>
              <a:rPr lang="en-GB" dirty="0" smtClean="0"/>
              <a:t>Linux </a:t>
            </a:r>
            <a:r>
              <a:rPr lang="en-GB" dirty="0"/>
              <a:t>– “/</a:t>
            </a:r>
            <a:r>
              <a:rPr lang="en-GB" b="1" dirty="0" err="1" smtClean="0"/>
              <a:t>etc</a:t>
            </a:r>
            <a:r>
              <a:rPr lang="en-GB" dirty="0" smtClean="0"/>
              <a:t>/hosts”</a:t>
            </a:r>
          </a:p>
          <a:p>
            <a:pPr lvl="1"/>
            <a:r>
              <a:rPr lang="en-GB" dirty="0" smtClean="0"/>
              <a:t>Mac </a:t>
            </a:r>
            <a:r>
              <a:rPr lang="en-GB" dirty="0"/>
              <a:t>OS X – “/private/</a:t>
            </a:r>
            <a:r>
              <a:rPr lang="en-GB" b="1" dirty="0" err="1"/>
              <a:t>etc</a:t>
            </a:r>
            <a:r>
              <a:rPr lang="en-GB" dirty="0"/>
              <a:t>/hosts”</a:t>
            </a:r>
          </a:p>
          <a:p>
            <a:r>
              <a:rPr lang="en-GB" dirty="0" smtClean="0"/>
              <a:t>Browse the services:</a:t>
            </a:r>
            <a:br>
              <a:rPr lang="en-GB" dirty="0" smtClean="0"/>
            </a:br>
            <a:r>
              <a:rPr lang="en-GB" dirty="0" smtClean="0"/>
              <a:t>http://tutum.com/foo</a:t>
            </a:r>
            <a:br>
              <a:rPr lang="en-GB" dirty="0" smtClean="0"/>
            </a:br>
            <a:r>
              <a:rPr lang="en-GB" dirty="0"/>
              <a:t>http://</a:t>
            </a:r>
            <a:r>
              <a:rPr lang="en-GB" dirty="0" smtClean="0"/>
              <a:t>tutum.com/bar</a:t>
            </a:r>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7" name="TextBox 6"/>
          <p:cNvSpPr txBox="1"/>
          <p:nvPr/>
        </p:nvSpPr>
        <p:spPr>
          <a:xfrm>
            <a:off x="5632612" y="175132"/>
            <a:ext cx="2351926" cy="369332"/>
          </a:xfrm>
          <a:prstGeom prst="rect">
            <a:avLst/>
          </a:prstGeom>
          <a:noFill/>
        </p:spPr>
        <p:txBody>
          <a:bodyPr wrap="none" rtlCol="0">
            <a:spAutoFit/>
          </a:bodyPr>
          <a:lstStyle/>
          <a:p>
            <a:r>
              <a:rPr lang="en-GB" dirty="0" smtClean="0"/>
              <a:t>fan-out-</a:t>
            </a:r>
            <a:r>
              <a:rPr lang="en-GB" dirty="0" err="1" smtClean="0"/>
              <a:t>ingress.yaml</a:t>
            </a:r>
            <a:endParaRPr lang="en-GB" dirty="0"/>
          </a:p>
        </p:txBody>
      </p:sp>
      <p:grpSp>
        <p:nvGrpSpPr>
          <p:cNvPr id="10" name="Group 9"/>
          <p:cNvGrpSpPr/>
          <p:nvPr/>
        </p:nvGrpSpPr>
        <p:grpSpPr>
          <a:xfrm>
            <a:off x="79375" y="1162117"/>
            <a:ext cx="6925366" cy="2492990"/>
            <a:chOff x="79375" y="1162117"/>
            <a:chExt cx="6925366" cy="2492990"/>
          </a:xfrm>
        </p:grpSpPr>
        <p:sp>
          <p:nvSpPr>
            <p:cNvPr id="5" name="TextBox 4"/>
            <p:cNvSpPr txBox="1"/>
            <p:nvPr/>
          </p:nvSpPr>
          <p:spPr>
            <a:xfrm>
              <a:off x="79375" y="1162117"/>
              <a:ext cx="6925366" cy="2492990"/>
            </a:xfrm>
            <a:prstGeom prst="rect">
              <a:avLst/>
            </a:prstGeom>
            <a:solidFill>
              <a:srgbClr val="000000"/>
            </a:solidFill>
          </p:spPr>
          <p:txBody>
            <a:bodyPr wrap="square" rtlCol="0">
              <a:spAutoFit/>
            </a:bodyPr>
            <a:lstStyle/>
            <a:p>
              <a:r>
                <a:rPr lang="en-GB" dirty="0" smtClean="0">
                  <a:solidFill>
                    <a:schemeClr val="bg1"/>
                  </a:solidFill>
                </a:rPr>
                <a:t>$ </a:t>
              </a:r>
              <a:r>
                <a:rPr lang="en-GB" b="1" dirty="0" err="1">
                  <a:solidFill>
                    <a:schemeClr val="accent1">
                      <a:lumMod val="50000"/>
                    </a:schemeClr>
                  </a:solidFill>
                </a:rPr>
                <a:t>kubectl</a:t>
              </a:r>
              <a:r>
                <a:rPr lang="en-GB" b="1" dirty="0">
                  <a:solidFill>
                    <a:schemeClr val="accent1">
                      <a:lumMod val="50000"/>
                    </a:schemeClr>
                  </a:solidFill>
                </a:rPr>
                <a:t> apply -f fan-out-</a:t>
              </a:r>
              <a:r>
                <a:rPr lang="en-GB" b="1" dirty="0" err="1">
                  <a:solidFill>
                    <a:schemeClr val="accent1">
                      <a:lumMod val="50000"/>
                    </a:schemeClr>
                  </a:solidFill>
                </a:rPr>
                <a:t>ingress.yaml</a:t>
              </a:r>
              <a:endParaRPr lang="en-GB" b="1" dirty="0">
                <a:solidFill>
                  <a:schemeClr val="accent1">
                    <a:lumMod val="50000"/>
                  </a:schemeClr>
                </a:solidFill>
              </a:endParaRPr>
            </a:p>
            <a:p>
              <a:r>
                <a:rPr lang="en-GB" sz="1400" b="1" dirty="0">
                  <a:solidFill>
                    <a:schemeClr val="bg1"/>
                  </a:solidFill>
                </a:rPr>
                <a:t>ingress.networking.k8s.io/</a:t>
              </a:r>
              <a:r>
                <a:rPr lang="en-GB" sz="1400" b="1" dirty="0" err="1">
                  <a:solidFill>
                    <a:schemeClr val="bg1"/>
                  </a:solidFill>
                </a:rPr>
                <a:t>fanout</a:t>
              </a:r>
              <a:r>
                <a:rPr lang="en-GB" sz="1400" b="1" dirty="0">
                  <a:solidFill>
                    <a:schemeClr val="bg1"/>
                  </a:solidFill>
                </a:rPr>
                <a:t>-ingress </a:t>
              </a:r>
              <a:r>
                <a:rPr lang="en-GB" sz="1400" b="1" dirty="0" err="1">
                  <a:solidFill>
                    <a:schemeClr val="bg1"/>
                  </a:solidFill>
                </a:rPr>
                <a:t>createdcreated</a:t>
              </a:r>
              <a:endParaRPr lang="en-GB" sz="1400" b="1" dirty="0">
                <a:solidFill>
                  <a:schemeClr val="bg1"/>
                </a:solidFill>
              </a:endParaRPr>
            </a:p>
            <a:p>
              <a:endParaRPr lang="en-GB" sz="1400" b="1" dirty="0">
                <a:solidFill>
                  <a:schemeClr val="accent1">
                    <a:lumMod val="50000"/>
                  </a:schemeClr>
                </a:solidFill>
              </a:endParaRPr>
            </a:p>
            <a:p>
              <a:r>
                <a:rPr lang="en-GB" b="1" dirty="0" smtClean="0">
                  <a:solidFill>
                    <a:schemeClr val="bg1"/>
                  </a:solidFill>
                </a:rPr>
                <a:t>$ </a:t>
              </a:r>
              <a:r>
                <a:rPr lang="en-GB" b="1" dirty="0" err="1" smtClean="0">
                  <a:solidFill>
                    <a:schemeClr val="accent1">
                      <a:lumMod val="50000"/>
                    </a:schemeClr>
                  </a:solidFill>
                </a:rPr>
                <a:t>kubectl</a:t>
              </a:r>
              <a:r>
                <a:rPr lang="en-GB" b="1" dirty="0" smtClean="0">
                  <a:solidFill>
                    <a:schemeClr val="accent1">
                      <a:lumMod val="50000"/>
                    </a:schemeClr>
                  </a:solidFill>
                </a:rPr>
                <a:t> </a:t>
              </a:r>
              <a:r>
                <a:rPr lang="en-GB" b="1" dirty="0">
                  <a:solidFill>
                    <a:schemeClr val="accent1">
                      <a:lumMod val="50000"/>
                    </a:schemeClr>
                  </a:solidFill>
                </a:rPr>
                <a:t>get ingress</a:t>
              </a:r>
            </a:p>
            <a:p>
              <a:r>
                <a:rPr lang="en-GB" sz="1400" b="1" dirty="0">
                  <a:solidFill>
                    <a:schemeClr val="bg1"/>
                  </a:solidFill>
                </a:rPr>
                <a:t>Warning: extensions/v1beta1 Ingress is deprecated in v1.14+, unavailable in v1.22+; use networking.k8s.io/v1 Ingress</a:t>
              </a:r>
            </a:p>
            <a:p>
              <a:r>
                <a:rPr lang="en-GB" sz="1400" b="1" dirty="0">
                  <a:solidFill>
                    <a:schemeClr val="bg1"/>
                  </a:solidFill>
                </a:rPr>
                <a:t>NAME             </a:t>
              </a:r>
              <a:r>
                <a:rPr lang="en-GB" sz="1400" b="1" dirty="0" smtClean="0">
                  <a:solidFill>
                    <a:schemeClr val="bg1"/>
                  </a:solidFill>
                </a:rPr>
                <a:t>    CLASS    </a:t>
              </a:r>
              <a:r>
                <a:rPr lang="en-GB" sz="1400" b="1" dirty="0">
                  <a:solidFill>
                    <a:srgbClr val="FFC000"/>
                  </a:solidFill>
                </a:rPr>
                <a:t>HOSTS</a:t>
              </a:r>
              <a:r>
                <a:rPr lang="en-GB" sz="1400" b="1" dirty="0">
                  <a:solidFill>
                    <a:schemeClr val="bg1"/>
                  </a:solidFill>
                </a:rPr>
                <a:t>   </a:t>
              </a:r>
              <a:r>
                <a:rPr lang="en-GB" sz="1400" b="1" dirty="0" smtClean="0">
                  <a:solidFill>
                    <a:schemeClr val="bg1"/>
                  </a:solidFill>
                </a:rPr>
                <a:t>      ADDRESS         </a:t>
              </a:r>
              <a:r>
                <a:rPr lang="en-GB" sz="1400" b="1" dirty="0">
                  <a:solidFill>
                    <a:schemeClr val="bg1"/>
                  </a:solidFill>
                </a:rPr>
                <a:t>PORTS   AGE</a:t>
              </a:r>
            </a:p>
            <a:p>
              <a:r>
                <a:rPr lang="en-GB" sz="1400" b="1" dirty="0" err="1">
                  <a:solidFill>
                    <a:schemeClr val="bg1"/>
                  </a:solidFill>
                </a:rPr>
                <a:t>fanout</a:t>
              </a:r>
              <a:r>
                <a:rPr lang="en-GB" sz="1400" b="1" dirty="0">
                  <a:solidFill>
                    <a:schemeClr val="bg1"/>
                  </a:solidFill>
                </a:rPr>
                <a:t>-ingress   &lt;none&gt;   </a:t>
              </a:r>
              <a:r>
                <a:rPr lang="en-GB" sz="1400" b="1" dirty="0">
                  <a:solidFill>
                    <a:srgbClr val="FFC000"/>
                  </a:solidFill>
                </a:rPr>
                <a:t>tutum.com</a:t>
              </a:r>
              <a:r>
                <a:rPr lang="en-GB" sz="1400" b="1" dirty="0">
                  <a:solidFill>
                    <a:schemeClr val="bg1"/>
                  </a:solidFill>
                </a:rPr>
                <a:t>   172.28.79.246   </a:t>
              </a:r>
              <a:r>
                <a:rPr lang="en-GB" sz="1400" b="1" dirty="0" smtClean="0">
                  <a:solidFill>
                    <a:schemeClr val="bg1"/>
                  </a:solidFill>
                </a:rPr>
                <a:t> 80           2m34s</a:t>
              </a:r>
            </a:p>
            <a:p>
              <a:r>
                <a:rPr lang="en-GB" b="1" dirty="0">
                  <a:solidFill>
                    <a:schemeClr val="bg1"/>
                  </a:solidFill>
                </a:rPr>
                <a:t>$ </a:t>
              </a:r>
              <a:r>
                <a:rPr lang="en-GB" dirty="0" err="1" smtClean="0">
                  <a:solidFill>
                    <a:schemeClr val="accent1">
                      <a:lumMod val="50000"/>
                    </a:schemeClr>
                  </a:solidFill>
                </a:rPr>
                <a:t>minikube</a:t>
              </a:r>
              <a:r>
                <a:rPr lang="en-GB" dirty="0" smtClean="0">
                  <a:solidFill>
                    <a:schemeClr val="accent1">
                      <a:lumMod val="50000"/>
                    </a:schemeClr>
                  </a:solidFill>
                </a:rPr>
                <a:t> </a:t>
              </a:r>
              <a:r>
                <a:rPr lang="en-GB" dirty="0" err="1">
                  <a:solidFill>
                    <a:schemeClr val="accent1">
                      <a:lumMod val="50000"/>
                    </a:schemeClr>
                  </a:solidFill>
                </a:rPr>
                <a:t>ip</a:t>
              </a:r>
              <a:endParaRPr lang="en-GB" dirty="0">
                <a:solidFill>
                  <a:schemeClr val="accent1">
                    <a:lumMod val="50000"/>
                  </a:schemeClr>
                </a:solidFill>
              </a:endParaRPr>
            </a:p>
            <a:p>
              <a:r>
                <a:rPr lang="en-GB" dirty="0" smtClean="0">
                  <a:solidFill>
                    <a:schemeClr val="bg1"/>
                  </a:solidFill>
                </a:rPr>
                <a:t>172.28.79.246    </a:t>
              </a:r>
              <a:r>
                <a:rPr lang="en-GB" dirty="0" smtClean="0">
                  <a:solidFill>
                    <a:srgbClr val="FF0000"/>
                  </a:solidFill>
                  <a:sym typeface="Wingdings" panose="05000000000000000000" pitchFamily="2" charset="2"/>
                </a:rPr>
                <a:t> Here is the external IP</a:t>
              </a:r>
              <a:endParaRPr lang="en-GB" dirty="0" smtClean="0">
                <a:solidFill>
                  <a:srgbClr val="FF0000"/>
                </a:solidFill>
              </a:endParaRPr>
            </a:p>
          </p:txBody>
        </p:sp>
        <p:cxnSp>
          <p:nvCxnSpPr>
            <p:cNvPr id="9" name="Straight Arrow Connector 8"/>
            <p:cNvCxnSpPr/>
            <p:nvPr/>
          </p:nvCxnSpPr>
          <p:spPr bwMode="auto">
            <a:xfrm flipV="1">
              <a:off x="3542058" y="3070012"/>
              <a:ext cx="293745" cy="217940"/>
            </a:xfrm>
            <a:prstGeom prst="straightConnector1">
              <a:avLst/>
            </a:prstGeom>
            <a:solidFill>
              <a:schemeClr val="accent1"/>
            </a:solidFill>
            <a:ln w="2857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6" name="Rectangle 5"/>
          <p:cNvSpPr/>
          <p:nvPr/>
        </p:nvSpPr>
        <p:spPr bwMode="auto">
          <a:xfrm>
            <a:off x="5632612" y="485432"/>
            <a:ext cx="3511388" cy="637256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dirty="0" err="1"/>
              <a:t>apiVersion</a:t>
            </a:r>
            <a:r>
              <a:rPr lang="en-GB" dirty="0"/>
              <a:t>: networking.k8s.io/v1</a:t>
            </a:r>
          </a:p>
          <a:p>
            <a:r>
              <a:rPr lang="en-GB" dirty="0"/>
              <a:t>kind: Ingress</a:t>
            </a:r>
          </a:p>
          <a:p>
            <a:r>
              <a:rPr lang="en-GB" dirty="0"/>
              <a:t>metadata:</a:t>
            </a:r>
          </a:p>
          <a:p>
            <a:r>
              <a:rPr lang="en-GB" dirty="0"/>
              <a:t>  name: </a:t>
            </a:r>
            <a:r>
              <a:rPr lang="en-GB" dirty="0" err="1"/>
              <a:t>fanout</a:t>
            </a:r>
            <a:r>
              <a:rPr lang="en-GB" dirty="0"/>
              <a:t>-ingress</a:t>
            </a:r>
          </a:p>
          <a:p>
            <a:r>
              <a:rPr lang="en-GB" dirty="0"/>
              <a:t>spec:</a:t>
            </a:r>
          </a:p>
          <a:p>
            <a:r>
              <a:rPr lang="en-GB" dirty="0"/>
              <a:t>  rules:</a:t>
            </a:r>
          </a:p>
          <a:p>
            <a:r>
              <a:rPr lang="en-GB" dirty="0"/>
              <a:t>  - </a:t>
            </a:r>
            <a:r>
              <a:rPr lang="en-GB" dirty="0">
                <a:solidFill>
                  <a:srgbClr val="FF0000"/>
                </a:solidFill>
              </a:rPr>
              <a:t>host: tutum.com</a:t>
            </a:r>
          </a:p>
          <a:p>
            <a:r>
              <a:rPr lang="en-GB" dirty="0"/>
              <a:t>    http:</a:t>
            </a:r>
          </a:p>
          <a:p>
            <a:r>
              <a:rPr lang="en-GB" dirty="0"/>
              <a:t>      paths:</a:t>
            </a:r>
          </a:p>
          <a:p>
            <a:r>
              <a:rPr lang="en-GB" dirty="0"/>
              <a:t>      - </a:t>
            </a:r>
            <a:r>
              <a:rPr lang="en-GB" dirty="0">
                <a:solidFill>
                  <a:srgbClr val="FF0000"/>
                </a:solidFill>
              </a:rPr>
              <a:t>path: /foo</a:t>
            </a:r>
          </a:p>
          <a:p>
            <a:r>
              <a:rPr lang="en-GB" dirty="0"/>
              <a:t>        </a:t>
            </a:r>
            <a:r>
              <a:rPr lang="en-GB" dirty="0" err="1"/>
              <a:t>pathType</a:t>
            </a:r>
            <a:r>
              <a:rPr lang="en-GB" dirty="0"/>
              <a:t>: Prefix</a:t>
            </a:r>
          </a:p>
          <a:p>
            <a:r>
              <a:rPr lang="en-GB" dirty="0"/>
              <a:t>        backend:</a:t>
            </a:r>
          </a:p>
          <a:p>
            <a:r>
              <a:rPr lang="en-GB" dirty="0"/>
              <a:t>          </a:t>
            </a:r>
            <a:r>
              <a:rPr lang="en-GB" dirty="0">
                <a:solidFill>
                  <a:srgbClr val="FF0000"/>
                </a:solidFill>
              </a:rPr>
              <a:t>service:</a:t>
            </a:r>
          </a:p>
          <a:p>
            <a:r>
              <a:rPr lang="en-GB" dirty="0">
                <a:solidFill>
                  <a:srgbClr val="FF0000"/>
                </a:solidFill>
              </a:rPr>
              <a:t>            name: </a:t>
            </a:r>
            <a:r>
              <a:rPr lang="en-GB" dirty="0" err="1">
                <a:solidFill>
                  <a:srgbClr val="FF0000"/>
                </a:solidFill>
              </a:rPr>
              <a:t>tutum</a:t>
            </a:r>
            <a:r>
              <a:rPr lang="en-GB" dirty="0">
                <a:solidFill>
                  <a:srgbClr val="FF0000"/>
                </a:solidFill>
              </a:rPr>
              <a:t>-svc-one</a:t>
            </a:r>
          </a:p>
          <a:p>
            <a:r>
              <a:rPr lang="en-GB" dirty="0">
                <a:solidFill>
                  <a:srgbClr val="FF0000"/>
                </a:solidFill>
              </a:rPr>
              <a:t>            port:</a:t>
            </a:r>
          </a:p>
          <a:p>
            <a:r>
              <a:rPr lang="en-GB" dirty="0">
                <a:solidFill>
                  <a:srgbClr val="FF0000"/>
                </a:solidFill>
              </a:rPr>
              <a:t>              number: 501</a:t>
            </a:r>
          </a:p>
          <a:p>
            <a:r>
              <a:rPr lang="en-GB" dirty="0"/>
              <a:t>      - path: /bar</a:t>
            </a:r>
          </a:p>
          <a:p>
            <a:r>
              <a:rPr lang="en-GB" dirty="0"/>
              <a:t>        </a:t>
            </a:r>
            <a:r>
              <a:rPr lang="en-GB" dirty="0" err="1"/>
              <a:t>pathType</a:t>
            </a:r>
            <a:r>
              <a:rPr lang="en-GB" dirty="0"/>
              <a:t>: Prefix</a:t>
            </a:r>
          </a:p>
          <a:p>
            <a:r>
              <a:rPr lang="en-GB" dirty="0"/>
              <a:t>        backend:</a:t>
            </a:r>
          </a:p>
          <a:p>
            <a:r>
              <a:rPr lang="en-GB" dirty="0"/>
              <a:t>          service:</a:t>
            </a:r>
          </a:p>
          <a:p>
            <a:r>
              <a:rPr lang="en-GB" dirty="0"/>
              <a:t>            name: </a:t>
            </a:r>
            <a:r>
              <a:rPr lang="en-GB" dirty="0" err="1"/>
              <a:t>tutum</a:t>
            </a:r>
            <a:r>
              <a:rPr lang="en-GB" dirty="0"/>
              <a:t>-svc-two</a:t>
            </a:r>
          </a:p>
          <a:p>
            <a:r>
              <a:rPr lang="en-GB" dirty="0"/>
              <a:t>            port:</a:t>
            </a:r>
          </a:p>
          <a:p>
            <a:r>
              <a:rPr lang="en-GB" dirty="0"/>
              <a:t>              number: 502</a:t>
            </a:r>
          </a:p>
        </p:txBody>
      </p:sp>
    </p:spTree>
    <p:extLst>
      <p:ext uri="{BB962C8B-B14F-4D97-AF65-F5344CB8AC3E}">
        <p14:creationId xmlns:p14="http://schemas.microsoft.com/office/powerpoint/2010/main" val="982666066"/>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06441"/>
          </a:xfrm>
        </p:spPr>
        <p:txBody>
          <a:bodyPr/>
          <a:lstStyle/>
          <a:p>
            <a:r>
              <a:rPr lang="en-GB" dirty="0" smtClean="0"/>
              <a:t>Describe</a:t>
            </a:r>
            <a:endParaRPr lang="en-GB" dirty="0"/>
          </a:p>
        </p:txBody>
      </p:sp>
      <p:sp>
        <p:nvSpPr>
          <p:cNvPr id="3" name="Content Placeholder 2"/>
          <p:cNvSpPr>
            <a:spLocks noGrp="1"/>
          </p:cNvSpPr>
          <p:nvPr>
            <p:ph idx="1"/>
          </p:nvPr>
        </p:nvSpPr>
        <p:spPr>
          <a:xfrm>
            <a:off x="1047750" y="606441"/>
            <a:ext cx="7029450" cy="369551"/>
          </a:xfrm>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24248" y="663504"/>
            <a:ext cx="8758160" cy="5632311"/>
          </a:xfrm>
          <a:prstGeom prst="rect">
            <a:avLst/>
          </a:prstGeom>
          <a:solidFill>
            <a:srgbClr val="000000"/>
          </a:solidFill>
        </p:spPr>
        <p:txBody>
          <a:bodyPr wrap="square" rtlCol="0">
            <a:spAutoFit/>
          </a:bodyPr>
          <a:lstStyle/>
          <a:p>
            <a:r>
              <a:rPr lang="en-GB" dirty="0" smtClean="0">
                <a:solidFill>
                  <a:schemeClr val="bg1"/>
                </a:solidFill>
              </a:rPr>
              <a:t>$ </a:t>
            </a:r>
            <a:r>
              <a:rPr lang="en-GB" b="1" dirty="0" err="1">
                <a:solidFill>
                  <a:schemeClr val="accent1">
                    <a:lumMod val="50000"/>
                  </a:schemeClr>
                </a:solidFill>
              </a:rPr>
              <a:t>kubectl</a:t>
            </a:r>
            <a:r>
              <a:rPr lang="en-GB" b="1" dirty="0">
                <a:solidFill>
                  <a:schemeClr val="accent1">
                    <a:lumMod val="50000"/>
                  </a:schemeClr>
                </a:solidFill>
              </a:rPr>
              <a:t> describe </a:t>
            </a:r>
            <a:r>
              <a:rPr lang="en-GB" b="1" dirty="0" smtClean="0">
                <a:solidFill>
                  <a:schemeClr val="accent1">
                    <a:lumMod val="50000"/>
                  </a:schemeClr>
                </a:solidFill>
              </a:rPr>
              <a:t>ingress.v1.networking.k8s.io   </a:t>
            </a:r>
            <a:r>
              <a:rPr lang="en-GB" b="1" dirty="0" err="1" smtClean="0">
                <a:solidFill>
                  <a:schemeClr val="accent1">
                    <a:lumMod val="50000"/>
                  </a:schemeClr>
                </a:solidFill>
              </a:rPr>
              <a:t>fanout</a:t>
            </a:r>
            <a:r>
              <a:rPr lang="en-GB" b="1" dirty="0" smtClean="0">
                <a:solidFill>
                  <a:schemeClr val="accent1">
                    <a:lumMod val="50000"/>
                  </a:schemeClr>
                </a:solidFill>
              </a:rPr>
              <a:t>-ingress</a:t>
            </a:r>
          </a:p>
          <a:p>
            <a:r>
              <a:rPr lang="en-GB" b="1" dirty="0" smtClean="0">
                <a:solidFill>
                  <a:schemeClr val="bg1"/>
                </a:solidFill>
              </a:rPr>
              <a:t>Name</a:t>
            </a:r>
            <a:r>
              <a:rPr lang="en-GB" b="1" dirty="0">
                <a:solidFill>
                  <a:schemeClr val="bg1"/>
                </a:solidFill>
              </a:rPr>
              <a:t>:             </a:t>
            </a:r>
            <a:r>
              <a:rPr lang="en-GB" b="1" dirty="0" err="1">
                <a:solidFill>
                  <a:schemeClr val="bg1"/>
                </a:solidFill>
              </a:rPr>
              <a:t>fanout</a:t>
            </a:r>
            <a:r>
              <a:rPr lang="en-GB" b="1" dirty="0">
                <a:solidFill>
                  <a:schemeClr val="bg1"/>
                </a:solidFill>
              </a:rPr>
              <a:t>-ingress</a:t>
            </a:r>
          </a:p>
          <a:p>
            <a:r>
              <a:rPr lang="en-GB" b="1" dirty="0">
                <a:solidFill>
                  <a:schemeClr val="bg1"/>
                </a:solidFill>
              </a:rPr>
              <a:t>Namespace:        default</a:t>
            </a:r>
          </a:p>
          <a:p>
            <a:r>
              <a:rPr lang="en-GB" b="1" dirty="0">
                <a:solidFill>
                  <a:schemeClr val="bg1"/>
                </a:solidFill>
              </a:rPr>
              <a:t>Address:          172.28.79.246</a:t>
            </a:r>
          </a:p>
          <a:p>
            <a:r>
              <a:rPr lang="en-GB" b="1" dirty="0">
                <a:solidFill>
                  <a:schemeClr val="bg1"/>
                </a:solidFill>
              </a:rPr>
              <a:t>Default backend:  default-http-backend:80 (&lt;error: endpoints "default-http-backend" not found&gt;)</a:t>
            </a:r>
          </a:p>
          <a:p>
            <a:r>
              <a:rPr lang="en-GB" b="1" dirty="0">
                <a:solidFill>
                  <a:srgbClr val="FFC000"/>
                </a:solidFill>
              </a:rPr>
              <a:t>Rules:</a:t>
            </a:r>
          </a:p>
          <a:p>
            <a:r>
              <a:rPr lang="en-GB" b="1" dirty="0">
                <a:solidFill>
                  <a:srgbClr val="FFC000"/>
                </a:solidFill>
              </a:rPr>
              <a:t>  Host     </a:t>
            </a:r>
            <a:r>
              <a:rPr lang="en-GB" b="1" dirty="0" smtClean="0">
                <a:solidFill>
                  <a:srgbClr val="FFC000"/>
                </a:solidFill>
              </a:rPr>
              <a:t>Path  </a:t>
            </a:r>
            <a:r>
              <a:rPr lang="en-GB" b="1" dirty="0" err="1">
                <a:solidFill>
                  <a:srgbClr val="FFC000"/>
                </a:solidFill>
              </a:rPr>
              <a:t>Backends</a:t>
            </a:r>
            <a:endParaRPr lang="en-GB" b="1" dirty="0">
              <a:solidFill>
                <a:srgbClr val="FFC000"/>
              </a:solidFill>
            </a:endParaRPr>
          </a:p>
          <a:p>
            <a:r>
              <a:rPr lang="en-GB" b="1" dirty="0">
                <a:solidFill>
                  <a:srgbClr val="FFC000"/>
                </a:solidFill>
              </a:rPr>
              <a:t>  ----        ----  </a:t>
            </a:r>
            <a:r>
              <a:rPr lang="en-GB" b="1" dirty="0" smtClean="0">
                <a:solidFill>
                  <a:srgbClr val="FFC000"/>
                </a:solidFill>
              </a:rPr>
              <a:t>   --------</a:t>
            </a:r>
            <a:endParaRPr lang="en-GB" b="1" dirty="0">
              <a:solidFill>
                <a:srgbClr val="FFC000"/>
              </a:solidFill>
            </a:endParaRPr>
          </a:p>
          <a:p>
            <a:r>
              <a:rPr lang="en-GB" b="1" dirty="0">
                <a:solidFill>
                  <a:srgbClr val="FFC000"/>
                </a:solidFill>
              </a:rPr>
              <a:t>  tutum.com</a:t>
            </a:r>
          </a:p>
          <a:p>
            <a:r>
              <a:rPr lang="en-GB" b="1" dirty="0">
                <a:solidFill>
                  <a:srgbClr val="FFC000"/>
                </a:solidFill>
              </a:rPr>
              <a:t>              /foo   </a:t>
            </a:r>
            <a:r>
              <a:rPr lang="en-GB" b="1" dirty="0" smtClean="0">
                <a:solidFill>
                  <a:srgbClr val="FFC000"/>
                </a:solidFill>
              </a:rPr>
              <a:t> tutum-svc-one:501   </a:t>
            </a:r>
            <a:r>
              <a:rPr lang="en-GB" b="1" dirty="0">
                <a:solidFill>
                  <a:srgbClr val="FFC000"/>
                </a:solidFill>
              </a:rPr>
              <a:t>172.17.0.5:80)</a:t>
            </a:r>
          </a:p>
          <a:p>
            <a:r>
              <a:rPr lang="en-GB" b="1" dirty="0">
                <a:solidFill>
                  <a:srgbClr val="FFC000"/>
                </a:solidFill>
              </a:rPr>
              <a:t>              /bar   </a:t>
            </a:r>
            <a:r>
              <a:rPr lang="en-GB" b="1" dirty="0" smtClean="0">
                <a:solidFill>
                  <a:srgbClr val="FFC000"/>
                </a:solidFill>
              </a:rPr>
              <a:t> tutum-svc-two:502   </a:t>
            </a:r>
            <a:r>
              <a:rPr lang="en-GB" b="1" dirty="0">
                <a:solidFill>
                  <a:srgbClr val="FFC000"/>
                </a:solidFill>
              </a:rPr>
              <a:t>172.17.0.6:80)</a:t>
            </a:r>
          </a:p>
          <a:p>
            <a:r>
              <a:rPr lang="en-GB" b="1" dirty="0">
                <a:solidFill>
                  <a:schemeClr val="bg1"/>
                </a:solidFill>
              </a:rPr>
              <a:t>Annotations:  &lt;none&gt;</a:t>
            </a:r>
          </a:p>
          <a:p>
            <a:r>
              <a:rPr lang="en-GB" b="1" dirty="0">
                <a:solidFill>
                  <a:schemeClr val="bg1"/>
                </a:solidFill>
              </a:rPr>
              <a:t>Events:</a:t>
            </a:r>
          </a:p>
          <a:p>
            <a:r>
              <a:rPr lang="en-GB" b="1" dirty="0">
                <a:solidFill>
                  <a:schemeClr val="bg1"/>
                </a:solidFill>
              </a:rPr>
              <a:t>  Type    Reason  Age                From                      Message</a:t>
            </a:r>
          </a:p>
          <a:p>
            <a:r>
              <a:rPr lang="en-GB" b="1" dirty="0">
                <a:solidFill>
                  <a:schemeClr val="bg1"/>
                </a:solidFill>
              </a:rPr>
              <a:t>  ----    ------  ----               ----                      -------</a:t>
            </a:r>
          </a:p>
          <a:p>
            <a:r>
              <a:rPr lang="en-GB" b="1" dirty="0">
                <a:solidFill>
                  <a:schemeClr val="bg1"/>
                </a:solidFill>
              </a:rPr>
              <a:t>  Normal  CREATE  28m                </a:t>
            </a:r>
            <a:r>
              <a:rPr lang="en-GB" b="1" dirty="0" err="1">
                <a:solidFill>
                  <a:schemeClr val="bg1"/>
                </a:solidFill>
              </a:rPr>
              <a:t>nginx</a:t>
            </a:r>
            <a:r>
              <a:rPr lang="en-GB" b="1" dirty="0">
                <a:solidFill>
                  <a:schemeClr val="bg1"/>
                </a:solidFill>
              </a:rPr>
              <a:t>-ingress-controller  Ingress default/</a:t>
            </a:r>
            <a:r>
              <a:rPr lang="en-GB" b="1" dirty="0" err="1">
                <a:solidFill>
                  <a:schemeClr val="bg1"/>
                </a:solidFill>
              </a:rPr>
              <a:t>fanout</a:t>
            </a:r>
            <a:r>
              <a:rPr lang="en-GB" b="1" dirty="0">
                <a:solidFill>
                  <a:schemeClr val="bg1"/>
                </a:solidFill>
              </a:rPr>
              <a:t>-ingress</a:t>
            </a:r>
          </a:p>
          <a:p>
            <a:r>
              <a:rPr lang="en-GB" b="1" dirty="0">
                <a:solidFill>
                  <a:schemeClr val="bg1"/>
                </a:solidFill>
              </a:rPr>
              <a:t>  Normal  UPDATE  27m (x2 over 28m)  </a:t>
            </a:r>
            <a:r>
              <a:rPr lang="en-GB" b="1" dirty="0" err="1">
                <a:solidFill>
                  <a:schemeClr val="bg1"/>
                </a:solidFill>
              </a:rPr>
              <a:t>nginx</a:t>
            </a:r>
            <a:r>
              <a:rPr lang="en-GB" b="1" dirty="0">
                <a:solidFill>
                  <a:schemeClr val="bg1"/>
                </a:solidFill>
              </a:rPr>
              <a:t>-ingress-controller  Ingress default/</a:t>
            </a:r>
            <a:r>
              <a:rPr lang="en-GB" b="1" dirty="0" err="1">
                <a:solidFill>
                  <a:schemeClr val="bg1"/>
                </a:solidFill>
              </a:rPr>
              <a:t>fanout</a:t>
            </a:r>
            <a:r>
              <a:rPr lang="en-GB" b="1" dirty="0">
                <a:solidFill>
                  <a:schemeClr val="bg1"/>
                </a:solidFill>
              </a:rPr>
              <a:t>-ingress</a:t>
            </a:r>
            <a:endParaRPr lang="en-GB" dirty="0" smtClean="0">
              <a:solidFill>
                <a:schemeClr val="bg1"/>
              </a:solidFill>
            </a:endParaRPr>
          </a:p>
        </p:txBody>
      </p:sp>
    </p:spTree>
    <p:extLst>
      <p:ext uri="{BB962C8B-B14F-4D97-AF65-F5344CB8AC3E}">
        <p14:creationId xmlns:p14="http://schemas.microsoft.com/office/powerpoint/2010/main" val="1047014952"/>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Name based virtual </a:t>
            </a:r>
            <a:r>
              <a:rPr lang="en-GB" dirty="0" smtClean="0"/>
              <a:t>hosting</a:t>
            </a:r>
            <a:endParaRPr lang="en-GB" dirty="0"/>
          </a:p>
        </p:txBody>
      </p:sp>
      <p:sp>
        <p:nvSpPr>
          <p:cNvPr id="3" name="Content Placeholder 2"/>
          <p:cNvSpPr>
            <a:spLocks noGrp="1"/>
          </p:cNvSpPr>
          <p:nvPr>
            <p:ph idx="1"/>
          </p:nvPr>
        </p:nvSpPr>
        <p:spPr>
          <a:xfrm>
            <a:off x="1047750" y="904924"/>
            <a:ext cx="7029450" cy="909663"/>
          </a:xfrm>
        </p:spPr>
        <p:txBody>
          <a:bodyPr/>
          <a:lstStyle/>
          <a:p>
            <a:r>
              <a:rPr lang="en-GB" dirty="0"/>
              <a:t>Name-based virtual hosts support routing HTTP traffic to multiple host names at the same IP address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167761" y="5864129"/>
            <a:ext cx="6776214" cy="369332"/>
          </a:xfrm>
          <a:prstGeom prst="rect">
            <a:avLst/>
          </a:prstGeom>
          <a:noFill/>
        </p:spPr>
        <p:txBody>
          <a:bodyPr wrap="none" rtlCol="0">
            <a:spAutoFit/>
          </a:bodyPr>
          <a:lstStyle/>
          <a:p>
            <a:r>
              <a:rPr lang="en-GB" dirty="0"/>
              <a:t>https://kubernetes.io/docs/concepts/services-networking/ingress/</a:t>
            </a:r>
          </a:p>
        </p:txBody>
      </p:sp>
      <p:pic>
        <p:nvPicPr>
          <p:cNvPr id="6" name="Picture 5"/>
          <p:cNvPicPr>
            <a:picLocks noChangeAspect="1"/>
          </p:cNvPicPr>
          <p:nvPr/>
        </p:nvPicPr>
        <p:blipFill>
          <a:blip r:embed="rId2"/>
          <a:stretch>
            <a:fillRect/>
          </a:stretch>
        </p:blipFill>
        <p:spPr>
          <a:xfrm>
            <a:off x="156702" y="1814587"/>
            <a:ext cx="8839200" cy="3943350"/>
          </a:xfrm>
          <a:prstGeom prst="rect">
            <a:avLst/>
          </a:prstGeom>
        </p:spPr>
      </p:pic>
    </p:spTree>
    <p:extLst>
      <p:ext uri="{BB962C8B-B14F-4D97-AF65-F5344CB8AC3E}">
        <p14:creationId xmlns:p14="http://schemas.microsoft.com/office/powerpoint/2010/main" val="1934557988"/>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5058663" cy="383643"/>
          </a:xfrm>
        </p:spPr>
        <p:txBody>
          <a:bodyPr/>
          <a:lstStyle/>
          <a:p>
            <a:r>
              <a:rPr lang="en-GB" dirty="0" smtClean="0"/>
              <a:t>Exercise</a:t>
            </a:r>
            <a:endParaRPr lang="en-GB" dirty="0"/>
          </a:p>
        </p:txBody>
      </p:sp>
      <p:sp>
        <p:nvSpPr>
          <p:cNvPr id="3" name="Content Placeholder 2"/>
          <p:cNvSpPr>
            <a:spLocks noGrp="1"/>
          </p:cNvSpPr>
          <p:nvPr>
            <p:ph idx="1"/>
          </p:nvPr>
        </p:nvSpPr>
        <p:spPr>
          <a:xfrm>
            <a:off x="317434" y="450094"/>
            <a:ext cx="5221082" cy="3221720"/>
          </a:xfrm>
        </p:spPr>
        <p:txBody>
          <a:bodyPr/>
          <a:lstStyle/>
          <a:p>
            <a:r>
              <a:rPr lang="en-GB" dirty="0" smtClean="0"/>
              <a:t>Create the ingress using a fan out configuration</a:t>
            </a: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You will need to add the path</a:t>
            </a:r>
            <a:r>
              <a:rPr lang="en-GB" dirty="0"/>
              <a:t/>
            </a:r>
            <a:br>
              <a:rPr lang="en-GB" dirty="0"/>
            </a:br>
            <a:r>
              <a:rPr lang="en-GB" i="1" dirty="0" smtClean="0"/>
              <a:t>172.28.79.246  service1.com</a:t>
            </a:r>
            <a:r>
              <a:rPr lang="en-GB" dirty="0" smtClean="0"/>
              <a:t> </a:t>
            </a:r>
            <a:br>
              <a:rPr lang="en-GB" dirty="0" smtClean="0"/>
            </a:br>
            <a:r>
              <a:rPr lang="en-GB" i="1" dirty="0"/>
              <a:t>172.28.79.246  </a:t>
            </a:r>
            <a:r>
              <a:rPr lang="en-GB" i="1" dirty="0" smtClean="0"/>
              <a:t>service2.com</a:t>
            </a:r>
            <a:r>
              <a:rPr lang="en-GB" dirty="0" smtClean="0"/>
              <a:t/>
            </a:r>
            <a:br>
              <a:rPr lang="en-GB" dirty="0" smtClean="0"/>
            </a:br>
            <a:r>
              <a:rPr lang="en-GB" dirty="0" smtClean="0"/>
              <a:t>to the host file</a:t>
            </a:r>
          </a:p>
          <a:p>
            <a:r>
              <a:rPr lang="en-GB" dirty="0" smtClean="0"/>
              <a:t>Browse the services:</a:t>
            </a:r>
            <a:br>
              <a:rPr lang="en-GB" dirty="0" smtClean="0"/>
            </a:br>
            <a:r>
              <a:rPr lang="en-GB" dirty="0" smtClean="0"/>
              <a:t>http://service1.com</a:t>
            </a:r>
            <a:br>
              <a:rPr lang="en-GB" dirty="0" smtClean="0"/>
            </a:br>
            <a:r>
              <a:rPr lang="en-GB" dirty="0"/>
              <a:t>http</a:t>
            </a:r>
            <a:r>
              <a:rPr lang="en-GB" dirty="0" smtClean="0"/>
              <a:t>://service2.com</a:t>
            </a:r>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7" name="TextBox 6"/>
          <p:cNvSpPr txBox="1"/>
          <p:nvPr/>
        </p:nvSpPr>
        <p:spPr>
          <a:xfrm>
            <a:off x="5632612" y="175132"/>
            <a:ext cx="2916183" cy="369332"/>
          </a:xfrm>
          <a:prstGeom prst="rect">
            <a:avLst/>
          </a:prstGeom>
          <a:noFill/>
        </p:spPr>
        <p:txBody>
          <a:bodyPr wrap="none" rtlCol="0">
            <a:spAutoFit/>
          </a:bodyPr>
          <a:lstStyle/>
          <a:p>
            <a:r>
              <a:rPr lang="en-GB" dirty="0" smtClean="0"/>
              <a:t>name-</a:t>
            </a:r>
            <a:r>
              <a:rPr lang="en-GB" dirty="0" err="1" smtClean="0"/>
              <a:t>vhosts</a:t>
            </a:r>
            <a:r>
              <a:rPr lang="en-GB" dirty="0" smtClean="0"/>
              <a:t>-</a:t>
            </a:r>
            <a:r>
              <a:rPr lang="en-GB" dirty="0" err="1" smtClean="0"/>
              <a:t>ingress.yaml</a:t>
            </a:r>
            <a:endParaRPr lang="en-GB" dirty="0"/>
          </a:p>
        </p:txBody>
      </p:sp>
      <p:sp>
        <p:nvSpPr>
          <p:cNvPr id="5" name="TextBox 4"/>
          <p:cNvSpPr txBox="1"/>
          <p:nvPr/>
        </p:nvSpPr>
        <p:spPr>
          <a:xfrm>
            <a:off x="257175" y="1121382"/>
            <a:ext cx="6925366" cy="2400657"/>
          </a:xfrm>
          <a:prstGeom prst="rect">
            <a:avLst/>
          </a:prstGeom>
          <a:solidFill>
            <a:srgbClr val="000000"/>
          </a:solidFill>
        </p:spPr>
        <p:txBody>
          <a:bodyPr wrap="square" rtlCol="0">
            <a:spAutoFit/>
          </a:bodyPr>
          <a:lstStyle/>
          <a:p>
            <a:r>
              <a:rPr lang="en-GB" dirty="0" smtClean="0">
                <a:solidFill>
                  <a:schemeClr val="bg1"/>
                </a:solidFill>
              </a:rPr>
              <a:t>$ </a:t>
            </a:r>
            <a:r>
              <a:rPr lang="en-GB" b="1" dirty="0" err="1">
                <a:solidFill>
                  <a:schemeClr val="accent1">
                    <a:lumMod val="50000"/>
                  </a:schemeClr>
                </a:solidFill>
              </a:rPr>
              <a:t>kubectl</a:t>
            </a:r>
            <a:r>
              <a:rPr lang="en-GB" b="1" dirty="0">
                <a:solidFill>
                  <a:schemeClr val="accent1">
                    <a:lumMod val="50000"/>
                  </a:schemeClr>
                </a:solidFill>
              </a:rPr>
              <a:t> apply -f name-</a:t>
            </a:r>
            <a:r>
              <a:rPr lang="en-GB" b="1" dirty="0" err="1">
                <a:solidFill>
                  <a:schemeClr val="accent1">
                    <a:lumMod val="50000"/>
                  </a:schemeClr>
                </a:solidFill>
              </a:rPr>
              <a:t>vhosts</a:t>
            </a:r>
            <a:r>
              <a:rPr lang="en-GB" b="1" dirty="0">
                <a:solidFill>
                  <a:schemeClr val="accent1">
                    <a:lumMod val="50000"/>
                  </a:schemeClr>
                </a:solidFill>
              </a:rPr>
              <a:t>-</a:t>
            </a:r>
            <a:r>
              <a:rPr lang="en-GB" b="1" dirty="0" err="1">
                <a:solidFill>
                  <a:schemeClr val="accent1">
                    <a:lumMod val="50000"/>
                  </a:schemeClr>
                </a:solidFill>
              </a:rPr>
              <a:t>ingress.yaml</a:t>
            </a:r>
            <a:endParaRPr lang="en-GB" b="1" dirty="0">
              <a:solidFill>
                <a:schemeClr val="accent1">
                  <a:lumMod val="50000"/>
                </a:schemeClr>
              </a:solidFill>
            </a:endParaRPr>
          </a:p>
          <a:p>
            <a:r>
              <a:rPr lang="en-GB" b="1" dirty="0">
                <a:solidFill>
                  <a:schemeClr val="bg1"/>
                </a:solidFill>
              </a:rPr>
              <a:t>ingress.networking.k8s.io/name-</a:t>
            </a:r>
            <a:r>
              <a:rPr lang="en-GB" b="1" dirty="0" err="1">
                <a:solidFill>
                  <a:schemeClr val="bg1"/>
                </a:solidFill>
              </a:rPr>
              <a:t>vhosts</a:t>
            </a:r>
            <a:r>
              <a:rPr lang="en-GB" b="1" dirty="0">
                <a:solidFill>
                  <a:schemeClr val="bg1"/>
                </a:solidFill>
              </a:rPr>
              <a:t>-ingress created</a:t>
            </a:r>
            <a:endParaRPr lang="en-GB" sz="1400" b="1" dirty="0">
              <a:solidFill>
                <a:schemeClr val="bg1"/>
              </a:solidFill>
            </a:endParaRPr>
          </a:p>
          <a:p>
            <a:r>
              <a:rPr lang="en-GB" b="1" dirty="0" smtClean="0">
                <a:solidFill>
                  <a:schemeClr val="bg1"/>
                </a:solidFill>
              </a:rPr>
              <a:t>$ </a:t>
            </a:r>
            <a:r>
              <a:rPr lang="en-GB" b="1" dirty="0" err="1" smtClean="0">
                <a:solidFill>
                  <a:schemeClr val="accent1">
                    <a:lumMod val="50000"/>
                  </a:schemeClr>
                </a:solidFill>
              </a:rPr>
              <a:t>kubectl</a:t>
            </a:r>
            <a:r>
              <a:rPr lang="en-GB" b="1" dirty="0" smtClean="0">
                <a:solidFill>
                  <a:schemeClr val="accent1">
                    <a:lumMod val="50000"/>
                  </a:schemeClr>
                </a:solidFill>
              </a:rPr>
              <a:t> </a:t>
            </a:r>
            <a:r>
              <a:rPr lang="en-GB" b="1" dirty="0">
                <a:solidFill>
                  <a:schemeClr val="accent1">
                    <a:lumMod val="50000"/>
                  </a:schemeClr>
                </a:solidFill>
              </a:rPr>
              <a:t>get ingress name-</a:t>
            </a:r>
            <a:r>
              <a:rPr lang="en-GB" b="1" dirty="0" err="1">
                <a:solidFill>
                  <a:schemeClr val="accent1">
                    <a:lumMod val="50000"/>
                  </a:schemeClr>
                </a:solidFill>
              </a:rPr>
              <a:t>vhosts</a:t>
            </a:r>
            <a:r>
              <a:rPr lang="en-GB" b="1" dirty="0">
                <a:solidFill>
                  <a:schemeClr val="accent1">
                    <a:lumMod val="50000"/>
                  </a:schemeClr>
                </a:solidFill>
              </a:rPr>
              <a:t>-ingress</a:t>
            </a:r>
          </a:p>
          <a:p>
            <a:r>
              <a:rPr lang="en-GB" sz="1200" b="1" dirty="0">
                <a:solidFill>
                  <a:schemeClr val="bg1"/>
                </a:solidFill>
              </a:rPr>
              <a:t>Warning: extensions/v1beta1 Ingress is deprecated in v1.14+, unavailable in v1.22+; use networking.k8s.io/v1 Ingress</a:t>
            </a:r>
          </a:p>
          <a:p>
            <a:r>
              <a:rPr lang="en-GB" sz="1200" b="1" dirty="0">
                <a:solidFill>
                  <a:schemeClr val="bg1"/>
                </a:solidFill>
              </a:rPr>
              <a:t>NAME                  </a:t>
            </a:r>
            <a:r>
              <a:rPr lang="en-GB" sz="1200" b="1" dirty="0" smtClean="0">
                <a:solidFill>
                  <a:schemeClr val="bg1"/>
                </a:solidFill>
              </a:rPr>
              <a:t>          CLASS    </a:t>
            </a:r>
            <a:r>
              <a:rPr lang="en-GB" sz="1200" b="1" dirty="0">
                <a:solidFill>
                  <a:srgbClr val="FFC000"/>
                </a:solidFill>
              </a:rPr>
              <a:t>HOSTS</a:t>
            </a:r>
            <a:r>
              <a:rPr lang="en-GB" sz="1200" b="1" dirty="0">
                <a:solidFill>
                  <a:schemeClr val="bg1"/>
                </a:solidFill>
              </a:rPr>
              <a:t>                       </a:t>
            </a:r>
            <a:r>
              <a:rPr lang="en-GB" sz="1200" b="1" dirty="0" smtClean="0">
                <a:solidFill>
                  <a:schemeClr val="bg1"/>
                </a:solidFill>
              </a:rPr>
              <a:t>              ADDRESS         </a:t>
            </a:r>
            <a:r>
              <a:rPr lang="en-GB" sz="1200" b="1" dirty="0">
                <a:solidFill>
                  <a:schemeClr val="bg1"/>
                </a:solidFill>
              </a:rPr>
              <a:t>PORTS   AGE</a:t>
            </a:r>
          </a:p>
          <a:p>
            <a:r>
              <a:rPr lang="en-GB" sz="1200" b="1" dirty="0">
                <a:solidFill>
                  <a:schemeClr val="bg1"/>
                </a:solidFill>
              </a:rPr>
              <a:t>name-</a:t>
            </a:r>
            <a:r>
              <a:rPr lang="en-GB" sz="1200" b="1" dirty="0" err="1">
                <a:solidFill>
                  <a:schemeClr val="bg1"/>
                </a:solidFill>
              </a:rPr>
              <a:t>vhosts</a:t>
            </a:r>
            <a:r>
              <a:rPr lang="en-GB" sz="1200" b="1" dirty="0">
                <a:solidFill>
                  <a:schemeClr val="bg1"/>
                </a:solidFill>
              </a:rPr>
              <a:t>-ingress   &lt;none&gt;   </a:t>
            </a:r>
            <a:r>
              <a:rPr lang="en-GB" sz="1200" b="1" dirty="0">
                <a:solidFill>
                  <a:srgbClr val="FFC000"/>
                </a:solidFill>
              </a:rPr>
              <a:t>service1.com,service2.com</a:t>
            </a:r>
            <a:r>
              <a:rPr lang="en-GB" sz="1200" b="1" dirty="0">
                <a:solidFill>
                  <a:schemeClr val="bg1"/>
                </a:solidFill>
              </a:rPr>
              <a:t>   172.28.79.246   80      2m58s</a:t>
            </a:r>
            <a:r>
              <a:rPr lang="en-GB" sz="1050" b="1" dirty="0" smtClean="0">
                <a:solidFill>
                  <a:schemeClr val="bg1"/>
                </a:solidFill>
              </a:rPr>
              <a:t>2m34s</a:t>
            </a:r>
          </a:p>
          <a:p>
            <a:r>
              <a:rPr lang="en-GB" b="1" dirty="0">
                <a:solidFill>
                  <a:schemeClr val="bg1"/>
                </a:solidFill>
              </a:rPr>
              <a:t>$ </a:t>
            </a:r>
            <a:r>
              <a:rPr lang="en-GB" dirty="0" err="1" smtClean="0">
                <a:solidFill>
                  <a:schemeClr val="accent1">
                    <a:lumMod val="50000"/>
                  </a:schemeClr>
                </a:solidFill>
              </a:rPr>
              <a:t>minikube</a:t>
            </a:r>
            <a:r>
              <a:rPr lang="en-GB" dirty="0" smtClean="0">
                <a:solidFill>
                  <a:schemeClr val="accent1">
                    <a:lumMod val="50000"/>
                  </a:schemeClr>
                </a:solidFill>
              </a:rPr>
              <a:t> </a:t>
            </a:r>
            <a:r>
              <a:rPr lang="en-GB" dirty="0" err="1">
                <a:solidFill>
                  <a:schemeClr val="accent1">
                    <a:lumMod val="50000"/>
                  </a:schemeClr>
                </a:solidFill>
              </a:rPr>
              <a:t>ip</a:t>
            </a:r>
            <a:endParaRPr lang="en-GB" dirty="0">
              <a:solidFill>
                <a:schemeClr val="accent1">
                  <a:lumMod val="50000"/>
                </a:schemeClr>
              </a:solidFill>
            </a:endParaRPr>
          </a:p>
          <a:p>
            <a:r>
              <a:rPr lang="en-GB" dirty="0" smtClean="0">
                <a:solidFill>
                  <a:schemeClr val="bg1"/>
                </a:solidFill>
              </a:rPr>
              <a:t>172.28.79.246    </a:t>
            </a:r>
            <a:r>
              <a:rPr lang="en-GB" dirty="0" smtClean="0">
                <a:solidFill>
                  <a:srgbClr val="FF0000"/>
                </a:solidFill>
                <a:sym typeface="Wingdings" panose="05000000000000000000" pitchFamily="2" charset="2"/>
              </a:rPr>
              <a:t> Here is the external IP</a:t>
            </a:r>
            <a:endParaRPr lang="en-GB" dirty="0" smtClean="0">
              <a:solidFill>
                <a:srgbClr val="FF0000"/>
              </a:solidFill>
            </a:endParaRPr>
          </a:p>
        </p:txBody>
      </p:sp>
      <p:sp>
        <p:nvSpPr>
          <p:cNvPr id="6" name="Rectangle 5"/>
          <p:cNvSpPr/>
          <p:nvPr/>
        </p:nvSpPr>
        <p:spPr bwMode="auto">
          <a:xfrm>
            <a:off x="5632612" y="485432"/>
            <a:ext cx="3511388" cy="637256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sz="1600" dirty="0" err="1"/>
              <a:t>apiVersion</a:t>
            </a:r>
            <a:r>
              <a:rPr lang="en-GB" sz="1600" dirty="0"/>
              <a:t>: networking.k8s.io/v1</a:t>
            </a:r>
          </a:p>
          <a:p>
            <a:r>
              <a:rPr lang="en-GB" sz="1600" dirty="0"/>
              <a:t>kind: Ingress</a:t>
            </a:r>
          </a:p>
          <a:p>
            <a:r>
              <a:rPr lang="en-GB" sz="1600" dirty="0"/>
              <a:t>metadata:</a:t>
            </a:r>
          </a:p>
          <a:p>
            <a:r>
              <a:rPr lang="en-GB" sz="1600" dirty="0"/>
              <a:t>  name: name-</a:t>
            </a:r>
            <a:r>
              <a:rPr lang="en-GB" sz="1600" dirty="0" err="1"/>
              <a:t>vhosts</a:t>
            </a:r>
            <a:r>
              <a:rPr lang="en-GB" sz="1600" dirty="0"/>
              <a:t>-ingress</a:t>
            </a:r>
          </a:p>
          <a:p>
            <a:r>
              <a:rPr lang="en-GB" sz="1600" dirty="0"/>
              <a:t>spec:</a:t>
            </a:r>
          </a:p>
          <a:p>
            <a:r>
              <a:rPr lang="en-GB" sz="1600" dirty="0"/>
              <a:t>  rules:</a:t>
            </a:r>
          </a:p>
          <a:p>
            <a:r>
              <a:rPr lang="en-GB" sz="1600" dirty="0"/>
              <a:t>  - host: </a:t>
            </a:r>
            <a:r>
              <a:rPr lang="en-GB" sz="1600" dirty="0">
                <a:solidFill>
                  <a:srgbClr val="FF0000"/>
                </a:solidFill>
              </a:rPr>
              <a:t>service1.com</a:t>
            </a:r>
          </a:p>
          <a:p>
            <a:r>
              <a:rPr lang="en-GB" sz="1600" dirty="0"/>
              <a:t>    http:</a:t>
            </a:r>
          </a:p>
          <a:p>
            <a:r>
              <a:rPr lang="en-GB" sz="1600" dirty="0"/>
              <a:t>      paths:</a:t>
            </a:r>
          </a:p>
          <a:p>
            <a:r>
              <a:rPr lang="en-GB" sz="1600" dirty="0"/>
              <a:t>      - </a:t>
            </a:r>
            <a:r>
              <a:rPr lang="en-GB" sz="1600" dirty="0" err="1"/>
              <a:t>pathType</a:t>
            </a:r>
            <a:r>
              <a:rPr lang="en-GB" sz="1600" dirty="0"/>
              <a:t>: Prefix</a:t>
            </a:r>
          </a:p>
          <a:p>
            <a:r>
              <a:rPr lang="en-GB" sz="1600" dirty="0"/>
              <a:t>        path: </a:t>
            </a:r>
            <a:r>
              <a:rPr lang="en-GB" sz="1600" dirty="0">
                <a:solidFill>
                  <a:srgbClr val="FF0000"/>
                </a:solidFill>
              </a:rPr>
              <a:t>"/"</a:t>
            </a:r>
          </a:p>
          <a:p>
            <a:r>
              <a:rPr lang="en-GB" sz="1600" dirty="0"/>
              <a:t>        backend:</a:t>
            </a:r>
          </a:p>
          <a:p>
            <a:r>
              <a:rPr lang="en-GB" sz="1600" dirty="0"/>
              <a:t>          </a:t>
            </a:r>
            <a:r>
              <a:rPr lang="en-GB" sz="1600" dirty="0">
                <a:solidFill>
                  <a:srgbClr val="FF0000"/>
                </a:solidFill>
              </a:rPr>
              <a:t>service:</a:t>
            </a:r>
          </a:p>
          <a:p>
            <a:r>
              <a:rPr lang="en-GB" sz="1600" dirty="0">
                <a:solidFill>
                  <a:srgbClr val="FF0000"/>
                </a:solidFill>
              </a:rPr>
              <a:t>            name: </a:t>
            </a:r>
            <a:r>
              <a:rPr lang="en-GB" sz="1600" dirty="0" err="1">
                <a:solidFill>
                  <a:srgbClr val="FF0000"/>
                </a:solidFill>
              </a:rPr>
              <a:t>tutum</a:t>
            </a:r>
            <a:r>
              <a:rPr lang="en-GB" sz="1600" dirty="0">
                <a:solidFill>
                  <a:srgbClr val="FF0000"/>
                </a:solidFill>
              </a:rPr>
              <a:t>-svc-one</a:t>
            </a:r>
          </a:p>
          <a:p>
            <a:r>
              <a:rPr lang="en-GB" sz="1600" dirty="0">
                <a:solidFill>
                  <a:srgbClr val="FF0000"/>
                </a:solidFill>
              </a:rPr>
              <a:t>            port:</a:t>
            </a:r>
          </a:p>
          <a:p>
            <a:r>
              <a:rPr lang="en-GB" sz="1600" dirty="0">
                <a:solidFill>
                  <a:srgbClr val="FF0000"/>
                </a:solidFill>
              </a:rPr>
              <a:t>              number: 80</a:t>
            </a:r>
          </a:p>
          <a:p>
            <a:r>
              <a:rPr lang="en-GB" sz="1600" dirty="0"/>
              <a:t>  - host: service2.com</a:t>
            </a:r>
          </a:p>
          <a:p>
            <a:r>
              <a:rPr lang="en-GB" sz="1600" dirty="0"/>
              <a:t>    http:</a:t>
            </a:r>
          </a:p>
          <a:p>
            <a:r>
              <a:rPr lang="en-GB" sz="1600" dirty="0"/>
              <a:t>      paths:</a:t>
            </a:r>
          </a:p>
          <a:p>
            <a:r>
              <a:rPr lang="en-GB" sz="1600" dirty="0"/>
              <a:t>      - </a:t>
            </a:r>
            <a:r>
              <a:rPr lang="en-GB" sz="1600" dirty="0" err="1"/>
              <a:t>pathType</a:t>
            </a:r>
            <a:r>
              <a:rPr lang="en-GB" sz="1600" dirty="0"/>
              <a:t>: Prefix</a:t>
            </a:r>
          </a:p>
          <a:p>
            <a:r>
              <a:rPr lang="en-GB" sz="1600" dirty="0"/>
              <a:t>        path: "/"</a:t>
            </a:r>
          </a:p>
          <a:p>
            <a:r>
              <a:rPr lang="en-GB" sz="1600" dirty="0"/>
              <a:t>        backend:</a:t>
            </a:r>
          </a:p>
          <a:p>
            <a:r>
              <a:rPr lang="en-GB" sz="1600" dirty="0"/>
              <a:t>          service:</a:t>
            </a:r>
          </a:p>
          <a:p>
            <a:r>
              <a:rPr lang="en-GB" sz="1600" dirty="0"/>
              <a:t>            name: </a:t>
            </a:r>
            <a:r>
              <a:rPr lang="en-GB" sz="1600" dirty="0" err="1"/>
              <a:t>tutum</a:t>
            </a:r>
            <a:r>
              <a:rPr lang="en-GB" sz="1600" dirty="0"/>
              <a:t>-svc-two</a:t>
            </a:r>
          </a:p>
          <a:p>
            <a:r>
              <a:rPr lang="en-GB" sz="1600" dirty="0"/>
              <a:t>            port:</a:t>
            </a:r>
          </a:p>
          <a:p>
            <a:r>
              <a:rPr lang="en-GB" sz="1600" dirty="0"/>
              <a:t>              number: 80</a:t>
            </a:r>
          </a:p>
        </p:txBody>
      </p:sp>
    </p:spTree>
    <p:extLst>
      <p:ext uri="{BB962C8B-B14F-4D97-AF65-F5344CB8AC3E}">
        <p14:creationId xmlns:p14="http://schemas.microsoft.com/office/powerpoint/2010/main" val="1031072875"/>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79375" y="1355015"/>
            <a:ext cx="4331539" cy="4483810"/>
          </a:xfrm>
        </p:spPr>
        <p:txBody>
          <a:bodyPr/>
          <a:lstStyle/>
          <a:p>
            <a:r>
              <a:rPr lang="en-GB" dirty="0" smtClean="0"/>
              <a:t>Ingress </a:t>
            </a:r>
            <a:r>
              <a:rPr lang="en-GB" dirty="0"/>
              <a:t>acts as a </a:t>
            </a:r>
            <a:r>
              <a:rPr lang="en-GB" b="1" dirty="0"/>
              <a:t>reverse proxy </a:t>
            </a:r>
            <a:r>
              <a:rPr lang="en-GB" dirty="0"/>
              <a:t>and single entry-point to your cluster that routes the request to different services. </a:t>
            </a:r>
            <a:endParaRPr lang="en-GB" dirty="0" smtClean="0"/>
          </a:p>
          <a:p>
            <a:r>
              <a:rPr lang="en-GB" dirty="0" smtClean="0"/>
              <a:t>The </a:t>
            </a:r>
            <a:r>
              <a:rPr lang="en-GB" dirty="0"/>
              <a:t>most basic Ingress is the NGINX Ingress </a:t>
            </a:r>
            <a:r>
              <a:rPr lang="en-GB" dirty="0" smtClean="0"/>
              <a:t>Controller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8" name="Picture 7"/>
          <p:cNvPicPr>
            <a:picLocks noChangeAspect="1"/>
          </p:cNvPicPr>
          <p:nvPr/>
        </p:nvPicPr>
        <p:blipFill>
          <a:blip r:embed="rId2"/>
          <a:stretch>
            <a:fillRect/>
          </a:stretch>
        </p:blipFill>
        <p:spPr>
          <a:xfrm>
            <a:off x="4861008" y="1355015"/>
            <a:ext cx="4206356" cy="5073091"/>
          </a:xfrm>
          <a:prstGeom prst="rect">
            <a:avLst/>
          </a:prstGeom>
        </p:spPr>
      </p:pic>
      <p:sp>
        <p:nvSpPr>
          <p:cNvPr id="5" name="TextBox 4"/>
          <p:cNvSpPr txBox="1"/>
          <p:nvPr/>
        </p:nvSpPr>
        <p:spPr>
          <a:xfrm>
            <a:off x="7097043" y="2892279"/>
            <a:ext cx="619080" cy="253916"/>
          </a:xfrm>
          <a:prstGeom prst="rect">
            <a:avLst/>
          </a:prstGeom>
          <a:solidFill>
            <a:srgbClr val="CCFF99"/>
          </a:solidFill>
        </p:spPr>
        <p:txBody>
          <a:bodyPr wrap="none" rtlCol="0">
            <a:spAutoFit/>
          </a:bodyPr>
          <a:lstStyle/>
          <a:p>
            <a:r>
              <a:rPr lang="en-GB" sz="1050" i="1" dirty="0" smtClean="0"/>
              <a:t>Port 80</a:t>
            </a:r>
            <a:endParaRPr lang="en-GB" sz="1050" i="1" dirty="0"/>
          </a:p>
        </p:txBody>
      </p:sp>
    </p:spTree>
    <p:extLst>
      <p:ext uri="{BB962C8B-B14F-4D97-AF65-F5344CB8AC3E}">
        <p14:creationId xmlns:p14="http://schemas.microsoft.com/office/powerpoint/2010/main" val="4170510105"/>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links</a:t>
            </a:r>
            <a:endParaRPr lang="en-GB" dirty="0"/>
          </a:p>
        </p:txBody>
      </p:sp>
      <p:sp>
        <p:nvSpPr>
          <p:cNvPr id="3" name="Content Placeholder 2"/>
          <p:cNvSpPr>
            <a:spLocks noGrp="1"/>
          </p:cNvSpPr>
          <p:nvPr>
            <p:ph idx="1"/>
          </p:nvPr>
        </p:nvSpPr>
        <p:spPr/>
        <p:txBody>
          <a:bodyPr/>
          <a:lstStyle/>
          <a:p>
            <a:r>
              <a:rPr lang="en-GB" dirty="0"/>
              <a:t>https://kubernetes.io/docs/concepts/services-networking/ingress/</a:t>
            </a:r>
          </a:p>
          <a:p>
            <a:r>
              <a:rPr lang="en-GB" dirty="0"/>
              <a:t>https://kubernetes.io/docs/tasks/access-application-cluster/ingress-minikube</a:t>
            </a:r>
            <a:r>
              <a:rPr lang="en-GB" dirty="0" smtClean="0"/>
              <a:t>/</a:t>
            </a:r>
          </a:p>
          <a:p>
            <a:endParaRPr lang="en-GB" dirty="0"/>
          </a:p>
          <a:p>
            <a:r>
              <a:rPr lang="en-GB" dirty="0" smtClean="0"/>
              <a:t>Debugging a Service</a:t>
            </a:r>
            <a:br>
              <a:rPr lang="en-GB" dirty="0" smtClean="0"/>
            </a:br>
            <a:r>
              <a:rPr lang="en-GB" dirty="0"/>
              <a:t>https://kubernetes.io/docs/tasks/debug-application-cluster/debug-service/</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587791419"/>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Ingress Load Balancer</a:t>
            </a:r>
            <a:endParaRPr lang="en-GB" dirty="0"/>
          </a:p>
        </p:txBody>
      </p:sp>
      <p:sp>
        <p:nvSpPr>
          <p:cNvPr id="3" name="Content Placeholder 2"/>
          <p:cNvSpPr>
            <a:spLocks noGrp="1"/>
          </p:cNvSpPr>
          <p:nvPr>
            <p:ph idx="1"/>
          </p:nvPr>
        </p:nvSpPr>
        <p:spPr>
          <a:xfrm>
            <a:off x="1047750" y="771331"/>
            <a:ext cx="7029450" cy="1335966"/>
          </a:xfrm>
        </p:spPr>
        <p:txBody>
          <a:bodyPr/>
          <a:lstStyle/>
          <a:p>
            <a:r>
              <a:rPr lang="en-GB" dirty="0" smtClean="0"/>
              <a:t>An Ingress controller is often used with a Load Balancer</a:t>
            </a:r>
          </a:p>
          <a:p>
            <a:r>
              <a:rPr lang="en-GB" dirty="0" smtClean="0"/>
              <a:t>The implementation of the Ingress controller and Load Balancer often depends on the cloud provider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3253779" y="1899727"/>
            <a:ext cx="5690196" cy="4364325"/>
          </a:xfrm>
          <a:prstGeom prst="rect">
            <a:avLst/>
          </a:prstGeom>
        </p:spPr>
      </p:pic>
      <p:sp>
        <p:nvSpPr>
          <p:cNvPr id="6" name="TextBox 5"/>
          <p:cNvSpPr txBox="1"/>
          <p:nvPr/>
        </p:nvSpPr>
        <p:spPr>
          <a:xfrm>
            <a:off x="807015" y="2724634"/>
            <a:ext cx="2362586" cy="1200329"/>
          </a:xfrm>
          <a:prstGeom prst="rect">
            <a:avLst/>
          </a:prstGeom>
          <a:noFill/>
        </p:spPr>
        <p:txBody>
          <a:bodyPr wrap="square" rtlCol="0">
            <a:spAutoFit/>
          </a:bodyPr>
          <a:lstStyle/>
          <a:p>
            <a:r>
              <a:rPr lang="en-GB" b="1" u="sng" dirty="0" smtClean="0"/>
              <a:t>Example:</a:t>
            </a:r>
          </a:p>
          <a:p>
            <a:r>
              <a:rPr lang="en-GB" dirty="0" smtClean="0"/>
              <a:t>AWS Application Load Balancer (ALB) Ingress Controller</a:t>
            </a:r>
            <a:endParaRPr lang="en-GB" dirty="0"/>
          </a:p>
        </p:txBody>
      </p:sp>
      <p:sp>
        <p:nvSpPr>
          <p:cNvPr id="7" name="TextBox 6"/>
          <p:cNvSpPr txBox="1"/>
          <p:nvPr/>
        </p:nvSpPr>
        <p:spPr>
          <a:xfrm>
            <a:off x="3207362" y="6211669"/>
            <a:ext cx="5936638" cy="646331"/>
          </a:xfrm>
          <a:prstGeom prst="rect">
            <a:avLst/>
          </a:prstGeom>
          <a:noFill/>
        </p:spPr>
        <p:txBody>
          <a:bodyPr wrap="square" rtlCol="0">
            <a:spAutoFit/>
          </a:bodyPr>
          <a:lstStyle/>
          <a:p>
            <a:r>
              <a:rPr lang="en-GB" dirty="0"/>
              <a:t>https://aws.amazon.com/blogs/opensource/kubernetes-ingress-aws-alb-ingress-controller/</a:t>
            </a:r>
          </a:p>
        </p:txBody>
      </p:sp>
      <p:sp>
        <p:nvSpPr>
          <p:cNvPr id="8" name="Oval 7"/>
          <p:cNvSpPr/>
          <p:nvPr/>
        </p:nvSpPr>
        <p:spPr bwMode="auto">
          <a:xfrm>
            <a:off x="5073295" y="5310018"/>
            <a:ext cx="970100" cy="538429"/>
          </a:xfrm>
          <a:prstGeom prst="ellipse">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667091809"/>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Non-Standard ports</a:t>
            </a:r>
            <a:endParaRPr lang="en-GB" dirty="0"/>
          </a:p>
        </p:txBody>
      </p:sp>
      <p:sp>
        <p:nvSpPr>
          <p:cNvPr id="3" name="Content Placeholder 2"/>
          <p:cNvSpPr>
            <a:spLocks noGrp="1"/>
          </p:cNvSpPr>
          <p:nvPr>
            <p:ph idx="1"/>
          </p:nvPr>
        </p:nvSpPr>
        <p:spPr>
          <a:xfrm>
            <a:off x="1047750" y="1183614"/>
            <a:ext cx="7029450" cy="4655211"/>
          </a:xfrm>
        </p:spPr>
        <p:txBody>
          <a:bodyPr/>
          <a:lstStyle/>
          <a:p>
            <a:r>
              <a:rPr lang="en-GB" dirty="0" smtClean="0"/>
              <a:t>An Ingress Controller </a:t>
            </a:r>
            <a:r>
              <a:rPr lang="en-GB" dirty="0"/>
              <a:t>does not expose arbitrary ports or protocols</a:t>
            </a:r>
            <a:r>
              <a:rPr lang="en-GB" dirty="0" smtClean="0"/>
              <a:t>.</a:t>
            </a:r>
          </a:p>
          <a:p>
            <a:r>
              <a:rPr lang="en-GB" dirty="0" smtClean="0"/>
              <a:t>Typically, do not use an Ingress to expose </a:t>
            </a:r>
            <a:r>
              <a:rPr lang="en-GB" dirty="0"/>
              <a:t>services other than HTTP (80) and HTTPS (443) to the </a:t>
            </a:r>
            <a:r>
              <a:rPr lang="en-GB" dirty="0" smtClean="0"/>
              <a:t>Internet</a:t>
            </a:r>
          </a:p>
          <a:p>
            <a:pPr lvl="1"/>
            <a:r>
              <a:rPr lang="en-GB" dirty="0" smtClean="0"/>
              <a:t>Instead use either the </a:t>
            </a:r>
            <a:r>
              <a:rPr lang="en-GB" dirty="0" err="1" smtClean="0"/>
              <a:t>NodePort</a:t>
            </a:r>
            <a:r>
              <a:rPr lang="en-GB" dirty="0" smtClean="0"/>
              <a:t> or </a:t>
            </a:r>
            <a:r>
              <a:rPr lang="en-GB" dirty="0" err="1" smtClean="0"/>
              <a:t>LoadBalancer</a:t>
            </a:r>
            <a:r>
              <a:rPr lang="en-GB" dirty="0" smtClean="0"/>
              <a:t> services.</a:t>
            </a:r>
            <a:endParaRPr lang="en-GB" dirty="0"/>
          </a:p>
          <a:p>
            <a:r>
              <a:rPr lang="en-GB" dirty="0" smtClean="0"/>
              <a:t>However, the implementation of an Ingress controller varies, so the features that are offered can be different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05482424"/>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(non-standard port)</a:t>
            </a:r>
            <a:endParaRPr lang="en-GB" dirty="0"/>
          </a:p>
        </p:txBody>
      </p:sp>
      <p:sp>
        <p:nvSpPr>
          <p:cNvPr id="3" name="Content Placeholder 2"/>
          <p:cNvSpPr>
            <a:spLocks noGrp="1"/>
          </p:cNvSpPr>
          <p:nvPr>
            <p:ph idx="1"/>
          </p:nvPr>
        </p:nvSpPr>
        <p:spPr>
          <a:xfrm>
            <a:off x="79375" y="1007232"/>
            <a:ext cx="4251261" cy="4831593"/>
          </a:xfrm>
        </p:spPr>
        <p:txBody>
          <a:bodyPr/>
          <a:lstStyle/>
          <a:p>
            <a:r>
              <a:rPr lang="en-GB" dirty="0" err="1" smtClean="0"/>
              <a:t>Minikube</a:t>
            </a:r>
            <a:r>
              <a:rPr lang="en-GB" dirty="0" smtClean="0"/>
              <a:t> </a:t>
            </a:r>
            <a:r>
              <a:rPr lang="en-GB" dirty="0"/>
              <a:t>uses the </a:t>
            </a:r>
            <a:r>
              <a:rPr lang="en-GB" dirty="0" err="1"/>
              <a:t>nginx</a:t>
            </a:r>
            <a:r>
              <a:rPr lang="en-GB" dirty="0"/>
              <a:t>-ingress controller which does allow other TCP and UDP ports to be exposed (“bypassing” </a:t>
            </a:r>
            <a:r>
              <a:rPr lang="en-GB" dirty="0" err="1"/>
              <a:t>kubernetes</a:t>
            </a:r>
            <a:r>
              <a:rPr lang="en-GB" dirty="0" smtClean="0"/>
              <a:t>).</a:t>
            </a:r>
          </a:p>
          <a:p>
            <a:r>
              <a:rPr lang="en-GB" dirty="0" smtClean="0"/>
              <a:t>Here we expose the </a:t>
            </a:r>
            <a:r>
              <a:rPr lang="en-GB" dirty="0" err="1" smtClean="0"/>
              <a:t>Redis</a:t>
            </a:r>
            <a:r>
              <a:rPr lang="en-GB" dirty="0" smtClean="0"/>
              <a:t> port 6379 to the Internet</a:t>
            </a:r>
            <a:endParaRPr lang="en-GB" dirty="0"/>
          </a:p>
          <a:p>
            <a:r>
              <a:rPr lang="en-GB" dirty="0"/>
              <a:t>With the exception of ports 80 and 443, each </a:t>
            </a:r>
            <a:r>
              <a:rPr lang="en-GB" dirty="0" err="1"/>
              <a:t>minikube</a:t>
            </a:r>
            <a:r>
              <a:rPr lang="en-GB" dirty="0"/>
              <a:t> instance can only be configured for exactly 1 service to be listening on any particular port.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63817" y="6145511"/>
            <a:ext cx="6865982" cy="369332"/>
          </a:xfrm>
          <a:prstGeom prst="rect">
            <a:avLst/>
          </a:prstGeom>
          <a:noFill/>
        </p:spPr>
        <p:txBody>
          <a:bodyPr wrap="none" rtlCol="0">
            <a:spAutoFit/>
          </a:bodyPr>
          <a:lstStyle/>
          <a:p>
            <a:r>
              <a:rPr lang="en-GB" dirty="0"/>
              <a:t>https://minikube.sigs.k8s.io/docs/tutorials/nginx_tcp_udp_ingress/</a:t>
            </a:r>
          </a:p>
        </p:txBody>
      </p:sp>
      <p:sp>
        <p:nvSpPr>
          <p:cNvPr id="6" name="Rectangle 5"/>
          <p:cNvSpPr/>
          <p:nvPr/>
        </p:nvSpPr>
        <p:spPr bwMode="auto">
          <a:xfrm>
            <a:off x="4678757" y="1024754"/>
            <a:ext cx="4406716" cy="4814071"/>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r>
              <a:rPr lang="en-GB" dirty="0" err="1"/>
              <a:t>apiVersion</a:t>
            </a:r>
            <a:r>
              <a:rPr lang="en-GB" dirty="0"/>
              <a:t>: v1</a:t>
            </a:r>
          </a:p>
          <a:p>
            <a:r>
              <a:rPr lang="en-GB" dirty="0"/>
              <a:t>data:</a:t>
            </a:r>
          </a:p>
          <a:p>
            <a:r>
              <a:rPr lang="en-GB" dirty="0"/>
              <a:t>  </a:t>
            </a:r>
            <a:r>
              <a:rPr lang="en-GB" dirty="0">
                <a:solidFill>
                  <a:srgbClr val="FF0000"/>
                </a:solidFill>
              </a:rPr>
              <a:t>"6379": default/redis-service:6379</a:t>
            </a:r>
          </a:p>
          <a:p>
            <a:r>
              <a:rPr lang="en-GB" dirty="0"/>
              <a:t>kind: </a:t>
            </a:r>
            <a:r>
              <a:rPr lang="en-GB" b="1" dirty="0" err="1"/>
              <a:t>ConfigMap</a:t>
            </a:r>
            <a:endParaRPr lang="en-GB" b="1" dirty="0"/>
          </a:p>
          <a:p>
            <a:r>
              <a:rPr lang="en-GB" dirty="0"/>
              <a:t>metadata:</a:t>
            </a:r>
          </a:p>
          <a:p>
            <a:r>
              <a:rPr lang="en-GB" dirty="0"/>
              <a:t>  </a:t>
            </a:r>
            <a:r>
              <a:rPr lang="en-GB" dirty="0" err="1"/>
              <a:t>creationTimestamp</a:t>
            </a:r>
            <a:r>
              <a:rPr lang="en-GB" dirty="0"/>
              <a:t>: "2019-10-01T16:19:57Z"</a:t>
            </a:r>
          </a:p>
          <a:p>
            <a:r>
              <a:rPr lang="en-GB" dirty="0"/>
              <a:t>  labels:</a:t>
            </a:r>
          </a:p>
          <a:p>
            <a:r>
              <a:rPr lang="en-GB" dirty="0"/>
              <a:t>    addonmanager.kubernetes.io/mode: </a:t>
            </a:r>
            <a:r>
              <a:rPr lang="en-GB" dirty="0" err="1"/>
              <a:t>EnsureExists</a:t>
            </a:r>
            <a:endParaRPr lang="en-GB" dirty="0"/>
          </a:p>
          <a:p>
            <a:r>
              <a:rPr lang="en-GB" dirty="0"/>
              <a:t>  name: </a:t>
            </a:r>
            <a:r>
              <a:rPr lang="en-GB" dirty="0" err="1"/>
              <a:t>tcp</a:t>
            </a:r>
            <a:r>
              <a:rPr lang="en-GB" dirty="0"/>
              <a:t>-services</a:t>
            </a:r>
          </a:p>
          <a:p>
            <a:r>
              <a:rPr lang="en-GB" dirty="0"/>
              <a:t>  namespace: </a:t>
            </a:r>
            <a:r>
              <a:rPr lang="en-GB" dirty="0" err="1"/>
              <a:t>kube</a:t>
            </a:r>
            <a:r>
              <a:rPr lang="en-GB" dirty="0"/>
              <a:t>-system</a:t>
            </a:r>
          </a:p>
          <a:p>
            <a:r>
              <a:rPr lang="en-GB" dirty="0"/>
              <a:t>  </a:t>
            </a:r>
            <a:r>
              <a:rPr lang="en-GB" dirty="0" err="1"/>
              <a:t>resourceVersion</a:t>
            </a:r>
            <a:r>
              <a:rPr lang="en-GB" dirty="0"/>
              <a:t>: "2857"</a:t>
            </a:r>
          </a:p>
          <a:p>
            <a:r>
              <a:rPr lang="en-GB" dirty="0"/>
              <a:t>  </a:t>
            </a:r>
            <a:r>
              <a:rPr lang="en-GB" dirty="0" err="1"/>
              <a:t>selfLink</a:t>
            </a:r>
            <a:r>
              <a:rPr lang="en-GB" dirty="0"/>
              <a:t>: /</a:t>
            </a:r>
            <a:r>
              <a:rPr lang="en-GB" dirty="0" err="1" smtClean="0"/>
              <a:t>api</a:t>
            </a:r>
            <a:r>
              <a:rPr lang="en-GB" dirty="0" smtClean="0"/>
              <a:t>/v1/namespaces/</a:t>
            </a:r>
            <a:r>
              <a:rPr lang="en-GB" dirty="0" err="1" smtClean="0"/>
              <a:t>kube</a:t>
            </a:r>
            <a:r>
              <a:rPr lang="en-GB" dirty="0" smtClean="0"/>
              <a:t>-system/</a:t>
            </a:r>
            <a:r>
              <a:rPr lang="en-GB" dirty="0" err="1" smtClean="0"/>
              <a:t>configmaps</a:t>
            </a:r>
            <a:r>
              <a:rPr lang="en-GB" dirty="0" smtClean="0"/>
              <a:t>/</a:t>
            </a:r>
            <a:r>
              <a:rPr lang="en-GB" dirty="0" err="1" smtClean="0"/>
              <a:t>tcp</a:t>
            </a:r>
            <a:r>
              <a:rPr lang="en-GB" dirty="0" smtClean="0"/>
              <a:t>-services</a:t>
            </a:r>
            <a:endParaRPr lang="en-GB" dirty="0"/>
          </a:p>
          <a:p>
            <a:r>
              <a:rPr lang="en-GB" dirty="0"/>
              <a:t>  </a:t>
            </a:r>
            <a:r>
              <a:rPr lang="en-GB" dirty="0" err="1"/>
              <a:t>uid</a:t>
            </a:r>
            <a:r>
              <a:rPr lang="en-GB" dirty="0"/>
              <a:t>: 4f7fac22-e467-11e9-b543-080027057910</a:t>
            </a:r>
            <a:endParaRPr kumimoji="0" lang="en-GB" sz="1800" i="0" u="none" strike="noStrike" cap="none" normalizeH="0" baseline="0" dirty="0" smtClean="0">
              <a:ln>
                <a:noFill/>
              </a:ln>
              <a:solidFill>
                <a:schemeClr val="tx1"/>
              </a:solidFill>
              <a:effectLst/>
            </a:endParaRPr>
          </a:p>
        </p:txBody>
      </p:sp>
    </p:spTree>
    <p:extLst>
      <p:ext uri="{BB962C8B-B14F-4D97-AF65-F5344CB8AC3E}">
        <p14:creationId xmlns:p14="http://schemas.microsoft.com/office/powerpoint/2010/main" val="2287461759"/>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Example1 </a:t>
            </a:r>
            <a:r>
              <a:rPr lang="en-GB" dirty="0"/>
              <a:t>: Deployment file</a:t>
            </a:r>
            <a:br>
              <a:rPr lang="en-GB" dirty="0"/>
            </a:br>
            <a:r>
              <a:rPr lang="en-GB" dirty="0"/>
              <a:t>(</a:t>
            </a:r>
            <a:r>
              <a:rPr lang="en-GB" dirty="0" err="1"/>
              <a:t>deployment.yml</a:t>
            </a:r>
            <a:r>
              <a:rPr lang="en-GB" dirty="0"/>
              <a: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55320" y="1242060"/>
            <a:ext cx="4031873" cy="4801314"/>
          </a:xfrm>
          <a:prstGeom prst="rect">
            <a:avLst/>
          </a:prstGeom>
          <a:noFill/>
        </p:spPr>
        <p:txBody>
          <a:bodyPr wrap="none" rtlCol="0">
            <a:spAutoFit/>
          </a:bodyPr>
          <a:lstStyle/>
          <a:p>
            <a:r>
              <a:rPr lang="en-GB" dirty="0"/>
              <a:t>kind: </a:t>
            </a:r>
            <a:r>
              <a:rPr lang="en-GB" b="1" dirty="0"/>
              <a:t>Service</a:t>
            </a:r>
          </a:p>
          <a:p>
            <a:r>
              <a:rPr lang="en-GB" dirty="0" err="1"/>
              <a:t>apiVersion</a:t>
            </a:r>
            <a:r>
              <a:rPr lang="en-GB" dirty="0"/>
              <a:t>: v1</a:t>
            </a:r>
          </a:p>
          <a:p>
            <a:r>
              <a:rPr lang="en-GB" dirty="0"/>
              <a:t>metadata:</a:t>
            </a:r>
          </a:p>
          <a:p>
            <a:r>
              <a:rPr lang="en-GB" dirty="0"/>
              <a:t>  name: hello-world-service</a:t>
            </a:r>
          </a:p>
          <a:p>
            <a:r>
              <a:rPr lang="en-GB" dirty="0"/>
              <a:t>spec:</a:t>
            </a:r>
          </a:p>
          <a:p>
            <a:r>
              <a:rPr lang="en-GB" dirty="0"/>
              <a:t>  selector:</a:t>
            </a:r>
          </a:p>
          <a:p>
            <a:r>
              <a:rPr lang="en-GB" dirty="0"/>
              <a:t>    </a:t>
            </a:r>
            <a:r>
              <a:rPr lang="en-GB" dirty="0">
                <a:solidFill>
                  <a:srgbClr val="0070C0"/>
                </a:solidFill>
              </a:rPr>
              <a:t>app: hello-world</a:t>
            </a:r>
          </a:p>
          <a:p>
            <a:r>
              <a:rPr lang="en-GB" dirty="0"/>
              <a:t>  ports:</a:t>
            </a:r>
          </a:p>
          <a:p>
            <a:r>
              <a:rPr lang="en-GB" dirty="0"/>
              <a:t>    - protocol: "TCP"</a:t>
            </a:r>
          </a:p>
          <a:p>
            <a:r>
              <a:rPr lang="en-GB" dirty="0"/>
              <a:t>      # Port accessible inside cluster</a:t>
            </a:r>
          </a:p>
          <a:p>
            <a:r>
              <a:rPr lang="en-GB" dirty="0"/>
              <a:t>      port: 8080</a:t>
            </a:r>
          </a:p>
          <a:p>
            <a:r>
              <a:rPr lang="en-GB" dirty="0"/>
              <a:t>      # Port to forward to inside the pod</a:t>
            </a:r>
          </a:p>
          <a:p>
            <a:r>
              <a:rPr lang="en-GB" dirty="0"/>
              <a:t>      </a:t>
            </a:r>
            <a:r>
              <a:rPr lang="en-GB" dirty="0" err="1"/>
              <a:t>targetPort</a:t>
            </a:r>
            <a:r>
              <a:rPr lang="en-GB" dirty="0"/>
              <a:t>: 80</a:t>
            </a:r>
          </a:p>
          <a:p>
            <a:r>
              <a:rPr lang="en-GB" dirty="0"/>
              <a:t>      # Port accessible outside cluster</a:t>
            </a:r>
          </a:p>
          <a:p>
            <a:r>
              <a:rPr lang="en-GB" dirty="0"/>
              <a:t>      </a:t>
            </a:r>
            <a:r>
              <a:rPr lang="en-GB" dirty="0" err="1"/>
              <a:t>nodePort</a:t>
            </a:r>
            <a:r>
              <a:rPr lang="en-GB" dirty="0"/>
              <a:t>: 30001</a:t>
            </a:r>
          </a:p>
          <a:p>
            <a:r>
              <a:rPr lang="en-GB" dirty="0"/>
              <a:t>  type: </a:t>
            </a:r>
            <a:r>
              <a:rPr lang="en-GB" dirty="0" err="1"/>
              <a:t>LoadBalancer</a:t>
            </a:r>
            <a:endParaRPr lang="en-GB" dirty="0"/>
          </a:p>
          <a:p>
            <a:r>
              <a:rPr lang="en-GB" dirty="0" smtClean="0"/>
              <a:t>---</a:t>
            </a:r>
            <a:endParaRPr lang="en-GB" dirty="0"/>
          </a:p>
        </p:txBody>
      </p:sp>
      <p:sp>
        <p:nvSpPr>
          <p:cNvPr id="7" name="TextBox 6"/>
          <p:cNvSpPr txBox="1"/>
          <p:nvPr/>
        </p:nvSpPr>
        <p:spPr>
          <a:xfrm>
            <a:off x="5158840" y="1288248"/>
            <a:ext cx="3685624" cy="5355312"/>
          </a:xfrm>
          <a:prstGeom prst="rect">
            <a:avLst/>
          </a:prstGeom>
          <a:noFill/>
        </p:spPr>
        <p:txBody>
          <a:bodyPr wrap="none" rtlCol="0">
            <a:spAutoFit/>
          </a:bodyPr>
          <a:lstStyle/>
          <a:p>
            <a:r>
              <a:rPr lang="en-GB" dirty="0" err="1" smtClean="0"/>
              <a:t>apiVersion</a:t>
            </a:r>
            <a:r>
              <a:rPr lang="en-GB" dirty="0"/>
              <a:t>: extensions/v1beta1</a:t>
            </a:r>
          </a:p>
          <a:p>
            <a:r>
              <a:rPr lang="en-GB" dirty="0"/>
              <a:t>kind: </a:t>
            </a:r>
            <a:r>
              <a:rPr lang="en-GB" b="1" dirty="0"/>
              <a:t>Deployment</a:t>
            </a:r>
          </a:p>
          <a:p>
            <a:r>
              <a:rPr lang="en-GB" dirty="0"/>
              <a:t>metadata:</a:t>
            </a:r>
          </a:p>
          <a:p>
            <a:r>
              <a:rPr lang="en-GB" dirty="0"/>
              <a:t>  name: hello-world-deployment</a:t>
            </a:r>
          </a:p>
          <a:p>
            <a:r>
              <a:rPr lang="en-GB" dirty="0"/>
              <a:t>spec:</a:t>
            </a:r>
            <a:br>
              <a:rPr lang="en-GB" dirty="0"/>
            </a:br>
            <a:r>
              <a:rPr lang="en-GB" dirty="0"/>
              <a:t> selector:</a:t>
            </a:r>
          </a:p>
          <a:p>
            <a:r>
              <a:rPr lang="en-GB" dirty="0"/>
              <a:t>    </a:t>
            </a:r>
            <a:r>
              <a:rPr lang="en-GB" dirty="0" err="1"/>
              <a:t>matchLabels</a:t>
            </a:r>
            <a:r>
              <a:rPr lang="en-GB" dirty="0"/>
              <a:t>:</a:t>
            </a:r>
          </a:p>
          <a:p>
            <a:r>
              <a:rPr lang="en-GB" dirty="0"/>
              <a:t> </a:t>
            </a:r>
            <a:r>
              <a:rPr lang="en-GB" dirty="0" smtClean="0"/>
              <a:t>      </a:t>
            </a:r>
            <a:r>
              <a:rPr lang="en-GB" dirty="0" smtClean="0">
                <a:solidFill>
                  <a:srgbClr val="0070C0"/>
                </a:solidFill>
              </a:rPr>
              <a:t>app</a:t>
            </a:r>
            <a:r>
              <a:rPr lang="en-GB" dirty="0">
                <a:solidFill>
                  <a:srgbClr val="0070C0"/>
                </a:solidFill>
              </a:rPr>
              <a:t>: hello-world</a:t>
            </a:r>
            <a:endParaRPr lang="en-GB" dirty="0"/>
          </a:p>
          <a:p>
            <a:r>
              <a:rPr lang="en-GB" dirty="0"/>
              <a:t>  replicas: 5</a:t>
            </a:r>
          </a:p>
          <a:p>
            <a:r>
              <a:rPr lang="en-GB" dirty="0"/>
              <a:t>  template:</a:t>
            </a:r>
          </a:p>
          <a:p>
            <a:r>
              <a:rPr lang="en-GB" dirty="0"/>
              <a:t>    metadata:</a:t>
            </a:r>
          </a:p>
          <a:p>
            <a:r>
              <a:rPr lang="en-GB" dirty="0"/>
              <a:t>      labels:</a:t>
            </a:r>
          </a:p>
          <a:p>
            <a:r>
              <a:rPr lang="en-GB" dirty="0"/>
              <a:t>        </a:t>
            </a:r>
            <a:r>
              <a:rPr lang="en-GB" dirty="0">
                <a:solidFill>
                  <a:srgbClr val="0070C0"/>
                </a:solidFill>
              </a:rPr>
              <a:t>app: hello-world</a:t>
            </a:r>
          </a:p>
          <a:p>
            <a:r>
              <a:rPr lang="en-GB" dirty="0"/>
              <a:t>    spec:</a:t>
            </a:r>
          </a:p>
          <a:p>
            <a:r>
              <a:rPr lang="en-GB" dirty="0"/>
              <a:t>      containers:</a:t>
            </a:r>
          </a:p>
          <a:p>
            <a:r>
              <a:rPr lang="en-GB" dirty="0"/>
              <a:t>        - name: hello-world-container</a:t>
            </a:r>
          </a:p>
          <a:p>
            <a:r>
              <a:rPr lang="en-GB" dirty="0"/>
              <a:t>          image: </a:t>
            </a:r>
            <a:r>
              <a:rPr lang="en-GB" b="1" dirty="0" err="1">
                <a:solidFill>
                  <a:srgbClr val="FF0000"/>
                </a:solidFill>
              </a:rPr>
              <a:t>tutum</a:t>
            </a:r>
            <a:r>
              <a:rPr lang="en-GB" b="1" dirty="0">
                <a:solidFill>
                  <a:srgbClr val="FF0000"/>
                </a:solidFill>
              </a:rPr>
              <a:t>/hello-world</a:t>
            </a:r>
          </a:p>
          <a:p>
            <a:r>
              <a:rPr lang="en-GB" dirty="0"/>
              <a:t>          ports:</a:t>
            </a:r>
          </a:p>
          <a:p>
            <a:r>
              <a:rPr lang="en-GB" dirty="0"/>
              <a:t>            - </a:t>
            </a:r>
            <a:r>
              <a:rPr lang="en-GB" dirty="0" err="1"/>
              <a:t>containerPort</a:t>
            </a:r>
            <a:r>
              <a:rPr lang="en-GB" dirty="0"/>
              <a:t>: 80</a:t>
            </a:r>
          </a:p>
        </p:txBody>
      </p:sp>
      <p:sp>
        <p:nvSpPr>
          <p:cNvPr id="11" name="TextBox 10"/>
          <p:cNvSpPr txBox="1"/>
          <p:nvPr/>
        </p:nvSpPr>
        <p:spPr>
          <a:xfrm>
            <a:off x="3656195" y="2198785"/>
            <a:ext cx="1502645" cy="923330"/>
          </a:xfrm>
          <a:prstGeom prst="rect">
            <a:avLst/>
          </a:prstGeom>
          <a:noFill/>
        </p:spPr>
        <p:txBody>
          <a:bodyPr wrap="square" rtlCol="0">
            <a:spAutoFit/>
          </a:bodyPr>
          <a:lstStyle/>
          <a:p>
            <a:r>
              <a:rPr lang="en-GB" dirty="0" smtClean="0"/>
              <a:t>Select all “hello-world” pods </a:t>
            </a:r>
            <a:endParaRPr lang="en-GB" dirty="0"/>
          </a:p>
        </p:txBody>
      </p:sp>
      <p:sp>
        <p:nvSpPr>
          <p:cNvPr id="20" name="TextBox 19"/>
          <p:cNvSpPr txBox="1"/>
          <p:nvPr/>
        </p:nvSpPr>
        <p:spPr>
          <a:xfrm>
            <a:off x="6907867" y="3656048"/>
            <a:ext cx="2191456" cy="923330"/>
          </a:xfrm>
          <a:prstGeom prst="rect">
            <a:avLst/>
          </a:prstGeom>
          <a:noFill/>
          <a:ln w="19050">
            <a:solidFill>
              <a:schemeClr val="tx1"/>
            </a:solidFill>
          </a:ln>
        </p:spPr>
        <p:txBody>
          <a:bodyPr wrap="square" rtlCol="0">
            <a:spAutoFit/>
          </a:bodyPr>
          <a:lstStyle/>
          <a:p>
            <a:r>
              <a:rPr lang="en-GB" dirty="0" smtClean="0">
                <a:solidFill>
                  <a:srgbClr val="FF0000"/>
                </a:solidFill>
              </a:rPr>
              <a:t>Select pods that should be managed by this deployment</a:t>
            </a:r>
            <a:endParaRPr lang="en-GB" dirty="0">
              <a:solidFill>
                <a:srgbClr val="FF0000"/>
              </a:solidFill>
            </a:endParaRPr>
          </a:p>
        </p:txBody>
      </p:sp>
      <p:sp>
        <p:nvSpPr>
          <p:cNvPr id="21" name="TextBox 20"/>
          <p:cNvSpPr txBox="1"/>
          <p:nvPr/>
        </p:nvSpPr>
        <p:spPr>
          <a:xfrm>
            <a:off x="718102" y="6117718"/>
            <a:ext cx="2191456" cy="646331"/>
          </a:xfrm>
          <a:prstGeom prst="rect">
            <a:avLst/>
          </a:prstGeom>
          <a:noFill/>
          <a:ln w="19050">
            <a:solidFill>
              <a:schemeClr val="tx1"/>
            </a:solidFill>
          </a:ln>
        </p:spPr>
        <p:txBody>
          <a:bodyPr wrap="square" rtlCol="0">
            <a:spAutoFit/>
          </a:bodyPr>
          <a:lstStyle/>
          <a:p>
            <a:r>
              <a:rPr lang="en-GB" dirty="0" smtClean="0">
                <a:solidFill>
                  <a:srgbClr val="FF0000"/>
                </a:solidFill>
              </a:rPr>
              <a:t>Select pods that are part of service</a:t>
            </a:r>
            <a:endParaRPr lang="en-GB" dirty="0">
              <a:solidFill>
                <a:srgbClr val="FF0000"/>
              </a:solidFill>
            </a:endParaRPr>
          </a:p>
        </p:txBody>
      </p:sp>
      <p:cxnSp>
        <p:nvCxnSpPr>
          <p:cNvPr id="23" name="Straight Arrow Connector 22"/>
          <p:cNvCxnSpPr>
            <a:stCxn id="20" idx="0"/>
          </p:cNvCxnSpPr>
          <p:nvPr/>
        </p:nvCxnSpPr>
        <p:spPr bwMode="auto">
          <a:xfrm flipH="1" flipV="1">
            <a:off x="7460805" y="3482874"/>
            <a:ext cx="542790" cy="17317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Straight Arrow Connector 24"/>
          <p:cNvCxnSpPr>
            <a:stCxn id="21" idx="0"/>
          </p:cNvCxnSpPr>
          <p:nvPr/>
        </p:nvCxnSpPr>
        <p:spPr bwMode="auto">
          <a:xfrm flipV="1">
            <a:off x="1813830" y="3214961"/>
            <a:ext cx="91020" cy="290275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3381205" y="5594510"/>
            <a:ext cx="2191456" cy="923330"/>
          </a:xfrm>
          <a:prstGeom prst="rect">
            <a:avLst/>
          </a:prstGeom>
          <a:noFill/>
          <a:ln w="19050">
            <a:solidFill>
              <a:schemeClr val="tx1"/>
            </a:solidFill>
          </a:ln>
        </p:spPr>
        <p:txBody>
          <a:bodyPr wrap="square" rtlCol="0">
            <a:spAutoFit/>
          </a:bodyPr>
          <a:lstStyle/>
          <a:p>
            <a:r>
              <a:rPr lang="en-GB" dirty="0" smtClean="0">
                <a:solidFill>
                  <a:srgbClr val="FF0000"/>
                </a:solidFill>
              </a:rPr>
              <a:t>Give each pod in the cluster this label</a:t>
            </a:r>
            <a:endParaRPr lang="en-GB" dirty="0">
              <a:solidFill>
                <a:srgbClr val="FF0000"/>
              </a:solidFill>
            </a:endParaRPr>
          </a:p>
        </p:txBody>
      </p:sp>
      <p:cxnSp>
        <p:nvCxnSpPr>
          <p:cNvPr id="28" name="Straight Arrow Connector 27"/>
          <p:cNvCxnSpPr/>
          <p:nvPr/>
        </p:nvCxnSpPr>
        <p:spPr bwMode="auto">
          <a:xfrm flipV="1">
            <a:off x="4476933" y="4828265"/>
            <a:ext cx="1163493" cy="76624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814722485"/>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Example2 : Deployment file</a:t>
            </a:r>
            <a:br>
              <a:rPr lang="en-GB" dirty="0" smtClean="0"/>
            </a:br>
            <a:r>
              <a:rPr lang="en-GB" dirty="0" smtClean="0"/>
              <a:t>(</a:t>
            </a:r>
            <a:r>
              <a:rPr lang="en-GB" dirty="0" err="1" smtClean="0"/>
              <a:t>deployment.yml</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52462" y="945026"/>
            <a:ext cx="2672526" cy="4801314"/>
          </a:xfrm>
          <a:prstGeom prst="rect">
            <a:avLst/>
          </a:prstGeom>
          <a:noFill/>
        </p:spPr>
        <p:txBody>
          <a:bodyPr wrap="none" rtlCol="0">
            <a:spAutoFit/>
          </a:bodyPr>
          <a:lstStyle/>
          <a:p>
            <a:r>
              <a:rPr lang="en-GB" dirty="0" err="1"/>
              <a:t>apiVersion</a:t>
            </a:r>
            <a:r>
              <a:rPr lang="en-GB" dirty="0"/>
              <a:t>: v1</a:t>
            </a:r>
          </a:p>
          <a:p>
            <a:r>
              <a:rPr lang="en-GB" dirty="0"/>
              <a:t>kind: </a:t>
            </a:r>
            <a:r>
              <a:rPr lang="en-GB" b="1" dirty="0"/>
              <a:t>Service</a:t>
            </a:r>
          </a:p>
          <a:p>
            <a:r>
              <a:rPr lang="en-GB" dirty="0"/>
              <a:t>metadata:</a:t>
            </a:r>
          </a:p>
          <a:p>
            <a:r>
              <a:rPr lang="en-GB" dirty="0"/>
              <a:t>  name: </a:t>
            </a:r>
            <a:r>
              <a:rPr lang="en-GB" dirty="0" smtClean="0"/>
              <a:t>my-</a:t>
            </a:r>
            <a:r>
              <a:rPr lang="en-GB" dirty="0" err="1" smtClean="0"/>
              <a:t>nginx</a:t>
            </a:r>
            <a:r>
              <a:rPr lang="en-GB" dirty="0" smtClean="0"/>
              <a:t>-server</a:t>
            </a:r>
            <a:endParaRPr lang="en-GB" dirty="0"/>
          </a:p>
          <a:p>
            <a:r>
              <a:rPr lang="en-GB" dirty="0" smtClean="0"/>
              <a:t>spec</a:t>
            </a:r>
            <a:r>
              <a:rPr lang="en-GB" dirty="0"/>
              <a:t>:</a:t>
            </a:r>
          </a:p>
          <a:p>
            <a:r>
              <a:rPr lang="en-GB" dirty="0"/>
              <a:t>  type: </a:t>
            </a:r>
            <a:r>
              <a:rPr lang="en-GB" dirty="0" err="1"/>
              <a:t>NodePort</a:t>
            </a:r>
            <a:endParaRPr lang="en-GB" dirty="0"/>
          </a:p>
          <a:p>
            <a:r>
              <a:rPr lang="en-GB" dirty="0"/>
              <a:t>  ports:</a:t>
            </a:r>
          </a:p>
          <a:p>
            <a:r>
              <a:rPr lang="en-GB" dirty="0"/>
              <a:t>  - port: 8080</a:t>
            </a:r>
          </a:p>
          <a:p>
            <a:r>
              <a:rPr lang="en-GB" dirty="0"/>
              <a:t>    </a:t>
            </a:r>
            <a:r>
              <a:rPr lang="en-GB" dirty="0" err="1"/>
              <a:t>targetPort</a:t>
            </a:r>
            <a:r>
              <a:rPr lang="en-GB" dirty="0"/>
              <a:t>: 80</a:t>
            </a:r>
          </a:p>
          <a:p>
            <a:r>
              <a:rPr lang="en-GB" dirty="0"/>
              <a:t>    protocol: TCP</a:t>
            </a:r>
          </a:p>
          <a:p>
            <a:r>
              <a:rPr lang="en-GB" dirty="0"/>
              <a:t>    name: http</a:t>
            </a:r>
          </a:p>
          <a:p>
            <a:r>
              <a:rPr lang="en-GB" dirty="0"/>
              <a:t>  - port: 443</a:t>
            </a:r>
          </a:p>
          <a:p>
            <a:r>
              <a:rPr lang="en-GB" dirty="0"/>
              <a:t>    protocol: TCP</a:t>
            </a:r>
          </a:p>
          <a:p>
            <a:r>
              <a:rPr lang="en-GB" dirty="0"/>
              <a:t>    name: https</a:t>
            </a:r>
          </a:p>
          <a:p>
            <a:r>
              <a:rPr lang="en-GB" dirty="0"/>
              <a:t>  selector:</a:t>
            </a:r>
          </a:p>
          <a:p>
            <a:r>
              <a:rPr lang="en-GB" dirty="0"/>
              <a:t>    </a:t>
            </a:r>
            <a:r>
              <a:rPr lang="en-GB" dirty="0" smtClean="0"/>
              <a:t>app: </a:t>
            </a:r>
            <a:r>
              <a:rPr lang="en-GB" dirty="0">
                <a:solidFill>
                  <a:srgbClr val="0070C0"/>
                </a:solidFill>
              </a:rPr>
              <a:t>my-</a:t>
            </a:r>
            <a:r>
              <a:rPr lang="en-GB" dirty="0" err="1">
                <a:solidFill>
                  <a:srgbClr val="0070C0"/>
                </a:solidFill>
              </a:rPr>
              <a:t>nginx</a:t>
            </a:r>
            <a:endParaRPr lang="en-GB" dirty="0">
              <a:solidFill>
                <a:srgbClr val="0070C0"/>
              </a:solidFill>
            </a:endParaRPr>
          </a:p>
          <a:p>
            <a:r>
              <a:rPr lang="en-GB" dirty="0" smtClean="0"/>
              <a:t>---</a:t>
            </a:r>
            <a:endParaRPr lang="en-GB" dirty="0"/>
          </a:p>
        </p:txBody>
      </p:sp>
      <p:sp>
        <p:nvSpPr>
          <p:cNvPr id="7" name="TextBox 6"/>
          <p:cNvSpPr txBox="1"/>
          <p:nvPr/>
        </p:nvSpPr>
        <p:spPr>
          <a:xfrm>
            <a:off x="3080117" y="945026"/>
            <a:ext cx="3377848" cy="5078313"/>
          </a:xfrm>
          <a:prstGeom prst="rect">
            <a:avLst/>
          </a:prstGeom>
          <a:noFill/>
        </p:spPr>
        <p:txBody>
          <a:bodyPr wrap="none" rtlCol="0">
            <a:spAutoFit/>
          </a:bodyPr>
          <a:lstStyle/>
          <a:p>
            <a:r>
              <a:rPr lang="en-GB" dirty="0" err="1" smtClean="0"/>
              <a:t>apiVersion</a:t>
            </a:r>
            <a:r>
              <a:rPr lang="en-GB" dirty="0"/>
              <a:t>: apps/v1</a:t>
            </a:r>
          </a:p>
          <a:p>
            <a:r>
              <a:rPr lang="en-GB" dirty="0"/>
              <a:t>kind: </a:t>
            </a:r>
            <a:r>
              <a:rPr lang="en-GB" b="1" dirty="0"/>
              <a:t>Deployment</a:t>
            </a:r>
          </a:p>
          <a:p>
            <a:r>
              <a:rPr lang="en-GB" dirty="0"/>
              <a:t>metadata:</a:t>
            </a:r>
          </a:p>
          <a:p>
            <a:r>
              <a:rPr lang="en-GB" dirty="0"/>
              <a:t>  name: my-</a:t>
            </a:r>
            <a:r>
              <a:rPr lang="en-GB" dirty="0" err="1"/>
              <a:t>nginx</a:t>
            </a:r>
            <a:endParaRPr lang="en-GB" dirty="0"/>
          </a:p>
          <a:p>
            <a:r>
              <a:rPr lang="en-GB" dirty="0"/>
              <a:t>spec:</a:t>
            </a:r>
          </a:p>
          <a:p>
            <a:r>
              <a:rPr lang="en-GB" dirty="0"/>
              <a:t>  selector:</a:t>
            </a:r>
          </a:p>
          <a:p>
            <a:r>
              <a:rPr lang="en-GB" dirty="0"/>
              <a:t>    </a:t>
            </a:r>
            <a:r>
              <a:rPr lang="en-GB" dirty="0" err="1"/>
              <a:t>matchLabels</a:t>
            </a:r>
            <a:r>
              <a:rPr lang="en-GB" dirty="0"/>
              <a:t>:</a:t>
            </a:r>
          </a:p>
          <a:p>
            <a:r>
              <a:rPr lang="en-GB" dirty="0"/>
              <a:t>      </a:t>
            </a:r>
            <a:r>
              <a:rPr lang="en-GB" dirty="0" smtClean="0"/>
              <a:t>app: </a:t>
            </a:r>
            <a:r>
              <a:rPr lang="en-GB" dirty="0" smtClean="0">
                <a:solidFill>
                  <a:srgbClr val="0070C0"/>
                </a:solidFill>
              </a:rPr>
              <a:t>my-</a:t>
            </a:r>
            <a:r>
              <a:rPr lang="en-GB" dirty="0" err="1" smtClean="0">
                <a:solidFill>
                  <a:srgbClr val="0070C0"/>
                </a:solidFill>
              </a:rPr>
              <a:t>nginx</a:t>
            </a:r>
            <a:r>
              <a:rPr lang="en-GB" dirty="0" smtClean="0">
                <a:solidFill>
                  <a:srgbClr val="0070C0"/>
                </a:solidFill>
              </a:rPr>
              <a:t/>
            </a:r>
            <a:br>
              <a:rPr lang="en-GB" dirty="0" smtClean="0">
                <a:solidFill>
                  <a:srgbClr val="0070C0"/>
                </a:solidFill>
              </a:rPr>
            </a:br>
            <a:r>
              <a:rPr lang="en-GB" dirty="0" smtClean="0"/>
              <a:t>  </a:t>
            </a:r>
            <a:r>
              <a:rPr lang="en-GB" b="1" dirty="0"/>
              <a:t>replicas: 1</a:t>
            </a:r>
          </a:p>
          <a:p>
            <a:r>
              <a:rPr lang="en-GB" dirty="0"/>
              <a:t>  template:</a:t>
            </a:r>
          </a:p>
          <a:p>
            <a:r>
              <a:rPr lang="en-GB" dirty="0"/>
              <a:t>    metadata:</a:t>
            </a:r>
          </a:p>
          <a:p>
            <a:r>
              <a:rPr lang="en-GB" dirty="0"/>
              <a:t>      labels:</a:t>
            </a:r>
          </a:p>
          <a:p>
            <a:r>
              <a:rPr lang="en-GB" dirty="0"/>
              <a:t>        </a:t>
            </a:r>
            <a:r>
              <a:rPr lang="en-GB" dirty="0" smtClean="0"/>
              <a:t>app: </a:t>
            </a:r>
            <a:r>
              <a:rPr lang="en-GB" dirty="0">
                <a:solidFill>
                  <a:srgbClr val="0070C0"/>
                </a:solidFill>
              </a:rPr>
              <a:t>my-</a:t>
            </a:r>
            <a:r>
              <a:rPr lang="en-GB" dirty="0" err="1">
                <a:solidFill>
                  <a:srgbClr val="0070C0"/>
                </a:solidFill>
              </a:rPr>
              <a:t>nginx</a:t>
            </a:r>
            <a:endParaRPr lang="en-GB" dirty="0">
              <a:solidFill>
                <a:srgbClr val="0070C0"/>
              </a:solidFill>
            </a:endParaRPr>
          </a:p>
          <a:p>
            <a:r>
              <a:rPr lang="en-GB" dirty="0"/>
              <a:t>    spec:</a:t>
            </a:r>
          </a:p>
          <a:p>
            <a:r>
              <a:rPr lang="en-GB" dirty="0"/>
              <a:t>      volumes:</a:t>
            </a:r>
          </a:p>
          <a:p>
            <a:r>
              <a:rPr lang="en-GB" dirty="0"/>
              <a:t>      - name: secret-volume</a:t>
            </a:r>
          </a:p>
          <a:p>
            <a:r>
              <a:rPr lang="en-GB" dirty="0"/>
              <a:t>        secret:</a:t>
            </a:r>
          </a:p>
          <a:p>
            <a:r>
              <a:rPr lang="en-GB" dirty="0"/>
              <a:t>          </a:t>
            </a:r>
            <a:r>
              <a:rPr lang="en-GB" dirty="0" err="1"/>
              <a:t>secretName</a:t>
            </a:r>
            <a:r>
              <a:rPr lang="en-GB" dirty="0"/>
              <a:t>: </a:t>
            </a:r>
            <a:r>
              <a:rPr lang="en-GB" dirty="0" err="1" smtClean="0"/>
              <a:t>nginxsecret</a:t>
            </a:r>
            <a:endParaRPr lang="en-GB" dirty="0"/>
          </a:p>
        </p:txBody>
      </p:sp>
      <p:sp>
        <p:nvSpPr>
          <p:cNvPr id="8" name="TextBox 7"/>
          <p:cNvSpPr txBox="1"/>
          <p:nvPr/>
        </p:nvSpPr>
        <p:spPr>
          <a:xfrm>
            <a:off x="5404217" y="945026"/>
            <a:ext cx="4352474" cy="2585323"/>
          </a:xfrm>
          <a:prstGeom prst="rect">
            <a:avLst/>
          </a:prstGeom>
          <a:noFill/>
        </p:spPr>
        <p:txBody>
          <a:bodyPr wrap="none" rtlCol="0">
            <a:spAutoFit/>
          </a:bodyPr>
          <a:lstStyle/>
          <a:p>
            <a:r>
              <a:rPr lang="en-GB" dirty="0" smtClean="0"/>
              <a:t>containers</a:t>
            </a:r>
            <a:r>
              <a:rPr lang="en-GB" dirty="0"/>
              <a:t>:</a:t>
            </a:r>
          </a:p>
          <a:p>
            <a:r>
              <a:rPr lang="en-GB" dirty="0"/>
              <a:t>      - name: </a:t>
            </a:r>
            <a:r>
              <a:rPr lang="en-GB" dirty="0" err="1"/>
              <a:t>nginxhttps</a:t>
            </a:r>
            <a:endParaRPr lang="en-GB" dirty="0"/>
          </a:p>
          <a:p>
            <a:r>
              <a:rPr lang="en-GB" dirty="0"/>
              <a:t>        image: </a:t>
            </a:r>
            <a:r>
              <a:rPr lang="en-GB" b="1" dirty="0" err="1">
                <a:solidFill>
                  <a:srgbClr val="FF0000"/>
                </a:solidFill>
              </a:rPr>
              <a:t>bprashanth</a:t>
            </a:r>
            <a:r>
              <a:rPr lang="en-GB" b="1" dirty="0">
                <a:solidFill>
                  <a:srgbClr val="FF0000"/>
                </a:solidFill>
              </a:rPr>
              <a:t>/nginxhttps:1.0</a:t>
            </a:r>
          </a:p>
          <a:p>
            <a:r>
              <a:rPr lang="en-GB" dirty="0"/>
              <a:t>        ports:</a:t>
            </a:r>
          </a:p>
          <a:p>
            <a:r>
              <a:rPr lang="en-GB" dirty="0"/>
              <a:t>        - </a:t>
            </a:r>
            <a:r>
              <a:rPr lang="en-GB" dirty="0" err="1"/>
              <a:t>containerPort</a:t>
            </a:r>
            <a:r>
              <a:rPr lang="en-GB" dirty="0"/>
              <a:t>: 443</a:t>
            </a:r>
          </a:p>
          <a:p>
            <a:r>
              <a:rPr lang="en-GB" dirty="0"/>
              <a:t>        - </a:t>
            </a:r>
            <a:r>
              <a:rPr lang="en-GB" dirty="0" err="1"/>
              <a:t>containerPort</a:t>
            </a:r>
            <a:r>
              <a:rPr lang="en-GB" dirty="0"/>
              <a:t>: 80</a:t>
            </a:r>
          </a:p>
          <a:p>
            <a:r>
              <a:rPr lang="en-GB" dirty="0"/>
              <a:t>        </a:t>
            </a:r>
            <a:r>
              <a:rPr lang="en-GB" dirty="0" err="1"/>
              <a:t>volumeMounts</a:t>
            </a:r>
            <a:r>
              <a:rPr lang="en-GB" dirty="0"/>
              <a:t>:</a:t>
            </a:r>
          </a:p>
          <a:p>
            <a:r>
              <a:rPr lang="en-GB" dirty="0"/>
              <a:t>        - </a:t>
            </a:r>
            <a:r>
              <a:rPr lang="en-GB" dirty="0" err="1"/>
              <a:t>mountPath</a:t>
            </a:r>
            <a:r>
              <a:rPr lang="en-GB" dirty="0"/>
              <a:t>: /</a:t>
            </a:r>
            <a:r>
              <a:rPr lang="en-GB" dirty="0" err="1"/>
              <a:t>etc</a:t>
            </a:r>
            <a:r>
              <a:rPr lang="en-GB" dirty="0"/>
              <a:t>/</a:t>
            </a:r>
            <a:r>
              <a:rPr lang="en-GB" dirty="0" err="1"/>
              <a:t>nginx</a:t>
            </a:r>
            <a:r>
              <a:rPr lang="en-GB" dirty="0"/>
              <a:t>/</a:t>
            </a:r>
            <a:r>
              <a:rPr lang="en-GB" dirty="0" err="1"/>
              <a:t>ssl</a:t>
            </a:r>
            <a:endParaRPr lang="en-GB" dirty="0"/>
          </a:p>
          <a:p>
            <a:r>
              <a:rPr lang="en-GB" dirty="0"/>
              <a:t>          name: secret-volume</a:t>
            </a:r>
          </a:p>
        </p:txBody>
      </p:sp>
      <p:sp>
        <p:nvSpPr>
          <p:cNvPr id="3" name="TextBox 2"/>
          <p:cNvSpPr txBox="1"/>
          <p:nvPr/>
        </p:nvSpPr>
        <p:spPr>
          <a:xfrm>
            <a:off x="1081663" y="6276009"/>
            <a:ext cx="3518912" cy="369332"/>
          </a:xfrm>
          <a:prstGeom prst="rect">
            <a:avLst/>
          </a:prstGeom>
          <a:noFill/>
        </p:spPr>
        <p:txBody>
          <a:bodyPr wrap="none" rtlCol="0">
            <a:spAutoFit/>
          </a:bodyPr>
          <a:lstStyle/>
          <a:p>
            <a:r>
              <a:rPr lang="en-GB" dirty="0" err="1" smtClean="0">
                <a:solidFill>
                  <a:srgbClr val="FF0000"/>
                </a:solidFill>
              </a:rPr>
              <a:t>nodePort</a:t>
            </a:r>
            <a:r>
              <a:rPr lang="en-GB" dirty="0" smtClean="0">
                <a:solidFill>
                  <a:srgbClr val="FF0000"/>
                </a:solidFill>
              </a:rPr>
              <a:t> value is </a:t>
            </a:r>
            <a:r>
              <a:rPr lang="en-GB" dirty="0" err="1" smtClean="0">
                <a:solidFill>
                  <a:srgbClr val="FF0000"/>
                </a:solidFill>
              </a:rPr>
              <a:t>autogenerated</a:t>
            </a:r>
            <a:endParaRPr lang="en-GB" dirty="0">
              <a:solidFill>
                <a:srgbClr val="FF0000"/>
              </a:solidFill>
            </a:endParaRPr>
          </a:p>
        </p:txBody>
      </p:sp>
      <p:cxnSp>
        <p:nvCxnSpPr>
          <p:cNvPr id="9" name="Elbow Connector 8"/>
          <p:cNvCxnSpPr>
            <a:stCxn id="3" idx="0"/>
          </p:cNvCxnSpPr>
          <p:nvPr/>
        </p:nvCxnSpPr>
        <p:spPr bwMode="auto">
          <a:xfrm rot="16200000" flipV="1">
            <a:off x="1407241" y="4842130"/>
            <a:ext cx="1453568" cy="1414189"/>
          </a:xfrm>
          <a:prstGeom prst="bentConnector3">
            <a:avLst>
              <a:gd name="adj1" fmla="val 100085"/>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276779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61894</TotalTime>
  <Words>8407</Words>
  <Application>Microsoft Office PowerPoint</Application>
  <PresentationFormat>On-screen Show (4:3)</PresentationFormat>
  <Paragraphs>1474</Paragraphs>
  <Slides>95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95</vt:i4>
      </vt:variant>
    </vt:vector>
  </HeadingPairs>
  <TitlesOfParts>
    <vt:vector size="103" baseType="lpstr">
      <vt:lpstr>Arial</vt:lpstr>
      <vt:lpstr>Helvetica</vt:lpstr>
      <vt:lpstr>Helvetica-Narrow</vt:lpstr>
      <vt:lpstr>Impact</vt:lpstr>
      <vt:lpstr>Monotype Sorts</vt:lpstr>
      <vt:lpstr>Times New Roman</vt:lpstr>
      <vt:lpstr>Wingdings</vt:lpstr>
      <vt:lpstr>os-slides</vt:lpstr>
      <vt:lpstr>Kubernetes Services</vt:lpstr>
      <vt:lpstr>Controllers Vs Services</vt:lpstr>
      <vt:lpstr>Quick Architecture Overview</vt:lpstr>
      <vt:lpstr>Service Controller</vt:lpstr>
      <vt:lpstr>Service Object</vt:lpstr>
      <vt:lpstr>Labels and Label Selectors</vt:lpstr>
      <vt:lpstr>Integrating Controllers and Services</vt:lpstr>
      <vt:lpstr>Example Usage</vt:lpstr>
      <vt:lpstr>Create Service</vt:lpstr>
      <vt:lpstr>Create Controller</vt:lpstr>
      <vt:lpstr>Multiple YAML Documents</vt:lpstr>
      <vt:lpstr>Publishing Services: Service Types</vt:lpstr>
      <vt:lpstr>Multiport Service</vt:lpstr>
      <vt:lpstr>Port Types</vt:lpstr>
      <vt:lpstr>PowerPoint Presentation</vt:lpstr>
      <vt:lpstr>PowerPoint Presentation</vt:lpstr>
      <vt:lpstr>PowerPoint Presentation</vt:lpstr>
      <vt:lpstr>PowerPoint Presentation</vt:lpstr>
      <vt:lpstr>PowerPoint Presentation</vt:lpstr>
      <vt:lpstr>URL</vt:lpstr>
      <vt:lpstr>Further Reading</vt:lpstr>
      <vt:lpstr>ClusterIP Service</vt:lpstr>
      <vt:lpstr>Cluster IP</vt:lpstr>
      <vt:lpstr>Cluster IP Communications</vt:lpstr>
      <vt:lpstr>Headless Services</vt:lpstr>
      <vt:lpstr>Manually Creating Services</vt:lpstr>
      <vt:lpstr>Manually Create ClusterIP Service</vt:lpstr>
      <vt:lpstr>Exercise</vt:lpstr>
      <vt:lpstr>Exercise</vt:lpstr>
      <vt:lpstr>Exercise</vt:lpstr>
      <vt:lpstr>Exercise</vt:lpstr>
      <vt:lpstr>Overview</vt:lpstr>
      <vt:lpstr>Playing with the cluster</vt:lpstr>
      <vt:lpstr>Exercise</vt:lpstr>
      <vt:lpstr>Exercise (Cont)</vt:lpstr>
      <vt:lpstr>Exercise: Clean up</vt:lpstr>
      <vt:lpstr>Building Docker Image</vt:lpstr>
      <vt:lpstr>ClusterIP YAML</vt:lpstr>
      <vt:lpstr>Exercise</vt:lpstr>
      <vt:lpstr>Exercise</vt:lpstr>
      <vt:lpstr>Exercise</vt:lpstr>
      <vt:lpstr>Example</vt:lpstr>
      <vt:lpstr>Multiple Port</vt:lpstr>
      <vt:lpstr>NodePort Service</vt:lpstr>
      <vt:lpstr>NodePort</vt:lpstr>
      <vt:lpstr>NodePort (Cont)</vt:lpstr>
      <vt:lpstr>NodePort Service and Pods</vt:lpstr>
      <vt:lpstr>Exercise</vt:lpstr>
      <vt:lpstr>Exercise</vt:lpstr>
      <vt:lpstr>Exercise</vt:lpstr>
      <vt:lpstr>Exercise: Clean up</vt:lpstr>
      <vt:lpstr>NodePort YAML</vt:lpstr>
      <vt:lpstr>Exercise</vt:lpstr>
      <vt:lpstr>Sessions</vt:lpstr>
      <vt:lpstr>Note:</vt:lpstr>
      <vt:lpstr>Why use a NodePort service?</vt:lpstr>
      <vt:lpstr>Example</vt:lpstr>
      <vt:lpstr>Disadvantages</vt:lpstr>
      <vt:lpstr>LoadBalancer Service</vt:lpstr>
      <vt:lpstr>LoadBalancer</vt:lpstr>
      <vt:lpstr>LoadBalancer</vt:lpstr>
      <vt:lpstr>Minikube Tunnelling</vt:lpstr>
      <vt:lpstr>Exercise</vt:lpstr>
      <vt:lpstr>Exercise</vt:lpstr>
      <vt:lpstr>Exercise</vt:lpstr>
      <vt:lpstr>Exercise: Clean up</vt:lpstr>
      <vt:lpstr>LoadBalancer YAML</vt:lpstr>
      <vt:lpstr>Exercise</vt:lpstr>
      <vt:lpstr>Exercise</vt:lpstr>
      <vt:lpstr>Note:</vt:lpstr>
      <vt:lpstr>Example</vt:lpstr>
      <vt:lpstr>ExternalName Service</vt:lpstr>
      <vt:lpstr>ExternalName</vt:lpstr>
      <vt:lpstr>Ingress Controller</vt:lpstr>
      <vt:lpstr>Ingress Controller</vt:lpstr>
      <vt:lpstr>NOTE:</vt:lpstr>
      <vt:lpstr>Ingress YAML</vt:lpstr>
      <vt:lpstr>Ingress Rules</vt:lpstr>
      <vt:lpstr>Exercise</vt:lpstr>
      <vt:lpstr>Exercise</vt:lpstr>
      <vt:lpstr>Note</vt:lpstr>
      <vt:lpstr>Exercise</vt:lpstr>
      <vt:lpstr>Delete the ingress</vt:lpstr>
      <vt:lpstr>Exercise: Fan Out</vt:lpstr>
      <vt:lpstr>Exercise</vt:lpstr>
      <vt:lpstr>Describe</vt:lpstr>
      <vt:lpstr>Name based virtual hosting</vt:lpstr>
      <vt:lpstr>Exercise</vt:lpstr>
      <vt:lpstr>Example</vt:lpstr>
      <vt:lpstr>Useful links</vt:lpstr>
      <vt:lpstr>Ingress Load Balancer</vt:lpstr>
      <vt:lpstr>Non-Standard ports</vt:lpstr>
      <vt:lpstr>Example (non-standard port)</vt:lpstr>
      <vt:lpstr>Example1 : Deployment file (deployment.yml)</vt:lpstr>
      <vt:lpstr>Example2 : Deployment file (deployment.yml)</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1755</cp:revision>
  <cp:lastPrinted>2001-06-14T13:58:17Z</cp:lastPrinted>
  <dcterms:created xsi:type="dcterms:W3CDTF">1999-06-25T18:38:26Z</dcterms:created>
  <dcterms:modified xsi:type="dcterms:W3CDTF">2021-03-10T12:20:42Z</dcterms:modified>
</cp:coreProperties>
</file>