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65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76476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2084557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2224615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5AAC6F-EC10-4393-A1AC-4A7DCE0DE8F3}" type="datetimeFigureOut">
              <a:rPr lang="en-IN" smtClean="0"/>
              <a:t>15-11-2023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4041002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5AAC6F-EC10-4393-A1AC-4A7DCE0DE8F3}" type="datetimeFigureOut">
              <a:rPr lang="en-IN" smtClean="0"/>
              <a:t>15-11-2023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223245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75AAC6F-EC10-4393-A1AC-4A7DCE0DE8F3}" type="datetimeFigureOut">
              <a:rPr lang="en-IN" smtClean="0"/>
              <a:t>15-11-2023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309812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5AAC6F-EC10-4393-A1AC-4A7DCE0DE8F3}" type="datetimeFigureOut">
              <a:rPr lang="en-IN" smtClean="0"/>
              <a:t>15-11-2023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644151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75AAC6F-EC10-4393-A1AC-4A7DCE0DE8F3}" type="datetimeFigureOut">
              <a:rPr lang="en-IN" smtClean="0"/>
              <a:t>15-11-2023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312742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75AAC6F-EC10-4393-A1AC-4A7DCE0DE8F3}" type="datetimeFigureOut">
              <a:rPr lang="en-IN" smtClean="0"/>
              <a:t>15-11-2023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3858278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127053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16D6166-2B42-4F11-BAA6-8ABAE1BE810C}" type="datetimeFigureOut">
              <a:rPr lang="en-US" noProof="0" smtClean="0"/>
              <a:t>11/15/2023</a:t>
            </a:fld>
            <a:endParaRPr lang="en-US" noProof="0" dirty="0"/>
          </a:p>
        </p:txBody>
      </p:sp>
      <p:sp>
        <p:nvSpPr>
          <p:cNvPr id="5" name="Footer Placeholder 4"/>
          <p:cNvSpPr>
            <a:spLocks noGrp="1"/>
          </p:cNvSpPr>
          <p:nvPr>
            <p:ph type="ftr" sz="quarter" idx="11"/>
          </p:nvPr>
        </p:nvSpPr>
        <p:spPr/>
        <p:txBody>
          <a:bodyPr/>
          <a:lstStyle/>
          <a:p>
            <a:r>
              <a:rPr lang="en-US" noProof="0" smtClean="0"/>
              <a:t>Add a footer</a:t>
            </a:r>
            <a:endParaRPr lang="en-US" noProof="0" dirty="0"/>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grpSp>
        <p:nvGrpSpPr>
          <p:cNvPr id="10" name="Group 9">
            <a:extLst>
              <a:ext uri="{FF2B5EF4-FFF2-40B4-BE49-F238E27FC236}">
                <a16:creationId xmlns:a16="http://schemas.microsoft.com/office/drawing/2014/main" id="{D7FCAB52-C8F0-4659-9B95-C792632631CE}"/>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1" name="Graphic 18" descr="Single gear">
              <a:extLst>
                <a:ext uri="{FF2B5EF4-FFF2-40B4-BE49-F238E27FC236}">
                  <a16:creationId xmlns:a16="http://schemas.microsoft.com/office/drawing/2014/main" id="{5E98770F-9E46-4F69-9A76-F671813AF57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t="18078" r="23442"/>
            <a:stretch/>
          </p:blipFill>
          <p:spPr bwMode="ltGray">
            <a:xfrm>
              <a:off x="8994950" y="0"/>
              <a:ext cx="3197050" cy="3421066"/>
            </a:xfrm>
            <a:prstGeom prst="rect">
              <a:avLst/>
            </a:prstGeom>
          </p:spPr>
        </p:pic>
        <p:pic>
          <p:nvPicPr>
            <p:cNvPr id="12" name="Graphic 19" descr="Single gear">
              <a:extLst>
                <a:ext uri="{FF2B5EF4-FFF2-40B4-BE49-F238E27FC236}">
                  <a16:creationId xmlns:a16="http://schemas.microsoft.com/office/drawing/2014/main" id="{F08BF8CF-C3C2-4767-B88B-DE07E6A628E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7232499" y="667872"/>
              <a:ext cx="2880000" cy="2880000"/>
            </a:xfrm>
            <a:prstGeom prst="rect">
              <a:avLst/>
            </a:prstGeom>
          </p:spPr>
        </p:pic>
        <p:pic>
          <p:nvPicPr>
            <p:cNvPr id="13" name="Graphic 20" descr="Single gear">
              <a:extLst>
                <a:ext uri="{FF2B5EF4-FFF2-40B4-BE49-F238E27FC236}">
                  <a16:creationId xmlns:a16="http://schemas.microsoft.com/office/drawing/2014/main" id="{E63AFEB7-4AAE-448E-8B0B-C2F2287771A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746667" y="2184726"/>
              <a:ext cx="2880000" cy="2880000"/>
            </a:xfrm>
            <a:prstGeom prst="rect">
              <a:avLst/>
            </a:prstGeom>
          </p:spPr>
        </p:pic>
        <p:pic>
          <p:nvPicPr>
            <p:cNvPr id="14" name="Graphic 21" descr="Single gear">
              <a:extLst>
                <a:ext uri="{FF2B5EF4-FFF2-40B4-BE49-F238E27FC236}">
                  <a16:creationId xmlns:a16="http://schemas.microsoft.com/office/drawing/2014/main" id="{E279C731-1AAF-453A-94B0-6CC29203950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905182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855779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324146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351055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5657926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75AAC6F-EC10-4393-A1AC-4A7DCE0DE8F3}" type="datetimeFigureOut">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68AB80-C63D-46FA-A388-CBEF73D0526B}" type="slidenum">
              <a:rPr lang="en-IN" smtClean="0"/>
              <a:t>‹#›</a:t>
            </a:fld>
            <a:endParaRPr lang="en-IN"/>
          </a:p>
        </p:txBody>
      </p:sp>
    </p:spTree>
    <p:extLst>
      <p:ext uri="{BB962C8B-B14F-4D97-AF65-F5344CB8AC3E}">
        <p14:creationId xmlns:p14="http://schemas.microsoft.com/office/powerpoint/2010/main" val="1530711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75AAC6F-EC10-4393-A1AC-4A7DCE0DE8F3}" type="datetimeFigureOut">
              <a:rPr lang="en-IN" smtClean="0"/>
              <a:t>15-11-2023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268AB80-C63D-46FA-A388-CBEF73D0526B}" type="slidenum">
              <a:rPr lang="en-IN" smtClean="0"/>
              <a:t>‹#›</a:t>
            </a:fld>
            <a:endParaRPr lang="en-IN"/>
          </a:p>
        </p:txBody>
      </p:sp>
    </p:spTree>
    <p:extLst>
      <p:ext uri="{BB962C8B-B14F-4D97-AF65-F5344CB8AC3E}">
        <p14:creationId xmlns:p14="http://schemas.microsoft.com/office/powerpoint/2010/main" val="271222761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phic 8" descr="Book icon">
            <a:extLst>
              <a:ext uri="{FF2B5EF4-FFF2-40B4-BE49-F238E27FC236}">
                <a16:creationId xmlns:a16="http://schemas.microsoft.com/office/drawing/2014/main" id="{E26792AF-5D39-4A12-8EDD-CC09A60BDA44}"/>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344993" y="2961000"/>
            <a:ext cx="936000" cy="936000"/>
          </a:xfrm>
          <a:prstGeom prst="rect">
            <a:avLst/>
          </a:prstGeom>
        </p:spPr>
      </p:pic>
      <p:sp>
        <p:nvSpPr>
          <p:cNvPr id="2" name="Title 1">
            <a:extLst>
              <a:ext uri="{FF2B5EF4-FFF2-40B4-BE49-F238E27FC236}">
                <a16:creationId xmlns:a16="http://schemas.microsoft.com/office/drawing/2014/main" id="{8B98BBFB-4314-436C-A688-96F483D693AB}"/>
              </a:ext>
            </a:extLst>
          </p:cNvPr>
          <p:cNvSpPr>
            <a:spLocks noGrp="1"/>
          </p:cNvSpPr>
          <p:nvPr>
            <p:ph type="ctrTitle"/>
          </p:nvPr>
        </p:nvSpPr>
        <p:spPr>
          <a:xfrm>
            <a:off x="1911234" y="554056"/>
            <a:ext cx="7811193" cy="3566160"/>
          </a:xfrm>
        </p:spPr>
        <p:txBody>
          <a:bodyPr anchor="ctr" anchorCtr="0"/>
          <a:lstStyle/>
          <a:p>
            <a:r>
              <a:rPr lang="en-US" sz="6600" b="1" dirty="0" smtClean="0"/>
              <a:t>Research Proposal </a:t>
            </a:r>
            <a:endParaRPr lang="en-US" sz="6600" b="1" dirty="0"/>
          </a:p>
        </p:txBody>
      </p:sp>
      <p:sp>
        <p:nvSpPr>
          <p:cNvPr id="3" name="Subtitle 2">
            <a:extLst>
              <a:ext uri="{FF2B5EF4-FFF2-40B4-BE49-F238E27FC236}">
                <a16:creationId xmlns:a16="http://schemas.microsoft.com/office/drawing/2014/main" id="{6AA173D3-8B7E-4F91-B862-AC30CB0D2705}"/>
              </a:ext>
            </a:extLst>
          </p:cNvPr>
          <p:cNvSpPr>
            <a:spLocks noGrp="1"/>
          </p:cNvSpPr>
          <p:nvPr>
            <p:ph type="subTitle" idx="1"/>
          </p:nvPr>
        </p:nvSpPr>
        <p:spPr>
          <a:xfrm>
            <a:off x="2022070" y="2961000"/>
            <a:ext cx="7251240" cy="2686584"/>
          </a:xfrm>
        </p:spPr>
        <p:txBody>
          <a:bodyPr>
            <a:noAutofit/>
          </a:bodyPr>
          <a:lstStyle/>
          <a:p>
            <a:r>
              <a:rPr lang="en-US" b="1" cap="none" dirty="0" smtClean="0">
                <a:latin typeface="Arial" panose="020B0604020202020204" pitchFamily="34" charset="0"/>
                <a:cs typeface="Arial" panose="020B0604020202020204" pitchFamily="34" charset="0"/>
              </a:rPr>
              <a:t>Student Number: 2241660</a:t>
            </a:r>
          </a:p>
          <a:p>
            <a:r>
              <a:rPr lang="en-US" b="1" cap="none" dirty="0" smtClean="0">
                <a:latin typeface="Arial" panose="020B0604020202020204" pitchFamily="34" charset="0"/>
                <a:cs typeface="Arial" panose="020B0604020202020204" pitchFamily="34" charset="0"/>
              </a:rPr>
              <a:t>Student Name: Yasar Ahemed Mukhtar Ahemad</a:t>
            </a:r>
          </a:p>
          <a:p>
            <a:r>
              <a:rPr lang="en-US" b="1" cap="none" dirty="0" smtClean="0">
                <a:latin typeface="Arial" panose="020B0604020202020204" pitchFamily="34" charset="0"/>
                <a:cs typeface="Arial" panose="020B0604020202020204" pitchFamily="34" charset="0"/>
              </a:rPr>
              <a:t>Module Code: </a:t>
            </a:r>
            <a:r>
              <a:rPr lang="en-IN" b="1" dirty="0"/>
              <a:t>LCHS7001_LON</a:t>
            </a:r>
          </a:p>
          <a:p>
            <a:r>
              <a:rPr lang="en-US" b="1" cap="none" dirty="0" smtClean="0">
                <a:latin typeface="Arial" panose="020B0604020202020204" pitchFamily="34" charset="0"/>
                <a:cs typeface="Arial" panose="020B0604020202020204" pitchFamily="34" charset="0"/>
              </a:rPr>
              <a:t>Module Title: Practice-based Research </a:t>
            </a:r>
          </a:p>
          <a:p>
            <a:r>
              <a:rPr lang="en-US" b="1" cap="none" dirty="0" smtClean="0">
                <a:latin typeface="Arial" panose="020B0604020202020204" pitchFamily="34" charset="0"/>
                <a:cs typeface="Arial" panose="020B0604020202020204" pitchFamily="34" charset="0"/>
              </a:rPr>
              <a:t>Lecturer’s Name: Dr Diola Bijihout</a:t>
            </a:r>
            <a:endParaRPr lang="en-US" b="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07513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 Identification </a:t>
            </a:r>
            <a:endParaRPr lang="en-US" dirty="0"/>
          </a:p>
        </p:txBody>
      </p:sp>
      <p:sp>
        <p:nvSpPr>
          <p:cNvPr id="3" name="Content Placeholder 2"/>
          <p:cNvSpPr>
            <a:spLocks noGrp="1"/>
          </p:cNvSpPr>
          <p:nvPr>
            <p:ph idx="1"/>
          </p:nvPr>
        </p:nvSpPr>
        <p:spPr>
          <a:xfrm>
            <a:off x="1195535" y="1967761"/>
            <a:ext cx="9960146" cy="4114384"/>
          </a:xfrm>
        </p:spPr>
        <p:txBody>
          <a:bodyPr>
            <a:normAutofit/>
          </a:bodyPr>
          <a:lstStyle/>
          <a:p>
            <a:r>
              <a:rPr lang="en-US" dirty="0">
                <a:latin typeface="Arial" panose="020B0604020202020204" pitchFamily="34" charset="0"/>
                <a:cs typeface="Arial" panose="020B0604020202020204" pitchFamily="34" charset="0"/>
              </a:rPr>
              <a:t>Mental health issues are widespread across various segments of the UK population, but they disproportionately affect underserved </a:t>
            </a:r>
            <a:r>
              <a:rPr lang="en-US" dirty="0" smtClean="0">
                <a:latin typeface="Arial" panose="020B0604020202020204" pitchFamily="34" charset="0"/>
                <a:cs typeface="Arial" panose="020B0604020202020204" pitchFamily="34" charset="0"/>
              </a:rPr>
              <a:t>groups</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(Rockhill </a:t>
            </a:r>
            <a:r>
              <a:rPr lang="en-US" dirty="0">
                <a:latin typeface="Arial" panose="020B0604020202020204" pitchFamily="34" charset="0"/>
                <a:cs typeface="Arial" panose="020B0604020202020204" pitchFamily="34" charset="0"/>
              </a:rPr>
              <a:t>et al., 2010).</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These populations often experience higher rates of mental health disorders, such as depression, anxiety, and stress-related conditions. (Pitchforth et al., 2018).</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prevalence is compounded by factors like poverty, unemployment, poor education, and social exclusion, which can exacerbate mental health problems.(WHO, 2018</a:t>
            </a:r>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Socio-economic factors play a significant role in limiting access to mental health services</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Dupéré et al., 2018).</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rise in cases has led to increased hospital admissions and strain on health services (Shah et al., 2020).</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prevalence of these problems highlights the critical need for targeted public health interventions to address these barriers. (Moledina et al., 2021).</a:t>
            </a:r>
          </a:p>
        </p:txBody>
      </p:sp>
    </p:spTree>
    <p:extLst>
      <p:ext uri="{BB962C8B-B14F-4D97-AF65-F5344CB8AC3E}">
        <p14:creationId xmlns:p14="http://schemas.microsoft.com/office/powerpoint/2010/main" val="10092571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Proposed Research Title </a:t>
            </a:r>
            <a:endParaRPr lang="en-US" dirty="0"/>
          </a:p>
        </p:txBody>
      </p:sp>
      <p:sp>
        <p:nvSpPr>
          <p:cNvPr id="3" name="Content Placeholder 2"/>
          <p:cNvSpPr>
            <a:spLocks noGrp="1"/>
          </p:cNvSpPr>
          <p:nvPr>
            <p:ph idx="1"/>
          </p:nvPr>
        </p:nvSpPr>
        <p:spPr>
          <a:xfrm>
            <a:off x="1041862" y="1930400"/>
            <a:ext cx="10457411" cy="3446702"/>
          </a:xfrm>
        </p:spPr>
        <p:txBody>
          <a:bodyPr>
            <a:normAutofit/>
          </a:bodyPr>
          <a:lstStyle/>
          <a:p>
            <a:pPr marL="0" indent="0">
              <a:lnSpc>
                <a:spcPct val="100000"/>
              </a:lnSpc>
              <a:buNone/>
            </a:pPr>
            <a:r>
              <a:rPr lang="en-US" sz="3600" dirty="0">
                <a:latin typeface="Arial" panose="020B0604020202020204" pitchFamily="34" charset="0"/>
                <a:cs typeface="Arial" panose="020B0604020202020204" pitchFamily="34" charset="0"/>
              </a:rPr>
              <a:t>Analyzing Socio-Economic Determinants and Access Barriers to Mental Health Services in the UK's Underserved Populations</a:t>
            </a:r>
          </a:p>
        </p:txBody>
      </p:sp>
    </p:spTree>
    <p:extLst>
      <p:ext uri="{BB962C8B-B14F-4D97-AF65-F5344CB8AC3E}">
        <p14:creationId xmlns:p14="http://schemas.microsoft.com/office/powerpoint/2010/main" val="158979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t>Introduction </a:t>
            </a:r>
            <a:endParaRPr lang="en-US" sz="4400" dirty="0"/>
          </a:p>
        </p:txBody>
      </p:sp>
      <p:sp>
        <p:nvSpPr>
          <p:cNvPr id="3" name="Content Placeholder 2"/>
          <p:cNvSpPr>
            <a:spLocks noGrp="1"/>
          </p:cNvSpPr>
          <p:nvPr>
            <p:ph idx="1"/>
          </p:nvPr>
        </p:nvSpPr>
        <p:spPr>
          <a:xfrm>
            <a:off x="1004916" y="1391937"/>
            <a:ext cx="10477099" cy="3640666"/>
          </a:xfrm>
        </p:spPr>
        <p:txBody>
          <a:bodyPr>
            <a:noAutofit/>
          </a:bodyPr>
          <a:lstStyle/>
          <a:p>
            <a:r>
              <a:rPr lang="en-US" sz="2000" dirty="0">
                <a:latin typeface="Arial" panose="020B0604020202020204" pitchFamily="34" charset="0"/>
                <a:cs typeface="Arial" panose="020B0604020202020204" pitchFamily="34" charset="0"/>
              </a:rPr>
              <a:t>Mental health, a crucial component of overall wellbeing, remains a challenging frontier for public </a:t>
            </a:r>
            <a:r>
              <a:rPr lang="en-US" sz="2000" dirty="0" smtClean="0">
                <a:latin typeface="Arial" panose="020B0604020202020204" pitchFamily="34" charset="0"/>
                <a:cs typeface="Arial" panose="020B0604020202020204" pitchFamily="34" charset="0"/>
              </a:rPr>
              <a:t>health.(</a:t>
            </a:r>
            <a:r>
              <a:rPr lang="en-US" sz="2000" dirty="0">
                <a:latin typeface="Arial" panose="020B0604020202020204" pitchFamily="34" charset="0"/>
                <a:cs typeface="Arial" panose="020B0604020202020204" pitchFamily="34" charset="0"/>
              </a:rPr>
              <a:t>Gross et al., 2019).</a:t>
            </a:r>
            <a:endParaRPr lang="en-US" sz="2000" dirty="0" smtClean="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 field of mental health care in the United Kingdom is marked by significant disparities, especially among its underserved populations</a:t>
            </a: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Burke et al., 2017).</a:t>
            </a:r>
            <a:endParaRPr lang="en-US" sz="2000" dirty="0" smtClean="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 stark reality is that while mental health issues do not discriminate, the accessibility and quality of mental health care services in the UK do, often leaving the most vulnerable sections of society at a disadvantage</a:t>
            </a: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Downs et al., 2017). </a:t>
            </a:r>
            <a:endParaRPr lang="en-US" sz="2000" dirty="0" smtClean="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 prevalence is compounded by factors like poverty, unemployment, poor education, and social exclusion, which can exacerbate mental health problems.(Mackie </a:t>
            </a:r>
            <a:r>
              <a:rPr lang="en-US" sz="2000" dirty="0" smtClean="0">
                <a:latin typeface="Arial" panose="020B0604020202020204" pitchFamily="34" charset="0"/>
                <a:cs typeface="Arial" panose="020B0604020202020204" pitchFamily="34" charset="0"/>
              </a:rPr>
              <a:t>and </a:t>
            </a:r>
            <a:r>
              <a:rPr lang="en-US" sz="2000" dirty="0">
                <a:latin typeface="Arial" panose="020B0604020202020204" pitchFamily="34" charset="0"/>
                <a:cs typeface="Arial" panose="020B0604020202020204" pitchFamily="34" charset="0"/>
              </a:rPr>
              <a:t>Bates, 2018).</a:t>
            </a:r>
            <a:endParaRPr lang="en-US" sz="2000" dirty="0" smtClean="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Given its widespread prevalence and significant social and individual implications, this study will focus on understanding depression and anxiety in young people.</a:t>
            </a:r>
          </a:p>
        </p:txBody>
      </p:sp>
    </p:spTree>
    <p:extLst>
      <p:ext uri="{BB962C8B-B14F-4D97-AF65-F5344CB8AC3E}">
        <p14:creationId xmlns:p14="http://schemas.microsoft.com/office/powerpoint/2010/main" val="23219909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400" dirty="0" smtClean="0"/>
              <a:t>Literature Based Background to the Study</a:t>
            </a:r>
            <a:endParaRPr lang="en-US" sz="4400" dirty="0"/>
          </a:p>
        </p:txBody>
      </p:sp>
      <p:sp>
        <p:nvSpPr>
          <p:cNvPr id="3" name="Content Placeholder 2"/>
          <p:cNvSpPr>
            <a:spLocks noGrp="1"/>
          </p:cNvSpPr>
          <p:nvPr>
            <p:ph idx="1"/>
          </p:nvPr>
        </p:nvSpPr>
        <p:spPr>
          <a:xfrm>
            <a:off x="1097280" y="2074243"/>
            <a:ext cx="10058401" cy="4470935"/>
          </a:xfrm>
        </p:spPr>
        <p:txBody>
          <a:bodyPr>
            <a:noAutofit/>
          </a:bodyPr>
          <a:lstStyle/>
          <a:p>
            <a:r>
              <a:rPr lang="en-US" sz="2100" dirty="0">
                <a:latin typeface="Arial" panose="020B0604020202020204" pitchFamily="34" charset="0"/>
                <a:cs typeface="Arial" panose="020B0604020202020204" pitchFamily="34" charset="0"/>
              </a:rPr>
              <a:t>Wilkinson and Pickett (2009) demonstrated that socio-economic inequalities have a profound impact on mental health outcomes. They argued that societies with greater income disparities tend to have higher rates of mental health disorders.</a:t>
            </a:r>
          </a:p>
          <a:p>
            <a:r>
              <a:rPr lang="en-US" sz="2100" dirty="0">
                <a:latin typeface="Arial" panose="020B0604020202020204" pitchFamily="34" charset="0"/>
                <a:cs typeface="Arial" panose="020B0604020202020204" pitchFamily="34" charset="0"/>
              </a:rPr>
              <a:t>Morgan et al. (2012</a:t>
            </a:r>
            <a:r>
              <a:rPr lang="en-US" sz="2100" dirty="0" smtClean="0">
                <a:latin typeface="Arial" panose="020B0604020202020204" pitchFamily="34" charset="0"/>
                <a:cs typeface="Arial" panose="020B0604020202020204" pitchFamily="34" charset="0"/>
              </a:rPr>
              <a:t>) </a:t>
            </a:r>
            <a:r>
              <a:rPr lang="en-US" sz="2100" dirty="0">
                <a:latin typeface="Arial" panose="020B0604020202020204" pitchFamily="34" charset="0"/>
                <a:cs typeface="Arial" panose="020B0604020202020204" pitchFamily="34" charset="0"/>
              </a:rPr>
              <a:t>emphasized the role of social determinants, such as education, employment, and living conditions, in influencing access to mental health care  (Morgan et al., 2012).</a:t>
            </a:r>
            <a:endParaRPr lang="en-US" sz="2100" dirty="0" smtClean="0">
              <a:latin typeface="Arial" panose="020B0604020202020204" pitchFamily="34" charset="0"/>
              <a:cs typeface="Arial" panose="020B0604020202020204" pitchFamily="34" charset="0"/>
            </a:endParaRPr>
          </a:p>
          <a:p>
            <a:r>
              <a:rPr lang="en-US" sz="2100" dirty="0" smtClean="0">
                <a:latin typeface="Arial" panose="020B0604020202020204" pitchFamily="34" charset="0"/>
                <a:cs typeface="Arial" panose="020B0604020202020204" pitchFamily="34" charset="0"/>
              </a:rPr>
              <a:t>Bhui </a:t>
            </a:r>
            <a:r>
              <a:rPr lang="en-US" sz="2100" dirty="0">
                <a:latin typeface="Arial" panose="020B0604020202020204" pitchFamily="34" charset="0"/>
                <a:cs typeface="Arial" panose="020B0604020202020204" pitchFamily="34" charset="0"/>
              </a:rPr>
              <a:t>and Bhugra (2004) highlighted that ethnic minorities in the UK often face cultural and linguistic barriers when accessing mental health </a:t>
            </a:r>
            <a:r>
              <a:rPr lang="en-US" sz="2100" dirty="0" smtClean="0">
                <a:latin typeface="Arial" panose="020B0604020202020204" pitchFamily="34" charset="0"/>
                <a:cs typeface="Arial" panose="020B0604020202020204" pitchFamily="34" charset="0"/>
              </a:rPr>
              <a:t>services . </a:t>
            </a:r>
          </a:p>
          <a:p>
            <a:r>
              <a:rPr lang="en-US" sz="2100" dirty="0">
                <a:latin typeface="Arial" panose="020B0604020202020204" pitchFamily="34" charset="0"/>
                <a:cs typeface="Arial" panose="020B0604020202020204" pitchFamily="34" charset="0"/>
              </a:rPr>
              <a:t>Fone et al. (2014) indicated that individuals in rural areas or deprived urban regions in the UK face significant challenges in accessing mental health care due to the scarcity of services and lack of transportation (Fone et al., 2014).</a:t>
            </a:r>
            <a:endParaRPr lang="en-US" sz="21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61979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400" dirty="0"/>
              <a:t>Literature Based Background to the Study</a:t>
            </a:r>
          </a:p>
        </p:txBody>
      </p:sp>
      <p:sp>
        <p:nvSpPr>
          <p:cNvPr id="3" name="Content Placeholder 2"/>
          <p:cNvSpPr>
            <a:spLocks noGrp="1"/>
          </p:cNvSpPr>
          <p:nvPr>
            <p:ph idx="1"/>
          </p:nvPr>
        </p:nvSpPr>
        <p:spPr>
          <a:xfrm>
            <a:off x="1097280" y="1984278"/>
            <a:ext cx="10058400" cy="4368395"/>
          </a:xfrm>
        </p:spPr>
        <p:txBody>
          <a:bodyPr>
            <a:normAutofit/>
          </a:bodyPr>
          <a:lstStyle/>
          <a:p>
            <a:r>
              <a:rPr lang="en-US" dirty="0">
                <a:latin typeface="Arial" panose="020B0604020202020204" pitchFamily="34" charset="0"/>
                <a:cs typeface="Arial" panose="020B0604020202020204" pitchFamily="34" charset="0"/>
              </a:rPr>
              <a:t>Thornicroft and Tansella (2013) </a:t>
            </a:r>
            <a:r>
              <a:rPr lang="en-US" dirty="0" smtClean="0">
                <a:latin typeface="Arial" panose="020B0604020202020204" pitchFamily="34" charset="0"/>
                <a:cs typeface="Arial" panose="020B0604020202020204" pitchFamily="34" charset="0"/>
              </a:rPr>
              <a:t>suggested </a:t>
            </a:r>
            <a:r>
              <a:rPr lang="en-US" dirty="0">
                <a:latin typeface="Arial" panose="020B0604020202020204" pitchFamily="34" charset="0"/>
                <a:cs typeface="Arial" panose="020B0604020202020204" pitchFamily="34" charset="0"/>
              </a:rPr>
              <a:t>that community-based interventions and policies that address socio-economic and cultural barriers could lead to more equitable access to mental health care (Thornicroft &amp; Tansella, 2013). </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Lower socio-economic status is often linked with reduced access to mental health services and poorer mental health outcomes (Vestbo and Lange, 2015). </a:t>
            </a:r>
          </a:p>
          <a:p>
            <a:r>
              <a:rPr lang="en-US" dirty="0">
                <a:latin typeface="Arial" panose="020B0604020202020204" pitchFamily="34" charset="0"/>
                <a:cs typeface="Arial" panose="020B0604020202020204" pitchFamily="34" charset="0"/>
              </a:rPr>
              <a:t>Research has consistently shown that socio-economic status (SES) is a significant predictor of mental health outcomes.(Reisner et al., 2016).</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These studies collectively underscore the multifaceted nature of the challenges faced by underserved populations in accessing mental health services in the UK. </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existing literature provides a solid foundation for this study, which aims to delve deeper into these issues and explore effective public health interventions to mitigate these disparities.</a:t>
            </a:r>
          </a:p>
        </p:txBody>
      </p:sp>
    </p:spTree>
    <p:extLst>
      <p:ext uri="{BB962C8B-B14F-4D97-AF65-F5344CB8AC3E}">
        <p14:creationId xmlns:p14="http://schemas.microsoft.com/office/powerpoint/2010/main" val="8369457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Research Objectives and Question </a:t>
            </a:r>
            <a:endParaRPr lang="en-US" dirty="0"/>
          </a:p>
        </p:txBody>
      </p:sp>
      <p:sp>
        <p:nvSpPr>
          <p:cNvPr id="3" name="Content Placeholder 2"/>
          <p:cNvSpPr>
            <a:spLocks noGrp="1"/>
          </p:cNvSpPr>
          <p:nvPr>
            <p:ph idx="1"/>
          </p:nvPr>
        </p:nvSpPr>
        <p:spPr>
          <a:xfrm>
            <a:off x="638541" y="1930400"/>
            <a:ext cx="10058400" cy="4023360"/>
          </a:xfrm>
        </p:spPr>
        <p:txBody>
          <a:bodyPr>
            <a:normAutofit/>
          </a:bodyPr>
          <a:lstStyle/>
          <a:p>
            <a:pPr marL="0" indent="0">
              <a:buNone/>
            </a:pPr>
            <a:r>
              <a:rPr lang="en-US" b="1" dirty="0">
                <a:latin typeface="Arial" panose="020B0604020202020204" pitchFamily="34" charset="0"/>
                <a:cs typeface="Arial" panose="020B0604020202020204" pitchFamily="34" charset="0"/>
              </a:rPr>
              <a:t>Research question</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What are the key socio-economic determinants that influence access to mental health services among underserved populations in the UK</a:t>
            </a:r>
            <a:r>
              <a:rPr lang="en-US" dirty="0" smtClean="0">
                <a:latin typeface="Arial" panose="020B0604020202020204" pitchFamily="34" charset="0"/>
                <a:cs typeface="Arial" panose="020B0604020202020204" pitchFamily="34" charset="0"/>
              </a:rPr>
              <a:t>?</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How can public health interventions be effectively designed and implemented to improve access to mental health services and reduce disparities among these populations?</a:t>
            </a:r>
            <a:endParaRPr lang="en-US" dirty="0" smtClean="0">
              <a:latin typeface="Arial" panose="020B0604020202020204" pitchFamily="34" charset="0"/>
              <a:cs typeface="Arial" panose="020B0604020202020204" pitchFamily="34" charset="0"/>
            </a:endParaRPr>
          </a:p>
          <a:p>
            <a:pPr marL="0" indent="0">
              <a:buNone/>
            </a:pPr>
            <a:r>
              <a:rPr lang="en-US" b="1" dirty="0" smtClean="0">
                <a:latin typeface="Arial" panose="020B0604020202020204" pitchFamily="34" charset="0"/>
                <a:cs typeface="Arial" panose="020B0604020202020204" pitchFamily="34" charset="0"/>
              </a:rPr>
              <a:t>Research Objectives</a:t>
            </a:r>
            <a:endParaRPr lang="en-US" b="1"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To identify and analyze the various socio-economic factors </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that impact the ability of underserved populations in the UK to access mental health services. </a:t>
            </a:r>
            <a:endParaRPr lang="en-US" dirty="0" smtClean="0">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To develop and propose targeted public health interventions based on the identified socio-economic determinants and barriers. </a:t>
            </a:r>
          </a:p>
        </p:txBody>
      </p:sp>
    </p:spTree>
    <p:extLst>
      <p:ext uri="{BB962C8B-B14F-4D97-AF65-F5344CB8AC3E}">
        <p14:creationId xmlns:p14="http://schemas.microsoft.com/office/powerpoint/2010/main" val="1295768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Methodology </a:t>
            </a:r>
            <a:endParaRPr lang="en-US" dirty="0"/>
          </a:p>
        </p:txBody>
      </p:sp>
      <p:graphicFrame>
        <p:nvGraphicFramePr>
          <p:cNvPr id="7" name="Content Placeholder 6"/>
          <p:cNvGraphicFramePr>
            <a:graphicFrameLocks noGrp="1"/>
          </p:cNvGraphicFramePr>
          <p:nvPr>
            <p:ph idx="1"/>
            <p:extLst/>
          </p:nvPr>
        </p:nvGraphicFramePr>
        <p:xfrm>
          <a:off x="1257300" y="1870710"/>
          <a:ext cx="9898380" cy="4473565"/>
        </p:xfrm>
        <a:graphic>
          <a:graphicData uri="http://schemas.openxmlformats.org/drawingml/2006/table">
            <a:tbl>
              <a:tblPr firstRow="1" bandRow="1">
                <a:tableStyleId>{37CE84F3-28C3-443E-9E96-99CF82512B78}</a:tableStyleId>
              </a:tblPr>
              <a:tblGrid>
                <a:gridCol w="2845283">
                  <a:extLst>
                    <a:ext uri="{9D8B030D-6E8A-4147-A177-3AD203B41FA5}">
                      <a16:colId xmlns:a16="http://schemas.microsoft.com/office/drawing/2014/main" val="3352754869"/>
                    </a:ext>
                  </a:extLst>
                </a:gridCol>
                <a:gridCol w="7053097">
                  <a:extLst>
                    <a:ext uri="{9D8B030D-6E8A-4147-A177-3AD203B41FA5}">
                      <a16:colId xmlns:a16="http://schemas.microsoft.com/office/drawing/2014/main" val="3223660594"/>
                    </a:ext>
                  </a:extLst>
                </a:gridCol>
              </a:tblGrid>
              <a:tr h="331833">
                <a:tc>
                  <a:txBody>
                    <a:bodyPr/>
                    <a:lstStyle/>
                    <a:p>
                      <a:pPr>
                        <a:lnSpc>
                          <a:spcPct val="100000"/>
                        </a:lnSpc>
                      </a:pPr>
                      <a:r>
                        <a:rPr lang="en-US" dirty="0" smtClean="0"/>
                        <a:t>Research Component </a:t>
                      </a:r>
                      <a:endParaRPr lang="en-US" dirty="0"/>
                    </a:p>
                  </a:txBody>
                  <a:tcPr/>
                </a:tc>
                <a:tc>
                  <a:txBody>
                    <a:bodyPr/>
                    <a:lstStyle/>
                    <a:p>
                      <a:pPr>
                        <a:lnSpc>
                          <a:spcPct val="100000"/>
                        </a:lnSpc>
                      </a:pPr>
                      <a:r>
                        <a:rPr lang="en-US" dirty="0" smtClean="0"/>
                        <a:t>Description </a:t>
                      </a:r>
                      <a:endParaRPr lang="en-US" dirty="0"/>
                    </a:p>
                  </a:txBody>
                  <a:tcPr/>
                </a:tc>
                <a:extLst>
                  <a:ext uri="{0D108BD9-81ED-4DB2-BD59-A6C34878D82A}">
                    <a16:rowId xmlns:a16="http://schemas.microsoft.com/office/drawing/2014/main" val="1102605938"/>
                  </a:ext>
                </a:extLst>
              </a:tr>
              <a:tr h="727323">
                <a:tc>
                  <a:txBody>
                    <a:bodyPr/>
                    <a:lstStyle/>
                    <a:p>
                      <a:pPr>
                        <a:lnSpc>
                          <a:spcPct val="100000"/>
                        </a:lnSpc>
                      </a:pPr>
                      <a:r>
                        <a:rPr lang="en-US" sz="1600" dirty="0" smtClean="0"/>
                        <a:t>Research Design</a:t>
                      </a:r>
                      <a:r>
                        <a:rPr lang="en-US" sz="1600" baseline="0" dirty="0" smtClean="0"/>
                        <a:t> </a:t>
                      </a:r>
                      <a:endParaRPr lang="en-US" sz="1600" dirty="0"/>
                    </a:p>
                  </a:txBody>
                  <a:tcPr anchor="ctr"/>
                </a:tc>
                <a:tc>
                  <a:txBody>
                    <a:bodyPr/>
                    <a:lstStyle/>
                    <a:p>
                      <a:pPr>
                        <a:lnSpc>
                          <a:spcPct val="100000"/>
                        </a:lnSpc>
                      </a:pPr>
                      <a:r>
                        <a:rPr lang="en-US" sz="1600" kern="1200" dirty="0" smtClean="0">
                          <a:effectLst/>
                        </a:rPr>
                        <a:t>Qualitative Design:</a:t>
                      </a:r>
                      <a:r>
                        <a:rPr lang="en-US" sz="1600" kern="1200" baseline="0" dirty="0" smtClean="0">
                          <a:effectLst/>
                        </a:rPr>
                        <a:t> </a:t>
                      </a:r>
                      <a:r>
                        <a:rPr lang="en-US" sz="1600" kern="1200" dirty="0" smtClean="0">
                          <a:effectLst/>
                        </a:rPr>
                        <a:t>Aimed at exploring subjective experiences and understanding contextual factors.</a:t>
                      </a:r>
                      <a:endParaRPr lang="en-US" sz="1600" dirty="0"/>
                    </a:p>
                  </a:txBody>
                  <a:tcPr anchor="ctr"/>
                </a:tc>
                <a:extLst>
                  <a:ext uri="{0D108BD9-81ED-4DB2-BD59-A6C34878D82A}">
                    <a16:rowId xmlns:a16="http://schemas.microsoft.com/office/drawing/2014/main" val="1270781191"/>
                  </a:ext>
                </a:extLst>
              </a:tr>
              <a:tr h="4411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t>Population (Study Participant</a:t>
                      </a:r>
                    </a:p>
                  </a:txBody>
                  <a:tcPr anchor="ctr"/>
                </a:tc>
                <a:tc>
                  <a:txBody>
                    <a:bodyPr/>
                    <a:lstStyle/>
                    <a:p>
                      <a:pPr>
                        <a:lnSpc>
                          <a:spcPct val="100000"/>
                        </a:lnSpc>
                      </a:pPr>
                      <a:r>
                        <a:rPr lang="en-US" sz="1600" kern="1200" dirty="0" smtClean="0">
                          <a:effectLst/>
                        </a:rPr>
                        <a:t>Underserved population</a:t>
                      </a:r>
                      <a:r>
                        <a:rPr lang="en-US" sz="1600" kern="1200" baseline="0" dirty="0" smtClean="0">
                          <a:effectLst/>
                        </a:rPr>
                        <a:t> </a:t>
                      </a:r>
                      <a:r>
                        <a:rPr lang="en-US" sz="1600" kern="1200" dirty="0" smtClean="0">
                          <a:effectLst/>
                        </a:rPr>
                        <a:t>in</a:t>
                      </a:r>
                      <a:r>
                        <a:rPr lang="en-US" sz="1600" kern="1200" baseline="0" dirty="0" smtClean="0">
                          <a:effectLst/>
                        </a:rPr>
                        <a:t> the United Kingdom</a:t>
                      </a:r>
                      <a:r>
                        <a:rPr lang="en-US" sz="1600" kern="1200" dirty="0" smtClean="0">
                          <a:effectLst/>
                        </a:rPr>
                        <a:t>.</a:t>
                      </a:r>
                      <a:endParaRPr lang="en-US" sz="1600" dirty="0"/>
                    </a:p>
                  </a:txBody>
                  <a:tcPr anchor="ctr"/>
                </a:tc>
                <a:extLst>
                  <a:ext uri="{0D108BD9-81ED-4DB2-BD59-A6C34878D82A}">
                    <a16:rowId xmlns:a16="http://schemas.microsoft.com/office/drawing/2014/main" val="615857360"/>
                  </a:ext>
                </a:extLst>
              </a:tr>
              <a:tr h="3528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t>Sampling</a:t>
                      </a:r>
                      <a:r>
                        <a:rPr lang="en-US" sz="1600" baseline="0" dirty="0" smtClean="0"/>
                        <a:t> </a:t>
                      </a:r>
                      <a:endParaRPr lang="en-US" sz="1600" dirty="0" smtClean="0"/>
                    </a:p>
                  </a:txBody>
                  <a:tcPr anchor="ctr"/>
                </a:tc>
                <a:tc>
                  <a:txBody>
                    <a:bodyPr/>
                    <a:lstStyle/>
                    <a:p>
                      <a:pPr>
                        <a:lnSpc>
                          <a:spcPct val="100000"/>
                        </a:lnSpc>
                      </a:pPr>
                      <a:r>
                        <a:rPr lang="en-US" sz="1600" kern="1200" dirty="0" smtClean="0">
                          <a:effectLst/>
                        </a:rPr>
                        <a:t>Purposive Sampling</a:t>
                      </a:r>
                      <a:endParaRPr lang="en-US" sz="1600" dirty="0"/>
                    </a:p>
                  </a:txBody>
                  <a:tcPr anchor="ctr"/>
                </a:tc>
                <a:extLst>
                  <a:ext uri="{0D108BD9-81ED-4DB2-BD59-A6C34878D82A}">
                    <a16:rowId xmlns:a16="http://schemas.microsoft.com/office/drawing/2014/main" val="270142650"/>
                  </a:ext>
                </a:extLst>
              </a:tr>
              <a:tr h="746625">
                <a:tc>
                  <a:txBody>
                    <a:bodyPr/>
                    <a:lstStyle/>
                    <a:p>
                      <a:pPr>
                        <a:lnSpc>
                          <a:spcPct val="100000"/>
                        </a:lnSpc>
                      </a:pPr>
                      <a:r>
                        <a:rPr lang="en-US" sz="1600" kern="1200" dirty="0" smtClean="0">
                          <a:effectLst/>
                        </a:rPr>
                        <a:t>Sample Size</a:t>
                      </a:r>
                      <a:endParaRPr lang="en-US" sz="1600" dirty="0"/>
                    </a:p>
                  </a:txBody>
                  <a:tcPr anchor="ctr"/>
                </a:tc>
                <a:tc>
                  <a:txBody>
                    <a:bodyPr/>
                    <a:lstStyle/>
                    <a:p>
                      <a:pPr>
                        <a:lnSpc>
                          <a:spcPct val="100000"/>
                        </a:lnSpc>
                      </a:pPr>
                      <a:r>
                        <a:rPr lang="en-US" sz="1600" kern="1200" dirty="0" smtClean="0">
                          <a:effectLst/>
                        </a:rPr>
                        <a:t>5-10 participants </a:t>
                      </a:r>
                    </a:p>
                    <a:p>
                      <a:pPr>
                        <a:lnSpc>
                          <a:spcPct val="100000"/>
                        </a:lnSpc>
                      </a:pPr>
                      <a:r>
                        <a:rPr lang="en-US" sz="1600" kern="1200" dirty="0" smtClean="0">
                          <a:effectLst/>
                        </a:rPr>
                        <a:t>Adequate for qualitative analysis while maintaining a manageable scope for in-depth interviews.</a:t>
                      </a:r>
                      <a:endParaRPr lang="en-US" sz="1600" dirty="0"/>
                    </a:p>
                  </a:txBody>
                  <a:tcPr anchor="ctr"/>
                </a:tc>
                <a:extLst>
                  <a:ext uri="{0D108BD9-81ED-4DB2-BD59-A6C34878D82A}">
                    <a16:rowId xmlns:a16="http://schemas.microsoft.com/office/drawing/2014/main" val="490134886"/>
                  </a:ext>
                </a:extLst>
              </a:tr>
              <a:tr h="62315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kern="1200" dirty="0" smtClean="0">
                          <a:effectLst/>
                        </a:rPr>
                        <a:t>Data Collection Instrument</a:t>
                      </a:r>
                      <a:endParaRPr lang="en-US" sz="1600" dirty="0" smtClean="0"/>
                    </a:p>
                    <a:p>
                      <a:pPr>
                        <a:lnSpc>
                          <a:spcPct val="100000"/>
                        </a:lnSpc>
                      </a:pPr>
                      <a:endParaRPr lang="en-US" sz="1600" dirty="0"/>
                    </a:p>
                  </a:txBody>
                  <a:tcPr anchor="ctr"/>
                </a:tc>
                <a:tc>
                  <a:txBody>
                    <a:bodyPr/>
                    <a:lstStyle/>
                    <a:p>
                      <a:pPr>
                        <a:lnSpc>
                          <a:spcPct val="100000"/>
                        </a:lnSpc>
                      </a:pPr>
                      <a:r>
                        <a:rPr lang="en-US" sz="1600" kern="1200" dirty="0" smtClean="0">
                          <a:effectLst/>
                        </a:rPr>
                        <a:t>Interview Guide</a:t>
                      </a:r>
                    </a:p>
                    <a:p>
                      <a:pPr>
                        <a:lnSpc>
                          <a:spcPct val="100000"/>
                        </a:lnSpc>
                      </a:pPr>
                      <a:r>
                        <a:rPr lang="en-US" sz="1600" kern="1200" dirty="0" smtClean="0">
                          <a:effectLst/>
                        </a:rPr>
                        <a:t>A list of predefined open-ended questions and follow-up probes.</a:t>
                      </a:r>
                      <a:endParaRPr lang="en-US" sz="1600" dirty="0"/>
                    </a:p>
                  </a:txBody>
                  <a:tcPr anchor="ctr"/>
                </a:tc>
                <a:extLst>
                  <a:ext uri="{0D108BD9-81ED-4DB2-BD59-A6C34878D82A}">
                    <a16:rowId xmlns:a16="http://schemas.microsoft.com/office/drawing/2014/main" val="112610285"/>
                  </a:ext>
                </a:extLst>
              </a:tr>
              <a:tr h="1002359">
                <a:tc>
                  <a:txBody>
                    <a:bodyPr/>
                    <a:lstStyle/>
                    <a:p>
                      <a:pPr>
                        <a:lnSpc>
                          <a:spcPct val="100000"/>
                        </a:lnSpc>
                      </a:pPr>
                      <a:r>
                        <a:rPr lang="en-US" sz="1600" kern="1200" dirty="0" smtClean="0">
                          <a:effectLst/>
                        </a:rPr>
                        <a:t>Data Collection Procedures</a:t>
                      </a:r>
                      <a:r>
                        <a:rPr lang="en-US" sz="1600" kern="1200" baseline="0" dirty="0" smtClean="0">
                          <a:effectLst/>
                        </a:rPr>
                        <a:t> </a:t>
                      </a:r>
                      <a:endParaRPr lang="en-US" sz="1600" dirty="0"/>
                    </a:p>
                  </a:txBody>
                  <a:tcPr anchor="ctr"/>
                </a:tc>
                <a:tc>
                  <a:txBody>
                    <a:bodyPr/>
                    <a:lstStyle/>
                    <a:p>
                      <a:pPr>
                        <a:lnSpc>
                          <a:spcPct val="100000"/>
                        </a:lnSpc>
                      </a:pPr>
                      <a:r>
                        <a:rPr lang="en-US" sz="1600" kern="1200" dirty="0" smtClean="0">
                          <a:effectLst/>
                        </a:rPr>
                        <a:t>Semi-structured Interviews</a:t>
                      </a:r>
                    </a:p>
                    <a:p>
                      <a:pPr>
                        <a:lnSpc>
                          <a:spcPct val="100000"/>
                        </a:lnSpc>
                      </a:pPr>
                      <a:r>
                        <a:rPr lang="en-US" sz="1600" kern="1200" dirty="0" smtClean="0">
                          <a:effectLst/>
                        </a:rPr>
                        <a:t>Face-to-face or online interviews to be conducted.</a:t>
                      </a:r>
                    </a:p>
                    <a:p>
                      <a:pPr>
                        <a:lnSpc>
                          <a:spcPct val="100000"/>
                        </a:lnSpc>
                      </a:pPr>
                      <a:r>
                        <a:rPr lang="en-US" sz="1600" kern="1200" dirty="0" smtClean="0">
                          <a:effectLst/>
                        </a:rPr>
                        <a:t>Open-ended questions to allow for expansive, detailed responses</a:t>
                      </a:r>
                      <a:endParaRPr lang="en-US" sz="1600" b="0" i="0" kern="1200" dirty="0" smtClean="0">
                        <a:solidFill>
                          <a:schemeClr val="lt1"/>
                        </a:solidFill>
                        <a:effectLst/>
                        <a:latin typeface="+mn-lt"/>
                        <a:ea typeface="+mn-ea"/>
                        <a:cs typeface="+mn-cs"/>
                      </a:endParaRPr>
                    </a:p>
                  </a:txBody>
                  <a:tcPr anchor="ctr"/>
                </a:tc>
                <a:extLst>
                  <a:ext uri="{0D108BD9-81ED-4DB2-BD59-A6C34878D82A}">
                    <a16:rowId xmlns:a16="http://schemas.microsoft.com/office/drawing/2014/main" val="1332126903"/>
                  </a:ext>
                </a:extLst>
              </a:tr>
            </a:tbl>
          </a:graphicData>
        </a:graphic>
      </p:graphicFrame>
    </p:spTree>
    <p:extLst>
      <p:ext uri="{BB962C8B-B14F-4D97-AF65-F5344CB8AC3E}">
        <p14:creationId xmlns:p14="http://schemas.microsoft.com/office/powerpoint/2010/main" val="39636357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Ethical Consideration </a:t>
            </a:r>
            <a:endParaRPr lang="en-US" dirty="0"/>
          </a:p>
        </p:txBody>
      </p:sp>
      <p:sp>
        <p:nvSpPr>
          <p:cNvPr id="4" name="Content Placeholder 2"/>
          <p:cNvSpPr>
            <a:spLocks noGrp="1"/>
          </p:cNvSpPr>
          <p:nvPr>
            <p:ph idx="1"/>
          </p:nvPr>
        </p:nvSpPr>
        <p:spPr>
          <a:xfrm>
            <a:off x="1127043" y="1875975"/>
            <a:ext cx="9998874" cy="4359391"/>
          </a:xfrm>
        </p:spPr>
        <p:txBody>
          <a:bodyPr>
            <a:normAutofit/>
          </a:bodyPr>
          <a:lstStyle/>
          <a:p>
            <a:pPr marL="346075" indent="-346075">
              <a:buFont typeface="Wingdings" panose="05000000000000000000" pitchFamily="2" charset="2"/>
              <a:buChar char="q"/>
            </a:pPr>
            <a:r>
              <a:rPr lang="en-US" dirty="0">
                <a:latin typeface="Arial" panose="020B0604020202020204" pitchFamily="34" charset="0"/>
                <a:cs typeface="Arial" panose="020B0604020202020204" pitchFamily="34" charset="0"/>
              </a:rPr>
              <a:t>Participants will be fully briefed about the objectives and procedures of the study. Written or verbal consent will be obtained</a:t>
            </a:r>
            <a:r>
              <a:rPr lang="en-US" dirty="0" smtClean="0">
                <a:latin typeface="Arial" panose="020B0604020202020204" pitchFamily="34" charset="0"/>
                <a:cs typeface="Arial" panose="020B0604020202020204" pitchFamily="34" charset="0"/>
              </a:rPr>
              <a:t>.</a:t>
            </a:r>
          </a:p>
          <a:p>
            <a:pPr marL="346075" indent="-346075">
              <a:buFont typeface="Wingdings" panose="05000000000000000000" pitchFamily="2" charset="2"/>
              <a:buChar char="q"/>
            </a:pPr>
            <a:r>
              <a:rPr lang="en-US" dirty="0">
                <a:latin typeface="Arial" panose="020B0604020202020204" pitchFamily="34" charset="0"/>
                <a:cs typeface="Arial" panose="020B0604020202020204" pitchFamily="34" charset="0"/>
              </a:rPr>
              <a:t>Participants' identities will remain anonymous and any identifying details will be confidential. Data will be stored securely</a:t>
            </a:r>
            <a:r>
              <a:rPr lang="en-US" dirty="0" smtClean="0">
                <a:latin typeface="Arial" panose="020B0604020202020204" pitchFamily="34" charset="0"/>
                <a:cs typeface="Arial" panose="020B0604020202020204" pitchFamily="34" charset="0"/>
              </a:rPr>
              <a:t>.</a:t>
            </a:r>
          </a:p>
          <a:p>
            <a:pPr marL="346075" indent="-346075">
              <a:buFont typeface="Wingdings" panose="05000000000000000000" pitchFamily="2" charset="2"/>
              <a:buChar char="q"/>
            </a:pPr>
            <a:r>
              <a:rPr lang="en-US" dirty="0">
                <a:latin typeface="Arial" panose="020B0604020202020204" pitchFamily="34" charset="0"/>
                <a:cs typeface="Arial" panose="020B0604020202020204" pitchFamily="34" charset="0"/>
              </a:rPr>
              <a:t>Given that the study focuses on </a:t>
            </a:r>
            <a:r>
              <a:rPr lang="en-US" dirty="0" smtClean="0">
                <a:latin typeface="Arial" panose="020B0604020202020204" pitchFamily="34" charset="0"/>
                <a:cs typeface="Arial" panose="020B0604020202020204" pitchFamily="34" charset="0"/>
              </a:rPr>
              <a:t>underserved people, </a:t>
            </a:r>
            <a:r>
              <a:rPr lang="en-US" dirty="0">
                <a:latin typeface="Arial" panose="020B0604020202020204" pitchFamily="34" charset="0"/>
                <a:cs typeface="Arial" panose="020B0604020202020204" pitchFamily="34" charset="0"/>
              </a:rPr>
              <a:t>special care will be taken to secure consent from guardians for minors</a:t>
            </a:r>
            <a:r>
              <a:rPr lang="en-US" dirty="0" smtClean="0">
                <a:latin typeface="Arial" panose="020B0604020202020204" pitchFamily="34" charset="0"/>
                <a:cs typeface="Arial" panose="020B0604020202020204" pitchFamily="34" charset="0"/>
              </a:rPr>
              <a:t>.</a:t>
            </a:r>
          </a:p>
          <a:p>
            <a:pPr marL="346075" indent="-346075">
              <a:buFont typeface="Wingdings" panose="05000000000000000000" pitchFamily="2" charset="2"/>
              <a:buChar char="q"/>
            </a:pPr>
            <a:r>
              <a:rPr lang="en-US" dirty="0">
                <a:latin typeface="Arial" panose="020B0604020202020204" pitchFamily="34" charset="0"/>
                <a:cs typeface="Arial" panose="020B0604020202020204" pitchFamily="34" charset="0"/>
              </a:rPr>
              <a:t>The study deals with sensitive topics that could cause emotional or psychological distress. Participants will be informed that they can withdraw at any time and will be provided with resources for mental health support</a:t>
            </a:r>
            <a:r>
              <a:rPr lang="en-US" dirty="0" smtClean="0">
                <a:latin typeface="Arial" panose="020B0604020202020204" pitchFamily="34" charset="0"/>
                <a:cs typeface="Arial" panose="020B0604020202020204" pitchFamily="34" charset="0"/>
              </a:rPr>
              <a:t>.</a:t>
            </a:r>
          </a:p>
          <a:p>
            <a:pPr marL="346075" indent="-346075">
              <a:buFont typeface="Wingdings" panose="05000000000000000000" pitchFamily="2" charset="2"/>
              <a:buChar char="q"/>
            </a:pPr>
            <a:r>
              <a:rPr lang="en-US" dirty="0">
                <a:latin typeface="Arial" panose="020B0604020202020204" pitchFamily="34" charset="0"/>
                <a:cs typeface="Arial" panose="020B0604020202020204" pitchFamily="34" charset="0"/>
              </a:rPr>
              <a:t>All data will be stored in a secure, encrypted environment. Access to this data will be restricted to the research team</a:t>
            </a:r>
            <a:r>
              <a:rPr lang="en-US" dirty="0" smtClean="0">
                <a:latin typeface="Arial" panose="020B0604020202020204" pitchFamily="34" charset="0"/>
                <a:cs typeface="Arial" panose="020B0604020202020204" pitchFamily="34" charset="0"/>
              </a:rPr>
              <a:t>.</a:t>
            </a:r>
          </a:p>
          <a:p>
            <a:pPr marL="346075" indent="-346075">
              <a:buFont typeface="Wingdings" panose="05000000000000000000" pitchFamily="2" charset="2"/>
              <a:buChar char="q"/>
            </a:pPr>
            <a:r>
              <a:rPr lang="en-US" dirty="0">
                <a:latin typeface="Arial" panose="020B0604020202020204" pitchFamily="34" charset="0"/>
                <a:cs typeface="Arial" panose="020B0604020202020204" pitchFamily="34" charset="0"/>
              </a:rPr>
              <a:t>The study will be submitted for approval to the Institutional Review Board or equivalent ethical body.</a:t>
            </a:r>
          </a:p>
        </p:txBody>
      </p:sp>
    </p:spTree>
    <p:extLst>
      <p:ext uri="{BB962C8B-B14F-4D97-AF65-F5344CB8AC3E}">
        <p14:creationId xmlns:p14="http://schemas.microsoft.com/office/powerpoint/2010/main" val="16389290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Implication of Research </a:t>
            </a:r>
            <a:endParaRPr lang="en-US" dirty="0"/>
          </a:p>
        </p:txBody>
      </p:sp>
      <p:sp>
        <p:nvSpPr>
          <p:cNvPr id="3" name="Content Placeholder 2"/>
          <p:cNvSpPr>
            <a:spLocks noGrp="1"/>
          </p:cNvSpPr>
          <p:nvPr>
            <p:ph idx="1"/>
          </p:nvPr>
        </p:nvSpPr>
        <p:spPr>
          <a:xfrm>
            <a:off x="1097280" y="2053441"/>
            <a:ext cx="10058400" cy="4359391"/>
          </a:xfrm>
        </p:spPr>
        <p:txBody>
          <a:bodyPr>
            <a:normAutofit lnSpcReduction="10000"/>
          </a:bodyPr>
          <a:lstStyle/>
          <a:p>
            <a:pPr marL="234950" indent="-234950">
              <a:buFont typeface="Wingdings" panose="05000000000000000000" pitchFamily="2" charset="2"/>
              <a:buChar char="q"/>
            </a:pPr>
            <a:r>
              <a:rPr lang="en-US" dirty="0">
                <a:latin typeface="Arial" panose="020B0604020202020204" pitchFamily="34" charset="0"/>
                <a:cs typeface="Arial" panose="020B0604020202020204" pitchFamily="34" charset="0"/>
              </a:rPr>
              <a:t>The findings from this research can inform public health policy by highlighting the critical need for targeted interventions to address the socio-economic and cultural barriers faced by underserved populations</a:t>
            </a:r>
            <a:r>
              <a:rPr lang="en-US" dirty="0" smtClean="0">
                <a:latin typeface="Arial" panose="020B0604020202020204" pitchFamily="34" charset="0"/>
                <a:cs typeface="Arial" panose="020B0604020202020204" pitchFamily="34" charset="0"/>
              </a:rPr>
              <a:t>.</a:t>
            </a:r>
          </a:p>
          <a:p>
            <a:pPr marL="234950" indent="-234950">
              <a:buFont typeface="Wingdings" panose="05000000000000000000" pitchFamily="2" charset="2"/>
              <a:buChar char="q"/>
            </a:pPr>
            <a:r>
              <a:rPr lang="en-US" dirty="0">
                <a:latin typeface="Arial" panose="020B0604020202020204" pitchFamily="34" charset="0"/>
                <a:cs typeface="Arial" panose="020B0604020202020204" pitchFamily="34" charset="0"/>
              </a:rPr>
              <a:t>The research can also guide the allocation of resources and funding to areas where mental health services are most </a:t>
            </a:r>
            <a:r>
              <a:rPr lang="en-US" dirty="0" smtClean="0">
                <a:latin typeface="Arial" panose="020B0604020202020204" pitchFamily="34" charset="0"/>
                <a:cs typeface="Arial" panose="020B0604020202020204" pitchFamily="34" charset="0"/>
              </a:rPr>
              <a:t>needed. </a:t>
            </a:r>
          </a:p>
          <a:p>
            <a:pPr marL="234950" indent="-234950">
              <a:buFont typeface="Wingdings" panose="05000000000000000000" pitchFamily="2" charset="2"/>
              <a:buChar char="q"/>
            </a:pPr>
            <a:r>
              <a:rPr lang="en-US" dirty="0">
                <a:latin typeface="Arial" panose="020B0604020202020204" pitchFamily="34" charset="0"/>
                <a:cs typeface="Arial" panose="020B0604020202020204" pitchFamily="34" charset="0"/>
              </a:rPr>
              <a:t>The insights gained from this study can lead to reforms in the healthcare system to make it more inclusive and accessible. </a:t>
            </a:r>
            <a:endParaRPr lang="en-US" dirty="0" smtClean="0">
              <a:latin typeface="Arial" panose="020B0604020202020204" pitchFamily="34" charset="0"/>
              <a:cs typeface="Arial" panose="020B0604020202020204" pitchFamily="34" charset="0"/>
            </a:endParaRPr>
          </a:p>
          <a:p>
            <a:pPr marL="234950" indent="-234950">
              <a:buFont typeface="Wingdings" panose="05000000000000000000" pitchFamily="2" charset="2"/>
              <a:buChar char="q"/>
            </a:pPr>
            <a:r>
              <a:rPr lang="en-US" dirty="0">
                <a:latin typeface="Arial" panose="020B0604020202020204" pitchFamily="34" charset="0"/>
                <a:cs typeface="Arial" panose="020B0604020202020204" pitchFamily="34" charset="0"/>
              </a:rPr>
              <a:t>There is also an implication for the adoption of innovative approaches like telemedicine or mobile health units to reach populations in remote areas</a:t>
            </a:r>
            <a:r>
              <a:rPr lang="en-US" dirty="0" smtClean="0">
                <a:latin typeface="Arial" panose="020B0604020202020204" pitchFamily="34" charset="0"/>
                <a:cs typeface="Arial" panose="020B0604020202020204" pitchFamily="34" charset="0"/>
              </a:rPr>
              <a:t>.</a:t>
            </a:r>
          </a:p>
          <a:p>
            <a:pPr marL="234950" indent="-234950">
              <a:buFont typeface="Wingdings" panose="05000000000000000000" pitchFamily="2" charset="2"/>
              <a:buChar char="q"/>
            </a:pPr>
            <a:r>
              <a:rPr lang="en-US" dirty="0">
                <a:latin typeface="Arial" panose="020B0604020202020204" pitchFamily="34" charset="0"/>
                <a:cs typeface="Arial" panose="020B0604020202020204" pitchFamily="34" charset="0"/>
              </a:rPr>
              <a:t>This research contributes to the broader goal of health equity by identifying and addressing the disparities in access to mental health services.</a:t>
            </a:r>
            <a:endParaRPr lang="en-US" dirty="0" smtClean="0">
              <a:latin typeface="Arial" panose="020B0604020202020204" pitchFamily="34" charset="0"/>
              <a:cs typeface="Arial" panose="020B0604020202020204" pitchFamily="34" charset="0"/>
            </a:endParaRPr>
          </a:p>
          <a:p>
            <a:pPr marL="234950" indent="-234950">
              <a:buFont typeface="Wingdings" panose="05000000000000000000" pitchFamily="2" charset="2"/>
              <a:buChar char="q"/>
            </a:pPr>
            <a:r>
              <a:rPr lang="en-US" dirty="0">
                <a:latin typeface="Arial" panose="020B0604020202020204" pitchFamily="34" charset="0"/>
                <a:cs typeface="Arial" panose="020B0604020202020204" pitchFamily="34" charset="0"/>
              </a:rPr>
              <a:t>The findings from this study </a:t>
            </a:r>
            <a:r>
              <a:rPr lang="en-US" dirty="0" smtClean="0">
                <a:latin typeface="Arial" panose="020B0604020202020204" pitchFamily="34" charset="0"/>
                <a:cs typeface="Arial" panose="020B0604020202020204" pitchFamily="34" charset="0"/>
              </a:rPr>
              <a:t>can </a:t>
            </a:r>
            <a:r>
              <a:rPr lang="en-US" dirty="0">
                <a:latin typeface="Arial" panose="020B0604020202020204" pitchFamily="34" charset="0"/>
                <a:cs typeface="Arial" panose="020B0604020202020204" pitchFamily="34" charset="0"/>
              </a:rPr>
              <a:t>help in identifying areas that require more in-depth exploration and guide subsequent studies to further understand the complexities of mental health disparities.</a:t>
            </a:r>
          </a:p>
        </p:txBody>
      </p:sp>
    </p:spTree>
    <p:extLst>
      <p:ext uri="{BB962C8B-B14F-4D97-AF65-F5344CB8AC3E}">
        <p14:creationId xmlns:p14="http://schemas.microsoft.com/office/powerpoint/2010/main" val="40645139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 of Work and Time Schedule </a:t>
            </a:r>
            <a:endParaRPr lang="en-US" dirty="0"/>
          </a:p>
        </p:txBody>
      </p:sp>
      <p:graphicFrame>
        <p:nvGraphicFramePr>
          <p:cNvPr id="10" name="Table 9"/>
          <p:cNvGraphicFramePr>
            <a:graphicFrameLocks noGrp="1"/>
          </p:cNvGraphicFramePr>
          <p:nvPr>
            <p:extLst>
              <p:ext uri="{D42A27DB-BD31-4B8C-83A1-F6EECF244321}">
                <p14:modId xmlns:p14="http://schemas.microsoft.com/office/powerpoint/2010/main" val="177449976"/>
              </p:ext>
            </p:extLst>
          </p:nvPr>
        </p:nvGraphicFramePr>
        <p:xfrm>
          <a:off x="594206" y="1681018"/>
          <a:ext cx="10240046" cy="5009778"/>
        </p:xfrm>
        <a:graphic>
          <a:graphicData uri="http://schemas.openxmlformats.org/drawingml/2006/table">
            <a:tbl>
              <a:tblPr firstRow="1" firstCol="1" bandRow="1"/>
              <a:tblGrid>
                <a:gridCol w="2434642">
                  <a:extLst>
                    <a:ext uri="{9D8B030D-6E8A-4147-A177-3AD203B41FA5}">
                      <a16:colId xmlns:a16="http://schemas.microsoft.com/office/drawing/2014/main" val="1242791450"/>
                    </a:ext>
                  </a:extLst>
                </a:gridCol>
                <a:gridCol w="1348959">
                  <a:extLst>
                    <a:ext uri="{9D8B030D-6E8A-4147-A177-3AD203B41FA5}">
                      <a16:colId xmlns:a16="http://schemas.microsoft.com/office/drawing/2014/main" val="3569287065"/>
                    </a:ext>
                  </a:extLst>
                </a:gridCol>
                <a:gridCol w="460338">
                  <a:extLst>
                    <a:ext uri="{9D8B030D-6E8A-4147-A177-3AD203B41FA5}">
                      <a16:colId xmlns:a16="http://schemas.microsoft.com/office/drawing/2014/main" val="3985213735"/>
                    </a:ext>
                  </a:extLst>
                </a:gridCol>
                <a:gridCol w="461239">
                  <a:extLst>
                    <a:ext uri="{9D8B030D-6E8A-4147-A177-3AD203B41FA5}">
                      <a16:colId xmlns:a16="http://schemas.microsoft.com/office/drawing/2014/main" val="1857024306"/>
                    </a:ext>
                  </a:extLst>
                </a:gridCol>
                <a:gridCol w="461239">
                  <a:extLst>
                    <a:ext uri="{9D8B030D-6E8A-4147-A177-3AD203B41FA5}">
                      <a16:colId xmlns:a16="http://schemas.microsoft.com/office/drawing/2014/main" val="1391715712"/>
                    </a:ext>
                  </a:extLst>
                </a:gridCol>
                <a:gridCol w="461239">
                  <a:extLst>
                    <a:ext uri="{9D8B030D-6E8A-4147-A177-3AD203B41FA5}">
                      <a16:colId xmlns:a16="http://schemas.microsoft.com/office/drawing/2014/main" val="2567698946"/>
                    </a:ext>
                  </a:extLst>
                </a:gridCol>
                <a:gridCol w="461239">
                  <a:extLst>
                    <a:ext uri="{9D8B030D-6E8A-4147-A177-3AD203B41FA5}">
                      <a16:colId xmlns:a16="http://schemas.microsoft.com/office/drawing/2014/main" val="1594315918"/>
                    </a:ext>
                  </a:extLst>
                </a:gridCol>
                <a:gridCol w="461239">
                  <a:extLst>
                    <a:ext uri="{9D8B030D-6E8A-4147-A177-3AD203B41FA5}">
                      <a16:colId xmlns:a16="http://schemas.microsoft.com/office/drawing/2014/main" val="556182858"/>
                    </a:ext>
                  </a:extLst>
                </a:gridCol>
                <a:gridCol w="461239">
                  <a:extLst>
                    <a:ext uri="{9D8B030D-6E8A-4147-A177-3AD203B41FA5}">
                      <a16:colId xmlns:a16="http://schemas.microsoft.com/office/drawing/2014/main" val="4239611720"/>
                    </a:ext>
                  </a:extLst>
                </a:gridCol>
                <a:gridCol w="461239">
                  <a:extLst>
                    <a:ext uri="{9D8B030D-6E8A-4147-A177-3AD203B41FA5}">
                      <a16:colId xmlns:a16="http://schemas.microsoft.com/office/drawing/2014/main" val="52674379"/>
                    </a:ext>
                  </a:extLst>
                </a:gridCol>
                <a:gridCol w="461239">
                  <a:extLst>
                    <a:ext uri="{9D8B030D-6E8A-4147-A177-3AD203B41FA5}">
                      <a16:colId xmlns:a16="http://schemas.microsoft.com/office/drawing/2014/main" val="2568132189"/>
                    </a:ext>
                  </a:extLst>
                </a:gridCol>
                <a:gridCol w="461239">
                  <a:extLst>
                    <a:ext uri="{9D8B030D-6E8A-4147-A177-3AD203B41FA5}">
                      <a16:colId xmlns:a16="http://schemas.microsoft.com/office/drawing/2014/main" val="1564363537"/>
                    </a:ext>
                  </a:extLst>
                </a:gridCol>
                <a:gridCol w="461239">
                  <a:extLst>
                    <a:ext uri="{9D8B030D-6E8A-4147-A177-3AD203B41FA5}">
                      <a16:colId xmlns:a16="http://schemas.microsoft.com/office/drawing/2014/main" val="1144841057"/>
                    </a:ext>
                  </a:extLst>
                </a:gridCol>
                <a:gridCol w="461239">
                  <a:extLst>
                    <a:ext uri="{9D8B030D-6E8A-4147-A177-3AD203B41FA5}">
                      <a16:colId xmlns:a16="http://schemas.microsoft.com/office/drawing/2014/main" val="2113056132"/>
                    </a:ext>
                  </a:extLst>
                </a:gridCol>
                <a:gridCol w="461239">
                  <a:extLst>
                    <a:ext uri="{9D8B030D-6E8A-4147-A177-3AD203B41FA5}">
                      <a16:colId xmlns:a16="http://schemas.microsoft.com/office/drawing/2014/main" val="1033706794"/>
                    </a:ext>
                  </a:extLst>
                </a:gridCol>
                <a:gridCol w="461239">
                  <a:extLst>
                    <a:ext uri="{9D8B030D-6E8A-4147-A177-3AD203B41FA5}">
                      <a16:colId xmlns:a16="http://schemas.microsoft.com/office/drawing/2014/main" val="2044832742"/>
                    </a:ext>
                  </a:extLst>
                </a:gridCol>
              </a:tblGrid>
              <a:tr h="1219200">
                <a:tc>
                  <a:txBody>
                    <a:bodyPr/>
                    <a:lstStyle/>
                    <a:p>
                      <a:pPr marL="0" marR="0" algn="r">
                        <a:lnSpc>
                          <a:spcPct val="107000"/>
                        </a:lnSpc>
                        <a:spcBef>
                          <a:spcPts val="0"/>
                        </a:spcBef>
                        <a:spcAft>
                          <a:spcPts val="0"/>
                        </a:spcAft>
                      </a:pPr>
                      <a:r>
                        <a:rPr lang="en-GB" sz="36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Activity</a:t>
                      </a:r>
                      <a:endParaRPr lang="en-US" sz="32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 1</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2</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3</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smtClean="0"/>
                        <a:t>Week</a:t>
                      </a:r>
                      <a:r>
                        <a:rPr lang="en-US" baseline="0" dirty="0" smtClean="0"/>
                        <a:t> 4</a:t>
                      </a:r>
                      <a:endParaRPr lang="en-IN" dirty="0"/>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5</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6</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7</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 </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8</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9</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smtClean="0"/>
                        <a:t>Week </a:t>
                      </a:r>
                      <a:r>
                        <a:rPr lang="en-US" dirty="0" smtClean="0"/>
                        <a:t>10</a:t>
                      </a:r>
                      <a:endParaRPr lang="en-IN" dirty="0"/>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11-12</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13</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14</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15</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US" sz="2000" baseline="0" dirty="0" smtClean="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16</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99739647"/>
                  </a:ext>
                </a:extLst>
              </a:tr>
              <a:tr h="55731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Agreed meetings with the supervisor</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833C0B"/>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dirty="0"/>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dirty="0"/>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29497489"/>
                  </a:ext>
                </a:extLst>
              </a:tr>
              <a:tr h="642748">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Formulate research strategy, research design, and select methods</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45911"/>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45911"/>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64729813"/>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Project proposal</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4B083"/>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4B083"/>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35590576"/>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Literature review</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7CAAC"/>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7CAAC"/>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7CAAC"/>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78802690"/>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Design research instrument</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BF8F0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BF8F0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46029641"/>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Data collection</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80600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23488457"/>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Data processing and Analysis</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6064717"/>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Findings and discussion</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F5496"/>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F5496"/>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5602776"/>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First draft</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8D08D"/>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83744156"/>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Third draft</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85623"/>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2247333"/>
                  </a:ext>
                </a:extLst>
              </a:tr>
              <a:tr h="287835">
                <a:tc>
                  <a:txBody>
                    <a:bodyPr/>
                    <a:lstStyle/>
                    <a:p>
                      <a:pPr marL="0" marR="0" algn="r">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Submit dissertation</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538135"/>
                    </a:solidFill>
                  </a:tcPr>
                </a:tc>
                <a:extLst>
                  <a:ext uri="{0D108BD9-81ED-4DB2-BD59-A6C34878D82A}">
                    <a16:rowId xmlns:a16="http://schemas.microsoft.com/office/drawing/2014/main" val="697619896"/>
                  </a:ext>
                </a:extLst>
              </a:tr>
            </a:tbl>
          </a:graphicData>
        </a:graphic>
      </p:graphicFrame>
    </p:spTree>
    <p:extLst>
      <p:ext uri="{BB962C8B-B14F-4D97-AF65-F5344CB8AC3E}">
        <p14:creationId xmlns:p14="http://schemas.microsoft.com/office/powerpoint/2010/main" val="30655765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 </a:t>
            </a:r>
            <a:endParaRPr lang="en-US" dirty="0"/>
          </a:p>
        </p:txBody>
      </p:sp>
      <p:sp>
        <p:nvSpPr>
          <p:cNvPr id="3" name="Content Placeholder 2"/>
          <p:cNvSpPr>
            <a:spLocks noGrp="1"/>
          </p:cNvSpPr>
          <p:nvPr>
            <p:ph idx="1"/>
          </p:nvPr>
        </p:nvSpPr>
        <p:spPr>
          <a:xfrm>
            <a:off x="917171" y="1737360"/>
            <a:ext cx="10418618" cy="4143825"/>
          </a:xfrm>
        </p:spPr>
        <p:txBody>
          <a:bodyPr>
            <a:noAutofit/>
          </a:bodyPr>
          <a:lstStyle/>
          <a:p>
            <a:pPr>
              <a:spcBef>
                <a:spcPts val="0"/>
              </a:spcBef>
            </a:pPr>
            <a:r>
              <a:rPr lang="en-US" sz="1000" dirty="0"/>
              <a:t>Allen, J., Balfour, R., Bell, R., &amp; Marmot, M. (2014). Social determinants of mental health. International Review of Psychiatry, 26(4), 392-407.</a:t>
            </a:r>
          </a:p>
          <a:p>
            <a:pPr>
              <a:spcBef>
                <a:spcPts val="0"/>
              </a:spcBef>
            </a:pPr>
            <a:r>
              <a:rPr lang="en-US" sz="1000" dirty="0"/>
              <a:t>Alonzo, R., Hussain, J., Stranges, S. and Anderson, K.K. (2020). Interplay Between Social Media Use, Sleep Quality, and Mental Health in Youth: A Systematic Review. Sleep Medicine Reviews, 56(101414), p.101414. </a:t>
            </a:r>
          </a:p>
          <a:p>
            <a:pPr>
              <a:spcBef>
                <a:spcPts val="0"/>
              </a:spcBef>
            </a:pPr>
            <a:r>
              <a:rPr lang="en-US" sz="1000" dirty="0"/>
              <a:t>Bhui, K., </a:t>
            </a:r>
            <a:r>
              <a:rPr lang="en-US" sz="1000" dirty="0" err="1"/>
              <a:t>Stansfeld</a:t>
            </a:r>
            <a:r>
              <a:rPr lang="en-US" sz="1000" dirty="0"/>
              <a:t>, S., Hull, S., </a:t>
            </a:r>
            <a:r>
              <a:rPr lang="en-US" sz="1000" dirty="0" err="1"/>
              <a:t>Priebe</a:t>
            </a:r>
            <a:r>
              <a:rPr lang="en-US" sz="1000" dirty="0"/>
              <a:t>, S., Mole, F., &amp; </a:t>
            </a:r>
            <a:r>
              <a:rPr lang="en-US" sz="1000" dirty="0" err="1"/>
              <a:t>Feder</a:t>
            </a:r>
            <a:r>
              <a:rPr lang="en-US" sz="1000" dirty="0"/>
              <a:t>, G. (2007). Ethnic variations in pathways to and use of specialist mental health services in the UK. British Journal of Psychiatry, 190, 104-109.</a:t>
            </a:r>
          </a:p>
          <a:p>
            <a:pPr>
              <a:spcBef>
                <a:spcPts val="0"/>
              </a:spcBef>
            </a:pPr>
            <a:r>
              <a:rPr lang="en-US" sz="1000" dirty="0"/>
              <a:t>Burke, A.R., McCormick, C.M., </a:t>
            </a:r>
            <a:r>
              <a:rPr lang="en-US" sz="1000" dirty="0" err="1"/>
              <a:t>Pellis</a:t>
            </a:r>
            <a:r>
              <a:rPr lang="en-US" sz="1000" dirty="0"/>
              <a:t>, S.M. and </a:t>
            </a:r>
            <a:r>
              <a:rPr lang="en-US" sz="1000" dirty="0" err="1"/>
              <a:t>Lukkes</a:t>
            </a:r>
            <a:r>
              <a:rPr lang="en-US" sz="1000" dirty="0"/>
              <a:t>, J.L. (2017). Impact of adolescent social experiences on behavior and neural circuits implicated in mental illnesses. Neuroscience and </a:t>
            </a:r>
            <a:r>
              <a:rPr lang="en-US" sz="1000" dirty="0" err="1"/>
              <a:t>Biobehavioral</a:t>
            </a:r>
            <a:r>
              <a:rPr lang="en-US" sz="1000" dirty="0"/>
              <a:t> Reviews, 76, pp.280–300. </a:t>
            </a:r>
          </a:p>
          <a:p>
            <a:pPr>
              <a:spcBef>
                <a:spcPts val="0"/>
              </a:spcBef>
            </a:pPr>
            <a:r>
              <a:rPr lang="en-US" sz="1000" dirty="0"/>
              <a:t>Cowie, H. and Myers, C. (2020). The Impact of the COVID‐19 Pandemic on the Mental Health and Well‐being of Children and Young People. Children and Society, 35(1), pp.62–74. </a:t>
            </a:r>
          </a:p>
          <a:p>
            <a:pPr>
              <a:spcBef>
                <a:spcPts val="0"/>
              </a:spcBef>
            </a:pPr>
            <a:r>
              <a:rPr lang="en-US" sz="1000" dirty="0"/>
              <a:t>Downs, J., Blackmore, A.M., Epstein, A., Glasson, E.J. (2017). The prevalence of mental health disorders and symptoms in children and adolescents with cerebral palsy: a systematic review and meta-analysis. Developmental Medicine and Child Neurology, 60(1), pp.30–38. </a:t>
            </a:r>
          </a:p>
          <a:p>
            <a:pPr>
              <a:spcBef>
                <a:spcPts val="0"/>
              </a:spcBef>
            </a:pPr>
            <a:r>
              <a:rPr lang="en-US" sz="1000" dirty="0"/>
              <a:t>Dupéré, V., Dion, E., </a:t>
            </a:r>
            <a:r>
              <a:rPr lang="en-US" sz="1000" dirty="0" err="1"/>
              <a:t>Nault-Brière</a:t>
            </a:r>
            <a:r>
              <a:rPr lang="en-US" sz="1000" dirty="0"/>
              <a:t>, F., </a:t>
            </a:r>
            <a:r>
              <a:rPr lang="en-US" sz="1000" dirty="0" err="1"/>
              <a:t>Archambault</a:t>
            </a:r>
            <a:r>
              <a:rPr lang="en-US" sz="1000" dirty="0"/>
              <a:t>, I., Leventhal, T. and Lesage, A. (2018). Revisiting the Link Between Depression Symptoms and High School Dropout: Timing of Exposure Matters. Journal of Adolescent Health, [online] 62(2), pp.205–211. </a:t>
            </a:r>
          </a:p>
          <a:p>
            <a:pPr>
              <a:spcBef>
                <a:spcPts val="0"/>
              </a:spcBef>
            </a:pPr>
            <a:r>
              <a:rPr lang="en-US" sz="1000" dirty="0"/>
              <a:t>Fone, D., Dunstan, F., &amp; Lloyd, K. (2014). Measuring the built environment: validity of a site survey instrument for use in urban settings. Health &amp; Place, 28, 110-117.</a:t>
            </a:r>
          </a:p>
          <a:p>
            <a:pPr>
              <a:spcBef>
                <a:spcPts val="0"/>
              </a:spcBef>
            </a:pPr>
            <a:r>
              <a:rPr lang="en-US" sz="1000" dirty="0"/>
              <a:t>Fone, D., Dunstan, F., White, J., Lloyd, K. (2014). Change in mental health after smoking cessation: systematic review and meta-analysis. BMJ, 348, g1151.</a:t>
            </a:r>
          </a:p>
          <a:p>
            <a:pPr>
              <a:spcBef>
                <a:spcPts val="0"/>
              </a:spcBef>
            </a:pPr>
            <a:r>
              <a:rPr lang="en-US" sz="1000" dirty="0"/>
              <a:t>Gross, J.J., </a:t>
            </a:r>
            <a:r>
              <a:rPr lang="en-US" sz="1000" dirty="0" err="1"/>
              <a:t>Uusberg</a:t>
            </a:r>
            <a:r>
              <a:rPr lang="en-US" sz="1000" dirty="0"/>
              <a:t>, H. and </a:t>
            </a:r>
            <a:r>
              <a:rPr lang="en-US" sz="1000" dirty="0" err="1"/>
              <a:t>Uusberg</a:t>
            </a:r>
            <a:r>
              <a:rPr lang="en-US" sz="1000" dirty="0"/>
              <a:t>, A. (2019). Mental illness and Well‐Being: An Affect Regulation Perspective. World Psychiatry, [online] 18(2), pp.130–139.</a:t>
            </a:r>
          </a:p>
          <a:p>
            <a:pPr>
              <a:spcBef>
                <a:spcPts val="0"/>
              </a:spcBef>
            </a:pPr>
            <a:r>
              <a:rPr lang="en-US" sz="1000" dirty="0" err="1"/>
              <a:t>Gulliford</a:t>
            </a:r>
            <a:r>
              <a:rPr lang="en-US" sz="1000" dirty="0"/>
              <a:t>, M., Figueroa-Munoz, J., Morgan, M., Hughes, D., Gibson, B., Beech, R., &amp; Hudson, M. (2002). What does 'access to health care' mean? Journal of Health Services Research &amp; Policy, 7(3), 186-188</a:t>
            </a:r>
            <a:r>
              <a:rPr lang="en-US" sz="1000" dirty="0" smtClean="0"/>
              <a:t>.</a:t>
            </a:r>
            <a:endParaRPr lang="en-US" sz="1000" dirty="0"/>
          </a:p>
          <a:p>
            <a:pPr>
              <a:spcBef>
                <a:spcPts val="0"/>
              </a:spcBef>
            </a:pPr>
            <a:r>
              <a:rPr lang="en-US" sz="1000" dirty="0" smtClean="0"/>
              <a:t>Breslau</a:t>
            </a:r>
            <a:r>
              <a:rPr lang="en-US" sz="1000" dirty="0"/>
              <a:t>, J., Miller, E., </a:t>
            </a:r>
            <a:r>
              <a:rPr lang="en-US" sz="1000" dirty="0" err="1"/>
              <a:t>Jin</a:t>
            </a:r>
            <a:r>
              <a:rPr lang="en-US" sz="1000" dirty="0"/>
              <a:t>, R., Sampson, N. A., Alonso, J., Andrade, L. H., ... &amp; Kessler, R. C. (2011). A multinational study of </a:t>
            </a:r>
            <a:r>
              <a:rPr lang="en-US" sz="1000"/>
              <a:t>mental </a:t>
            </a:r>
            <a:r>
              <a:rPr lang="en-US" sz="1000" smtClean="0"/>
              <a:t>disorders. </a:t>
            </a:r>
            <a:r>
              <a:rPr lang="en-US" sz="1000" dirty="0" err="1"/>
              <a:t>Acta</a:t>
            </a:r>
            <a:r>
              <a:rPr lang="en-US" sz="1000" dirty="0"/>
              <a:t> </a:t>
            </a:r>
            <a:r>
              <a:rPr lang="en-US" sz="1000" dirty="0" err="1"/>
              <a:t>Psychiatrica</a:t>
            </a:r>
            <a:r>
              <a:rPr lang="en-US" sz="1000" dirty="0"/>
              <a:t> </a:t>
            </a:r>
            <a:r>
              <a:rPr lang="en-US" sz="1000" dirty="0" err="1"/>
              <a:t>Scandinavica</a:t>
            </a:r>
            <a:r>
              <a:rPr lang="en-US" sz="1000" dirty="0"/>
              <a:t>, 124(6), 474-486</a:t>
            </a:r>
            <a:r>
              <a:rPr lang="en-US" sz="1000" dirty="0" smtClean="0"/>
              <a:t>.</a:t>
            </a:r>
            <a:endParaRPr lang="en-US" sz="1000" dirty="0"/>
          </a:p>
          <a:p>
            <a:pPr>
              <a:spcBef>
                <a:spcPts val="0"/>
              </a:spcBef>
            </a:pPr>
            <a:r>
              <a:rPr lang="en-US" sz="1000" dirty="0" smtClean="0"/>
              <a:t>Eisenberg</a:t>
            </a:r>
            <a:r>
              <a:rPr lang="en-US" sz="1000" dirty="0"/>
              <a:t>, D., Hunt, J., &amp; Speer, N. (2013). Mental health in American colleges and universities: Variation across student subgroups and across campuses. The Journal of nervous and mental disease, 201(1), </a:t>
            </a:r>
            <a:r>
              <a:rPr lang="en-US" sz="1000" dirty="0" smtClean="0"/>
              <a:t>60-67</a:t>
            </a:r>
            <a:r>
              <a:rPr lang="en-US" sz="1000" dirty="0"/>
              <a:t>.</a:t>
            </a:r>
          </a:p>
          <a:p>
            <a:pPr>
              <a:spcBef>
                <a:spcPts val="0"/>
              </a:spcBef>
            </a:pPr>
            <a:r>
              <a:rPr lang="en-US" sz="1000" dirty="0" smtClean="0"/>
              <a:t>Ferrari</a:t>
            </a:r>
            <a:r>
              <a:rPr lang="en-US" sz="1000" dirty="0"/>
              <a:t>, A. J., </a:t>
            </a:r>
            <a:r>
              <a:rPr lang="en-US" sz="1000" dirty="0" err="1"/>
              <a:t>Charlson</a:t>
            </a:r>
            <a:r>
              <a:rPr lang="en-US" sz="1000" dirty="0"/>
              <a:t>, F. J., Norman, R. E., Patten, S. B., Freedman, G., Murray, C. J., ... &amp; </a:t>
            </a:r>
            <a:r>
              <a:rPr lang="en-US" sz="1000" dirty="0" err="1"/>
              <a:t>Whiteford</a:t>
            </a:r>
            <a:r>
              <a:rPr lang="en-US" sz="1000" dirty="0"/>
              <a:t>, H. A. (2013). Burden of depressive disorders by country, sex, age, and year: findings from the global burden of disease study 2010. </a:t>
            </a:r>
            <a:r>
              <a:rPr lang="en-US" sz="1000" dirty="0" err="1"/>
              <a:t>PLoS</a:t>
            </a:r>
            <a:r>
              <a:rPr lang="en-US" sz="1000" dirty="0"/>
              <a:t> Medicine, 10(11), e1001547</a:t>
            </a:r>
            <a:r>
              <a:rPr lang="en-US" sz="1000" dirty="0" smtClean="0"/>
              <a:t>.</a:t>
            </a:r>
            <a:endParaRPr lang="en-US" sz="1000" dirty="0"/>
          </a:p>
          <a:p>
            <a:pPr>
              <a:spcBef>
                <a:spcPts val="0"/>
              </a:spcBef>
            </a:pPr>
            <a:r>
              <a:rPr lang="en-US" sz="1000" dirty="0" smtClean="0"/>
              <a:t>Green</a:t>
            </a:r>
            <a:r>
              <a:rPr lang="en-US" sz="1000" dirty="0"/>
              <a:t>, H., </a:t>
            </a:r>
            <a:r>
              <a:rPr lang="en-US" sz="1000" dirty="0" err="1"/>
              <a:t>McGinnity</a:t>
            </a:r>
            <a:r>
              <a:rPr lang="en-US" sz="1000" dirty="0"/>
              <a:t>, Á., Meltzer, H., Ford, T., &amp; Goodman, R. (2005). Mental health of children and young people in Great Britain, 2004. Basingstoke: Palgrave </a:t>
            </a:r>
            <a:r>
              <a:rPr lang="en-US" sz="1000" dirty="0" smtClean="0"/>
              <a:t>Macmillan</a:t>
            </a:r>
            <a:endParaRPr lang="en-US" sz="1000" dirty="0"/>
          </a:p>
          <a:p>
            <a:pPr>
              <a:spcBef>
                <a:spcPts val="0"/>
              </a:spcBef>
            </a:pPr>
            <a:r>
              <a:rPr lang="en-US" sz="1000" dirty="0" smtClean="0"/>
              <a:t>Kessler</a:t>
            </a:r>
            <a:r>
              <a:rPr lang="en-US" sz="1000" dirty="0"/>
              <a:t>, R. C., Berglund, P., </a:t>
            </a:r>
            <a:r>
              <a:rPr lang="en-US" sz="1000" dirty="0" err="1"/>
              <a:t>Demler</a:t>
            </a:r>
            <a:r>
              <a:rPr lang="en-US" sz="1000" dirty="0"/>
              <a:t>, O., </a:t>
            </a:r>
            <a:r>
              <a:rPr lang="en-US" sz="1000" dirty="0" err="1"/>
              <a:t>Jin</a:t>
            </a:r>
            <a:r>
              <a:rPr lang="en-US" sz="1000" dirty="0"/>
              <a:t>, R., </a:t>
            </a:r>
            <a:r>
              <a:rPr lang="en-US" sz="1000" dirty="0" err="1"/>
              <a:t>Merikangas</a:t>
            </a:r>
            <a:r>
              <a:rPr lang="en-US" sz="1000" dirty="0"/>
              <a:t>, K. R., &amp; Walters, E. E. (2005). Lifetime prevalence and age-of-onset distributions of DSM-IV disorders in the National Comorbidity Survey Replication. Archives of general psychiatry, 62(6), 593-602</a:t>
            </a:r>
            <a:r>
              <a:rPr lang="en-US" sz="1000" dirty="0" smtClean="0"/>
              <a:t>.</a:t>
            </a:r>
            <a:endParaRPr lang="en-US" sz="1000" dirty="0"/>
          </a:p>
          <a:p>
            <a:pPr>
              <a:spcBef>
                <a:spcPts val="0"/>
              </a:spcBef>
            </a:pPr>
            <a:r>
              <a:rPr lang="en-US" sz="1000" dirty="0" smtClean="0"/>
              <a:t>Kim-Cohen</a:t>
            </a:r>
            <a:r>
              <a:rPr lang="en-US" sz="1000" dirty="0"/>
              <a:t>, J., </a:t>
            </a:r>
            <a:r>
              <a:rPr lang="en-US" sz="1000" dirty="0" err="1"/>
              <a:t>Caspi</a:t>
            </a:r>
            <a:r>
              <a:rPr lang="en-US" sz="1000" dirty="0"/>
              <a:t>, A., Moffitt, T. E., Harrington, H., Milne, B. J., &amp; </a:t>
            </a:r>
            <a:r>
              <a:rPr lang="en-US" sz="1000" dirty="0" err="1"/>
              <a:t>Poulton</a:t>
            </a:r>
            <a:r>
              <a:rPr lang="en-US" sz="1000" dirty="0"/>
              <a:t>, R. (2003). Prior juvenile diagnoses in adults with mental disorder: developmental follow-back of a prospective-longitudinal cohort. Archives of general psychiatry, 60(7), 709-717</a:t>
            </a:r>
            <a:r>
              <a:rPr lang="en-US" sz="1000" dirty="0" smtClean="0"/>
              <a:t>.</a:t>
            </a:r>
            <a:endParaRPr lang="en-US" sz="1000" dirty="0"/>
          </a:p>
          <a:p>
            <a:pPr>
              <a:spcBef>
                <a:spcPts val="0"/>
              </a:spcBef>
            </a:pPr>
            <a:r>
              <a:rPr lang="en-US" sz="1000" dirty="0" smtClean="0"/>
              <a:t>Kawakami</a:t>
            </a:r>
            <a:r>
              <a:rPr lang="en-US" sz="1000" dirty="0"/>
              <a:t>, N., </a:t>
            </a:r>
            <a:r>
              <a:rPr lang="en-US" sz="1000" dirty="0" err="1"/>
              <a:t>Abdulghani</a:t>
            </a:r>
            <a:r>
              <a:rPr lang="en-US" sz="1000" dirty="0"/>
              <a:t>, E. A., Alonso, J., </a:t>
            </a:r>
            <a:r>
              <a:rPr lang="en-US" sz="1000" dirty="0" err="1"/>
              <a:t>Bromet</a:t>
            </a:r>
            <a:r>
              <a:rPr lang="en-US" sz="1000" dirty="0"/>
              <a:t>, E. J., </a:t>
            </a:r>
            <a:r>
              <a:rPr lang="en-US" sz="1000" dirty="0" err="1"/>
              <a:t>Bruffaerts</a:t>
            </a:r>
            <a:r>
              <a:rPr lang="en-US" sz="1000" dirty="0"/>
              <a:t>, R., Caldas-de-Almeida, J. M., ... &amp; Kessler, R. C. (2012). Early-life mental disorders and adult household income in the World Mental Health Surveys. Biological psychiatry, 72(3), 228-237</a:t>
            </a:r>
            <a:r>
              <a:rPr lang="en-US" sz="1000" dirty="0" smtClean="0"/>
              <a:t>.</a:t>
            </a:r>
            <a:endParaRPr lang="en-US" sz="1000" dirty="0"/>
          </a:p>
        </p:txBody>
      </p:sp>
    </p:spTree>
    <p:extLst>
      <p:ext uri="{BB962C8B-B14F-4D97-AF65-F5344CB8AC3E}">
        <p14:creationId xmlns:p14="http://schemas.microsoft.com/office/powerpoint/2010/main" val="31263215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489527"/>
            <a:ext cx="8596668" cy="5551835"/>
          </a:xfrm>
        </p:spPr>
        <p:txBody>
          <a:bodyPr>
            <a:normAutofit fontScale="62500" lnSpcReduction="20000"/>
          </a:bodyPr>
          <a:lstStyle/>
          <a:p>
            <a:pPr lvl="0"/>
            <a:r>
              <a:rPr lang="en-US" dirty="0" err="1"/>
              <a:t>Merikangas</a:t>
            </a:r>
            <a:r>
              <a:rPr lang="en-US" dirty="0"/>
              <a:t>, K. R., He, J. P., Burstein, M., Swanson, S. A., </a:t>
            </a:r>
            <a:r>
              <a:rPr lang="en-US" dirty="0" err="1"/>
              <a:t>Avenevoli</a:t>
            </a:r>
            <a:r>
              <a:rPr lang="en-US" dirty="0"/>
              <a:t>, S., Cui, L., ... &amp; </a:t>
            </a:r>
            <a:r>
              <a:rPr lang="en-US" dirty="0" err="1"/>
              <a:t>Swendsen</a:t>
            </a:r>
            <a:r>
              <a:rPr lang="en-US" dirty="0"/>
              <a:t>, J. (2010). Lifetime prevalence of mental disorders in US adolescents: results from the National Comorbidity Survey Replication–Adolescent Supplement (NCS-A). Journal of the American Academy of Child &amp; Adolescent Psychiatry, 49(10), 980-989.</a:t>
            </a:r>
            <a:endParaRPr lang="en-IN" dirty="0"/>
          </a:p>
          <a:p>
            <a:pPr lvl="0"/>
            <a:r>
              <a:rPr lang="en-US" dirty="0" err="1"/>
              <a:t>Richters</a:t>
            </a:r>
            <a:r>
              <a:rPr lang="en-US" dirty="0"/>
              <a:t>, J. E., &amp; Martinez, P. (1993). Things I have seen and heard: An interview for young children about exposure to violence. Rockville, MD: National Institute of Mental Health.</a:t>
            </a:r>
            <a:endParaRPr lang="en-IN" dirty="0"/>
          </a:p>
          <a:p>
            <a:pPr lvl="0"/>
            <a:r>
              <a:rPr lang="en-US" dirty="0"/>
              <a:t>Stewart, W. F., Ricci, J. A., Chee, E., </a:t>
            </a:r>
            <a:r>
              <a:rPr lang="en-US" dirty="0" err="1"/>
              <a:t>Morganstein</a:t>
            </a:r>
            <a:r>
              <a:rPr lang="en-US" dirty="0"/>
              <a:t>, D., &amp; Lipton, R. (2003). Lost productive time and cost due to common pain conditions in the US workforce. </a:t>
            </a:r>
            <a:r>
              <a:rPr lang="en-US" dirty="0" err="1"/>
              <a:t>Jama</a:t>
            </a:r>
            <a:r>
              <a:rPr lang="en-US" dirty="0"/>
              <a:t>, 290(18), 2443-2454.</a:t>
            </a:r>
            <a:endParaRPr lang="en-IN" dirty="0"/>
          </a:p>
          <a:p>
            <a:pPr lvl="0"/>
            <a:r>
              <a:rPr lang="en-US" dirty="0"/>
              <a:t>Hawes, M.T., </a:t>
            </a:r>
            <a:r>
              <a:rPr lang="en-US" dirty="0" err="1"/>
              <a:t>Szenczy</a:t>
            </a:r>
            <a:r>
              <a:rPr lang="en-US" dirty="0"/>
              <a:t>, A.K., Klein, D.N., </a:t>
            </a:r>
            <a:r>
              <a:rPr lang="en-US" dirty="0" err="1"/>
              <a:t>Hajcak</a:t>
            </a:r>
            <a:r>
              <a:rPr lang="en-US" dirty="0"/>
              <a:t>, G. and Nelson, B.D. (2021). Increases in depression and anxiety symptoms in adolescents and young adults during the COVID-19 pandemic. Psychological Medicine, [online] 52(14), pp.1–9. </a:t>
            </a:r>
            <a:endParaRPr lang="en-IN" dirty="0"/>
          </a:p>
          <a:p>
            <a:pPr lvl="0"/>
            <a:r>
              <a:rPr lang="en-US" dirty="0"/>
              <a:t>Khan, L. (2006). Tackling inequalities in mental health. Journal of Public Mental Health, 5(2), 9-16.</a:t>
            </a:r>
            <a:endParaRPr lang="en-IN" dirty="0"/>
          </a:p>
          <a:p>
            <a:pPr lvl="0"/>
            <a:r>
              <a:rPr lang="en-US" dirty="0" err="1"/>
              <a:t>Lorant</a:t>
            </a:r>
            <a:r>
              <a:rPr lang="en-US" dirty="0"/>
              <a:t>, V., </a:t>
            </a:r>
            <a:r>
              <a:rPr lang="en-US" dirty="0" err="1"/>
              <a:t>Deliège</a:t>
            </a:r>
            <a:r>
              <a:rPr lang="en-US" dirty="0"/>
              <a:t>, D., Eaton, W., Robert, A., </a:t>
            </a:r>
            <a:r>
              <a:rPr lang="en-US" dirty="0" err="1"/>
              <a:t>Philippot</a:t>
            </a:r>
            <a:r>
              <a:rPr lang="en-US" dirty="0"/>
              <a:t>, P., &amp; </a:t>
            </a:r>
            <a:r>
              <a:rPr lang="en-US" dirty="0" err="1"/>
              <a:t>Ansseau</a:t>
            </a:r>
            <a:r>
              <a:rPr lang="en-US" dirty="0"/>
              <a:t>, M. (2003). Socioeconomic inequalities in depression: a meta-analysis. American Journal of Epidemiology, 157(2), 98-112.</a:t>
            </a:r>
            <a:endParaRPr lang="en-IN" dirty="0"/>
          </a:p>
          <a:p>
            <a:pPr lvl="0"/>
            <a:r>
              <a:rPr lang="en-US" dirty="0"/>
              <a:t>Mackie, S.A. and Bates, G.W. (2018). Contribution of the doctoral education environment to PhD candidates’ mental health problems: a scoping review. Higher Education Research and Development, </a:t>
            </a:r>
            <a:endParaRPr lang="en-IN" dirty="0"/>
          </a:p>
          <a:p>
            <a:pPr lvl="0"/>
            <a:r>
              <a:rPr lang="en-US" dirty="0"/>
              <a:t>Morgan, C., </a:t>
            </a:r>
            <a:r>
              <a:rPr lang="en-US" dirty="0" err="1"/>
              <a:t>Mallett</a:t>
            </a:r>
            <a:r>
              <a:rPr lang="en-US" dirty="0"/>
              <a:t>, R., Hutchinson, G., &amp; </a:t>
            </a:r>
            <a:r>
              <a:rPr lang="en-US" dirty="0" err="1"/>
              <a:t>Leff</a:t>
            </a:r>
            <a:r>
              <a:rPr lang="en-US" dirty="0"/>
              <a:t>, J. (2012). Negative pathways to psychiatric care and ethnicity: the bridge between social science and psychiatry. Social Science &amp; Medicine, 74(3), 392-399.</a:t>
            </a:r>
            <a:endParaRPr lang="en-IN" dirty="0"/>
          </a:p>
          <a:p>
            <a:pPr lvl="0"/>
            <a:r>
              <a:rPr lang="en-US" dirty="0"/>
              <a:t>Naylor, C., Parsonage, M., McDaid, D., Knapp, M., </a:t>
            </a:r>
            <a:r>
              <a:rPr lang="en-US" dirty="0" err="1"/>
              <a:t>Fossey</a:t>
            </a:r>
            <a:r>
              <a:rPr lang="en-US" dirty="0"/>
              <a:t>, M., &amp; </a:t>
            </a:r>
            <a:r>
              <a:rPr lang="en-US" dirty="0" err="1"/>
              <a:t>Galea</a:t>
            </a:r>
            <a:r>
              <a:rPr lang="en-US" dirty="0"/>
              <a:t>, A. (2012). Long-term conditions and mental health: The cost of co-morbidities. The King's Fund and Centre for Mental Health.</a:t>
            </a:r>
            <a:endParaRPr lang="en-IN" dirty="0"/>
          </a:p>
          <a:p>
            <a:pPr lvl="0"/>
            <a:r>
              <a:rPr lang="en-US" dirty="0"/>
              <a:t>Pickett, K., &amp; Wilkinson, R. (2015). Income inequality and health: A causal review. Social Science &amp; Medicine, 128, 316-326.</a:t>
            </a:r>
            <a:endParaRPr lang="en-IN" dirty="0"/>
          </a:p>
          <a:p>
            <a:pPr lvl="0"/>
            <a:r>
              <a:rPr lang="en-US" dirty="0" err="1"/>
              <a:t>Thornicroft</a:t>
            </a:r>
            <a:r>
              <a:rPr lang="en-US" dirty="0"/>
              <a:t>, G., &amp; </a:t>
            </a:r>
            <a:r>
              <a:rPr lang="en-US" dirty="0" err="1"/>
              <a:t>Tansella</a:t>
            </a:r>
            <a:r>
              <a:rPr lang="en-US" dirty="0"/>
              <a:t>, M. (2013). The balanced care model for global mental health. Psychological Medicine, 43(4), 849-863.</a:t>
            </a:r>
            <a:endParaRPr lang="en-IN" dirty="0"/>
          </a:p>
          <a:p>
            <a:pPr lvl="0"/>
            <a:r>
              <a:rPr lang="en-US" dirty="0"/>
              <a:t>Wilkinson, R., &amp; Pickett, K. (2009). The spirit level: why more equal societies almost always do better. London: Allen Lane.</a:t>
            </a:r>
            <a:endParaRPr lang="en-IN" dirty="0"/>
          </a:p>
          <a:p>
            <a:endParaRPr lang="en-IN" dirty="0"/>
          </a:p>
        </p:txBody>
      </p:sp>
    </p:spTree>
    <p:extLst>
      <p:ext uri="{BB962C8B-B14F-4D97-AF65-F5344CB8AC3E}">
        <p14:creationId xmlns:p14="http://schemas.microsoft.com/office/powerpoint/2010/main" val="1068145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7370" y="2521528"/>
            <a:ext cx="8596668" cy="1080653"/>
          </a:xfrm>
        </p:spPr>
        <p:txBody>
          <a:bodyPr>
            <a:noAutofit/>
          </a:bodyPr>
          <a:lstStyle/>
          <a:p>
            <a:r>
              <a:rPr lang="en-US" sz="7200" b="1" dirty="0" smtClean="0"/>
              <a:t>THANK </a:t>
            </a:r>
            <a:r>
              <a:rPr lang="en-US" sz="7200" b="1" dirty="0"/>
              <a:t>YOU</a:t>
            </a:r>
            <a:r>
              <a:rPr lang="en-US" sz="9600" b="1" dirty="0"/>
              <a:t/>
            </a:r>
            <a:br>
              <a:rPr lang="en-US" sz="9600" b="1" dirty="0"/>
            </a:br>
            <a:endParaRPr lang="en-IN" sz="9600" dirty="0"/>
          </a:p>
        </p:txBody>
      </p:sp>
    </p:spTree>
    <p:extLst>
      <p:ext uri="{BB962C8B-B14F-4D97-AF65-F5344CB8AC3E}">
        <p14:creationId xmlns:p14="http://schemas.microsoft.com/office/powerpoint/2010/main" val="15190524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103</TotalTime>
  <Words>2751</Words>
  <Application>Microsoft Office PowerPoint</Application>
  <PresentationFormat>Widescreen</PresentationFormat>
  <Paragraphs>295</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Helvetica</vt:lpstr>
      <vt:lpstr>Times New Roman</vt:lpstr>
      <vt:lpstr>Trebuchet MS</vt:lpstr>
      <vt:lpstr>Wingdings</vt:lpstr>
      <vt:lpstr>Wingdings 3</vt:lpstr>
      <vt:lpstr>Facet</vt:lpstr>
      <vt:lpstr>Research Proposal </vt:lpstr>
      <vt:lpstr>Problem Identification </vt:lpstr>
      <vt:lpstr>Proposed Research Title </vt:lpstr>
      <vt:lpstr>Introduction </vt:lpstr>
      <vt:lpstr>Literature Based Background to the Study</vt:lpstr>
      <vt:lpstr>Literature Based Background to the Study</vt:lpstr>
      <vt:lpstr>Research Objectives and Question </vt:lpstr>
      <vt:lpstr>Research Methodology </vt:lpstr>
      <vt:lpstr>Ethical Consideration </vt:lpstr>
      <vt:lpstr>Implication of Research </vt:lpstr>
      <vt:lpstr>Plan of Work and Time Schedule </vt:lpstr>
      <vt:lpstr>Reference List </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dc:title>
  <dc:creator>Lenovo</dc:creator>
  <cp:lastModifiedBy>Lenovo</cp:lastModifiedBy>
  <cp:revision>8</cp:revision>
  <dcterms:created xsi:type="dcterms:W3CDTF">2023-11-13T10:24:39Z</dcterms:created>
  <dcterms:modified xsi:type="dcterms:W3CDTF">2023-11-15T00:53:48Z</dcterms:modified>
</cp:coreProperties>
</file>