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9" r:id="rId3"/>
    <p:sldId id="260" r:id="rId4"/>
    <p:sldId id="261" r:id="rId5"/>
    <p:sldId id="263" r:id="rId6"/>
    <p:sldId id="264" r:id="rId7"/>
    <p:sldId id="265" r:id="rId8"/>
    <p:sldId id="266" r:id="rId9"/>
    <p:sldId id="26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268" autoAdjust="0"/>
  </p:normalViewPr>
  <p:slideViewPr>
    <p:cSldViewPr>
      <p:cViewPr varScale="1">
        <p:scale>
          <a:sx n="46" d="100"/>
          <a:sy n="46" d="100"/>
        </p:scale>
        <p:origin x="-2506" y="-8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A3B01C-5BE8-4679-BC67-B6B22FDEC67A}" type="datetimeFigureOut">
              <a:rPr lang="en-GB" smtClean="0"/>
              <a:t>17/02/2015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A7EE7C-5B1E-45F3-9969-F314B7434EB1}" type="slidenum">
              <a:rPr lang="en-GB" smtClean="0"/>
              <a:t>‹#›</a:t>
            </a:fld>
            <a:endParaRPr lang="en-GB"/>
          </a:p>
        </p:txBody>
      </p:sp>
    </p:spTree>
    <p:extLst>
      <p:ext uri="{BB962C8B-B14F-4D97-AF65-F5344CB8AC3E}">
        <p14:creationId xmlns:p14="http://schemas.microsoft.com/office/powerpoint/2010/main" val="3155092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A7EE7C-5B1E-45F3-9969-F314B7434EB1}" type="slidenum">
              <a:rPr lang="en-GB" smtClean="0"/>
              <a:t>1</a:t>
            </a:fld>
            <a:endParaRPr lang="en-GB"/>
          </a:p>
        </p:txBody>
      </p:sp>
    </p:spTree>
    <p:extLst>
      <p:ext uri="{BB962C8B-B14F-4D97-AF65-F5344CB8AC3E}">
        <p14:creationId xmlns:p14="http://schemas.microsoft.com/office/powerpoint/2010/main" val="2962554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smtClean="0">
                <a:solidFill>
                  <a:srgbClr val="333333"/>
                </a:solidFill>
                <a:effectLst/>
                <a:latin typeface="arial"/>
              </a:rPr>
              <a:t>Step 1:  Assess the current situation</a:t>
            </a:r>
            <a:r>
              <a:rPr lang="en-GB" dirty="0" smtClean="0">
                <a:solidFill>
                  <a:srgbClr val="333333"/>
                </a:solidFill>
                <a:effectLst/>
                <a:latin typeface="arial"/>
              </a:rPr>
              <a:t/>
            </a:r>
            <a:br>
              <a:rPr lang="en-GB" dirty="0" smtClean="0">
                <a:solidFill>
                  <a:srgbClr val="333333"/>
                </a:solidFill>
                <a:effectLst/>
                <a:latin typeface="arial"/>
              </a:rPr>
            </a:br>
            <a:r>
              <a:rPr lang="en-GB" dirty="0" smtClean="0">
                <a:solidFill>
                  <a:srgbClr val="333333"/>
                </a:solidFill>
                <a:effectLst/>
                <a:latin typeface="arial"/>
              </a:rPr>
              <a:t>In this step, the executive is encouraged to reflect deeply about his or her current situation. The enhanced self-awareness obtained by describing that situation helps in identifying areas to address, and provides a useful context for the sessions ahead. However, the most important benefit of this step is the client's opportunity to reflect on past events, enhance understanding of what specific actions contributed to the current situation, and how those actions may have stimulated specific responses in others. </a:t>
            </a:r>
          </a:p>
          <a:p>
            <a:pPr algn="l"/>
            <a:r>
              <a:rPr lang="en-GB" b="1" dirty="0" smtClean="0">
                <a:solidFill>
                  <a:srgbClr val="333333"/>
                </a:solidFill>
                <a:effectLst/>
                <a:latin typeface="arial"/>
              </a:rPr>
              <a:t>Key coaching behaviours</a:t>
            </a:r>
            <a:endParaRPr lang="en-GB" dirty="0" smtClean="0">
              <a:solidFill>
                <a:srgbClr val="333333"/>
              </a:solidFill>
              <a:effectLst/>
              <a:latin typeface="arial"/>
            </a:endParaRPr>
          </a:p>
          <a:p>
            <a:pPr algn="l">
              <a:buFont typeface="Arial"/>
              <a:buChar char="•"/>
            </a:pPr>
            <a:r>
              <a:rPr lang="en-GB" dirty="0" smtClean="0">
                <a:solidFill>
                  <a:srgbClr val="333333"/>
                </a:solidFill>
                <a:effectLst/>
                <a:latin typeface="arial"/>
              </a:rPr>
              <a:t>Makes informed use of assessment instruments (without relying solely on those instruments) to gain an understanding of the client's situation</a:t>
            </a:r>
          </a:p>
          <a:p>
            <a:pPr algn="l">
              <a:buFont typeface="Arial"/>
              <a:buChar char="•"/>
            </a:pPr>
            <a:r>
              <a:rPr lang="en-GB" dirty="0" smtClean="0">
                <a:solidFill>
                  <a:srgbClr val="333333"/>
                </a:solidFill>
                <a:effectLst/>
                <a:latin typeface="arial"/>
              </a:rPr>
              <a:t>Expresses sincere interest in the client's life stories</a:t>
            </a:r>
          </a:p>
          <a:p>
            <a:pPr algn="l">
              <a:buFont typeface="Arial"/>
              <a:buChar char="•"/>
            </a:pPr>
            <a:r>
              <a:rPr lang="en-GB" dirty="0" smtClean="0">
                <a:solidFill>
                  <a:srgbClr val="333333"/>
                </a:solidFill>
                <a:effectLst/>
                <a:latin typeface="arial"/>
              </a:rPr>
              <a:t>Takes time to understand the situation from the client's perspective</a:t>
            </a:r>
          </a:p>
          <a:p>
            <a:pPr algn="l">
              <a:buFont typeface="Arial"/>
              <a:buChar char="•"/>
            </a:pPr>
            <a:r>
              <a:rPr lang="en-GB" dirty="0" smtClean="0">
                <a:solidFill>
                  <a:srgbClr val="333333"/>
                </a:solidFill>
                <a:effectLst/>
                <a:latin typeface="arial"/>
              </a:rPr>
              <a:t>Listens deeply so that the client is fully engaged and feels genuinely understood and valued</a:t>
            </a:r>
          </a:p>
          <a:p>
            <a:pPr algn="l">
              <a:buFont typeface="Arial"/>
              <a:buChar char="•"/>
            </a:pPr>
            <a:r>
              <a:rPr lang="en-GB" dirty="0" smtClean="0">
                <a:solidFill>
                  <a:srgbClr val="333333"/>
                </a:solidFill>
                <a:effectLst/>
                <a:latin typeface="arial"/>
              </a:rPr>
              <a:t>Creates a sense of connection and comfort, fostering a climate of openness and trust</a:t>
            </a:r>
          </a:p>
          <a:p>
            <a:pPr algn="l">
              <a:buFont typeface="Arial"/>
              <a:buChar char="•"/>
            </a:pPr>
            <a:r>
              <a:rPr lang="en-GB" dirty="0" smtClean="0">
                <a:solidFill>
                  <a:srgbClr val="333333"/>
                </a:solidFill>
                <a:effectLst/>
                <a:latin typeface="arial"/>
              </a:rPr>
              <a:t>Observes and registers all verbal and non-verbal communication</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Step 2:  Brainstorm creative alternatives to the client's current situation</a:t>
            </a:r>
            <a:br>
              <a:rPr lang="en-GB" b="1" dirty="0" smtClean="0">
                <a:solidFill>
                  <a:srgbClr val="333333"/>
                </a:solidFill>
                <a:effectLst/>
                <a:latin typeface="arial"/>
              </a:rPr>
            </a:br>
            <a:r>
              <a:rPr lang="en-GB" dirty="0" smtClean="0">
                <a:solidFill>
                  <a:srgbClr val="333333"/>
                </a:solidFill>
                <a:effectLst/>
                <a:latin typeface="arial"/>
              </a:rPr>
              <a:t>This phase broadens the executive's perspective and creates a sound foundation for the development of creative solutions and </a:t>
            </a:r>
            <a:r>
              <a:rPr lang="en-GB" dirty="0" err="1" smtClean="0">
                <a:solidFill>
                  <a:srgbClr val="333333"/>
                </a:solidFill>
                <a:effectLst/>
                <a:latin typeface="arial"/>
              </a:rPr>
              <a:t>behavioral</a:t>
            </a:r>
            <a:r>
              <a:rPr lang="en-GB" dirty="0" smtClean="0">
                <a:solidFill>
                  <a:srgbClr val="333333"/>
                </a:solidFill>
                <a:effectLst/>
                <a:latin typeface="arial"/>
              </a:rPr>
              <a:t> change. The objective is to increase the choices available to a client who is facing a challenging situation.</a:t>
            </a:r>
          </a:p>
          <a:p>
            <a:pPr algn="l"/>
            <a:r>
              <a:rPr lang="en-GB" dirty="0" smtClean="0">
                <a:solidFill>
                  <a:srgbClr val="333333"/>
                </a:solidFill>
                <a:effectLst/>
                <a:latin typeface="arial"/>
              </a:rPr>
              <a:t>One of the most pressing issues for clients is the feeling of being "stuck" in a particular situation with no visible alternate course of action available. In some circumstances, particularly in times of heightened stress, perspective can narrow, resulting in mental and emotional "tunnel vision." The effect resembles a confrontation with a massive wall--nothing is visible but that wall.</a:t>
            </a:r>
          </a:p>
          <a:p>
            <a:pPr algn="l"/>
            <a:r>
              <a:rPr lang="en-GB" dirty="0" smtClean="0">
                <a:solidFill>
                  <a:srgbClr val="333333"/>
                </a:solidFill>
                <a:effectLst/>
                <a:latin typeface="arial"/>
              </a:rPr>
              <a:t>An effective coach draws the client back and restores a broader perspective, which is a prerequisite for the next stages in the coaching partnership. Absent creative brainstorming, the client continues to circle and repeat the same patterns of </a:t>
            </a:r>
            <a:r>
              <a:rPr lang="en-GB" dirty="0" err="1" smtClean="0">
                <a:solidFill>
                  <a:srgbClr val="333333"/>
                </a:solidFill>
                <a:effectLst/>
                <a:latin typeface="arial"/>
              </a:rPr>
              <a:t>behavior</a:t>
            </a:r>
            <a:r>
              <a:rPr lang="en-GB" dirty="0" smtClean="0">
                <a:solidFill>
                  <a:srgbClr val="333333"/>
                </a:solidFill>
                <a:effectLst/>
                <a:latin typeface="arial"/>
              </a:rPr>
              <a:t>. Essentially, the first natural reaction in this "stuck state" is to do "more of the same."</a:t>
            </a:r>
          </a:p>
          <a:p>
            <a:pPr algn="l"/>
            <a:r>
              <a:rPr lang="en-GB" b="1" dirty="0" smtClean="0">
                <a:solidFill>
                  <a:srgbClr val="333333"/>
                </a:solidFill>
                <a:effectLst/>
                <a:latin typeface="arial"/>
              </a:rPr>
              <a:t>Key coaching behaviours</a:t>
            </a:r>
            <a:r>
              <a:rPr lang="en-GB" dirty="0" smtClean="0">
                <a:solidFill>
                  <a:srgbClr val="333333"/>
                </a:solidFill>
                <a:effectLst/>
                <a:latin typeface="arial"/>
              </a:rPr>
              <a:t> </a:t>
            </a:r>
          </a:p>
          <a:p>
            <a:pPr algn="l">
              <a:buFont typeface="Arial"/>
              <a:buChar char="•"/>
            </a:pPr>
            <a:r>
              <a:rPr lang="en-GB" dirty="0" smtClean="0">
                <a:solidFill>
                  <a:srgbClr val="333333"/>
                </a:solidFill>
                <a:effectLst/>
                <a:latin typeface="arial"/>
              </a:rPr>
              <a:t>Utilizes a variety of tools and techniques to interrupt the client's habitual patterns, thus breaking the "stuck state"</a:t>
            </a:r>
          </a:p>
          <a:p>
            <a:pPr algn="l">
              <a:buFont typeface="Arial"/>
              <a:buChar char="•"/>
            </a:pPr>
            <a:r>
              <a:rPr lang="en-GB" dirty="0" smtClean="0">
                <a:solidFill>
                  <a:srgbClr val="333333"/>
                </a:solidFill>
                <a:effectLst/>
                <a:latin typeface="arial"/>
              </a:rPr>
              <a:t>Surprises clients with creative, unexpected questions</a:t>
            </a:r>
          </a:p>
          <a:p>
            <a:pPr algn="l">
              <a:buFont typeface="Arial"/>
              <a:buChar char="•"/>
            </a:pPr>
            <a:r>
              <a:rPr lang="en-GB" dirty="0" smtClean="0">
                <a:solidFill>
                  <a:srgbClr val="333333"/>
                </a:solidFill>
                <a:effectLst/>
                <a:latin typeface="arial"/>
              </a:rPr>
              <a:t>Brainstorms a variety of alternatives to the current situation, probing beyond initial responses to unearth a broad spectrum of options</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Step 3:  Hone goals</a:t>
            </a:r>
            <a:r>
              <a:rPr lang="en-GB" dirty="0" smtClean="0">
                <a:solidFill>
                  <a:srgbClr val="333333"/>
                </a:solidFill>
                <a:effectLst/>
                <a:latin typeface="arial"/>
              </a:rPr>
              <a:t/>
            </a:r>
            <a:br>
              <a:rPr lang="en-GB" dirty="0" smtClean="0">
                <a:solidFill>
                  <a:srgbClr val="333333"/>
                </a:solidFill>
                <a:effectLst/>
                <a:latin typeface="arial"/>
              </a:rPr>
            </a:br>
            <a:r>
              <a:rPr lang="en-GB" dirty="0" smtClean="0">
                <a:solidFill>
                  <a:srgbClr val="333333"/>
                </a:solidFill>
                <a:effectLst/>
                <a:latin typeface="arial"/>
              </a:rPr>
              <a:t>In Step 3, the client forges alternatives and possibilities into specific goals. This is the stage at which SMART goals are created and/or refined, and it is essential that the principles of effective goals formulation be taken into account. This is more difficult than it may first appear. Most executives are very aware of what they do </a:t>
            </a:r>
            <a:r>
              <a:rPr lang="en-GB" u="sng" dirty="0" smtClean="0">
                <a:solidFill>
                  <a:srgbClr val="333333"/>
                </a:solidFill>
                <a:effectLst/>
                <a:latin typeface="arial"/>
              </a:rPr>
              <a:t>not</a:t>
            </a:r>
            <a:r>
              <a:rPr lang="en-GB" dirty="0" smtClean="0">
                <a:solidFill>
                  <a:srgbClr val="333333"/>
                </a:solidFill>
                <a:effectLst/>
                <a:latin typeface="arial"/>
              </a:rPr>
              <a:t> want. However, they frequently find it highly challenging to specify exactly what they </a:t>
            </a:r>
            <a:r>
              <a:rPr lang="en-GB" u="sng" dirty="0" smtClean="0">
                <a:solidFill>
                  <a:srgbClr val="333333"/>
                </a:solidFill>
                <a:effectLst/>
                <a:latin typeface="arial"/>
              </a:rPr>
              <a:t>do</a:t>
            </a:r>
            <a:r>
              <a:rPr lang="en-GB" dirty="0" smtClean="0">
                <a:solidFill>
                  <a:srgbClr val="333333"/>
                </a:solidFill>
                <a:effectLst/>
                <a:latin typeface="arial"/>
              </a:rPr>
              <a:t> want. In this step, the coach helps the executive to clearly articulate specific, desired results.</a:t>
            </a:r>
          </a:p>
          <a:p>
            <a:pPr algn="l"/>
            <a:r>
              <a:rPr lang="en-GB" b="1" dirty="0" smtClean="0">
                <a:solidFill>
                  <a:srgbClr val="333333"/>
                </a:solidFill>
                <a:effectLst/>
                <a:latin typeface="arial"/>
              </a:rPr>
              <a:t>Key coaching behaviours</a:t>
            </a:r>
            <a:endParaRPr lang="en-GB" dirty="0" smtClean="0">
              <a:solidFill>
                <a:srgbClr val="333333"/>
              </a:solidFill>
              <a:effectLst/>
              <a:latin typeface="arial"/>
            </a:endParaRPr>
          </a:p>
          <a:p>
            <a:pPr algn="l">
              <a:buFont typeface="Arial"/>
              <a:buChar char="•"/>
            </a:pPr>
            <a:r>
              <a:rPr lang="en-GB" dirty="0" smtClean="0">
                <a:solidFill>
                  <a:srgbClr val="333333"/>
                </a:solidFill>
                <a:effectLst/>
                <a:latin typeface="arial"/>
              </a:rPr>
              <a:t>Encourages precise definition of goals (in positive terms)</a:t>
            </a:r>
          </a:p>
          <a:p>
            <a:pPr algn="l">
              <a:buFont typeface="Arial"/>
              <a:buChar char="•"/>
            </a:pPr>
            <a:r>
              <a:rPr lang="en-GB" dirty="0" smtClean="0">
                <a:solidFill>
                  <a:srgbClr val="333333"/>
                </a:solidFill>
                <a:effectLst/>
                <a:latin typeface="arial"/>
              </a:rPr>
              <a:t>Takes time to develop SMART goals</a:t>
            </a:r>
          </a:p>
          <a:p>
            <a:pPr algn="l">
              <a:buFont typeface="Arial"/>
              <a:buChar char="•"/>
            </a:pPr>
            <a:r>
              <a:rPr lang="en-GB" dirty="0" smtClean="0">
                <a:solidFill>
                  <a:srgbClr val="333333"/>
                </a:solidFill>
                <a:effectLst/>
                <a:latin typeface="arial"/>
              </a:rPr>
              <a:t>Works with the client to develop goal(s) with high personal meaning and relevance</a:t>
            </a:r>
          </a:p>
          <a:p>
            <a:pPr algn="l">
              <a:buFont typeface="Arial"/>
              <a:buChar char="•"/>
            </a:pPr>
            <a:r>
              <a:rPr lang="en-GB" dirty="0" smtClean="0">
                <a:solidFill>
                  <a:srgbClr val="333333"/>
                </a:solidFill>
                <a:effectLst/>
                <a:latin typeface="arial"/>
              </a:rPr>
              <a:t>Ensures that the goals are, in fact, the client's</a:t>
            </a:r>
          </a:p>
          <a:p>
            <a:pPr algn="l">
              <a:buFont typeface="Arial"/>
              <a:buChar char="•"/>
            </a:pPr>
            <a:r>
              <a:rPr lang="en-GB" dirty="0" smtClean="0">
                <a:solidFill>
                  <a:srgbClr val="333333"/>
                </a:solidFill>
                <a:effectLst/>
                <a:latin typeface="arial"/>
              </a:rPr>
              <a:t>Develops a specific set of measurements with the client to provide clear evidence of goal achievement</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Step 4:  Generate options for goal achievement</a:t>
            </a:r>
            <a:r>
              <a:rPr lang="en-GB" dirty="0" smtClean="0">
                <a:solidFill>
                  <a:srgbClr val="333333"/>
                </a:solidFill>
                <a:effectLst/>
                <a:latin typeface="arial"/>
              </a:rPr>
              <a:t/>
            </a:r>
            <a:br>
              <a:rPr lang="en-GB" dirty="0" smtClean="0">
                <a:solidFill>
                  <a:srgbClr val="333333"/>
                </a:solidFill>
                <a:effectLst/>
                <a:latin typeface="arial"/>
              </a:rPr>
            </a:br>
            <a:r>
              <a:rPr lang="en-GB" dirty="0" smtClean="0">
                <a:solidFill>
                  <a:srgbClr val="333333"/>
                </a:solidFill>
                <a:effectLst/>
                <a:latin typeface="arial"/>
              </a:rPr>
              <a:t>Having decided upon a specific goal, the aim at Step 4 is to develop a wide range of methods of achieving it. At this point, the purpose is not to find the "right" option, but rather to stimulate the client to develop an abundant array of alternatives. No option, however seemingly appealing, should form the sole focus of attention. At this stage, the quantity, novelty and variety of the options are more important than their quality or feasibility.</a:t>
            </a:r>
          </a:p>
          <a:p>
            <a:pPr algn="l"/>
            <a:r>
              <a:rPr lang="en-GB" b="1" dirty="0" smtClean="0">
                <a:solidFill>
                  <a:srgbClr val="333333"/>
                </a:solidFill>
                <a:effectLst/>
                <a:latin typeface="arial"/>
              </a:rPr>
              <a:t>Key coaching behaviours</a:t>
            </a:r>
            <a:endParaRPr lang="en-GB" dirty="0" smtClean="0">
              <a:solidFill>
                <a:srgbClr val="333333"/>
              </a:solidFill>
              <a:effectLst/>
              <a:latin typeface="arial"/>
            </a:endParaRPr>
          </a:p>
          <a:p>
            <a:pPr algn="l">
              <a:buFont typeface="Arial"/>
              <a:buChar char="•"/>
            </a:pPr>
            <a:r>
              <a:rPr lang="en-GB" dirty="0" smtClean="0">
                <a:solidFill>
                  <a:srgbClr val="333333"/>
                </a:solidFill>
                <a:effectLst/>
                <a:latin typeface="arial"/>
              </a:rPr>
              <a:t>Exhibits confidence in the process and works with the client to develop alternative pathways to the desired goal</a:t>
            </a:r>
          </a:p>
          <a:p>
            <a:pPr algn="l">
              <a:buFont typeface="Arial"/>
              <a:buChar char="•"/>
            </a:pPr>
            <a:r>
              <a:rPr lang="en-GB" dirty="0" smtClean="0">
                <a:solidFill>
                  <a:srgbClr val="333333"/>
                </a:solidFill>
                <a:effectLst/>
                <a:latin typeface="arial"/>
              </a:rPr>
              <a:t>Uses a broad spectrum of techniques and questioning styles to stimulate the client to generate options</a:t>
            </a:r>
          </a:p>
          <a:p>
            <a:pPr algn="l">
              <a:buFont typeface="Arial"/>
              <a:buChar char="•"/>
            </a:pPr>
            <a:r>
              <a:rPr lang="en-GB" dirty="0" smtClean="0">
                <a:solidFill>
                  <a:srgbClr val="333333"/>
                </a:solidFill>
                <a:effectLst/>
                <a:latin typeface="arial"/>
              </a:rPr>
              <a:t>Provides space and time for the client to think creatively</a:t>
            </a:r>
          </a:p>
          <a:p>
            <a:pPr algn="l">
              <a:buFont typeface="Arial"/>
              <a:buChar char="•"/>
            </a:pPr>
            <a:r>
              <a:rPr lang="en-GB" dirty="0" smtClean="0">
                <a:solidFill>
                  <a:srgbClr val="333333"/>
                </a:solidFill>
                <a:effectLst/>
                <a:latin typeface="arial"/>
              </a:rPr>
              <a:t>Ensures that the client  "owns" the options generated</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Step 5:  Evaluate options</a:t>
            </a:r>
            <a:r>
              <a:rPr lang="en-GB" dirty="0" smtClean="0">
                <a:solidFill>
                  <a:srgbClr val="333333"/>
                </a:solidFill>
                <a:effectLst/>
                <a:latin typeface="arial"/>
              </a:rPr>
              <a:t/>
            </a:r>
            <a:br>
              <a:rPr lang="en-GB" dirty="0" smtClean="0">
                <a:solidFill>
                  <a:srgbClr val="333333"/>
                </a:solidFill>
                <a:effectLst/>
                <a:latin typeface="arial"/>
              </a:rPr>
            </a:br>
            <a:r>
              <a:rPr lang="en-GB" dirty="0" smtClean="0">
                <a:solidFill>
                  <a:srgbClr val="333333"/>
                </a:solidFill>
                <a:effectLst/>
                <a:latin typeface="arial"/>
              </a:rPr>
              <a:t>Having generated a comprehensive list of options, the next step is for the client to evaluate and prioritize them. As is the case in Step 3, "Hone Goals," this is the stage at which an experienced coach can guide the executive towards developing focus. Without a well-defined focus for action, the executive is unlikely to move forward effectively. </a:t>
            </a:r>
          </a:p>
          <a:p>
            <a:pPr algn="l"/>
            <a:r>
              <a:rPr lang="en-GB" dirty="0" smtClean="0">
                <a:solidFill>
                  <a:srgbClr val="333333"/>
                </a:solidFill>
                <a:effectLst/>
                <a:latin typeface="arial"/>
              </a:rPr>
              <a:t>We have found that executives who are skilled at evaluating options for their business objectives often find it difficult to apply the same techniques to their private lives. In such situations, the coach can serve to remind the client of the value of these techniques, and encourage their application on a personal level.</a:t>
            </a:r>
          </a:p>
          <a:p>
            <a:pPr algn="l"/>
            <a:r>
              <a:rPr lang="en-GB" b="1" dirty="0" smtClean="0">
                <a:solidFill>
                  <a:srgbClr val="333333"/>
                </a:solidFill>
                <a:effectLst/>
                <a:latin typeface="arial"/>
              </a:rPr>
              <a:t>Key coaching behaviours</a:t>
            </a:r>
            <a:endParaRPr lang="en-GB" dirty="0" smtClean="0">
              <a:solidFill>
                <a:srgbClr val="333333"/>
              </a:solidFill>
              <a:effectLst/>
              <a:latin typeface="arial"/>
            </a:endParaRPr>
          </a:p>
          <a:p>
            <a:pPr algn="l">
              <a:buFont typeface="Arial"/>
              <a:buChar char="•"/>
            </a:pPr>
            <a:r>
              <a:rPr lang="en-GB" dirty="0" smtClean="0">
                <a:solidFill>
                  <a:srgbClr val="333333"/>
                </a:solidFill>
                <a:effectLst/>
                <a:latin typeface="arial"/>
              </a:rPr>
              <a:t>Encourages the client to develop personally meaningful criteria for the evaluation of options, since these criteria form the basis for option selection</a:t>
            </a:r>
          </a:p>
          <a:p>
            <a:pPr algn="l">
              <a:buFont typeface="Arial"/>
              <a:buChar char="•"/>
            </a:pPr>
            <a:r>
              <a:rPr lang="en-GB" dirty="0" smtClean="0">
                <a:solidFill>
                  <a:srgbClr val="333333"/>
                </a:solidFill>
                <a:effectLst/>
                <a:latin typeface="arial"/>
              </a:rPr>
              <a:t>Probes the client to develop a comprehensive evaluation of each option</a:t>
            </a:r>
          </a:p>
          <a:p>
            <a:pPr algn="l">
              <a:buFont typeface="Arial"/>
              <a:buChar char="•"/>
            </a:pPr>
            <a:r>
              <a:rPr lang="en-GB" dirty="0" smtClean="0">
                <a:solidFill>
                  <a:srgbClr val="333333"/>
                </a:solidFill>
                <a:effectLst/>
                <a:latin typeface="arial"/>
              </a:rPr>
              <a:t>Ensures that the key options and their evaluation are fixed in writing for future reference</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Step 6:  Design a valid action plan</a:t>
            </a:r>
            <a:r>
              <a:rPr lang="en-GB" dirty="0" smtClean="0">
                <a:solidFill>
                  <a:srgbClr val="333333"/>
                </a:solidFill>
                <a:effectLst/>
                <a:latin typeface="arial"/>
              </a:rPr>
              <a:t/>
            </a:r>
            <a:br>
              <a:rPr lang="en-GB" dirty="0" smtClean="0">
                <a:solidFill>
                  <a:srgbClr val="333333"/>
                </a:solidFill>
                <a:effectLst/>
                <a:latin typeface="arial"/>
              </a:rPr>
            </a:br>
            <a:r>
              <a:rPr lang="en-GB" dirty="0" smtClean="0">
                <a:solidFill>
                  <a:srgbClr val="333333"/>
                </a:solidFill>
                <a:effectLst/>
                <a:latin typeface="arial"/>
              </a:rPr>
              <a:t>As one coach described it, "This is where the rubber meets the road!"  At this stage, a concrete and pragmatic action plan is designed. One of the main advantages of executive coaching in industry and commerce is that it provides "just in time" learning and development when and where an executive needs it. This stage of committing to a plan means that the executive is ready to take action. </a:t>
            </a:r>
          </a:p>
          <a:p>
            <a:pPr algn="l"/>
            <a:r>
              <a:rPr lang="en-GB" dirty="0" smtClean="0">
                <a:solidFill>
                  <a:srgbClr val="333333"/>
                </a:solidFill>
                <a:effectLst/>
                <a:latin typeface="arial"/>
              </a:rPr>
              <a:t>With many executive development programs, the challenge is translating "classroom learning" into everyday practice. Coaching helps bridge this gap, and the executive commits to taking action using newly acquired skills. </a:t>
            </a:r>
          </a:p>
          <a:p>
            <a:pPr algn="l"/>
            <a:r>
              <a:rPr lang="en-GB" b="1" dirty="0" smtClean="0">
                <a:solidFill>
                  <a:srgbClr val="333333"/>
                </a:solidFill>
                <a:effectLst/>
                <a:latin typeface="arial"/>
              </a:rPr>
              <a:t>Key coaching behaviours</a:t>
            </a:r>
            <a:endParaRPr lang="en-GB" dirty="0" smtClean="0">
              <a:solidFill>
                <a:srgbClr val="333333"/>
              </a:solidFill>
              <a:effectLst/>
              <a:latin typeface="arial"/>
            </a:endParaRPr>
          </a:p>
          <a:p>
            <a:pPr algn="l">
              <a:buFont typeface="Arial"/>
              <a:buChar char="•"/>
            </a:pPr>
            <a:r>
              <a:rPr lang="en-GB" dirty="0" smtClean="0">
                <a:solidFill>
                  <a:srgbClr val="333333"/>
                </a:solidFill>
                <a:effectLst/>
                <a:latin typeface="arial"/>
              </a:rPr>
              <a:t>Creates a detailed action plan with the client</a:t>
            </a:r>
          </a:p>
          <a:p>
            <a:pPr algn="l">
              <a:buFont typeface="Arial"/>
              <a:buChar char="•"/>
            </a:pPr>
            <a:r>
              <a:rPr lang="en-GB" dirty="0" smtClean="0">
                <a:solidFill>
                  <a:srgbClr val="333333"/>
                </a:solidFill>
                <a:effectLst/>
                <a:latin typeface="arial"/>
              </a:rPr>
              <a:t>Works with the client to check the feasibility and achievability of the plan</a:t>
            </a:r>
          </a:p>
          <a:p>
            <a:pPr algn="l">
              <a:buFont typeface="Arial"/>
              <a:buChar char="•"/>
            </a:pPr>
            <a:r>
              <a:rPr lang="en-GB" dirty="0" smtClean="0">
                <a:solidFill>
                  <a:srgbClr val="333333"/>
                </a:solidFill>
                <a:effectLst/>
                <a:latin typeface="arial"/>
              </a:rPr>
              <a:t>Fixes the action plan in writing</a:t>
            </a:r>
          </a:p>
          <a:p>
            <a:pPr algn="l">
              <a:buFont typeface="Arial"/>
              <a:buChar char="•"/>
            </a:pPr>
            <a:r>
              <a:rPr lang="en-GB" dirty="0" smtClean="0">
                <a:solidFill>
                  <a:srgbClr val="333333"/>
                </a:solidFill>
                <a:effectLst/>
                <a:latin typeface="arial"/>
              </a:rPr>
              <a:t>Ensures the client's commitment to the action plan</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Step 7:  Encourage momentum</a:t>
            </a:r>
            <a:r>
              <a:rPr lang="en-GB" dirty="0" smtClean="0">
                <a:solidFill>
                  <a:srgbClr val="333333"/>
                </a:solidFill>
                <a:effectLst/>
                <a:latin typeface="arial"/>
              </a:rPr>
              <a:t/>
            </a:r>
            <a:br>
              <a:rPr lang="en-GB" dirty="0" smtClean="0">
                <a:solidFill>
                  <a:srgbClr val="333333"/>
                </a:solidFill>
                <a:effectLst/>
                <a:latin typeface="arial"/>
              </a:rPr>
            </a:br>
            <a:r>
              <a:rPr lang="en-GB" dirty="0" smtClean="0">
                <a:solidFill>
                  <a:srgbClr val="333333"/>
                </a:solidFill>
                <a:effectLst/>
                <a:latin typeface="arial"/>
              </a:rPr>
              <a:t>This is represented as the final stage in the Achieve Coaching Model</a:t>
            </a:r>
            <a:r>
              <a:rPr lang="en-GB" baseline="30000" dirty="0" smtClean="0">
                <a:solidFill>
                  <a:srgbClr val="333333"/>
                </a:solidFill>
                <a:effectLst/>
                <a:latin typeface="Verdana"/>
              </a:rPr>
              <a:t>®</a:t>
            </a:r>
            <a:r>
              <a:rPr lang="en-GB" dirty="0" smtClean="0">
                <a:solidFill>
                  <a:srgbClr val="333333"/>
                </a:solidFill>
                <a:effectLst/>
                <a:latin typeface="arial"/>
              </a:rPr>
              <a:t>. While the final step in a coaching partnership may be to facilitate the client's execution of the defined action plan, the role of the coach in encouraging momentum between coaching sessions is equally important.</a:t>
            </a:r>
          </a:p>
          <a:p>
            <a:pPr algn="l"/>
            <a:r>
              <a:rPr lang="en-GB" dirty="0" smtClean="0">
                <a:solidFill>
                  <a:srgbClr val="333333"/>
                </a:solidFill>
                <a:effectLst/>
                <a:latin typeface="arial"/>
              </a:rPr>
              <a:t>As a US coach explained, encouraging momentum is a "crucial part of the process. Until the new </a:t>
            </a:r>
            <a:r>
              <a:rPr lang="en-GB" dirty="0" err="1" smtClean="0">
                <a:solidFill>
                  <a:srgbClr val="333333"/>
                </a:solidFill>
                <a:effectLst/>
                <a:latin typeface="arial"/>
              </a:rPr>
              <a:t>behavior</a:t>
            </a:r>
            <a:r>
              <a:rPr lang="en-GB" dirty="0" smtClean="0">
                <a:solidFill>
                  <a:srgbClr val="333333"/>
                </a:solidFill>
                <a:effectLst/>
                <a:latin typeface="arial"/>
              </a:rPr>
              <a:t> becomes the new reality, it remains difficult...executives who are in the transformation process need encouragement and reinforcement."  We have found that it is important to reinforce even the smallest steps, since this helps to build and maintain momentum and increase the executive's level of confidence. Cumulative small action steps create the critical mass necessary to accomplish the desired goal. Sustainable change is easier to achieve with continuous reinforcement and encouragement.  </a:t>
            </a:r>
          </a:p>
          <a:p>
            <a:pPr algn="l"/>
            <a:r>
              <a:rPr lang="en-GB" b="1" dirty="0" smtClean="0">
                <a:solidFill>
                  <a:srgbClr val="333333"/>
                </a:solidFill>
                <a:effectLst/>
                <a:latin typeface="arial"/>
              </a:rPr>
              <a:t>Key coaching behaviours</a:t>
            </a:r>
            <a:endParaRPr lang="en-GB" dirty="0" smtClean="0">
              <a:solidFill>
                <a:srgbClr val="333333"/>
              </a:solidFill>
              <a:effectLst/>
              <a:latin typeface="arial"/>
            </a:endParaRPr>
          </a:p>
          <a:p>
            <a:pPr algn="l">
              <a:buFont typeface="Arial"/>
              <a:buChar char="•"/>
            </a:pPr>
            <a:r>
              <a:rPr lang="en-GB" dirty="0" smtClean="0">
                <a:solidFill>
                  <a:srgbClr val="333333"/>
                </a:solidFill>
                <a:effectLst/>
                <a:latin typeface="arial"/>
              </a:rPr>
              <a:t>Demonstrates continuing interest in the development of the client</a:t>
            </a:r>
          </a:p>
          <a:p>
            <a:pPr algn="l">
              <a:buFont typeface="Arial"/>
              <a:buChar char="•"/>
            </a:pPr>
            <a:r>
              <a:rPr lang="en-GB" dirty="0" smtClean="0">
                <a:solidFill>
                  <a:srgbClr val="333333"/>
                </a:solidFill>
                <a:effectLst/>
                <a:latin typeface="arial"/>
              </a:rPr>
              <a:t>Organizes regular "check-in/keep-on-track/follow-up" coaching sessions</a:t>
            </a:r>
          </a:p>
          <a:p>
            <a:pPr algn="l">
              <a:buFont typeface="Arial"/>
              <a:buChar char="•"/>
            </a:pPr>
            <a:r>
              <a:rPr lang="en-GB" dirty="0" smtClean="0">
                <a:solidFill>
                  <a:srgbClr val="333333"/>
                </a:solidFill>
                <a:effectLst/>
                <a:latin typeface="arial"/>
              </a:rPr>
              <a:t>Takes measures throughout the coaching program to avoid dependency, and knows when to end the partnership</a:t>
            </a:r>
          </a:p>
          <a:p>
            <a:pPr algn="l"/>
            <a:endParaRPr lang="en-GB" b="1" dirty="0" smtClean="0">
              <a:solidFill>
                <a:srgbClr val="333333"/>
              </a:solidFill>
              <a:effectLst/>
              <a:latin typeface="arial"/>
            </a:endParaRPr>
          </a:p>
          <a:p>
            <a:pPr algn="l"/>
            <a:r>
              <a:rPr lang="en-GB" b="1" dirty="0" smtClean="0">
                <a:solidFill>
                  <a:srgbClr val="333333"/>
                </a:solidFill>
                <a:effectLst/>
                <a:latin typeface="arial"/>
              </a:rPr>
              <a:t>Conclusion</a:t>
            </a:r>
            <a:endParaRPr lang="en-GB" dirty="0" smtClean="0">
              <a:solidFill>
                <a:srgbClr val="333333"/>
              </a:solidFill>
              <a:effectLst/>
              <a:latin typeface="arial"/>
            </a:endParaRPr>
          </a:p>
          <a:p>
            <a:pPr algn="l"/>
            <a:r>
              <a:rPr lang="en-GB" dirty="0" smtClean="0">
                <a:solidFill>
                  <a:srgbClr val="333333"/>
                </a:solidFill>
                <a:effectLst/>
                <a:latin typeface="arial"/>
              </a:rPr>
              <a:t>The aim of this article has been to describe and provide insights into the practical application of the Achieve Coaching Model</a:t>
            </a:r>
            <a:r>
              <a:rPr lang="en-GB" baseline="30000" dirty="0" smtClean="0">
                <a:solidFill>
                  <a:srgbClr val="333333"/>
                </a:solidFill>
                <a:effectLst/>
                <a:latin typeface="Verdana"/>
              </a:rPr>
              <a:t>®</a:t>
            </a:r>
            <a:r>
              <a:rPr lang="en-GB" dirty="0" smtClean="0">
                <a:solidFill>
                  <a:srgbClr val="333333"/>
                </a:solidFill>
                <a:effectLst/>
                <a:latin typeface="arial"/>
              </a:rPr>
              <a:t>. Coaches can use the model to structure their coaching sessions and coaching programs without confining the coach to a "straightjacket" which inhibits flexibility and individuality. For those considering hiring a coach, the model provides a transparent, forthright description of coaching methodology. It can also help potential clients to evaluate coaches when choosing those with whom they wish to work</a:t>
            </a:r>
            <a:endParaRPr lang="en-GB" dirty="0">
              <a:solidFill>
                <a:srgbClr val="333333"/>
              </a:solidFill>
              <a:effectLst/>
              <a:latin typeface="arial"/>
            </a:endParaRPr>
          </a:p>
        </p:txBody>
      </p:sp>
      <p:sp>
        <p:nvSpPr>
          <p:cNvPr id="4" name="Slide Number Placeholder 3"/>
          <p:cNvSpPr>
            <a:spLocks noGrp="1"/>
          </p:cNvSpPr>
          <p:nvPr>
            <p:ph type="sldNum" sz="quarter" idx="10"/>
          </p:nvPr>
        </p:nvSpPr>
        <p:spPr/>
        <p:txBody>
          <a:bodyPr/>
          <a:lstStyle/>
          <a:p>
            <a:fld id="{EBA7EE7C-5B1E-45F3-9969-F314B7434EB1}" type="slidenum">
              <a:rPr lang="en-GB" smtClean="0"/>
              <a:t>2</a:t>
            </a:fld>
            <a:endParaRPr lang="en-GB"/>
          </a:p>
        </p:txBody>
      </p:sp>
    </p:spTree>
    <p:extLst>
      <p:ext uri="{BB962C8B-B14F-4D97-AF65-F5344CB8AC3E}">
        <p14:creationId xmlns:p14="http://schemas.microsoft.com/office/powerpoint/2010/main" val="2302689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1CCCE8-AC40-4E1C-ABC2-0526927AF069}" type="datetime1">
              <a:rPr lang="en-GB" smtClean="0"/>
              <a:t>17/02/2015</a:t>
            </a:fld>
            <a:endParaRPr lang="en-GB"/>
          </a:p>
        </p:txBody>
      </p:sp>
      <p:sp>
        <p:nvSpPr>
          <p:cNvPr id="5" name="Footer Placeholder 4"/>
          <p:cNvSpPr>
            <a:spLocks noGrp="1"/>
          </p:cNvSpPr>
          <p:nvPr>
            <p:ph type="ftr" sz="quarter" idx="11"/>
          </p:nvPr>
        </p:nvSpPr>
        <p:spPr/>
        <p:txBody>
          <a:bodyPr/>
          <a:lstStyle/>
          <a:p>
            <a:r>
              <a:rPr lang="en-GB" smtClean="0"/>
              <a:t>TSD60051012</a:t>
            </a:r>
            <a:endParaRPr lang="en-GB"/>
          </a:p>
        </p:txBody>
      </p:sp>
      <p:sp>
        <p:nvSpPr>
          <p:cNvPr id="6" name="Slide Number Placeholder 5"/>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190401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DA1652-B9F8-40A2-8308-CCC4A9A649B4}" type="datetime1">
              <a:rPr lang="en-GB" smtClean="0"/>
              <a:t>17/02/2015</a:t>
            </a:fld>
            <a:endParaRPr lang="en-GB"/>
          </a:p>
        </p:txBody>
      </p:sp>
      <p:sp>
        <p:nvSpPr>
          <p:cNvPr id="5" name="Footer Placeholder 4"/>
          <p:cNvSpPr>
            <a:spLocks noGrp="1"/>
          </p:cNvSpPr>
          <p:nvPr>
            <p:ph type="ftr" sz="quarter" idx="11"/>
          </p:nvPr>
        </p:nvSpPr>
        <p:spPr/>
        <p:txBody>
          <a:bodyPr/>
          <a:lstStyle/>
          <a:p>
            <a:r>
              <a:rPr lang="en-GB" smtClean="0"/>
              <a:t>TSD60051012</a:t>
            </a:r>
            <a:endParaRPr lang="en-GB"/>
          </a:p>
        </p:txBody>
      </p:sp>
      <p:sp>
        <p:nvSpPr>
          <p:cNvPr id="6" name="Slide Number Placeholder 5"/>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2667462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4BAFE2-E914-46C5-9A8D-17613B812041}" type="datetime1">
              <a:rPr lang="en-GB" smtClean="0"/>
              <a:t>17/02/2015</a:t>
            </a:fld>
            <a:endParaRPr lang="en-GB"/>
          </a:p>
        </p:txBody>
      </p:sp>
      <p:sp>
        <p:nvSpPr>
          <p:cNvPr id="5" name="Footer Placeholder 4"/>
          <p:cNvSpPr>
            <a:spLocks noGrp="1"/>
          </p:cNvSpPr>
          <p:nvPr>
            <p:ph type="ftr" sz="quarter" idx="11"/>
          </p:nvPr>
        </p:nvSpPr>
        <p:spPr/>
        <p:txBody>
          <a:bodyPr/>
          <a:lstStyle/>
          <a:p>
            <a:r>
              <a:rPr lang="en-GB" smtClean="0"/>
              <a:t>TSD60051012</a:t>
            </a:r>
            <a:endParaRPr lang="en-GB"/>
          </a:p>
        </p:txBody>
      </p:sp>
      <p:sp>
        <p:nvSpPr>
          <p:cNvPr id="6" name="Slide Number Placeholder 5"/>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2232615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46A1D45-2357-4040-84A1-29E7EC909421}" type="datetime1">
              <a:rPr lang="en-GB" smtClean="0"/>
              <a:t>17/02/2015</a:t>
            </a:fld>
            <a:endParaRPr lang="en-GB"/>
          </a:p>
        </p:txBody>
      </p:sp>
      <p:sp>
        <p:nvSpPr>
          <p:cNvPr id="6" name="Footer Placeholder 5"/>
          <p:cNvSpPr>
            <a:spLocks noGrp="1"/>
          </p:cNvSpPr>
          <p:nvPr>
            <p:ph type="ftr" sz="quarter" idx="11"/>
          </p:nvPr>
        </p:nvSpPr>
        <p:spPr/>
        <p:txBody>
          <a:bodyPr/>
          <a:lstStyle/>
          <a:p>
            <a:r>
              <a:rPr lang="en-GB" smtClean="0"/>
              <a:t>TSD60051012</a:t>
            </a:r>
            <a:endParaRPr lang="en-GB"/>
          </a:p>
        </p:txBody>
      </p:sp>
      <p:sp>
        <p:nvSpPr>
          <p:cNvPr id="7" name="Slide Number Placeholder 6"/>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918168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360E8AE-AD93-48B7-95D0-3362756EBD15}" type="datetime1">
              <a:rPr lang="en-GB" smtClean="0"/>
              <a:t>17/02/2015</a:t>
            </a:fld>
            <a:endParaRPr lang="en-GB"/>
          </a:p>
        </p:txBody>
      </p:sp>
      <p:sp>
        <p:nvSpPr>
          <p:cNvPr id="8" name="Footer Placeholder 7"/>
          <p:cNvSpPr>
            <a:spLocks noGrp="1"/>
          </p:cNvSpPr>
          <p:nvPr>
            <p:ph type="ftr" sz="quarter" idx="11"/>
          </p:nvPr>
        </p:nvSpPr>
        <p:spPr/>
        <p:txBody>
          <a:bodyPr/>
          <a:lstStyle/>
          <a:p>
            <a:r>
              <a:rPr lang="en-GB" smtClean="0"/>
              <a:t>TSD60051012</a:t>
            </a:r>
            <a:endParaRPr lang="en-GB"/>
          </a:p>
        </p:txBody>
      </p:sp>
      <p:sp>
        <p:nvSpPr>
          <p:cNvPr id="9" name="Slide Number Placeholder 8"/>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311718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52B632-8520-4119-916E-FF23636C63FD}" type="datetime1">
              <a:rPr lang="en-GB" smtClean="0"/>
              <a:t>17/02/2015</a:t>
            </a:fld>
            <a:endParaRPr lang="en-GB"/>
          </a:p>
        </p:txBody>
      </p:sp>
      <p:sp>
        <p:nvSpPr>
          <p:cNvPr id="4" name="Footer Placeholder 3"/>
          <p:cNvSpPr>
            <a:spLocks noGrp="1"/>
          </p:cNvSpPr>
          <p:nvPr>
            <p:ph type="ftr" sz="quarter" idx="11"/>
          </p:nvPr>
        </p:nvSpPr>
        <p:spPr/>
        <p:txBody>
          <a:bodyPr/>
          <a:lstStyle/>
          <a:p>
            <a:r>
              <a:rPr lang="en-GB" smtClean="0"/>
              <a:t>TSD60051012</a:t>
            </a:r>
            <a:endParaRPr lang="en-GB"/>
          </a:p>
        </p:txBody>
      </p:sp>
      <p:sp>
        <p:nvSpPr>
          <p:cNvPr id="5" name="Slide Number Placeholder 4"/>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2357232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BA00F8-5A37-45BC-8EDF-ACF4836F0ACA}" type="datetime1">
              <a:rPr lang="en-GB" smtClean="0"/>
              <a:t>17/02/2015</a:t>
            </a:fld>
            <a:endParaRPr lang="en-GB"/>
          </a:p>
        </p:txBody>
      </p:sp>
      <p:sp>
        <p:nvSpPr>
          <p:cNvPr id="3" name="Footer Placeholder 2"/>
          <p:cNvSpPr>
            <a:spLocks noGrp="1"/>
          </p:cNvSpPr>
          <p:nvPr>
            <p:ph type="ftr" sz="quarter" idx="11"/>
          </p:nvPr>
        </p:nvSpPr>
        <p:spPr/>
        <p:txBody>
          <a:bodyPr/>
          <a:lstStyle/>
          <a:p>
            <a:r>
              <a:rPr lang="en-GB" smtClean="0"/>
              <a:t>TSD60051012</a:t>
            </a:r>
            <a:endParaRPr lang="en-GB"/>
          </a:p>
        </p:txBody>
      </p:sp>
      <p:sp>
        <p:nvSpPr>
          <p:cNvPr id="4" name="Slide Number Placeholder 3"/>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400097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8750E8-1454-4D04-BFB3-E5EA0469313B}" type="datetime1">
              <a:rPr lang="en-GB" smtClean="0"/>
              <a:t>17/02/2015</a:t>
            </a:fld>
            <a:endParaRPr lang="en-GB"/>
          </a:p>
        </p:txBody>
      </p:sp>
      <p:sp>
        <p:nvSpPr>
          <p:cNvPr id="6" name="Footer Placeholder 5"/>
          <p:cNvSpPr>
            <a:spLocks noGrp="1"/>
          </p:cNvSpPr>
          <p:nvPr>
            <p:ph type="ftr" sz="quarter" idx="11"/>
          </p:nvPr>
        </p:nvSpPr>
        <p:spPr/>
        <p:txBody>
          <a:bodyPr/>
          <a:lstStyle/>
          <a:p>
            <a:r>
              <a:rPr lang="en-GB" smtClean="0"/>
              <a:t>TSD60051012</a:t>
            </a:r>
            <a:endParaRPr lang="en-GB"/>
          </a:p>
        </p:txBody>
      </p:sp>
      <p:sp>
        <p:nvSpPr>
          <p:cNvPr id="7" name="Slide Number Placeholder 6"/>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4217116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1ECA72-C470-41FB-9AD6-80399F2EAE6D}" type="datetime1">
              <a:rPr lang="en-GB" smtClean="0"/>
              <a:t>17/02/2015</a:t>
            </a:fld>
            <a:endParaRPr lang="en-GB"/>
          </a:p>
        </p:txBody>
      </p:sp>
      <p:sp>
        <p:nvSpPr>
          <p:cNvPr id="6" name="Footer Placeholder 5"/>
          <p:cNvSpPr>
            <a:spLocks noGrp="1"/>
          </p:cNvSpPr>
          <p:nvPr>
            <p:ph type="ftr" sz="quarter" idx="11"/>
          </p:nvPr>
        </p:nvSpPr>
        <p:spPr/>
        <p:txBody>
          <a:bodyPr/>
          <a:lstStyle/>
          <a:p>
            <a:r>
              <a:rPr lang="en-GB" smtClean="0"/>
              <a:t>TSD60051012</a:t>
            </a:r>
            <a:endParaRPr lang="en-GB"/>
          </a:p>
        </p:txBody>
      </p:sp>
      <p:sp>
        <p:nvSpPr>
          <p:cNvPr id="7" name="Slide Number Placeholder 6"/>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4036971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B83A1B-1CE8-4376-A55A-6CD437F03BE8}" type="datetime1">
              <a:rPr lang="en-GB" smtClean="0"/>
              <a:t>17/02/2015</a:t>
            </a:fld>
            <a:endParaRPr lang="en-GB"/>
          </a:p>
        </p:txBody>
      </p:sp>
      <p:sp>
        <p:nvSpPr>
          <p:cNvPr id="5" name="Footer Placeholder 4"/>
          <p:cNvSpPr>
            <a:spLocks noGrp="1"/>
          </p:cNvSpPr>
          <p:nvPr>
            <p:ph type="ftr" sz="quarter" idx="11"/>
          </p:nvPr>
        </p:nvSpPr>
        <p:spPr/>
        <p:txBody>
          <a:bodyPr/>
          <a:lstStyle/>
          <a:p>
            <a:r>
              <a:rPr lang="en-GB" smtClean="0"/>
              <a:t>TSD60051012</a:t>
            </a:r>
            <a:endParaRPr lang="en-GB"/>
          </a:p>
        </p:txBody>
      </p:sp>
      <p:sp>
        <p:nvSpPr>
          <p:cNvPr id="6" name="Slide Number Placeholder 5"/>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3480515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9F4FA7B-2B54-4413-93FA-7079CE7610D0}" type="datetime1">
              <a:rPr lang="en-GB" smtClean="0"/>
              <a:t>17/02/2015</a:t>
            </a:fld>
            <a:endParaRPr lang="en-GB"/>
          </a:p>
        </p:txBody>
      </p:sp>
      <p:sp>
        <p:nvSpPr>
          <p:cNvPr id="5" name="Footer Placeholder 4"/>
          <p:cNvSpPr>
            <a:spLocks noGrp="1"/>
          </p:cNvSpPr>
          <p:nvPr>
            <p:ph type="ftr" sz="quarter" idx="11"/>
          </p:nvPr>
        </p:nvSpPr>
        <p:spPr/>
        <p:txBody>
          <a:bodyPr/>
          <a:lstStyle/>
          <a:p>
            <a:r>
              <a:rPr lang="en-GB" smtClean="0"/>
              <a:t>TSD60051012</a:t>
            </a:r>
            <a:endParaRPr lang="en-GB"/>
          </a:p>
        </p:txBody>
      </p:sp>
      <p:sp>
        <p:nvSpPr>
          <p:cNvPr id="6" name="Slide Number Placeholder 5"/>
          <p:cNvSpPr>
            <a:spLocks noGrp="1"/>
          </p:cNvSpPr>
          <p:nvPr>
            <p:ph type="sldNum" sz="quarter" idx="12"/>
          </p:nvPr>
        </p:nvSpPr>
        <p:spPr/>
        <p:txBody>
          <a:bodyPr/>
          <a:lstStyle/>
          <a:p>
            <a:fld id="{DD7F1973-15E0-4A2E-B4B3-52326324C271}" type="slidenum">
              <a:rPr lang="en-GB" smtClean="0"/>
              <a:t>‹#›</a:t>
            </a:fld>
            <a:endParaRPr lang="en-GB"/>
          </a:p>
        </p:txBody>
      </p:sp>
    </p:spTree>
    <p:extLst>
      <p:ext uri="{BB962C8B-B14F-4D97-AF65-F5344CB8AC3E}">
        <p14:creationId xmlns:p14="http://schemas.microsoft.com/office/powerpoint/2010/main" val="1694550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A3FFC8-6B3D-4E7D-85C9-AC1252AFD3FA}" type="datetime1">
              <a:rPr lang="en-GB" smtClean="0"/>
              <a:t>17/02/2015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TSD60051012</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7F1973-15E0-4A2E-B4B3-52326324C271}" type="slidenum">
              <a:rPr lang="en-GB" smtClean="0"/>
              <a:t>‹#›</a:t>
            </a:fld>
            <a:endParaRPr lang="en-GB"/>
          </a:p>
        </p:txBody>
      </p:sp>
    </p:spTree>
    <p:extLst>
      <p:ext uri="{BB962C8B-B14F-4D97-AF65-F5344CB8AC3E}">
        <p14:creationId xmlns:p14="http://schemas.microsoft.com/office/powerpoint/2010/main" val="22160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ACHIEVE Coaching model</a:t>
            </a:r>
            <a:endParaRPr lang="en-GB" dirty="0"/>
          </a:p>
        </p:txBody>
      </p:sp>
      <p:sp>
        <p:nvSpPr>
          <p:cNvPr id="3" name="Subtitle 2"/>
          <p:cNvSpPr>
            <a:spLocks noGrp="1"/>
          </p:cNvSpPr>
          <p:nvPr>
            <p:ph type="subTitle" idx="1"/>
          </p:nvPr>
        </p:nvSpPr>
        <p:spPr/>
        <p:txBody>
          <a:bodyPr/>
          <a:lstStyle/>
          <a:p>
            <a:r>
              <a:rPr lang="en-GB" dirty="0" smtClean="0"/>
              <a:t>Eldridge and </a:t>
            </a:r>
            <a:r>
              <a:rPr lang="en-GB" dirty="0" err="1" smtClean="0"/>
              <a:t>Dembkowski</a:t>
            </a:r>
            <a:r>
              <a:rPr lang="en-GB" dirty="0" smtClean="0"/>
              <a:t> (2003)</a:t>
            </a:r>
            <a:endParaRPr lang="en-GB"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1427580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ACHIEVE Coaching model</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916832"/>
            <a:ext cx="7338261" cy="43300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580422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1:  Assess the current situation</a:t>
            </a:r>
            <a:endParaRPr lang="en-GB" dirty="0"/>
          </a:p>
        </p:txBody>
      </p:sp>
      <p:sp>
        <p:nvSpPr>
          <p:cNvPr id="3" name="Text Placeholder 2"/>
          <p:cNvSpPr>
            <a:spLocks noGrp="1"/>
          </p:cNvSpPr>
          <p:nvPr>
            <p:ph type="body" idx="1"/>
          </p:nvPr>
        </p:nvSpPr>
        <p:spPr>
          <a:xfrm>
            <a:off x="467544" y="1484784"/>
            <a:ext cx="8208912" cy="639762"/>
          </a:xfrm>
        </p:spPr>
        <p:txBody>
          <a:bodyPr>
            <a:normAutofit fontScale="55000" lnSpcReduction="20000"/>
          </a:bodyPr>
          <a:lstStyle/>
          <a:p>
            <a:endParaRPr lang="en-GB" dirty="0" smtClean="0"/>
          </a:p>
          <a:p>
            <a:r>
              <a:rPr lang="en-GB" sz="4100" dirty="0" smtClean="0"/>
              <a:t>Key coaching behaviours</a:t>
            </a:r>
          </a:p>
          <a:p>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Expresses sincere interest in the client's life stories</a:t>
            </a:r>
          </a:p>
          <a:p>
            <a:r>
              <a:rPr lang="en-GB" dirty="0" smtClean="0"/>
              <a:t>Takes time to understand the situation from the client's perspective</a:t>
            </a:r>
          </a:p>
          <a:p>
            <a:r>
              <a:rPr lang="en-GB" dirty="0" smtClean="0"/>
              <a:t>Listens deeply so that the client is fully engaged and feels genuinely understood and valued</a:t>
            </a:r>
          </a:p>
          <a:p>
            <a:r>
              <a:rPr lang="en-GB" dirty="0" smtClean="0"/>
              <a:t>Creates a sense of connection and comfort, fostering a climate of openness and trust</a:t>
            </a:r>
          </a:p>
          <a:p>
            <a:r>
              <a:rPr lang="en-GB" dirty="0" smtClean="0"/>
              <a:t>Observes and registers all verbal and non-verbal communication</a:t>
            </a:r>
            <a:endParaRPr lang="en-GB" dirty="0"/>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8775" y="15240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Footer Placeholder 8"/>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1880165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507288" cy="1143000"/>
          </a:xfrm>
        </p:spPr>
        <p:txBody>
          <a:bodyPr>
            <a:normAutofit fontScale="90000"/>
          </a:bodyPr>
          <a:lstStyle/>
          <a:p>
            <a:pPr algn="l"/>
            <a:r>
              <a:rPr lang="en-GB" dirty="0" smtClean="0"/>
              <a:t>Step 2:  Brainstorm creative alternatives to the client's current situation</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Key coaching behaviours </a:t>
            </a:r>
          </a:p>
          <a:p>
            <a:r>
              <a:rPr lang="en-GB" dirty="0" smtClean="0"/>
              <a:t>Utilizes a variety of tools and techniques to interrupt the client's habitual patterns, thus breaking the "stuck state"</a:t>
            </a:r>
          </a:p>
          <a:p>
            <a:r>
              <a:rPr lang="en-GB" dirty="0" smtClean="0"/>
              <a:t>Surprises clients with creative, unexpected questions</a:t>
            </a:r>
          </a:p>
          <a:p>
            <a:r>
              <a:rPr lang="en-GB" dirty="0" smtClean="0"/>
              <a:t>Brainstorms a variety of alternatives to the current situation, probing beyond initial responses to unearth a broad spectrum of options</a:t>
            </a:r>
            <a:endParaRPr lang="en-GB" dirty="0"/>
          </a:p>
        </p:txBody>
      </p:sp>
      <p:sp>
        <p:nvSpPr>
          <p:cNvPr id="5" name="Text Placeholder 2"/>
          <p:cNvSpPr>
            <a:spLocks noGrp="1"/>
          </p:cNvSpPr>
          <p:nvPr>
            <p:ph type="body" idx="1"/>
          </p:nvPr>
        </p:nvSpPr>
        <p:spPr>
          <a:xfrm>
            <a:off x="619944" y="1637184"/>
            <a:ext cx="8208912" cy="639762"/>
          </a:xfrm>
        </p:spPr>
        <p:txBody>
          <a:bodyPr>
            <a:normAutofit fontScale="55000" lnSpcReduction="20000"/>
          </a:bodyPr>
          <a:lstStyle/>
          <a:p>
            <a:endParaRPr lang="en-GB" dirty="0" smtClean="0"/>
          </a:p>
          <a:p>
            <a:r>
              <a:rPr lang="en-GB" sz="4100" dirty="0" smtClean="0"/>
              <a:t>Key coaching behaviours</a:t>
            </a:r>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Footer Placeholder 6"/>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425082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46" y="404664"/>
            <a:ext cx="8229600" cy="1143000"/>
          </a:xfrm>
        </p:spPr>
        <p:txBody>
          <a:bodyPr/>
          <a:lstStyle/>
          <a:p>
            <a:r>
              <a:rPr lang="en-GB" dirty="0" smtClean="0"/>
              <a:t>Step 3:  Hone goals</a:t>
            </a:r>
            <a:endParaRPr lang="en-GB" dirty="0"/>
          </a:p>
        </p:txBody>
      </p:sp>
      <p:sp>
        <p:nvSpPr>
          <p:cNvPr id="3" name="Text Placeholder 2"/>
          <p:cNvSpPr>
            <a:spLocks noGrp="1"/>
          </p:cNvSpPr>
          <p:nvPr>
            <p:ph type="body" idx="1"/>
          </p:nvPr>
        </p:nvSpPr>
        <p:spPr>
          <a:xfrm>
            <a:off x="467544" y="1484784"/>
            <a:ext cx="8208912" cy="639762"/>
          </a:xfrm>
        </p:spPr>
        <p:txBody>
          <a:bodyPr/>
          <a:lstStyle/>
          <a:p>
            <a:r>
              <a:rPr lang="en-GB" dirty="0" smtClean="0"/>
              <a:t>Key coaching behaviours</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Encourages precise definition of goals (in positive terms)</a:t>
            </a:r>
          </a:p>
          <a:p>
            <a:r>
              <a:rPr lang="en-GB" dirty="0" smtClean="0"/>
              <a:t>Takes time to develop SMART goals</a:t>
            </a:r>
          </a:p>
          <a:p>
            <a:r>
              <a:rPr lang="en-GB" dirty="0" smtClean="0"/>
              <a:t>Works with the client to develop goal(s) with high personal meaning and relevance</a:t>
            </a:r>
          </a:p>
          <a:p>
            <a:r>
              <a:rPr lang="en-GB" dirty="0" smtClean="0"/>
              <a:t>Ensures that the goals are, in fact, the client's</a:t>
            </a:r>
          </a:p>
          <a:p>
            <a:r>
              <a:rPr lang="en-GB" dirty="0" smtClean="0"/>
              <a:t>Develops a specific set of measurements with the client to provide clear evidence of goal achievement</a:t>
            </a:r>
          </a:p>
          <a:p>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425082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fontScale="90000"/>
          </a:bodyPr>
          <a:lstStyle/>
          <a:p>
            <a:r>
              <a:rPr lang="en-GB" dirty="0" smtClean="0"/>
              <a:t>Step 4:  Generate options for goal achievement</a:t>
            </a:r>
            <a:endParaRPr lang="en-GB" dirty="0"/>
          </a:p>
        </p:txBody>
      </p:sp>
      <p:sp>
        <p:nvSpPr>
          <p:cNvPr id="3" name="Text Placeholder 2"/>
          <p:cNvSpPr>
            <a:spLocks noGrp="1"/>
          </p:cNvSpPr>
          <p:nvPr>
            <p:ph type="body" idx="1"/>
          </p:nvPr>
        </p:nvSpPr>
        <p:spPr>
          <a:xfrm>
            <a:off x="467544" y="1484784"/>
            <a:ext cx="8208912" cy="639762"/>
          </a:xfrm>
        </p:spPr>
        <p:txBody>
          <a:bodyPr/>
          <a:lstStyle/>
          <a:p>
            <a:r>
              <a:rPr lang="en-GB" dirty="0" smtClean="0"/>
              <a:t>Key coaching behaviours</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Exhibits confidence in the process and works with the client to develop alternative pathways to the desired goal</a:t>
            </a:r>
          </a:p>
          <a:p>
            <a:r>
              <a:rPr lang="en-GB" dirty="0" smtClean="0"/>
              <a:t>Uses a broad spectrum of techniques and questioning styles to stimulate the client to generate options</a:t>
            </a:r>
          </a:p>
          <a:p>
            <a:r>
              <a:rPr lang="en-GB" dirty="0" smtClean="0"/>
              <a:t>Provides space and time for the client to think creatively</a:t>
            </a:r>
          </a:p>
          <a:p>
            <a:r>
              <a:rPr lang="en-GB" dirty="0" smtClean="0"/>
              <a:t>Ensures that the client  "owns" the options generated</a:t>
            </a:r>
          </a:p>
          <a:p>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8775" y="15240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Footer Placeholder 6"/>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42508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8229600" cy="1143000"/>
          </a:xfrm>
        </p:spPr>
        <p:txBody>
          <a:bodyPr/>
          <a:lstStyle/>
          <a:p>
            <a:r>
              <a:rPr lang="en-GB" dirty="0" smtClean="0"/>
              <a:t>Step 5: Evaluate options</a:t>
            </a:r>
            <a:endParaRPr lang="en-GB" dirty="0"/>
          </a:p>
        </p:txBody>
      </p:sp>
      <p:sp>
        <p:nvSpPr>
          <p:cNvPr id="3" name="Text Placeholder 2"/>
          <p:cNvSpPr>
            <a:spLocks noGrp="1"/>
          </p:cNvSpPr>
          <p:nvPr>
            <p:ph type="body" idx="1"/>
          </p:nvPr>
        </p:nvSpPr>
        <p:spPr>
          <a:xfrm>
            <a:off x="467544" y="1484784"/>
            <a:ext cx="8208912" cy="639762"/>
          </a:xfrm>
        </p:spPr>
        <p:txBody>
          <a:bodyPr/>
          <a:lstStyle/>
          <a:p>
            <a:r>
              <a:rPr lang="en-GB" dirty="0" smtClean="0"/>
              <a:t>Key coaching behaviours</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Encourages the client to develop personally meaningful criteria for the evaluation of options, since these criteria form the basis for option selection</a:t>
            </a:r>
          </a:p>
          <a:p>
            <a:r>
              <a:rPr lang="en-GB" dirty="0" smtClean="0"/>
              <a:t>Probes the client to develop a comprehensive evaluation of each option</a:t>
            </a:r>
          </a:p>
          <a:p>
            <a:r>
              <a:rPr lang="en-GB" dirty="0" smtClean="0"/>
              <a:t>Ensures that the key options and their evaluation are fixed in writing for future reference</a:t>
            </a:r>
          </a:p>
          <a:p>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425082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r>
              <a:rPr lang="en-GB" dirty="0" smtClean="0"/>
              <a:t>Step 6: Design a valid action plan</a:t>
            </a:r>
            <a:endParaRPr lang="en-GB" dirty="0"/>
          </a:p>
        </p:txBody>
      </p:sp>
      <p:sp>
        <p:nvSpPr>
          <p:cNvPr id="3" name="Text Placeholder 2"/>
          <p:cNvSpPr>
            <a:spLocks noGrp="1"/>
          </p:cNvSpPr>
          <p:nvPr>
            <p:ph type="body" idx="1"/>
          </p:nvPr>
        </p:nvSpPr>
        <p:spPr>
          <a:xfrm>
            <a:off x="467544" y="1484784"/>
            <a:ext cx="8208912" cy="639762"/>
          </a:xfrm>
        </p:spPr>
        <p:txBody>
          <a:bodyPr/>
          <a:lstStyle/>
          <a:p>
            <a:r>
              <a:rPr lang="en-GB" dirty="0" smtClean="0"/>
              <a:t>Key coaching behaviours</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Creates a detailed action plan with the client</a:t>
            </a:r>
          </a:p>
          <a:p>
            <a:r>
              <a:rPr lang="en-GB" dirty="0" smtClean="0"/>
              <a:t>Works with the client to check the feasibility and achievability of the plan</a:t>
            </a:r>
          </a:p>
          <a:p>
            <a:r>
              <a:rPr lang="en-GB" dirty="0" smtClean="0"/>
              <a:t>Fixes the action plan in writing</a:t>
            </a:r>
          </a:p>
          <a:p>
            <a:r>
              <a:rPr lang="en-GB" dirty="0" smtClean="0"/>
              <a:t>Ensures the client's commitment to the action plan</a:t>
            </a:r>
          </a:p>
          <a:p>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425082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r>
              <a:rPr lang="en-GB" dirty="0" smtClean="0"/>
              <a:t>Step 7: Encourage momentum</a:t>
            </a:r>
            <a:endParaRPr lang="en-GB" dirty="0"/>
          </a:p>
        </p:txBody>
      </p:sp>
      <p:sp>
        <p:nvSpPr>
          <p:cNvPr id="3" name="Text Placeholder 2"/>
          <p:cNvSpPr>
            <a:spLocks noGrp="1"/>
          </p:cNvSpPr>
          <p:nvPr>
            <p:ph type="body" idx="1"/>
          </p:nvPr>
        </p:nvSpPr>
        <p:spPr>
          <a:xfrm>
            <a:off x="467544" y="1484784"/>
            <a:ext cx="8208912" cy="639762"/>
          </a:xfrm>
        </p:spPr>
        <p:txBody>
          <a:bodyPr/>
          <a:lstStyle/>
          <a:p>
            <a:r>
              <a:rPr lang="en-GB" dirty="0" smtClean="0"/>
              <a:t>Key coaching behaviours</a:t>
            </a:r>
            <a:endParaRPr lang="en-GB" dirty="0"/>
          </a:p>
        </p:txBody>
      </p:sp>
      <p:sp>
        <p:nvSpPr>
          <p:cNvPr id="4" name="Content Placeholder 3"/>
          <p:cNvSpPr>
            <a:spLocks noGrp="1"/>
          </p:cNvSpPr>
          <p:nvPr>
            <p:ph sz="half" idx="2"/>
          </p:nvPr>
        </p:nvSpPr>
        <p:spPr>
          <a:xfrm>
            <a:off x="457200" y="2174875"/>
            <a:ext cx="8219256" cy="3951288"/>
          </a:xfrm>
        </p:spPr>
        <p:txBody>
          <a:bodyPr/>
          <a:lstStyle/>
          <a:p>
            <a:r>
              <a:rPr lang="en-GB" dirty="0" smtClean="0"/>
              <a:t>Demonstrates continuing interest in the development of the client</a:t>
            </a:r>
          </a:p>
          <a:p>
            <a:r>
              <a:rPr lang="en-GB" dirty="0" smtClean="0"/>
              <a:t>Organizes regular "check-in/keep-on-track/follow-up" coaching sessions</a:t>
            </a:r>
          </a:p>
          <a:p>
            <a:r>
              <a:rPr lang="en-GB" dirty="0" smtClean="0"/>
              <a:t>Takes measures throughout the coaching program to avoid dependency, and knows when to end the partnership</a:t>
            </a:r>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6375" y="0"/>
            <a:ext cx="1317625"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smtClean="0"/>
              <a:t>TSD60051012</a:t>
            </a:r>
            <a:endParaRPr lang="en-GB"/>
          </a:p>
        </p:txBody>
      </p:sp>
    </p:spTree>
    <p:extLst>
      <p:ext uri="{BB962C8B-B14F-4D97-AF65-F5344CB8AC3E}">
        <p14:creationId xmlns:p14="http://schemas.microsoft.com/office/powerpoint/2010/main" val="2425082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360</Words>
  <Application>Microsoft Office PowerPoint</Application>
  <PresentationFormat>On-screen Show (4:3)</PresentationFormat>
  <Paragraphs>114</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ACHIEVE Coaching model</vt:lpstr>
      <vt:lpstr>The ACHIEVE Coaching model</vt:lpstr>
      <vt:lpstr>Step 1:  Assess the current situation</vt:lpstr>
      <vt:lpstr>Step 2:  Brainstorm creative alternatives to the client's current situation</vt:lpstr>
      <vt:lpstr>Step 3:  Hone goals</vt:lpstr>
      <vt:lpstr>Step 4:  Generate options for goal achievement</vt:lpstr>
      <vt:lpstr>Step 5: Evaluate options</vt:lpstr>
      <vt:lpstr>Step 6: Design a valid action plan</vt:lpstr>
      <vt:lpstr>Step 7: Encourage momentum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ACHIEVE Coaching model</dc:title>
  <dc:creator>Andrew Maund</dc:creator>
  <cp:lastModifiedBy>Andrew Maund</cp:lastModifiedBy>
  <cp:revision>4</cp:revision>
  <dcterms:created xsi:type="dcterms:W3CDTF">2015-02-17T14:06:55Z</dcterms:created>
  <dcterms:modified xsi:type="dcterms:W3CDTF">2015-02-17T14:44:54Z</dcterms:modified>
</cp:coreProperties>
</file>