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5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D19759B3-3B22-4EB3-8021-5080FB036319}" type="datetimeFigureOut">
              <a:rPr lang="en-GB" smtClean="0"/>
              <a:t>11/03/2024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3546558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9759B3-3B22-4EB3-8021-5080FB036319}"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2564821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9759B3-3B22-4EB3-8021-5080FB036319}"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484036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9759B3-3B22-4EB3-8021-5080FB036319}"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467178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9759B3-3B22-4EB3-8021-5080FB036319}" type="datetimeFigureOut">
              <a:rPr lang="en-GB" smtClean="0"/>
              <a:t>11/03/2024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2537994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9759B3-3B22-4EB3-8021-5080FB036319}" type="datetimeFigureOut">
              <a:rPr lang="en-GB" smtClean="0"/>
              <a:t>11/03/2024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3941095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9759B3-3B22-4EB3-8021-5080FB036319}" type="datetimeFigureOut">
              <a:rPr lang="en-GB" smtClean="0"/>
              <a:t>11/03/2024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2390369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59B3-3B22-4EB3-8021-5080FB036319}"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3141911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59B3-3B22-4EB3-8021-5080FB036319}"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11049316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59B3-3B22-4EB3-8021-5080FB036319}"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4196741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59B3-3B22-4EB3-8021-5080FB036319}"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2018246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59B3-3B22-4EB3-8021-5080FB036319}"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0E103E-E963-4BB1-8B5F-E64DE070F761}" type="slidenum">
              <a:rPr lang="en-GB" smtClean="0"/>
              <a:t>‹#›</a:t>
            </a:fld>
            <a:endParaRPr lang="en-GB"/>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770104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59B3-3B22-4EB3-8021-5080FB036319}"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1608656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9759B3-3B22-4EB3-8021-5080FB036319}" type="datetimeFigureOut">
              <a:rPr lang="en-GB" smtClean="0"/>
              <a:t>11/03/2024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306245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9759B3-3B22-4EB3-8021-5080FB036319}" type="datetimeFigureOut">
              <a:rPr lang="en-GB" smtClean="0"/>
              <a:t>11/03/2024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8722628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9759B3-3B22-4EB3-8021-5080FB036319}"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9069083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9759B3-3B22-4EB3-8021-5080FB036319}"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0E103E-E963-4BB1-8B5F-E64DE070F761}" type="slidenum">
              <a:rPr lang="en-GB" smtClean="0"/>
              <a:t>‹#›</a:t>
            </a:fld>
            <a:endParaRPr lang="en-GB"/>
          </a:p>
        </p:txBody>
      </p:sp>
    </p:spTree>
    <p:extLst>
      <p:ext uri="{BB962C8B-B14F-4D97-AF65-F5344CB8AC3E}">
        <p14:creationId xmlns:p14="http://schemas.microsoft.com/office/powerpoint/2010/main" val="1260299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19759B3-3B22-4EB3-8021-5080FB036319}" type="datetimeFigureOut">
              <a:rPr lang="en-GB" smtClean="0"/>
              <a:t>11/03/2024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A0E103E-E963-4BB1-8B5F-E64DE070F761}" type="slidenum">
              <a:rPr lang="en-GB" smtClean="0"/>
              <a:t>‹#›</a:t>
            </a:fld>
            <a:endParaRPr lang="en-GB"/>
          </a:p>
        </p:txBody>
      </p:sp>
    </p:spTree>
    <p:extLst>
      <p:ext uri="{BB962C8B-B14F-4D97-AF65-F5344CB8AC3E}">
        <p14:creationId xmlns:p14="http://schemas.microsoft.com/office/powerpoint/2010/main" val="328171792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pubmed.ncbi.nlm.nih.gov/29626139/" TargetMode="External"/><Relationship Id="rId2" Type="http://schemas.openxmlformats.org/officeDocument/2006/relationships/hyperlink" Target="https://www.bbc.co.uk/news/uk-england-manchester-51633711" TargetMode="External"/><Relationship Id="rId1" Type="http://schemas.openxmlformats.org/officeDocument/2006/relationships/slideLayout" Target="../slideLayouts/slideLayout2.xml"/><Relationship Id="rId5" Type="http://schemas.openxmlformats.org/officeDocument/2006/relationships/hyperlink" Target="https://www.ojp.gov/ncjrs/virtual-library/abstracts/police-leadership-police-human-relations-p-297-316-1981-george#:~:text=Police%20leadership%20style%20may%20be,toward%20commitment%20to%20their%20mission" TargetMode="External"/><Relationship Id="rId4" Type="http://schemas.openxmlformats.org/officeDocument/2006/relationships/hyperlink" Target="https://www.btp.police.uk/news/btp/news/england/btps-response-to-the-manchester-arena-inquiry-report---volume-tw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88A9E-74EE-D1A6-644F-B4B2485DF345}"/>
              </a:ext>
            </a:extLst>
          </p:cNvPr>
          <p:cNvSpPr>
            <a:spLocks noGrp="1"/>
          </p:cNvSpPr>
          <p:nvPr>
            <p:ph type="ctrTitle"/>
          </p:nvPr>
        </p:nvSpPr>
        <p:spPr>
          <a:xfrm>
            <a:off x="2095695" y="3429000"/>
            <a:ext cx="9144000" cy="1641490"/>
          </a:xfrm>
        </p:spPr>
        <p:txBody>
          <a:bodyPr>
            <a:normAutofit fontScale="90000"/>
          </a:bodyPr>
          <a:lstStyle/>
          <a:p>
            <a:r>
              <a:rPr lang="en-GB" sz="6600" dirty="0"/>
              <a:t>Organisational Leadership – </a:t>
            </a:r>
            <a:br>
              <a:rPr lang="en-GB" sz="6600" dirty="0"/>
            </a:br>
            <a:r>
              <a:rPr lang="en-GB" sz="6600" dirty="0"/>
              <a:t>Assignment 1 </a:t>
            </a:r>
            <a:br>
              <a:rPr lang="en-GB" sz="6600" dirty="0"/>
            </a:br>
            <a:r>
              <a:rPr lang="en-GB" sz="6600" dirty="0"/>
              <a:t>Supporting Presentation</a:t>
            </a:r>
          </a:p>
        </p:txBody>
      </p:sp>
      <p:sp>
        <p:nvSpPr>
          <p:cNvPr id="3" name="Subtitle 2">
            <a:extLst>
              <a:ext uri="{FF2B5EF4-FFF2-40B4-BE49-F238E27FC236}">
                <a16:creationId xmlns:a16="http://schemas.microsoft.com/office/drawing/2014/main" id="{509D6377-CC1E-7DC5-8A35-14503BEEE747}"/>
              </a:ext>
            </a:extLst>
          </p:cNvPr>
          <p:cNvSpPr>
            <a:spLocks noGrp="1"/>
          </p:cNvSpPr>
          <p:nvPr>
            <p:ph type="subTitle" idx="1"/>
          </p:nvPr>
        </p:nvSpPr>
        <p:spPr>
          <a:xfrm>
            <a:off x="2179670" y="2445628"/>
            <a:ext cx="9144000" cy="754025"/>
          </a:xfrm>
        </p:spPr>
        <p:txBody>
          <a:bodyPr/>
          <a:lstStyle/>
          <a:p>
            <a:r>
              <a:rPr lang="en-GB" dirty="0"/>
              <a:t>Rio Bonnici (2104333)</a:t>
            </a:r>
          </a:p>
        </p:txBody>
      </p:sp>
    </p:spTree>
    <p:extLst>
      <p:ext uri="{BB962C8B-B14F-4D97-AF65-F5344CB8AC3E}">
        <p14:creationId xmlns:p14="http://schemas.microsoft.com/office/powerpoint/2010/main" val="338770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A40E2-DC2D-8FDF-5D2F-E2550F84A43C}"/>
              </a:ext>
            </a:extLst>
          </p:cNvPr>
          <p:cNvSpPr>
            <a:spLocks noGrp="1"/>
          </p:cNvSpPr>
          <p:nvPr>
            <p:ph type="title"/>
          </p:nvPr>
        </p:nvSpPr>
        <p:spPr/>
        <p:txBody>
          <a:bodyPr/>
          <a:lstStyle/>
          <a:p>
            <a:r>
              <a:rPr lang="en-GB" dirty="0"/>
              <a:t>Background of the Incident </a:t>
            </a:r>
          </a:p>
        </p:txBody>
      </p:sp>
      <p:sp>
        <p:nvSpPr>
          <p:cNvPr id="3" name="Content Placeholder 2">
            <a:extLst>
              <a:ext uri="{FF2B5EF4-FFF2-40B4-BE49-F238E27FC236}">
                <a16:creationId xmlns:a16="http://schemas.microsoft.com/office/drawing/2014/main" id="{6681D2F1-F50F-3A51-866B-A3AF53E798C0}"/>
              </a:ext>
            </a:extLst>
          </p:cNvPr>
          <p:cNvSpPr>
            <a:spLocks noGrp="1"/>
          </p:cNvSpPr>
          <p:nvPr>
            <p:ph idx="1"/>
          </p:nvPr>
        </p:nvSpPr>
        <p:spPr>
          <a:xfrm>
            <a:off x="625476" y="1480391"/>
            <a:ext cx="11355029" cy="5265641"/>
          </a:xfrm>
        </p:spPr>
        <p:txBody>
          <a:bodyPr>
            <a:normAutofit fontScale="92500" lnSpcReduction="20000"/>
          </a:bodyPr>
          <a:lstStyle/>
          <a:p>
            <a:r>
              <a:rPr lang="en-GB" dirty="0"/>
              <a:t>22</a:t>
            </a:r>
            <a:r>
              <a:rPr lang="en-GB" baseline="30000" dirty="0"/>
              <a:t>nd</a:t>
            </a:r>
            <a:r>
              <a:rPr lang="en-GB" dirty="0"/>
              <a:t> May 2017</a:t>
            </a:r>
          </a:p>
          <a:p>
            <a:endParaRPr lang="en-GB" dirty="0"/>
          </a:p>
          <a:p>
            <a:r>
              <a:rPr lang="en-GB" dirty="0"/>
              <a:t>Salman Abedi:</a:t>
            </a:r>
          </a:p>
          <a:p>
            <a:pPr marL="0" indent="0">
              <a:buNone/>
            </a:pPr>
            <a:r>
              <a:rPr lang="en-GB" dirty="0"/>
              <a:t>Detonated a bomb as attendees were leaving the Ariana Grande concert. </a:t>
            </a:r>
          </a:p>
          <a:p>
            <a:endParaRPr lang="en-GB" dirty="0"/>
          </a:p>
          <a:p>
            <a:r>
              <a:rPr lang="en-US" dirty="0"/>
              <a:t>The event caused widespread panic as people were fleeing the venue for their lives, this also shocked the world in many ways by displaying how the public services had failed to be as effective as they potentially could have been. </a:t>
            </a:r>
          </a:p>
          <a:p>
            <a:r>
              <a:rPr lang="en-GB" dirty="0"/>
              <a:t>Although it was found that </a:t>
            </a:r>
            <a:r>
              <a:rPr lang="en-US" dirty="0"/>
              <a:t>‘even in the best prepared units, such an incident will pose significant challenges due to the unpredictable nature of these events with respect to timing and number of casualties’ (</a:t>
            </a:r>
            <a:r>
              <a:rPr lang="en-US" dirty="0" err="1"/>
              <a:t>Farrelly</a:t>
            </a:r>
            <a:r>
              <a:rPr lang="en-US" dirty="0"/>
              <a:t>; Craigie; Santos; Smith; Pollard; Jones, 2020). </a:t>
            </a:r>
            <a:endParaRPr lang="en-GB" dirty="0"/>
          </a:p>
          <a:p>
            <a:endParaRPr lang="en-GB" dirty="0"/>
          </a:p>
          <a:p>
            <a:r>
              <a:rPr lang="en-GB" dirty="0"/>
              <a:t>Took the lives of 22 people as well as injuring over 800 people. </a:t>
            </a:r>
          </a:p>
        </p:txBody>
      </p:sp>
      <p:pic>
        <p:nvPicPr>
          <p:cNvPr id="4" name="Picture 3">
            <a:extLst>
              <a:ext uri="{FF2B5EF4-FFF2-40B4-BE49-F238E27FC236}">
                <a16:creationId xmlns:a16="http://schemas.microsoft.com/office/drawing/2014/main" id="{CD2CD0A1-8D4F-F474-4EF4-FC3E96325CF7}"/>
              </a:ext>
            </a:extLst>
          </p:cNvPr>
          <p:cNvPicPr>
            <a:picLocks noChangeAspect="1"/>
          </p:cNvPicPr>
          <p:nvPr/>
        </p:nvPicPr>
        <p:blipFill>
          <a:blip r:embed="rId2"/>
          <a:stretch>
            <a:fillRect/>
          </a:stretch>
        </p:blipFill>
        <p:spPr>
          <a:xfrm>
            <a:off x="9024258" y="111968"/>
            <a:ext cx="3096208" cy="17416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47A70AD8-C64D-C905-CBF4-D131A23F65A0}"/>
              </a:ext>
            </a:extLst>
          </p:cNvPr>
          <p:cNvSpPr txBox="1"/>
          <p:nvPr/>
        </p:nvSpPr>
        <p:spPr>
          <a:xfrm>
            <a:off x="10854612" y="1910800"/>
            <a:ext cx="2531707" cy="369332"/>
          </a:xfrm>
          <a:prstGeom prst="rect">
            <a:avLst/>
          </a:prstGeom>
          <a:noFill/>
        </p:spPr>
        <p:txBody>
          <a:bodyPr wrap="square" rtlCol="0">
            <a:spAutoFit/>
          </a:bodyPr>
          <a:lstStyle/>
          <a:p>
            <a:r>
              <a:rPr lang="en-GB" dirty="0"/>
              <a:t>(BBC, 2020)</a:t>
            </a:r>
          </a:p>
        </p:txBody>
      </p:sp>
    </p:spTree>
    <p:extLst>
      <p:ext uri="{BB962C8B-B14F-4D97-AF65-F5344CB8AC3E}">
        <p14:creationId xmlns:p14="http://schemas.microsoft.com/office/powerpoint/2010/main" val="1235657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7EC79-55AD-0ED7-366C-63008EC5110A}"/>
              </a:ext>
            </a:extLst>
          </p:cNvPr>
          <p:cNvSpPr>
            <a:spLocks noGrp="1"/>
          </p:cNvSpPr>
          <p:nvPr>
            <p:ph type="title"/>
          </p:nvPr>
        </p:nvSpPr>
        <p:spPr/>
        <p:txBody>
          <a:bodyPr/>
          <a:lstStyle/>
          <a:p>
            <a:r>
              <a:rPr lang="en-GB" dirty="0"/>
              <a:t>Democratic Style of Leadership</a:t>
            </a:r>
          </a:p>
        </p:txBody>
      </p:sp>
      <p:sp>
        <p:nvSpPr>
          <p:cNvPr id="3" name="Content Placeholder 2">
            <a:extLst>
              <a:ext uri="{FF2B5EF4-FFF2-40B4-BE49-F238E27FC236}">
                <a16:creationId xmlns:a16="http://schemas.microsoft.com/office/drawing/2014/main" id="{E28EC665-C8EA-2E73-E0B7-B3E64BAAD65D}"/>
              </a:ext>
            </a:extLst>
          </p:cNvPr>
          <p:cNvSpPr>
            <a:spLocks noGrp="1"/>
          </p:cNvSpPr>
          <p:nvPr>
            <p:ph idx="1"/>
          </p:nvPr>
        </p:nvSpPr>
        <p:spPr/>
        <p:txBody>
          <a:bodyPr>
            <a:normAutofit fontScale="92500" lnSpcReduction="20000"/>
          </a:bodyPr>
          <a:lstStyle/>
          <a:p>
            <a:r>
              <a:rPr lang="en-GB" dirty="0"/>
              <a:t>Leader values opinions and ideas given by others</a:t>
            </a:r>
          </a:p>
          <a:p>
            <a:endParaRPr lang="en-GB" dirty="0"/>
          </a:p>
          <a:p>
            <a:r>
              <a:rPr lang="en-GB" dirty="0"/>
              <a:t>Followers do not blindly take orders</a:t>
            </a:r>
          </a:p>
          <a:p>
            <a:r>
              <a:rPr lang="en-GB" dirty="0"/>
              <a:t>A final decision is made after many aspects discussed within the team have been considered. </a:t>
            </a:r>
          </a:p>
          <a:p>
            <a:pPr marL="0" indent="0">
              <a:buNone/>
            </a:pPr>
            <a:endParaRPr lang="en-GB" dirty="0"/>
          </a:p>
          <a:p>
            <a:r>
              <a:rPr lang="en-US" dirty="0"/>
              <a:t>The team members will feel motivated by their leader if this leadership style is used because the leader will take consideration into the team’s ideas and points of discussion.</a:t>
            </a:r>
          </a:p>
          <a:p>
            <a:endParaRPr lang="en-US" dirty="0"/>
          </a:p>
          <a:p>
            <a:r>
              <a:rPr lang="en-US" dirty="0"/>
              <a:t>Most beneficial when working towards a goal over time where the team can progress and improve in order to achieve the common goal. </a:t>
            </a:r>
            <a:endParaRPr lang="en-GB" dirty="0"/>
          </a:p>
        </p:txBody>
      </p:sp>
      <p:sp>
        <p:nvSpPr>
          <p:cNvPr id="4" name="TextBox 3">
            <a:extLst>
              <a:ext uri="{FF2B5EF4-FFF2-40B4-BE49-F238E27FC236}">
                <a16:creationId xmlns:a16="http://schemas.microsoft.com/office/drawing/2014/main" id="{A84CE637-9B7C-E08C-710C-3C23593C3975}"/>
              </a:ext>
            </a:extLst>
          </p:cNvPr>
          <p:cNvSpPr txBox="1"/>
          <p:nvPr/>
        </p:nvSpPr>
        <p:spPr>
          <a:xfrm>
            <a:off x="8797213" y="1408922"/>
            <a:ext cx="3276599" cy="830997"/>
          </a:xfrm>
          <a:prstGeom prst="rect">
            <a:avLst/>
          </a:prstGeom>
          <a:noFill/>
        </p:spPr>
        <p:txBody>
          <a:bodyPr wrap="square" rtlCol="0">
            <a:spAutoFit/>
          </a:bodyPr>
          <a:lstStyle/>
          <a:p>
            <a:r>
              <a:rPr lang="en-GB" sz="2400" dirty="0"/>
              <a:t>Theorised by Kurt Lewin in 1939 </a:t>
            </a:r>
          </a:p>
        </p:txBody>
      </p:sp>
    </p:spTree>
    <p:extLst>
      <p:ext uri="{BB962C8B-B14F-4D97-AF65-F5344CB8AC3E}">
        <p14:creationId xmlns:p14="http://schemas.microsoft.com/office/powerpoint/2010/main" val="3772083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17570-7D26-C326-3543-F1039D25D7F7}"/>
              </a:ext>
            </a:extLst>
          </p:cNvPr>
          <p:cNvSpPr>
            <a:spLocks noGrp="1"/>
          </p:cNvSpPr>
          <p:nvPr>
            <p:ph type="title"/>
          </p:nvPr>
        </p:nvSpPr>
        <p:spPr/>
        <p:txBody>
          <a:bodyPr/>
          <a:lstStyle/>
          <a:p>
            <a:r>
              <a:rPr lang="en-GB" dirty="0"/>
              <a:t>Autocratic Style of Leadership </a:t>
            </a:r>
          </a:p>
        </p:txBody>
      </p:sp>
      <p:sp>
        <p:nvSpPr>
          <p:cNvPr id="3" name="Content Placeholder 2">
            <a:extLst>
              <a:ext uri="{FF2B5EF4-FFF2-40B4-BE49-F238E27FC236}">
                <a16:creationId xmlns:a16="http://schemas.microsoft.com/office/drawing/2014/main" id="{24254AA6-0496-D9BE-4CDB-7A922B6A8708}"/>
              </a:ext>
            </a:extLst>
          </p:cNvPr>
          <p:cNvSpPr>
            <a:spLocks noGrp="1"/>
          </p:cNvSpPr>
          <p:nvPr>
            <p:ph idx="1"/>
          </p:nvPr>
        </p:nvSpPr>
        <p:spPr>
          <a:xfrm>
            <a:off x="364221" y="1862947"/>
            <a:ext cx="10233800" cy="4351338"/>
          </a:xfrm>
        </p:spPr>
        <p:txBody>
          <a:bodyPr>
            <a:normAutofit fontScale="85000" lnSpcReduction="20000"/>
          </a:bodyPr>
          <a:lstStyle/>
          <a:p>
            <a:r>
              <a:rPr lang="en-GB" dirty="0"/>
              <a:t>Very opposite when compared to the democratic style of leadership </a:t>
            </a:r>
          </a:p>
          <a:p>
            <a:endParaRPr lang="en-GB" dirty="0"/>
          </a:p>
          <a:p>
            <a:r>
              <a:rPr lang="en-GB" dirty="0"/>
              <a:t>Leader gives out tasks and objectives and expects no questioning or discussion from the team. Team members are expected to follow orders from the leader.</a:t>
            </a:r>
          </a:p>
          <a:p>
            <a:endParaRPr lang="en-GB" dirty="0"/>
          </a:p>
          <a:p>
            <a:r>
              <a:rPr lang="en-GB" dirty="0"/>
              <a:t>Leader ultimately has the final decision no matter of any team members’ input. The leader maintains maximal control over the tasks. </a:t>
            </a:r>
          </a:p>
          <a:p>
            <a:endParaRPr lang="en-GB" dirty="0"/>
          </a:p>
          <a:p>
            <a:r>
              <a:rPr lang="en-US" dirty="0"/>
              <a:t>This style of leadership is used mostly in dangerous situations because they do not have time to discuss and make a decision, the leader needs to think of an idea as soon as possible and the team is required to follow in order to ensure public safety. </a:t>
            </a:r>
            <a:endParaRPr lang="en-GB" dirty="0"/>
          </a:p>
        </p:txBody>
      </p:sp>
      <p:sp>
        <p:nvSpPr>
          <p:cNvPr id="4" name="TextBox 3">
            <a:extLst>
              <a:ext uri="{FF2B5EF4-FFF2-40B4-BE49-F238E27FC236}">
                <a16:creationId xmlns:a16="http://schemas.microsoft.com/office/drawing/2014/main" id="{E4C63CBC-3BB1-DC5F-D782-55E110B029B1}"/>
              </a:ext>
            </a:extLst>
          </p:cNvPr>
          <p:cNvSpPr txBox="1"/>
          <p:nvPr/>
        </p:nvSpPr>
        <p:spPr>
          <a:xfrm>
            <a:off x="9937102" y="365125"/>
            <a:ext cx="2183363" cy="2031325"/>
          </a:xfrm>
          <a:prstGeom prst="rect">
            <a:avLst/>
          </a:prstGeom>
          <a:noFill/>
        </p:spPr>
        <p:txBody>
          <a:bodyPr wrap="square" rtlCol="0">
            <a:spAutoFit/>
          </a:bodyPr>
          <a:lstStyle/>
          <a:p>
            <a:r>
              <a:rPr lang="en-GB" dirty="0"/>
              <a:t>Also theorised by Kurt Lewin in 1939</a:t>
            </a:r>
          </a:p>
          <a:p>
            <a:endParaRPr lang="en-GB" dirty="0"/>
          </a:p>
          <a:p>
            <a:endParaRPr lang="en-GB" dirty="0"/>
          </a:p>
          <a:p>
            <a:endParaRPr lang="en-GB" dirty="0"/>
          </a:p>
          <a:p>
            <a:r>
              <a:rPr lang="en-GB" dirty="0"/>
              <a:t>Strict style of leadership</a:t>
            </a:r>
          </a:p>
        </p:txBody>
      </p:sp>
    </p:spTree>
    <p:extLst>
      <p:ext uri="{BB962C8B-B14F-4D97-AF65-F5344CB8AC3E}">
        <p14:creationId xmlns:p14="http://schemas.microsoft.com/office/powerpoint/2010/main" val="3025771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1395A-B38C-18B2-7F1F-B361F9AA4199}"/>
              </a:ext>
            </a:extLst>
          </p:cNvPr>
          <p:cNvSpPr>
            <a:spLocks noGrp="1"/>
          </p:cNvSpPr>
          <p:nvPr>
            <p:ph type="title"/>
          </p:nvPr>
        </p:nvSpPr>
        <p:spPr/>
        <p:txBody>
          <a:bodyPr>
            <a:normAutofit fontScale="90000"/>
          </a:bodyPr>
          <a:lstStyle/>
          <a:p>
            <a:r>
              <a:rPr lang="en-GB" dirty="0"/>
              <a:t>Police and the Manchester Arena Attack </a:t>
            </a:r>
          </a:p>
        </p:txBody>
      </p:sp>
      <p:sp>
        <p:nvSpPr>
          <p:cNvPr id="3" name="Content Placeholder 2">
            <a:extLst>
              <a:ext uri="{FF2B5EF4-FFF2-40B4-BE49-F238E27FC236}">
                <a16:creationId xmlns:a16="http://schemas.microsoft.com/office/drawing/2014/main" id="{77C56656-0BA5-BD78-6197-157E35227C06}"/>
              </a:ext>
            </a:extLst>
          </p:cNvPr>
          <p:cNvSpPr>
            <a:spLocks noGrp="1"/>
          </p:cNvSpPr>
          <p:nvPr>
            <p:ph idx="1"/>
          </p:nvPr>
        </p:nvSpPr>
        <p:spPr>
          <a:xfrm>
            <a:off x="213376" y="1900269"/>
            <a:ext cx="11978624" cy="5386939"/>
          </a:xfrm>
        </p:spPr>
        <p:txBody>
          <a:bodyPr>
            <a:normAutofit/>
          </a:bodyPr>
          <a:lstStyle/>
          <a:p>
            <a:r>
              <a:rPr lang="en-GB" dirty="0"/>
              <a:t>As previously mentioned, the authoritarian style of leadership is beneficial to use in immediate circumstances such as the Manchester arena bombing. </a:t>
            </a:r>
          </a:p>
          <a:p>
            <a:r>
              <a:rPr lang="en-GB" dirty="0"/>
              <a:t>Time was of the essence that night, so the leaders had to act fast as well as the officers to ensure the safety of as many lives as possible. </a:t>
            </a:r>
          </a:p>
          <a:p>
            <a:endParaRPr lang="en-GB" dirty="0"/>
          </a:p>
          <a:p>
            <a:r>
              <a:rPr lang="en-US" dirty="0"/>
              <a:t> The Chief constable from British Transport Police found that ‘there were mistakes and </a:t>
            </a:r>
            <a:r>
              <a:rPr lang="en-US" dirty="0" err="1"/>
              <a:t>misjudgements</a:t>
            </a:r>
            <a:r>
              <a:rPr lang="en-US" dirty="0"/>
              <a:t>, but there was also compassion and bravery. Police officers and staff who ran towards the attack without hesitation, as well as security staff and members of the public’ (</a:t>
            </a:r>
            <a:r>
              <a:rPr lang="en-US" dirty="0" err="1"/>
              <a:t>D’Orsi</a:t>
            </a:r>
            <a:r>
              <a:rPr lang="en-US" dirty="0"/>
              <a:t>, 2022).</a:t>
            </a:r>
            <a:endParaRPr lang="en-GB" dirty="0"/>
          </a:p>
        </p:txBody>
      </p:sp>
    </p:spTree>
    <p:extLst>
      <p:ext uri="{BB962C8B-B14F-4D97-AF65-F5344CB8AC3E}">
        <p14:creationId xmlns:p14="http://schemas.microsoft.com/office/powerpoint/2010/main" val="2366876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B295C-B400-05D1-7033-4F8C804167C8}"/>
              </a:ext>
            </a:extLst>
          </p:cNvPr>
          <p:cNvSpPr>
            <a:spLocks noGrp="1"/>
          </p:cNvSpPr>
          <p:nvPr>
            <p:ph type="title"/>
          </p:nvPr>
        </p:nvSpPr>
        <p:spPr>
          <a:xfrm>
            <a:off x="838200" y="0"/>
            <a:ext cx="10515600" cy="1325563"/>
          </a:xfrm>
        </p:spPr>
        <p:txBody>
          <a:bodyPr/>
          <a:lstStyle/>
          <a:p>
            <a:r>
              <a:rPr lang="en-GB" dirty="0"/>
              <a:t>If a similar event were to arise:</a:t>
            </a:r>
          </a:p>
        </p:txBody>
      </p:sp>
      <p:sp>
        <p:nvSpPr>
          <p:cNvPr id="3" name="Content Placeholder 2">
            <a:extLst>
              <a:ext uri="{FF2B5EF4-FFF2-40B4-BE49-F238E27FC236}">
                <a16:creationId xmlns:a16="http://schemas.microsoft.com/office/drawing/2014/main" id="{5712DAEA-9207-890C-BDB3-5AD5F8BF8BDD}"/>
              </a:ext>
            </a:extLst>
          </p:cNvPr>
          <p:cNvSpPr>
            <a:spLocks noGrp="1"/>
          </p:cNvSpPr>
          <p:nvPr>
            <p:ph idx="1"/>
          </p:nvPr>
        </p:nvSpPr>
        <p:spPr>
          <a:xfrm>
            <a:off x="186938" y="1460500"/>
            <a:ext cx="12005061" cy="5397500"/>
          </a:xfrm>
        </p:spPr>
        <p:txBody>
          <a:bodyPr>
            <a:normAutofit lnSpcReduction="10000"/>
          </a:bodyPr>
          <a:lstStyle/>
          <a:p>
            <a:r>
              <a:rPr lang="en-GB" sz="2400" dirty="0"/>
              <a:t>If an event such as the Manchester arena attack were to occur it is known that the circumstances are dire, and the public services are required immediately. </a:t>
            </a:r>
          </a:p>
          <a:p>
            <a:pPr marL="0" indent="0">
              <a:buNone/>
            </a:pPr>
            <a:endParaRPr lang="en-GB" sz="2400" dirty="0"/>
          </a:p>
          <a:p>
            <a:r>
              <a:rPr lang="en-US" sz="2400" dirty="0"/>
              <a:t>‘Police leadership style may be either autocratic or democratic; the autocratic style results in lower morale but also higher quality work. Autocratic leadership is best in crises’ (Henderson, 1982). </a:t>
            </a:r>
          </a:p>
          <a:p>
            <a:pPr marL="0" indent="0">
              <a:buNone/>
            </a:pPr>
            <a:endParaRPr lang="en-US" sz="2400" dirty="0"/>
          </a:p>
          <a:p>
            <a:r>
              <a:rPr lang="en-US" sz="2400" dirty="0"/>
              <a:t>In most circumstances within the police force, a democratic style of leadership is most beneficial due to improvement and efficiency that the team will gain. Although in immediate circumstances, the opportunities that allow democratic leadership to take place are extremely difficult to maintain. </a:t>
            </a:r>
          </a:p>
          <a:p>
            <a:endParaRPr lang="en-US" sz="2400" dirty="0"/>
          </a:p>
          <a:p>
            <a:pPr marL="0" indent="0">
              <a:buNone/>
            </a:pPr>
            <a:r>
              <a:rPr lang="en-US" sz="2400" dirty="0"/>
              <a:t>Therefore, the authoritarian style of leadership is necessary due to the decisions needing to be definitive and </a:t>
            </a:r>
            <a:r>
              <a:rPr lang="en-US" sz="2400" dirty="0" err="1"/>
              <a:t>finalised</a:t>
            </a:r>
            <a:r>
              <a:rPr lang="en-US" sz="2400" dirty="0"/>
              <a:t> at a faster rate. </a:t>
            </a:r>
            <a:endParaRPr lang="en-GB" sz="2400" dirty="0"/>
          </a:p>
        </p:txBody>
      </p:sp>
    </p:spTree>
    <p:extLst>
      <p:ext uri="{BB962C8B-B14F-4D97-AF65-F5344CB8AC3E}">
        <p14:creationId xmlns:p14="http://schemas.microsoft.com/office/powerpoint/2010/main" val="1923562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D1C54-9722-7CC8-64AE-533C864D2A4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BC3CA2FB-D4D7-27AF-2F0A-AC235CC49CD5}"/>
              </a:ext>
            </a:extLst>
          </p:cNvPr>
          <p:cNvSpPr>
            <a:spLocks noGrp="1"/>
          </p:cNvSpPr>
          <p:nvPr>
            <p:ph idx="1"/>
          </p:nvPr>
        </p:nvSpPr>
        <p:spPr>
          <a:xfrm>
            <a:off x="224261" y="1451170"/>
            <a:ext cx="11383020" cy="5041705"/>
          </a:xfrm>
        </p:spPr>
        <p:txBody>
          <a:bodyPr>
            <a:normAutofit/>
          </a:bodyPr>
          <a:lstStyle/>
          <a:p>
            <a:r>
              <a:rPr lang="en-GB" sz="2000" dirty="0"/>
              <a:t>BBC, 2020. Manchester Arena bomber Salman Abedi captured on CCTV seconds before blast. [Online]  Available at: </a:t>
            </a:r>
            <a:r>
              <a:rPr lang="en-GB" sz="2000" dirty="0">
                <a:hlinkClick r:id="rId2"/>
              </a:rPr>
              <a:t>https://www.bbc.co.uk/news/uk-england-manchester-51633711</a:t>
            </a:r>
            <a:r>
              <a:rPr lang="en-GB" sz="2000" dirty="0"/>
              <a:t>. Accessed 8 March 2024].</a:t>
            </a:r>
          </a:p>
          <a:p>
            <a:pPr marL="0" indent="0">
              <a:buNone/>
            </a:pPr>
            <a:endParaRPr lang="en-GB" sz="2000" dirty="0"/>
          </a:p>
          <a:p>
            <a:r>
              <a:rPr lang="en-GB" sz="2000" dirty="0"/>
              <a:t>Craigie, R. J. et al., 2018. Manchester Arena bombing: lessons learnt from a mass casualty incident. [Online] Available at: </a:t>
            </a:r>
            <a:r>
              <a:rPr lang="en-GB" sz="2000" dirty="0">
                <a:hlinkClick r:id="rId3"/>
              </a:rPr>
              <a:t>https://pubmed.ncbi.nlm.nih.gov/29626139/</a:t>
            </a:r>
            <a:r>
              <a:rPr lang="en-GB" sz="2000" dirty="0"/>
              <a:t>. [Accessed 2 March 2024].</a:t>
            </a:r>
          </a:p>
          <a:p>
            <a:pPr marL="0" indent="0">
              <a:buNone/>
            </a:pPr>
            <a:endParaRPr lang="en-GB" sz="2000" dirty="0"/>
          </a:p>
          <a:p>
            <a:r>
              <a:rPr lang="en-GB" sz="2000" dirty="0" err="1"/>
              <a:t>D'Orsi</a:t>
            </a:r>
            <a:r>
              <a:rPr lang="en-GB" sz="2000" dirty="0"/>
              <a:t>, L., 2022. BTP's response to the Manchester Arena Inquiry report. [Online] Available at: </a:t>
            </a:r>
            <a:r>
              <a:rPr lang="en-GB" sz="2000" dirty="0">
                <a:hlinkClick r:id="rId4"/>
              </a:rPr>
              <a:t>https://www.btp.police.uk/news/btp/news/england/btps-response-to-the-manchester-arena-inquiry-report---volume-two/</a:t>
            </a:r>
            <a:r>
              <a:rPr lang="en-GB" sz="2000" dirty="0"/>
              <a:t>. [Accessed 3 March 2024].</a:t>
            </a:r>
          </a:p>
          <a:p>
            <a:pPr marL="0" indent="0">
              <a:buNone/>
            </a:pPr>
            <a:endParaRPr lang="en-GB" sz="2000" dirty="0"/>
          </a:p>
          <a:p>
            <a:r>
              <a:rPr lang="en-GB" sz="2000" dirty="0"/>
              <a:t>Henderson, G., 1981. Police Leadership. [Online] Available at: </a:t>
            </a:r>
            <a:r>
              <a:rPr lang="en-GB" sz="2000" dirty="0">
                <a:hlinkClick r:id="rId5"/>
              </a:rPr>
              <a:t>https://www.ojp.gov/ncjrs/virtual-library/abstracts/police-leadership-police-human-relations-p-297-316-1981-george#:~:text=Police%20leadership%20style%20may%20be,toward%20commitment%20to%20their%20mission</a:t>
            </a:r>
            <a:r>
              <a:rPr lang="en-GB" sz="2000" dirty="0"/>
              <a:t>. [Accessed 5 March 2024].</a:t>
            </a:r>
          </a:p>
          <a:p>
            <a:endParaRPr lang="en-GB" dirty="0"/>
          </a:p>
          <a:p>
            <a:endParaRPr lang="en-GB" dirty="0"/>
          </a:p>
          <a:p>
            <a:endParaRPr lang="en-GB" dirty="0"/>
          </a:p>
        </p:txBody>
      </p:sp>
    </p:spTree>
    <p:extLst>
      <p:ext uri="{BB962C8B-B14F-4D97-AF65-F5344CB8AC3E}">
        <p14:creationId xmlns:p14="http://schemas.microsoft.com/office/powerpoint/2010/main" val="1864324421"/>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TM04033923[[fn=Depth]]</Template>
  <TotalTime>108</TotalTime>
  <Words>824</Words>
  <Application>Microsoft Office PowerPoint</Application>
  <PresentationFormat>Widescreen</PresentationFormat>
  <Paragraphs>58</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Corbel</vt:lpstr>
      <vt:lpstr>Depth</vt:lpstr>
      <vt:lpstr>Organisational Leadership –  Assignment 1  Supporting Presentation</vt:lpstr>
      <vt:lpstr>Background of the Incident </vt:lpstr>
      <vt:lpstr>Democratic Style of Leadership</vt:lpstr>
      <vt:lpstr>Autocratic Style of Leadership </vt:lpstr>
      <vt:lpstr>Police and the Manchester Arena Attack </vt:lpstr>
      <vt:lpstr>If a similar event were to arise: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Organisational Leadership –  Assignment 1  Supporting Presentation</dc:title>
  <dc:creator>Rio Bonnici (2104333)</dc:creator>
  <cp:lastModifiedBy>Rio Bonnici (2104333)</cp:lastModifiedBy>
  <cp:revision>7</cp:revision>
  <dcterms:created xsi:type="dcterms:W3CDTF">2024-03-09T21:41:39Z</dcterms:created>
  <dcterms:modified xsi:type="dcterms:W3CDTF">2024-03-11T13:37:43Z</dcterms:modified>
</cp:coreProperties>
</file>