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6"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9CE4C31-33A7-4F6C-B7F5-CF7DBE55A5A2}" v="33" dt="2022-10-31T12:10:26.69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p:scale>
          <a:sx n="75" d="100"/>
          <a:sy n="75" d="100"/>
        </p:scale>
        <p:origin x="931" y="21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dzia Budzia" userId="dd27a79942194924" providerId="LiveId" clId="{F9CE4C31-33A7-4F6C-B7F5-CF7DBE55A5A2}"/>
    <pc:docChg chg="undo redo custSel modSld">
      <pc:chgData name="Madzia Budzia" userId="dd27a79942194924" providerId="LiveId" clId="{F9CE4C31-33A7-4F6C-B7F5-CF7DBE55A5A2}" dt="2022-10-31T12:41:39.731" v="8244" actId="20577"/>
      <pc:docMkLst>
        <pc:docMk/>
      </pc:docMkLst>
      <pc:sldChg chg="modSp mod">
        <pc:chgData name="Madzia Budzia" userId="dd27a79942194924" providerId="LiveId" clId="{F9CE4C31-33A7-4F6C-B7F5-CF7DBE55A5A2}" dt="2022-10-30T17:43:22.202" v="216" actId="20577"/>
        <pc:sldMkLst>
          <pc:docMk/>
          <pc:sldMk cId="4117589818" sldId="256"/>
        </pc:sldMkLst>
        <pc:spChg chg="mod">
          <ac:chgData name="Madzia Budzia" userId="dd27a79942194924" providerId="LiveId" clId="{F9CE4C31-33A7-4F6C-B7F5-CF7DBE55A5A2}" dt="2022-10-30T17:37:46.812" v="187" actId="20577"/>
          <ac:spMkLst>
            <pc:docMk/>
            <pc:sldMk cId="4117589818" sldId="256"/>
            <ac:spMk id="2" creationId="{4F7A3A19-A4F1-CCAE-6B2E-0A8CA6C00A98}"/>
          </ac:spMkLst>
        </pc:spChg>
        <pc:spChg chg="mod">
          <ac:chgData name="Madzia Budzia" userId="dd27a79942194924" providerId="LiveId" clId="{F9CE4C31-33A7-4F6C-B7F5-CF7DBE55A5A2}" dt="2022-10-30T17:43:22.202" v="216" actId="20577"/>
          <ac:spMkLst>
            <pc:docMk/>
            <pc:sldMk cId="4117589818" sldId="256"/>
            <ac:spMk id="3" creationId="{2707AB73-4005-C3FD-332E-C3779437BB04}"/>
          </ac:spMkLst>
        </pc:spChg>
      </pc:sldChg>
      <pc:sldChg chg="modSp mod">
        <pc:chgData name="Madzia Budzia" userId="dd27a79942194924" providerId="LiveId" clId="{F9CE4C31-33A7-4F6C-B7F5-CF7DBE55A5A2}" dt="2022-10-31T12:32:27.203" v="8185" actId="20577"/>
        <pc:sldMkLst>
          <pc:docMk/>
          <pc:sldMk cId="1071853829" sldId="257"/>
        </pc:sldMkLst>
        <pc:spChg chg="mod">
          <ac:chgData name="Madzia Budzia" userId="dd27a79942194924" providerId="LiveId" clId="{F9CE4C31-33A7-4F6C-B7F5-CF7DBE55A5A2}" dt="2022-10-30T19:00:37.872" v="826" actId="20577"/>
          <ac:spMkLst>
            <pc:docMk/>
            <pc:sldMk cId="1071853829" sldId="257"/>
            <ac:spMk id="2" creationId="{197F1FA1-1C3E-1DD8-D592-B6D5B64CF014}"/>
          </ac:spMkLst>
        </pc:spChg>
        <pc:spChg chg="mod">
          <ac:chgData name="Madzia Budzia" userId="dd27a79942194924" providerId="LiveId" clId="{F9CE4C31-33A7-4F6C-B7F5-CF7DBE55A5A2}" dt="2022-10-31T12:32:27.203" v="8185" actId="20577"/>
          <ac:spMkLst>
            <pc:docMk/>
            <pc:sldMk cId="1071853829" sldId="257"/>
            <ac:spMk id="3" creationId="{4E2A2BDB-24CE-7578-DE1D-3A9BEE27547C}"/>
          </ac:spMkLst>
        </pc:spChg>
      </pc:sldChg>
      <pc:sldChg chg="modSp mod">
        <pc:chgData name="Madzia Budzia" userId="dd27a79942194924" providerId="LiveId" clId="{F9CE4C31-33A7-4F6C-B7F5-CF7DBE55A5A2}" dt="2022-10-31T09:46:47.169" v="4954" actId="20577"/>
        <pc:sldMkLst>
          <pc:docMk/>
          <pc:sldMk cId="2684737796" sldId="258"/>
        </pc:sldMkLst>
        <pc:spChg chg="mod">
          <ac:chgData name="Madzia Budzia" userId="dd27a79942194924" providerId="LiveId" clId="{F9CE4C31-33A7-4F6C-B7F5-CF7DBE55A5A2}" dt="2022-10-30T17:36:05.869" v="173"/>
          <ac:spMkLst>
            <pc:docMk/>
            <pc:sldMk cId="2684737796" sldId="258"/>
            <ac:spMk id="2" creationId="{2F1CAAD0-0DD7-9742-794D-F3B14D2A00C1}"/>
          </ac:spMkLst>
        </pc:spChg>
        <pc:spChg chg="mod">
          <ac:chgData name="Madzia Budzia" userId="dd27a79942194924" providerId="LiveId" clId="{F9CE4C31-33A7-4F6C-B7F5-CF7DBE55A5A2}" dt="2022-10-31T09:46:47.169" v="4954" actId="20577"/>
          <ac:spMkLst>
            <pc:docMk/>
            <pc:sldMk cId="2684737796" sldId="258"/>
            <ac:spMk id="3" creationId="{A9F359D8-664A-B9C2-46A8-19C225EBDCBF}"/>
          </ac:spMkLst>
        </pc:spChg>
      </pc:sldChg>
      <pc:sldChg chg="modSp mod">
        <pc:chgData name="Madzia Budzia" userId="dd27a79942194924" providerId="LiveId" clId="{F9CE4C31-33A7-4F6C-B7F5-CF7DBE55A5A2}" dt="2022-10-31T11:21:49.443" v="6279" actId="20577"/>
        <pc:sldMkLst>
          <pc:docMk/>
          <pc:sldMk cId="3036238472" sldId="259"/>
        </pc:sldMkLst>
        <pc:spChg chg="mod">
          <ac:chgData name="Madzia Budzia" userId="dd27a79942194924" providerId="LiveId" clId="{F9CE4C31-33A7-4F6C-B7F5-CF7DBE55A5A2}" dt="2022-10-30T17:36:05.869" v="173"/>
          <ac:spMkLst>
            <pc:docMk/>
            <pc:sldMk cId="3036238472" sldId="259"/>
            <ac:spMk id="2" creationId="{510A0711-C577-C3FD-8076-1989CF4F77F2}"/>
          </ac:spMkLst>
        </pc:spChg>
        <pc:spChg chg="mod">
          <ac:chgData name="Madzia Budzia" userId="dd27a79942194924" providerId="LiveId" clId="{F9CE4C31-33A7-4F6C-B7F5-CF7DBE55A5A2}" dt="2022-10-31T11:21:49.443" v="6279" actId="20577"/>
          <ac:spMkLst>
            <pc:docMk/>
            <pc:sldMk cId="3036238472" sldId="259"/>
            <ac:spMk id="3" creationId="{05E17E6A-F3E9-591D-86A0-FE54EDDE7215}"/>
          </ac:spMkLst>
        </pc:spChg>
      </pc:sldChg>
      <pc:sldChg chg="modSp mod">
        <pc:chgData name="Madzia Budzia" userId="dd27a79942194924" providerId="LiveId" clId="{F9CE4C31-33A7-4F6C-B7F5-CF7DBE55A5A2}" dt="2022-10-31T11:14:22.356" v="6051" actId="20577"/>
        <pc:sldMkLst>
          <pc:docMk/>
          <pc:sldMk cId="3664891691" sldId="260"/>
        </pc:sldMkLst>
        <pc:spChg chg="mod">
          <ac:chgData name="Madzia Budzia" userId="dd27a79942194924" providerId="LiveId" clId="{F9CE4C31-33A7-4F6C-B7F5-CF7DBE55A5A2}" dt="2022-10-30T21:56:03.247" v="4244" actId="14100"/>
          <ac:spMkLst>
            <pc:docMk/>
            <pc:sldMk cId="3664891691" sldId="260"/>
            <ac:spMk id="2" creationId="{510A0711-C577-C3FD-8076-1989CF4F77F2}"/>
          </ac:spMkLst>
        </pc:spChg>
        <pc:spChg chg="mod">
          <ac:chgData name="Madzia Budzia" userId="dd27a79942194924" providerId="LiveId" clId="{F9CE4C31-33A7-4F6C-B7F5-CF7DBE55A5A2}" dt="2022-10-31T11:14:22.356" v="6051" actId="20577"/>
          <ac:spMkLst>
            <pc:docMk/>
            <pc:sldMk cId="3664891691" sldId="260"/>
            <ac:spMk id="3" creationId="{05E17E6A-F3E9-591D-86A0-FE54EDDE7215}"/>
          </ac:spMkLst>
        </pc:spChg>
      </pc:sldChg>
      <pc:sldChg chg="addSp delSp modSp mod">
        <pc:chgData name="Madzia Budzia" userId="dd27a79942194924" providerId="LiveId" clId="{F9CE4C31-33A7-4F6C-B7F5-CF7DBE55A5A2}" dt="2022-10-31T11:33:12.176" v="6633" actId="20577"/>
        <pc:sldMkLst>
          <pc:docMk/>
          <pc:sldMk cId="4045528973" sldId="261"/>
        </pc:sldMkLst>
        <pc:spChg chg="mod">
          <ac:chgData name="Madzia Budzia" userId="dd27a79942194924" providerId="LiveId" clId="{F9CE4C31-33A7-4F6C-B7F5-CF7DBE55A5A2}" dt="2022-10-30T17:36:05.869" v="173"/>
          <ac:spMkLst>
            <pc:docMk/>
            <pc:sldMk cId="4045528973" sldId="261"/>
            <ac:spMk id="2" creationId="{510A0711-C577-C3FD-8076-1989CF4F77F2}"/>
          </ac:spMkLst>
        </pc:spChg>
        <pc:spChg chg="mod">
          <ac:chgData name="Madzia Budzia" userId="dd27a79942194924" providerId="LiveId" clId="{F9CE4C31-33A7-4F6C-B7F5-CF7DBE55A5A2}" dt="2022-10-31T11:33:12.176" v="6633" actId="20577"/>
          <ac:spMkLst>
            <pc:docMk/>
            <pc:sldMk cId="4045528973" sldId="261"/>
            <ac:spMk id="3" creationId="{05E17E6A-F3E9-591D-86A0-FE54EDDE7215}"/>
          </ac:spMkLst>
        </pc:spChg>
        <pc:graphicFrameChg chg="add del mod modGraphic">
          <ac:chgData name="Madzia Budzia" userId="dd27a79942194924" providerId="LiveId" clId="{F9CE4C31-33A7-4F6C-B7F5-CF7DBE55A5A2}" dt="2022-10-31T10:53:42.176" v="5742" actId="21"/>
          <ac:graphicFrameMkLst>
            <pc:docMk/>
            <pc:sldMk cId="4045528973" sldId="261"/>
            <ac:graphicFrameMk id="6" creationId="{6BFD14C9-5407-A898-25A9-482DD1FF122F}"/>
          </ac:graphicFrameMkLst>
        </pc:graphicFrameChg>
      </pc:sldChg>
      <pc:sldChg chg="addSp delSp modSp mod">
        <pc:chgData name="Madzia Budzia" userId="dd27a79942194924" providerId="LiveId" clId="{F9CE4C31-33A7-4F6C-B7F5-CF7DBE55A5A2}" dt="2022-10-31T12:21:27.288" v="7544" actId="20577"/>
        <pc:sldMkLst>
          <pc:docMk/>
          <pc:sldMk cId="2489247704" sldId="262"/>
        </pc:sldMkLst>
        <pc:spChg chg="mod">
          <ac:chgData name="Madzia Budzia" userId="dd27a79942194924" providerId="LiveId" clId="{F9CE4C31-33A7-4F6C-B7F5-CF7DBE55A5A2}" dt="2022-10-31T12:02:21.381" v="6897" actId="27636"/>
          <ac:spMkLst>
            <pc:docMk/>
            <pc:sldMk cId="2489247704" sldId="262"/>
            <ac:spMk id="2" creationId="{510A0711-C577-C3FD-8076-1989CF4F77F2}"/>
          </ac:spMkLst>
        </pc:spChg>
        <pc:spChg chg="mod">
          <ac:chgData name="Madzia Budzia" userId="dd27a79942194924" providerId="LiveId" clId="{F9CE4C31-33A7-4F6C-B7F5-CF7DBE55A5A2}" dt="2022-10-31T12:21:27.288" v="7544" actId="20577"/>
          <ac:spMkLst>
            <pc:docMk/>
            <pc:sldMk cId="2489247704" sldId="262"/>
            <ac:spMk id="3" creationId="{05E17E6A-F3E9-591D-86A0-FE54EDDE7215}"/>
          </ac:spMkLst>
        </pc:spChg>
        <pc:picChg chg="add del mod">
          <ac:chgData name="Madzia Budzia" userId="dd27a79942194924" providerId="LiveId" clId="{F9CE4C31-33A7-4F6C-B7F5-CF7DBE55A5A2}" dt="2022-10-31T11:46:46.422" v="6647" actId="22"/>
          <ac:picMkLst>
            <pc:docMk/>
            <pc:sldMk cId="2489247704" sldId="262"/>
            <ac:picMk id="6" creationId="{3DB239DF-F2A7-A950-A25C-6E75F9BB57D1}"/>
          </ac:picMkLst>
        </pc:picChg>
        <pc:picChg chg="add mod">
          <ac:chgData name="Madzia Budzia" userId="dd27a79942194924" providerId="LiveId" clId="{F9CE4C31-33A7-4F6C-B7F5-CF7DBE55A5A2}" dt="2022-10-31T12:09:26.143" v="7203" actId="14100"/>
          <ac:picMkLst>
            <pc:docMk/>
            <pc:sldMk cId="2489247704" sldId="262"/>
            <ac:picMk id="8" creationId="{FF817012-4BB9-38D0-3791-32424EB65858}"/>
          </ac:picMkLst>
        </pc:picChg>
        <pc:picChg chg="add mod">
          <ac:chgData name="Madzia Budzia" userId="dd27a79942194924" providerId="LiveId" clId="{F9CE4C31-33A7-4F6C-B7F5-CF7DBE55A5A2}" dt="2022-10-31T12:10:26.694" v="7223" actId="14100"/>
          <ac:picMkLst>
            <pc:docMk/>
            <pc:sldMk cId="2489247704" sldId="262"/>
            <ac:picMk id="1026" creationId="{0FE0858C-E7A1-70B4-3A26-BA43A1AA6066}"/>
          </ac:picMkLst>
        </pc:picChg>
      </pc:sldChg>
      <pc:sldChg chg="modSp mod">
        <pc:chgData name="Madzia Budzia" userId="dd27a79942194924" providerId="LiveId" clId="{F9CE4C31-33A7-4F6C-B7F5-CF7DBE55A5A2}" dt="2022-10-31T12:29:28.003" v="8111" actId="313"/>
        <pc:sldMkLst>
          <pc:docMk/>
          <pc:sldMk cId="1152969164" sldId="263"/>
        </pc:sldMkLst>
        <pc:spChg chg="mod">
          <ac:chgData name="Madzia Budzia" userId="dd27a79942194924" providerId="LiveId" clId="{F9CE4C31-33A7-4F6C-B7F5-CF7DBE55A5A2}" dt="2022-10-30T17:36:05.869" v="173"/>
          <ac:spMkLst>
            <pc:docMk/>
            <pc:sldMk cId="1152969164" sldId="263"/>
            <ac:spMk id="2" creationId="{6724ADC3-0FAC-8243-1F4C-3707712A8846}"/>
          </ac:spMkLst>
        </pc:spChg>
        <pc:spChg chg="mod">
          <ac:chgData name="Madzia Budzia" userId="dd27a79942194924" providerId="LiveId" clId="{F9CE4C31-33A7-4F6C-B7F5-CF7DBE55A5A2}" dt="2022-10-31T12:29:28.003" v="8111" actId="313"/>
          <ac:spMkLst>
            <pc:docMk/>
            <pc:sldMk cId="1152969164" sldId="263"/>
            <ac:spMk id="3" creationId="{E5495445-93D4-CE0C-0FC9-3BAF7D049136}"/>
          </ac:spMkLst>
        </pc:spChg>
      </pc:sldChg>
      <pc:sldChg chg="modSp mod">
        <pc:chgData name="Madzia Budzia" userId="dd27a79942194924" providerId="LiveId" clId="{F9CE4C31-33A7-4F6C-B7F5-CF7DBE55A5A2}" dt="2022-10-31T12:41:39.731" v="8244" actId="20577"/>
        <pc:sldMkLst>
          <pc:docMk/>
          <pc:sldMk cId="2382221260" sldId="264"/>
        </pc:sldMkLst>
        <pc:spChg chg="mod">
          <ac:chgData name="Madzia Budzia" userId="dd27a79942194924" providerId="LiveId" clId="{F9CE4C31-33A7-4F6C-B7F5-CF7DBE55A5A2}" dt="2022-10-30T17:36:05.869" v="173"/>
          <ac:spMkLst>
            <pc:docMk/>
            <pc:sldMk cId="2382221260" sldId="264"/>
            <ac:spMk id="2" creationId="{776A2834-9402-7B99-1190-37101E0FE74A}"/>
          </ac:spMkLst>
        </pc:spChg>
        <pc:spChg chg="mod">
          <ac:chgData name="Madzia Budzia" userId="dd27a79942194924" providerId="LiveId" clId="{F9CE4C31-33A7-4F6C-B7F5-CF7DBE55A5A2}" dt="2022-10-31T12:41:39.731" v="8244" actId="20577"/>
          <ac:spMkLst>
            <pc:docMk/>
            <pc:sldMk cId="2382221260" sldId="264"/>
            <ac:spMk id="3" creationId="{B12D0E23-0A52-14BE-20C8-3FB4EF52870F}"/>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3165223-A55B-4AD2-8E49-98BFBC27AB33}" type="datetimeFigureOut">
              <a:rPr lang="en-GB" smtClean="0"/>
              <a:t>30/10/2022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62CC734-00A7-4AC0-B90E-05B6BD44619E}" type="slidenum">
              <a:rPr lang="en-GB" smtClean="0"/>
              <a:t>‹#›</a:t>
            </a:fld>
            <a:endParaRPr lang="en-GB"/>
          </a:p>
        </p:txBody>
      </p:sp>
    </p:spTree>
    <p:extLst>
      <p:ext uri="{BB962C8B-B14F-4D97-AF65-F5344CB8AC3E}">
        <p14:creationId xmlns:p14="http://schemas.microsoft.com/office/powerpoint/2010/main" val="31195272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3165223-A55B-4AD2-8E49-98BFBC27AB33}" type="datetimeFigureOut">
              <a:rPr lang="en-GB" smtClean="0"/>
              <a:t>30/10/2022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62CC734-00A7-4AC0-B90E-05B6BD44619E}" type="slidenum">
              <a:rPr lang="en-GB" smtClean="0"/>
              <a:t>‹#›</a:t>
            </a:fld>
            <a:endParaRPr lang="en-GB"/>
          </a:p>
        </p:txBody>
      </p:sp>
    </p:spTree>
    <p:extLst>
      <p:ext uri="{BB962C8B-B14F-4D97-AF65-F5344CB8AC3E}">
        <p14:creationId xmlns:p14="http://schemas.microsoft.com/office/powerpoint/2010/main" val="5630339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3165223-A55B-4AD2-8E49-98BFBC27AB33}" type="datetimeFigureOut">
              <a:rPr lang="en-GB" smtClean="0"/>
              <a:t>30/10/2022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62CC734-00A7-4AC0-B90E-05B6BD44619E}" type="slidenum">
              <a:rPr lang="en-GB" smtClean="0"/>
              <a:t>‹#›</a:t>
            </a:fld>
            <a:endParaRPr lang="en-GB"/>
          </a:p>
        </p:txBody>
      </p:sp>
    </p:spTree>
    <p:extLst>
      <p:ext uri="{BB962C8B-B14F-4D97-AF65-F5344CB8AC3E}">
        <p14:creationId xmlns:p14="http://schemas.microsoft.com/office/powerpoint/2010/main" val="22146722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3165223-A55B-4AD2-8E49-98BFBC27AB33}" type="datetimeFigureOut">
              <a:rPr lang="en-GB" smtClean="0"/>
              <a:t>30/10/2022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62CC734-00A7-4AC0-B90E-05B6BD44619E}" type="slidenum">
              <a:rPr lang="en-GB" smtClean="0"/>
              <a:t>‹#›</a:t>
            </a:fld>
            <a:endParaRPr lang="en-GB"/>
          </a:p>
        </p:txBody>
      </p:sp>
    </p:spTree>
    <p:extLst>
      <p:ext uri="{BB962C8B-B14F-4D97-AF65-F5344CB8AC3E}">
        <p14:creationId xmlns:p14="http://schemas.microsoft.com/office/powerpoint/2010/main" val="3931710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3165223-A55B-4AD2-8E49-98BFBC27AB33}" type="datetimeFigureOut">
              <a:rPr lang="en-GB" smtClean="0"/>
              <a:t>30/10/2022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62CC734-00A7-4AC0-B90E-05B6BD44619E}" type="slidenum">
              <a:rPr lang="en-GB" smtClean="0"/>
              <a:t>‹#›</a:t>
            </a:fld>
            <a:endParaRPr lang="en-GB"/>
          </a:p>
        </p:txBody>
      </p:sp>
    </p:spTree>
    <p:extLst>
      <p:ext uri="{BB962C8B-B14F-4D97-AF65-F5344CB8AC3E}">
        <p14:creationId xmlns:p14="http://schemas.microsoft.com/office/powerpoint/2010/main" val="12048768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3165223-A55B-4AD2-8E49-98BFBC27AB33}" type="datetimeFigureOut">
              <a:rPr lang="en-GB" smtClean="0"/>
              <a:t>30/10/2022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62CC734-00A7-4AC0-B90E-05B6BD44619E}" type="slidenum">
              <a:rPr lang="en-GB" smtClean="0"/>
              <a:t>‹#›</a:t>
            </a:fld>
            <a:endParaRPr lang="en-GB"/>
          </a:p>
        </p:txBody>
      </p:sp>
    </p:spTree>
    <p:extLst>
      <p:ext uri="{BB962C8B-B14F-4D97-AF65-F5344CB8AC3E}">
        <p14:creationId xmlns:p14="http://schemas.microsoft.com/office/powerpoint/2010/main" val="36165016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3165223-A55B-4AD2-8E49-98BFBC27AB33}" type="datetimeFigureOut">
              <a:rPr lang="en-GB" smtClean="0"/>
              <a:t>30/10/2022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62CC734-00A7-4AC0-B90E-05B6BD44619E}" type="slidenum">
              <a:rPr lang="en-GB" smtClean="0"/>
              <a:t>‹#›</a:t>
            </a:fld>
            <a:endParaRPr lang="en-GB"/>
          </a:p>
        </p:txBody>
      </p:sp>
    </p:spTree>
    <p:extLst>
      <p:ext uri="{BB962C8B-B14F-4D97-AF65-F5344CB8AC3E}">
        <p14:creationId xmlns:p14="http://schemas.microsoft.com/office/powerpoint/2010/main" val="19869888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3165223-A55B-4AD2-8E49-98BFBC27AB33}" type="datetimeFigureOut">
              <a:rPr lang="en-GB" smtClean="0"/>
              <a:t>30/10/2022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62CC734-00A7-4AC0-B90E-05B6BD44619E}" type="slidenum">
              <a:rPr lang="en-GB" smtClean="0"/>
              <a:t>‹#›</a:t>
            </a:fld>
            <a:endParaRPr lang="en-GB"/>
          </a:p>
        </p:txBody>
      </p:sp>
    </p:spTree>
    <p:extLst>
      <p:ext uri="{BB962C8B-B14F-4D97-AF65-F5344CB8AC3E}">
        <p14:creationId xmlns:p14="http://schemas.microsoft.com/office/powerpoint/2010/main" val="38650361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3165223-A55B-4AD2-8E49-98BFBC27AB33}" type="datetimeFigureOut">
              <a:rPr lang="en-GB" smtClean="0"/>
              <a:t>30/10/2022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62CC734-00A7-4AC0-B90E-05B6BD44619E}" type="slidenum">
              <a:rPr lang="en-GB" smtClean="0"/>
              <a:t>‹#›</a:t>
            </a:fld>
            <a:endParaRPr lang="en-GB"/>
          </a:p>
        </p:txBody>
      </p:sp>
    </p:spTree>
    <p:extLst>
      <p:ext uri="{BB962C8B-B14F-4D97-AF65-F5344CB8AC3E}">
        <p14:creationId xmlns:p14="http://schemas.microsoft.com/office/powerpoint/2010/main" val="22202822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3165223-A55B-4AD2-8E49-98BFBC27AB33}" type="datetimeFigureOut">
              <a:rPr lang="en-GB" smtClean="0"/>
              <a:t>30/10/2022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62CC734-00A7-4AC0-B90E-05B6BD44619E}" type="slidenum">
              <a:rPr lang="en-GB" smtClean="0"/>
              <a:t>‹#›</a:t>
            </a:fld>
            <a:endParaRPr lang="en-GB"/>
          </a:p>
        </p:txBody>
      </p:sp>
    </p:spTree>
    <p:extLst>
      <p:ext uri="{BB962C8B-B14F-4D97-AF65-F5344CB8AC3E}">
        <p14:creationId xmlns:p14="http://schemas.microsoft.com/office/powerpoint/2010/main" val="8130211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3165223-A55B-4AD2-8E49-98BFBC27AB33}" type="datetimeFigureOut">
              <a:rPr lang="en-GB" smtClean="0"/>
              <a:t>30/10/2022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62CC734-00A7-4AC0-B90E-05B6BD44619E}"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198357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3165223-A55B-4AD2-8E49-98BFBC27AB33}" type="datetimeFigureOut">
              <a:rPr lang="en-GB" smtClean="0"/>
              <a:t>30/10/2022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62CC734-00A7-4AC0-B90E-05B6BD44619E}" type="slidenum">
              <a:rPr lang="en-GB" smtClean="0"/>
              <a:t>‹#›</a:t>
            </a:fld>
            <a:endParaRPr lang="en-GB"/>
          </a:p>
        </p:txBody>
      </p:sp>
    </p:spTree>
    <p:extLst>
      <p:ext uri="{BB962C8B-B14F-4D97-AF65-F5344CB8AC3E}">
        <p14:creationId xmlns:p14="http://schemas.microsoft.com/office/powerpoint/2010/main" val="138565356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3165223-A55B-4AD2-8E49-98BFBC27AB33}" type="datetimeFigureOut">
              <a:rPr lang="en-GB" smtClean="0"/>
              <a:t>30/10/2022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62CC734-00A7-4AC0-B90E-05B6BD44619E}"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55446826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3165223-A55B-4AD2-8E49-98BFBC27AB33}" type="datetimeFigureOut">
              <a:rPr lang="en-GB" smtClean="0"/>
              <a:t>30/10/2022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62CC734-00A7-4AC0-B90E-05B6BD44619E}" type="slidenum">
              <a:rPr lang="en-GB" smtClean="0"/>
              <a:t>‹#›</a:t>
            </a:fld>
            <a:endParaRPr lang="en-GB"/>
          </a:p>
        </p:txBody>
      </p:sp>
    </p:spTree>
    <p:extLst>
      <p:ext uri="{BB962C8B-B14F-4D97-AF65-F5344CB8AC3E}">
        <p14:creationId xmlns:p14="http://schemas.microsoft.com/office/powerpoint/2010/main" val="302178730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3165223-A55B-4AD2-8E49-98BFBC27AB33}" type="datetimeFigureOut">
              <a:rPr lang="en-GB" smtClean="0"/>
              <a:t>30/10/2022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62CC734-00A7-4AC0-B90E-05B6BD44619E}" type="slidenum">
              <a:rPr lang="en-GB" smtClean="0"/>
              <a:t>‹#›</a:t>
            </a:fld>
            <a:endParaRPr lang="en-GB"/>
          </a:p>
        </p:txBody>
      </p:sp>
    </p:spTree>
    <p:extLst>
      <p:ext uri="{BB962C8B-B14F-4D97-AF65-F5344CB8AC3E}">
        <p14:creationId xmlns:p14="http://schemas.microsoft.com/office/powerpoint/2010/main" val="20168383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3165223-A55B-4AD2-8E49-98BFBC27AB33}" type="datetimeFigureOut">
              <a:rPr lang="en-GB" smtClean="0"/>
              <a:t>30/10/2022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62CC734-00A7-4AC0-B90E-05B6BD44619E}" type="slidenum">
              <a:rPr lang="en-GB" smtClean="0"/>
              <a:t>‹#›</a:t>
            </a:fld>
            <a:endParaRPr lang="en-GB"/>
          </a:p>
        </p:txBody>
      </p:sp>
    </p:spTree>
    <p:extLst>
      <p:ext uri="{BB962C8B-B14F-4D97-AF65-F5344CB8AC3E}">
        <p14:creationId xmlns:p14="http://schemas.microsoft.com/office/powerpoint/2010/main" val="28078154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3165223-A55B-4AD2-8E49-98BFBC27AB33}" type="datetimeFigureOut">
              <a:rPr lang="en-GB" smtClean="0"/>
              <a:t>30/10/2022</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F62CC734-00A7-4AC0-B90E-05B6BD44619E}" type="slidenum">
              <a:rPr lang="en-GB" smtClean="0"/>
              <a:t>‹#›</a:t>
            </a:fld>
            <a:endParaRPr lang="en-GB"/>
          </a:p>
        </p:txBody>
      </p:sp>
    </p:spTree>
    <p:extLst>
      <p:ext uri="{BB962C8B-B14F-4D97-AF65-F5344CB8AC3E}">
        <p14:creationId xmlns:p14="http://schemas.microsoft.com/office/powerpoint/2010/main" val="1339252323"/>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 id="2147483718" r:id="rId12"/>
    <p:sldLayoutId id="2147483719" r:id="rId13"/>
    <p:sldLayoutId id="2147483720" r:id="rId14"/>
    <p:sldLayoutId id="2147483721" r:id="rId15"/>
    <p:sldLayoutId id="2147483722"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s://wiserd.ac.uk/publication/what-is-a-philosophy-of-education/"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s://www.theodysseyonline.com/the-importance-of-agricultural-education"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data.worldbank.org/indicator/SP.POP.TOTL.MA.ZS" TargetMode="Externa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iserd.ac.uk/publication/what-is-a-philosophy-of-education/" TargetMode="External"/><Relationship Id="rId2" Type="http://schemas.openxmlformats.org/officeDocument/2006/relationships/hyperlink" Target="https://www.theodysseyonline.com/the-importance-of-agricultural-education" TargetMode="External"/><Relationship Id="rId1" Type="http://schemas.openxmlformats.org/officeDocument/2006/relationships/slideLayout" Target="../slideLayouts/slideLayout2.xml"/><Relationship Id="rId6" Type="http://schemas.openxmlformats.org/officeDocument/2006/relationships/hyperlink" Target="https://www.ox.ac.uk/students/academic/guidance/skills/plagiarism" TargetMode="External"/><Relationship Id="rId5" Type="http://schemas.openxmlformats.org/officeDocument/2006/relationships/hyperlink" Target="https://data.worldbank.org/indicator/SP.POP.TOTL.MA.ZS" TargetMode="External"/><Relationship Id="rId4" Type="http://schemas.openxmlformats.org/officeDocument/2006/relationships/hyperlink" Target="https://www.plumplot.co.uk/Wales-population.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7A3A19-A4F1-CCAE-6B2E-0A8CA6C00A98}"/>
              </a:ext>
            </a:extLst>
          </p:cNvPr>
          <p:cNvSpPr>
            <a:spLocks noGrp="1"/>
          </p:cNvSpPr>
          <p:nvPr>
            <p:ph type="ctrTitle"/>
          </p:nvPr>
        </p:nvSpPr>
        <p:spPr>
          <a:xfrm>
            <a:off x="1507067" y="2404531"/>
            <a:ext cx="7766936" cy="1646302"/>
          </a:xfrm>
        </p:spPr>
        <p:txBody>
          <a:bodyPr/>
          <a:lstStyle/>
          <a:p>
            <a:r>
              <a:rPr lang="en-GB" dirty="0"/>
              <a:t>ECGE4005Q</a:t>
            </a:r>
            <a:br>
              <a:rPr lang="en-GB" dirty="0"/>
            </a:br>
            <a:r>
              <a:rPr lang="en-GB" dirty="0"/>
              <a:t>Assessment 2</a:t>
            </a:r>
          </a:p>
        </p:txBody>
      </p:sp>
      <p:sp>
        <p:nvSpPr>
          <p:cNvPr id="3" name="Subtitle 2">
            <a:extLst>
              <a:ext uri="{FF2B5EF4-FFF2-40B4-BE49-F238E27FC236}">
                <a16:creationId xmlns:a16="http://schemas.microsoft.com/office/drawing/2014/main" id="{2707AB73-4005-C3FD-332E-C3779437BB04}"/>
              </a:ext>
            </a:extLst>
          </p:cNvPr>
          <p:cNvSpPr>
            <a:spLocks noGrp="1"/>
          </p:cNvSpPr>
          <p:nvPr>
            <p:ph type="subTitle" idx="1"/>
          </p:nvPr>
        </p:nvSpPr>
        <p:spPr/>
        <p:txBody>
          <a:bodyPr/>
          <a:lstStyle/>
          <a:p>
            <a:r>
              <a:rPr lang="en-GB" dirty="0"/>
              <a:t> Magdalena Budylowska</a:t>
            </a:r>
          </a:p>
          <a:p>
            <a:r>
              <a:rPr lang="en-GB" dirty="0"/>
              <a:t>2210507</a:t>
            </a:r>
            <a:endParaRPr lang="en-GB" dirty="0">
              <a:highlight>
                <a:srgbClr val="FFFF00"/>
              </a:highlight>
            </a:endParaRPr>
          </a:p>
        </p:txBody>
      </p:sp>
    </p:spTree>
    <p:extLst>
      <p:ext uri="{BB962C8B-B14F-4D97-AF65-F5344CB8AC3E}">
        <p14:creationId xmlns:p14="http://schemas.microsoft.com/office/powerpoint/2010/main" val="41175898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F1FA1-1C3E-1DD8-D592-B6D5B64CF014}"/>
              </a:ext>
            </a:extLst>
          </p:cNvPr>
          <p:cNvSpPr>
            <a:spLocks noGrp="1"/>
          </p:cNvSpPr>
          <p:nvPr>
            <p:ph type="title"/>
          </p:nvPr>
        </p:nvSpPr>
        <p:spPr>
          <a:xfrm>
            <a:off x="677334" y="625928"/>
            <a:ext cx="8596668" cy="1320800"/>
          </a:xfrm>
        </p:spPr>
        <p:txBody>
          <a:bodyPr/>
          <a:lstStyle/>
          <a:p>
            <a:r>
              <a:rPr lang="en-GB" dirty="0"/>
              <a:t>How I Referenced my First Assessment</a:t>
            </a:r>
          </a:p>
        </p:txBody>
      </p:sp>
      <p:sp>
        <p:nvSpPr>
          <p:cNvPr id="3" name="Content Placeholder 2">
            <a:extLst>
              <a:ext uri="{FF2B5EF4-FFF2-40B4-BE49-F238E27FC236}">
                <a16:creationId xmlns:a16="http://schemas.microsoft.com/office/drawing/2014/main" id="{4E2A2BDB-24CE-7578-DE1D-3A9BEE27547C}"/>
              </a:ext>
            </a:extLst>
          </p:cNvPr>
          <p:cNvSpPr>
            <a:spLocks noGrp="1"/>
          </p:cNvSpPr>
          <p:nvPr>
            <p:ph idx="1"/>
          </p:nvPr>
        </p:nvSpPr>
        <p:spPr/>
        <p:txBody>
          <a:bodyPr/>
          <a:lstStyle/>
          <a:p>
            <a:pPr marL="0" indent="0">
              <a:buNone/>
            </a:pPr>
            <a:r>
              <a:rPr lang="en-GB" dirty="0"/>
              <a:t>The main focus of my presentation is to show you how I referenced throughout my first assessment – ‘ The Challenges in Todays Rural Society’</a:t>
            </a:r>
          </a:p>
          <a:p>
            <a:pPr marL="0" indent="0">
              <a:buNone/>
            </a:pPr>
            <a:r>
              <a:rPr lang="en-GB" dirty="0"/>
              <a:t>I will present this by:-</a:t>
            </a:r>
          </a:p>
          <a:p>
            <a:pPr>
              <a:buFont typeface="Wingdings" panose="05000000000000000000" pitchFamily="2" charset="2"/>
              <a:buChar char="§"/>
            </a:pPr>
            <a:r>
              <a:rPr lang="en-GB" dirty="0"/>
              <a:t>Discuss what plagiarism and referencing is.</a:t>
            </a:r>
          </a:p>
          <a:p>
            <a:pPr>
              <a:buFont typeface="Wingdings" panose="05000000000000000000" pitchFamily="2" charset="2"/>
              <a:buChar char="§"/>
            </a:pPr>
            <a:r>
              <a:rPr lang="en-GB" dirty="0"/>
              <a:t>How to reference from a book, journal, website and image. </a:t>
            </a:r>
          </a:p>
          <a:p>
            <a:pPr>
              <a:buFont typeface="Wingdings" panose="05000000000000000000" pitchFamily="2" charset="2"/>
              <a:buChar char="§"/>
            </a:pPr>
            <a:r>
              <a:rPr lang="en-GB" dirty="0"/>
              <a:t>How to create final reference list.</a:t>
            </a:r>
          </a:p>
          <a:p>
            <a:pPr>
              <a:buFontTx/>
              <a:buChar char="-"/>
            </a:pPr>
            <a:endParaRPr lang="en-GB" dirty="0"/>
          </a:p>
          <a:p>
            <a:endParaRPr lang="en-GB" dirty="0"/>
          </a:p>
          <a:p>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10718538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1CAAD0-0DD7-9742-794D-F3B14D2A00C1}"/>
              </a:ext>
            </a:extLst>
          </p:cNvPr>
          <p:cNvSpPr>
            <a:spLocks noGrp="1"/>
          </p:cNvSpPr>
          <p:nvPr>
            <p:ph type="title"/>
          </p:nvPr>
        </p:nvSpPr>
        <p:spPr/>
        <p:txBody>
          <a:bodyPr/>
          <a:lstStyle/>
          <a:p>
            <a:r>
              <a:rPr lang="en-GB" dirty="0"/>
              <a:t>Plagiarism &amp; Referencing</a:t>
            </a:r>
          </a:p>
        </p:txBody>
      </p:sp>
      <p:sp>
        <p:nvSpPr>
          <p:cNvPr id="3" name="Content Placeholder 2">
            <a:extLst>
              <a:ext uri="{FF2B5EF4-FFF2-40B4-BE49-F238E27FC236}">
                <a16:creationId xmlns:a16="http://schemas.microsoft.com/office/drawing/2014/main" id="{A9F359D8-664A-B9C2-46A8-19C225EBDCBF}"/>
              </a:ext>
            </a:extLst>
          </p:cNvPr>
          <p:cNvSpPr>
            <a:spLocks noGrp="1"/>
          </p:cNvSpPr>
          <p:nvPr>
            <p:ph idx="1"/>
          </p:nvPr>
        </p:nvSpPr>
        <p:spPr/>
        <p:txBody>
          <a:bodyPr>
            <a:normAutofit lnSpcReduction="10000"/>
          </a:bodyPr>
          <a:lstStyle/>
          <a:p>
            <a:r>
              <a:rPr lang="en-GB" dirty="0"/>
              <a:t>Plagiarism:</a:t>
            </a:r>
            <a:endParaRPr lang="en-GB" dirty="0">
              <a:highlight>
                <a:srgbClr val="FFFF00"/>
              </a:highlight>
            </a:endParaRPr>
          </a:p>
          <a:p>
            <a:pPr lvl="1"/>
            <a:r>
              <a:rPr lang="en-US" b="0" i="0" dirty="0">
                <a:solidFill>
                  <a:srgbClr val="2C2C2C"/>
                </a:solidFill>
                <a:effectLst/>
                <a:latin typeface="PT Sans" panose="020B0604020202020204" pitchFamily="34" charset="0"/>
              </a:rPr>
              <a:t>University of Oxford (2022) states that ‘Plagiarism is presenting someone else’s work or ideas as your own, with or without their consent, by incorporating it into your work without full acknowledgement. All published and unpublished material, whether in manuscript, printed or electronic form, is covered under this definition. Plagiarism may be intentional or reckless, or unintentional. Under the regulations for examinations, intentional or reckless plagiarism is a disciplinary offence’. </a:t>
            </a:r>
            <a:endParaRPr lang="en-GB" dirty="0">
              <a:highlight>
                <a:srgbClr val="FFFF00"/>
              </a:highlight>
            </a:endParaRPr>
          </a:p>
          <a:p>
            <a:pPr lvl="1"/>
            <a:endParaRPr lang="en-GB" dirty="0">
              <a:highlight>
                <a:srgbClr val="FFFF00"/>
              </a:highlight>
            </a:endParaRPr>
          </a:p>
          <a:p>
            <a:r>
              <a:rPr lang="en-GB" dirty="0"/>
              <a:t>Referencing:</a:t>
            </a:r>
          </a:p>
          <a:p>
            <a:pPr lvl="1"/>
            <a:r>
              <a:rPr lang="en-GB" dirty="0"/>
              <a:t>According to Pears and Shields (2022, p. 1)‘ Referencing is the process of acknowledging other people’s work when you have used it as evidence in your assignments, presentations or research. It is vital that you distinguish their work from your own contribution, and you do this by referencing.’</a:t>
            </a:r>
          </a:p>
          <a:p>
            <a:pPr marL="457200" lvl="1" indent="0">
              <a:buNone/>
            </a:pPr>
            <a:r>
              <a:rPr lang="en-GB" dirty="0"/>
              <a:t>     </a:t>
            </a:r>
          </a:p>
        </p:txBody>
      </p:sp>
    </p:spTree>
    <p:extLst>
      <p:ext uri="{BB962C8B-B14F-4D97-AF65-F5344CB8AC3E}">
        <p14:creationId xmlns:p14="http://schemas.microsoft.com/office/powerpoint/2010/main" val="26847377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0A0711-C577-C3FD-8076-1989CF4F77F2}"/>
              </a:ext>
            </a:extLst>
          </p:cNvPr>
          <p:cNvSpPr>
            <a:spLocks noGrp="1"/>
          </p:cNvSpPr>
          <p:nvPr>
            <p:ph type="title"/>
          </p:nvPr>
        </p:nvSpPr>
        <p:spPr/>
        <p:txBody>
          <a:bodyPr/>
          <a:lstStyle/>
          <a:p>
            <a:r>
              <a:rPr lang="en-GB" dirty="0"/>
              <a:t>Referencing a Book</a:t>
            </a:r>
          </a:p>
        </p:txBody>
      </p:sp>
      <p:sp>
        <p:nvSpPr>
          <p:cNvPr id="3" name="Content Placeholder 2">
            <a:extLst>
              <a:ext uri="{FF2B5EF4-FFF2-40B4-BE49-F238E27FC236}">
                <a16:creationId xmlns:a16="http://schemas.microsoft.com/office/drawing/2014/main" id="{05E17E6A-F3E9-591D-86A0-FE54EDDE7215}"/>
              </a:ext>
            </a:extLst>
          </p:cNvPr>
          <p:cNvSpPr>
            <a:spLocks noGrp="1"/>
          </p:cNvSpPr>
          <p:nvPr>
            <p:ph idx="1"/>
          </p:nvPr>
        </p:nvSpPr>
        <p:spPr>
          <a:xfrm>
            <a:off x="677334" y="1203767"/>
            <a:ext cx="8596668" cy="5532699"/>
          </a:xfrm>
        </p:spPr>
        <p:txBody>
          <a:bodyPr>
            <a:normAutofit fontScale="92500" lnSpcReduction="20000"/>
          </a:bodyPr>
          <a:lstStyle/>
          <a:p>
            <a:r>
              <a:rPr lang="en-GB" dirty="0"/>
              <a:t>To reference a book we  need to know the:</a:t>
            </a:r>
          </a:p>
          <a:p>
            <a:pPr>
              <a:buFont typeface="Wingdings" panose="05000000000000000000" pitchFamily="2" charset="2"/>
              <a:buChar char="§"/>
            </a:pPr>
            <a:r>
              <a:rPr lang="en-GB" dirty="0"/>
              <a:t>Author</a:t>
            </a:r>
          </a:p>
          <a:p>
            <a:pPr>
              <a:buFont typeface="Wingdings" panose="05000000000000000000" pitchFamily="2" charset="2"/>
              <a:buChar char="§"/>
            </a:pPr>
            <a:r>
              <a:rPr lang="en-GB" dirty="0"/>
              <a:t>Year of publication</a:t>
            </a:r>
          </a:p>
          <a:p>
            <a:pPr>
              <a:buFont typeface="Wingdings" panose="05000000000000000000" pitchFamily="2" charset="2"/>
              <a:buChar char="§"/>
            </a:pPr>
            <a:r>
              <a:rPr lang="en-GB" dirty="0"/>
              <a:t>Title (in </a:t>
            </a:r>
            <a:r>
              <a:rPr lang="en-GB" i="1" dirty="0"/>
              <a:t>Italic</a:t>
            </a:r>
            <a:r>
              <a:rPr lang="en-GB" dirty="0"/>
              <a:t>)</a:t>
            </a:r>
          </a:p>
          <a:p>
            <a:pPr>
              <a:buFont typeface="Wingdings" panose="05000000000000000000" pitchFamily="2" charset="2"/>
              <a:buChar char="§"/>
            </a:pPr>
            <a:r>
              <a:rPr lang="en-GB" dirty="0"/>
              <a:t>Edition number</a:t>
            </a:r>
          </a:p>
          <a:p>
            <a:pPr>
              <a:buFont typeface="Wingdings" panose="05000000000000000000" pitchFamily="2" charset="2"/>
              <a:buChar char="§"/>
            </a:pPr>
            <a:r>
              <a:rPr lang="en-GB" dirty="0"/>
              <a:t>Place of publication</a:t>
            </a:r>
          </a:p>
          <a:p>
            <a:pPr>
              <a:buFont typeface="Wingdings" panose="05000000000000000000" pitchFamily="2" charset="2"/>
              <a:buChar char="§"/>
            </a:pPr>
            <a:r>
              <a:rPr lang="en-GB" dirty="0"/>
              <a:t>Publisher</a:t>
            </a:r>
          </a:p>
          <a:p>
            <a:pPr marL="0" indent="0">
              <a:buNone/>
            </a:pPr>
            <a:r>
              <a:rPr lang="en-GB" sz="1800" dirty="0"/>
              <a:t>Pears and Shields (2022, p. 43)</a:t>
            </a:r>
            <a:endParaRPr lang="en-GB" dirty="0"/>
          </a:p>
          <a:p>
            <a:pPr marL="0" indent="0">
              <a:buNone/>
            </a:pPr>
            <a:r>
              <a:rPr lang="en-GB" dirty="0"/>
              <a:t> My example:</a:t>
            </a:r>
          </a:p>
          <a:p>
            <a:pPr marL="0" indent="0">
              <a:buNone/>
            </a:pPr>
            <a:r>
              <a:rPr lang="en-GB" dirty="0"/>
              <a:t>Rogers and Burdge (1972, p. 167) indicated that ‘The modern family spends little time together’ </a:t>
            </a:r>
          </a:p>
          <a:p>
            <a:r>
              <a:rPr lang="en-GB" dirty="0"/>
              <a:t>To demonstrate how to resume something from the same book we would:</a:t>
            </a:r>
          </a:p>
          <a:p>
            <a:pPr marL="0" indent="0">
              <a:buNone/>
            </a:pPr>
            <a:r>
              <a:rPr lang="en-GB" dirty="0"/>
              <a:t>They continued with ’… Farm families tend to spend more time together than do urban families.’</a:t>
            </a:r>
          </a:p>
          <a:p>
            <a:r>
              <a:rPr lang="en-GB" b="1" dirty="0"/>
              <a:t>Reference List:</a:t>
            </a:r>
          </a:p>
          <a:p>
            <a:pPr marL="0" indent="0">
              <a:buNone/>
            </a:pPr>
            <a:r>
              <a:rPr lang="en-GB" b="1" dirty="0"/>
              <a:t>      </a:t>
            </a:r>
            <a:r>
              <a:rPr lang="en-GB" dirty="0"/>
              <a:t>Rogers E.M. and Burdge R.J (1972, p.167) </a:t>
            </a:r>
            <a:r>
              <a:rPr lang="en-GB" i="1" dirty="0"/>
              <a:t>Social Change in Rural Societies. 2</a:t>
            </a:r>
            <a:r>
              <a:rPr lang="en-GB" i="1" baseline="30000" dirty="0"/>
              <a:t>nd</a:t>
            </a:r>
            <a:r>
              <a:rPr lang="en-GB" i="1" dirty="0"/>
              <a:t> edn. </a:t>
            </a:r>
            <a:r>
              <a:rPr lang="en-GB" dirty="0"/>
              <a:t>New Jersey: Prentice-     Hall, Inc.</a:t>
            </a:r>
            <a:endParaRPr lang="en-GB" b="1" dirty="0"/>
          </a:p>
        </p:txBody>
      </p:sp>
    </p:spTree>
    <p:extLst>
      <p:ext uri="{BB962C8B-B14F-4D97-AF65-F5344CB8AC3E}">
        <p14:creationId xmlns:p14="http://schemas.microsoft.com/office/powerpoint/2010/main" val="30362384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0A0711-C577-C3FD-8076-1989CF4F77F2}"/>
              </a:ext>
            </a:extLst>
          </p:cNvPr>
          <p:cNvSpPr>
            <a:spLocks noGrp="1"/>
          </p:cNvSpPr>
          <p:nvPr>
            <p:ph type="title"/>
          </p:nvPr>
        </p:nvSpPr>
        <p:spPr>
          <a:xfrm>
            <a:off x="677334" y="104173"/>
            <a:ext cx="8596668" cy="648182"/>
          </a:xfrm>
        </p:spPr>
        <p:txBody>
          <a:bodyPr>
            <a:normAutofit/>
          </a:bodyPr>
          <a:lstStyle/>
          <a:p>
            <a:r>
              <a:rPr lang="en-GB" dirty="0"/>
              <a:t>Referencing a Research Journal Article</a:t>
            </a:r>
          </a:p>
        </p:txBody>
      </p:sp>
      <p:sp>
        <p:nvSpPr>
          <p:cNvPr id="3" name="Content Placeholder 2">
            <a:extLst>
              <a:ext uri="{FF2B5EF4-FFF2-40B4-BE49-F238E27FC236}">
                <a16:creationId xmlns:a16="http://schemas.microsoft.com/office/drawing/2014/main" id="{05E17E6A-F3E9-591D-86A0-FE54EDDE7215}"/>
              </a:ext>
            </a:extLst>
          </p:cNvPr>
          <p:cNvSpPr>
            <a:spLocks noGrp="1"/>
          </p:cNvSpPr>
          <p:nvPr>
            <p:ph idx="1"/>
          </p:nvPr>
        </p:nvSpPr>
        <p:spPr>
          <a:xfrm>
            <a:off x="677334" y="752355"/>
            <a:ext cx="8596668" cy="6105646"/>
          </a:xfrm>
        </p:spPr>
        <p:txBody>
          <a:bodyPr>
            <a:noAutofit/>
          </a:bodyPr>
          <a:lstStyle/>
          <a:p>
            <a:r>
              <a:rPr lang="en-GB" sz="1600" dirty="0"/>
              <a:t>To reference a Research Journal Article, we need to know:</a:t>
            </a:r>
          </a:p>
          <a:p>
            <a:pPr>
              <a:buFont typeface="Wingdings" panose="05000000000000000000" pitchFamily="2" charset="2"/>
              <a:buChar char="§"/>
            </a:pPr>
            <a:r>
              <a:rPr lang="en-GB" sz="1600" dirty="0"/>
              <a:t>Author </a:t>
            </a:r>
          </a:p>
          <a:p>
            <a:pPr>
              <a:buFont typeface="Wingdings" panose="05000000000000000000" pitchFamily="2" charset="2"/>
              <a:buChar char="§"/>
            </a:pPr>
            <a:r>
              <a:rPr lang="en-GB" sz="1600" dirty="0"/>
              <a:t>Year of publication </a:t>
            </a:r>
          </a:p>
          <a:p>
            <a:pPr>
              <a:buFont typeface="Wingdings" panose="05000000000000000000" pitchFamily="2" charset="2"/>
              <a:buChar char="§"/>
            </a:pPr>
            <a:r>
              <a:rPr lang="en-GB" sz="1600" dirty="0"/>
              <a:t>Title of article</a:t>
            </a:r>
          </a:p>
          <a:p>
            <a:pPr>
              <a:buFont typeface="Wingdings" panose="05000000000000000000" pitchFamily="2" charset="2"/>
              <a:buChar char="§"/>
            </a:pPr>
            <a:r>
              <a:rPr lang="en-GB" sz="1600" dirty="0"/>
              <a:t>Title of journal </a:t>
            </a:r>
          </a:p>
          <a:p>
            <a:pPr>
              <a:buFont typeface="Wingdings" panose="05000000000000000000" pitchFamily="2" charset="2"/>
              <a:buChar char="§"/>
            </a:pPr>
            <a:r>
              <a:rPr lang="en-GB" sz="1600" dirty="0"/>
              <a:t>Issue information: volume and, where applicable, part number, month or seasons</a:t>
            </a:r>
          </a:p>
          <a:p>
            <a:pPr>
              <a:buFont typeface="Wingdings" panose="05000000000000000000" pitchFamily="2" charset="2"/>
              <a:buChar char="§"/>
            </a:pPr>
            <a:r>
              <a:rPr lang="en-GB" sz="1600" dirty="0"/>
              <a:t>Page reference  or article number</a:t>
            </a:r>
          </a:p>
          <a:p>
            <a:pPr marL="0" indent="0">
              <a:buNone/>
            </a:pPr>
            <a:r>
              <a:rPr lang="en-GB" sz="1600" dirty="0"/>
              <a:t>Pears and Shields (2022, p. 53)</a:t>
            </a:r>
          </a:p>
          <a:p>
            <a:pPr marL="0" indent="0">
              <a:buNone/>
            </a:pPr>
            <a:r>
              <a:rPr lang="en-US" sz="1600" b="0" i="0" dirty="0">
                <a:solidFill>
                  <a:srgbClr val="333333"/>
                </a:solidFill>
                <a:effectLst/>
                <a:latin typeface="Roboto" panose="02000000000000000000" pitchFamily="2" charset="0"/>
              </a:rPr>
              <a:t>Example: Morgan (2021, p. 567) states that  ‘…education is a process by which knowledge, skills…, cultural norms, values and beliefs are acquired.’</a:t>
            </a:r>
            <a:endParaRPr lang="en-US" sz="1600" b="0" i="0" dirty="0">
              <a:solidFill>
                <a:srgbClr val="999999"/>
              </a:solidFill>
              <a:effectLst/>
              <a:latin typeface="Lato" panose="020B0604020202020204" pitchFamily="34" charset="0"/>
            </a:endParaRPr>
          </a:p>
          <a:p>
            <a:r>
              <a:rPr lang="en-GB" sz="1600" dirty="0"/>
              <a:t>To resume: He continued to say that…’ It  should be noted however that teaching is about transmitting knowledge and skills…’</a:t>
            </a:r>
          </a:p>
          <a:p>
            <a:r>
              <a:rPr lang="en-GB" sz="1600" b="1" dirty="0"/>
              <a:t> Reference List:</a:t>
            </a:r>
          </a:p>
          <a:p>
            <a:pPr marL="0" indent="0">
              <a:buNone/>
            </a:pPr>
            <a:r>
              <a:rPr lang="en-GB" sz="1600" b="1" dirty="0"/>
              <a:t>      </a:t>
            </a:r>
            <a:r>
              <a:rPr lang="en-GB" sz="1600" dirty="0"/>
              <a:t>Morgan W.J (2021) ‘Philosophy of Education: Challenges of Modernity’, </a:t>
            </a:r>
            <a:r>
              <a:rPr lang="en-GB" sz="1600" i="1" dirty="0"/>
              <a:t>Journal of Philosophy, 25(4), </a:t>
            </a:r>
            <a:r>
              <a:rPr lang="en-GB" sz="1600" dirty="0"/>
              <a:t>pp. 565-573. Available at: </a:t>
            </a:r>
            <a:r>
              <a:rPr lang="en-US" sz="1600" dirty="0">
                <a:hlinkClick r:id="rId2"/>
              </a:rPr>
              <a:t>What is a Philosophy of Education? – Wales Institute of Social and Economic Research and Data (wiserd.ac.uk)</a:t>
            </a:r>
            <a:r>
              <a:rPr lang="en-US" sz="1600" dirty="0"/>
              <a:t> (Accessed: 30 October 2022).</a:t>
            </a:r>
            <a:endParaRPr lang="en-GB" sz="1600" b="1" dirty="0"/>
          </a:p>
        </p:txBody>
      </p:sp>
    </p:spTree>
    <p:extLst>
      <p:ext uri="{BB962C8B-B14F-4D97-AF65-F5344CB8AC3E}">
        <p14:creationId xmlns:p14="http://schemas.microsoft.com/office/powerpoint/2010/main" val="36648916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0A0711-C577-C3FD-8076-1989CF4F77F2}"/>
              </a:ext>
            </a:extLst>
          </p:cNvPr>
          <p:cNvSpPr>
            <a:spLocks noGrp="1"/>
          </p:cNvSpPr>
          <p:nvPr>
            <p:ph type="title"/>
          </p:nvPr>
        </p:nvSpPr>
        <p:spPr/>
        <p:txBody>
          <a:bodyPr/>
          <a:lstStyle/>
          <a:p>
            <a:r>
              <a:rPr lang="en-GB" dirty="0"/>
              <a:t>Referencing a Website </a:t>
            </a:r>
          </a:p>
        </p:txBody>
      </p:sp>
      <p:sp>
        <p:nvSpPr>
          <p:cNvPr id="3" name="Content Placeholder 2">
            <a:extLst>
              <a:ext uri="{FF2B5EF4-FFF2-40B4-BE49-F238E27FC236}">
                <a16:creationId xmlns:a16="http://schemas.microsoft.com/office/drawing/2014/main" id="{05E17E6A-F3E9-591D-86A0-FE54EDDE7215}"/>
              </a:ext>
            </a:extLst>
          </p:cNvPr>
          <p:cNvSpPr>
            <a:spLocks noGrp="1"/>
          </p:cNvSpPr>
          <p:nvPr>
            <p:ph idx="1"/>
          </p:nvPr>
        </p:nvSpPr>
        <p:spPr>
          <a:xfrm>
            <a:off x="454093" y="1238491"/>
            <a:ext cx="8880463" cy="6238755"/>
          </a:xfrm>
        </p:spPr>
        <p:txBody>
          <a:bodyPr>
            <a:noAutofit/>
          </a:bodyPr>
          <a:lstStyle/>
          <a:p>
            <a:r>
              <a:rPr lang="en-GB" sz="1600" dirty="0"/>
              <a:t>To reference website we need:</a:t>
            </a:r>
          </a:p>
          <a:p>
            <a:pPr>
              <a:buFont typeface="Wingdings" panose="05000000000000000000" pitchFamily="2" charset="2"/>
              <a:buChar char="§"/>
            </a:pPr>
            <a:r>
              <a:rPr lang="en-GB" sz="1600" dirty="0"/>
              <a:t>Author</a:t>
            </a:r>
          </a:p>
          <a:p>
            <a:pPr>
              <a:buFont typeface="Wingdings" panose="05000000000000000000" pitchFamily="2" charset="2"/>
              <a:buChar char="§"/>
            </a:pPr>
            <a:r>
              <a:rPr lang="en-GB" sz="1600" dirty="0"/>
              <a:t>Year that the site was published/last updated (in round brackets)</a:t>
            </a:r>
          </a:p>
          <a:p>
            <a:pPr>
              <a:buFont typeface="Wingdings" panose="05000000000000000000" pitchFamily="2" charset="2"/>
              <a:buChar char="§"/>
            </a:pPr>
            <a:r>
              <a:rPr lang="en-GB" sz="1600" dirty="0"/>
              <a:t>Title of web page (</a:t>
            </a:r>
            <a:r>
              <a:rPr lang="en-GB" sz="1600" i="1" dirty="0"/>
              <a:t>in Italics)</a:t>
            </a:r>
          </a:p>
          <a:p>
            <a:pPr>
              <a:buFont typeface="Wingdings" panose="05000000000000000000" pitchFamily="2" charset="2"/>
              <a:buChar char="§"/>
            </a:pPr>
            <a:r>
              <a:rPr lang="en-GB" sz="1600" dirty="0"/>
              <a:t>Available at: URL (Accessed: date)</a:t>
            </a:r>
          </a:p>
          <a:p>
            <a:pPr marL="0" indent="0">
              <a:buNone/>
            </a:pPr>
            <a:r>
              <a:rPr lang="en-GB" sz="1600" dirty="0"/>
              <a:t>Pears and Shields (2022, p. 116)</a:t>
            </a:r>
          </a:p>
          <a:p>
            <a:pPr marL="0" indent="0">
              <a:buNone/>
            </a:pPr>
            <a:r>
              <a:rPr lang="en-GB" sz="1600" dirty="0"/>
              <a:t>Example: Diesburg (2016) commented that…’ the biggest issue facing the agriculture industry today is not GMO labelling or animal rights and welfare, but a lack of education.’    </a:t>
            </a:r>
          </a:p>
          <a:p>
            <a:r>
              <a:rPr lang="en-GB" sz="1600" dirty="0"/>
              <a:t>To resume: Diesburg believes ‘…that agriculture should be an essential part of …education.’</a:t>
            </a:r>
          </a:p>
          <a:p>
            <a:r>
              <a:rPr lang="en-GB" sz="1600" b="1" dirty="0"/>
              <a:t>Reference List:</a:t>
            </a:r>
          </a:p>
          <a:p>
            <a:pPr marL="0" indent="0">
              <a:buNone/>
            </a:pPr>
            <a:r>
              <a:rPr lang="en-GB" sz="1600" dirty="0"/>
              <a:t>Diesburg A. (2016) </a:t>
            </a:r>
            <a:r>
              <a:rPr lang="en-GB" sz="1600" i="1" dirty="0"/>
              <a:t>Odyssey. </a:t>
            </a:r>
            <a:r>
              <a:rPr lang="en-GB" sz="1600" dirty="0"/>
              <a:t>Available at: </a:t>
            </a:r>
            <a:r>
              <a:rPr lang="en-US" sz="1600" dirty="0">
                <a:hlinkClick r:id="rId2"/>
              </a:rPr>
              <a:t>The Importance Of Agricultural Education (theodysseyonline.com)</a:t>
            </a:r>
            <a:r>
              <a:rPr lang="en-US" sz="1600" dirty="0"/>
              <a:t> ( Accessed: 30.10.2022).</a:t>
            </a:r>
          </a:p>
        </p:txBody>
      </p:sp>
    </p:spTree>
    <p:extLst>
      <p:ext uri="{BB962C8B-B14F-4D97-AF65-F5344CB8AC3E}">
        <p14:creationId xmlns:p14="http://schemas.microsoft.com/office/powerpoint/2010/main" val="40455289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0A0711-C577-C3FD-8076-1989CF4F77F2}"/>
              </a:ext>
            </a:extLst>
          </p:cNvPr>
          <p:cNvSpPr>
            <a:spLocks noGrp="1"/>
          </p:cNvSpPr>
          <p:nvPr>
            <p:ph type="title"/>
          </p:nvPr>
        </p:nvSpPr>
        <p:spPr>
          <a:xfrm>
            <a:off x="677334" y="609600"/>
            <a:ext cx="8596668" cy="101600"/>
          </a:xfrm>
        </p:spPr>
        <p:txBody>
          <a:bodyPr>
            <a:normAutofit fontScale="90000"/>
          </a:bodyPr>
          <a:lstStyle/>
          <a:p>
            <a:r>
              <a:rPr lang="en-GB" dirty="0"/>
              <a:t>Referencing a Image from a Website </a:t>
            </a:r>
          </a:p>
        </p:txBody>
      </p:sp>
      <p:sp>
        <p:nvSpPr>
          <p:cNvPr id="3" name="Content Placeholder 2">
            <a:extLst>
              <a:ext uri="{FF2B5EF4-FFF2-40B4-BE49-F238E27FC236}">
                <a16:creationId xmlns:a16="http://schemas.microsoft.com/office/drawing/2014/main" id="{05E17E6A-F3E9-591D-86A0-FE54EDDE7215}"/>
              </a:ext>
            </a:extLst>
          </p:cNvPr>
          <p:cNvSpPr>
            <a:spLocks noGrp="1"/>
          </p:cNvSpPr>
          <p:nvPr>
            <p:ph idx="1"/>
          </p:nvPr>
        </p:nvSpPr>
        <p:spPr>
          <a:xfrm>
            <a:off x="677334" y="1087120"/>
            <a:ext cx="9736666" cy="5892800"/>
          </a:xfrm>
        </p:spPr>
        <p:txBody>
          <a:bodyPr>
            <a:normAutofit fontScale="92500" lnSpcReduction="20000"/>
          </a:bodyPr>
          <a:lstStyle/>
          <a:p>
            <a:r>
              <a:rPr lang="en-GB" dirty="0"/>
              <a:t>To reference an Image </a:t>
            </a:r>
          </a:p>
          <a:p>
            <a:pPr marL="0" indent="0">
              <a:buNone/>
            </a:pPr>
            <a:r>
              <a:rPr lang="en-GB" sz="1700" i="1" dirty="0"/>
              <a:t> Image number 1: Rural population (% of total population)</a:t>
            </a:r>
          </a:p>
          <a:p>
            <a:endParaRPr lang="en-GB" sz="1700" i="1" dirty="0"/>
          </a:p>
          <a:p>
            <a:endParaRPr lang="en-GB" dirty="0"/>
          </a:p>
          <a:p>
            <a:pPr marL="0" indent="0">
              <a:buNone/>
            </a:pPr>
            <a:endParaRPr lang="en-GB" dirty="0"/>
          </a:p>
          <a:p>
            <a:endParaRPr lang="en-GB" dirty="0"/>
          </a:p>
          <a:p>
            <a:pPr marL="0" indent="0" algn="r">
              <a:buNone/>
            </a:pPr>
            <a:r>
              <a:rPr lang="en-GB" dirty="0"/>
              <a:t>The World Bank Data (2018)</a:t>
            </a:r>
          </a:p>
          <a:p>
            <a:pPr marL="0" indent="0" algn="r">
              <a:buNone/>
            </a:pPr>
            <a:endParaRPr lang="en-GB" dirty="0"/>
          </a:p>
          <a:p>
            <a:r>
              <a:rPr lang="en-GB" dirty="0"/>
              <a:t>To resume:</a:t>
            </a:r>
          </a:p>
          <a:p>
            <a:pPr marL="0" indent="0">
              <a:buNone/>
            </a:pPr>
            <a:r>
              <a:rPr lang="en-GB" sz="1700" i="1" dirty="0"/>
              <a:t>Image number 2: Wales Population Statistics</a:t>
            </a:r>
          </a:p>
          <a:p>
            <a:pPr marL="0" indent="0">
              <a:buNone/>
            </a:pPr>
            <a:endParaRPr lang="en-GB" dirty="0"/>
          </a:p>
          <a:p>
            <a:pPr marL="0" indent="0">
              <a:buNone/>
            </a:pPr>
            <a:endParaRPr lang="en-GB" dirty="0"/>
          </a:p>
          <a:p>
            <a:pPr marL="0" indent="0">
              <a:buNone/>
            </a:pPr>
            <a:endParaRPr lang="en-GB" dirty="0"/>
          </a:p>
          <a:p>
            <a:pPr marL="0" indent="0" algn="r">
              <a:buNone/>
            </a:pPr>
            <a:r>
              <a:rPr lang="en-GB" dirty="0" err="1"/>
              <a:t>Plumplot</a:t>
            </a:r>
            <a:r>
              <a:rPr lang="en-GB" dirty="0"/>
              <a:t> (2018)</a:t>
            </a:r>
          </a:p>
          <a:p>
            <a:r>
              <a:rPr lang="en-GB" b="1" dirty="0"/>
              <a:t>Reference List:</a:t>
            </a:r>
          </a:p>
          <a:p>
            <a:pPr marL="0" indent="0">
              <a:buNone/>
            </a:pPr>
            <a:r>
              <a:rPr lang="en-GB" dirty="0"/>
              <a:t>The World Bank Data (2018) </a:t>
            </a:r>
            <a:r>
              <a:rPr lang="en-GB" i="1" dirty="0"/>
              <a:t>Rural population (% of total population) </a:t>
            </a:r>
            <a:r>
              <a:rPr lang="en-GB" dirty="0"/>
              <a:t>[online]</a:t>
            </a:r>
            <a:r>
              <a:rPr lang="en-GB" i="1" dirty="0"/>
              <a:t>. Available</a:t>
            </a:r>
            <a:r>
              <a:rPr lang="en-GB" dirty="0"/>
              <a:t> at: </a:t>
            </a:r>
            <a:r>
              <a:rPr lang="en-US" dirty="0">
                <a:hlinkClick r:id="rId2"/>
              </a:rPr>
              <a:t>Population, male (% of total population) | Data (worldbank.org)</a:t>
            </a:r>
            <a:r>
              <a:rPr lang="en-US" dirty="0"/>
              <a:t> (Accessed 30 October 2022).</a:t>
            </a:r>
            <a:endParaRPr lang="en-GB" dirty="0"/>
          </a:p>
          <a:p>
            <a:endParaRPr lang="en-GB" b="1" dirty="0"/>
          </a:p>
        </p:txBody>
      </p:sp>
      <p:pic>
        <p:nvPicPr>
          <p:cNvPr id="8" name="Picture 7">
            <a:extLst>
              <a:ext uri="{FF2B5EF4-FFF2-40B4-BE49-F238E27FC236}">
                <a16:creationId xmlns:a16="http://schemas.microsoft.com/office/drawing/2014/main" id="{FF817012-4BB9-38D0-3791-32424EB65858}"/>
              </a:ext>
            </a:extLst>
          </p:cNvPr>
          <p:cNvPicPr>
            <a:picLocks noChangeAspect="1"/>
          </p:cNvPicPr>
          <p:nvPr/>
        </p:nvPicPr>
        <p:blipFill>
          <a:blip r:embed="rId3"/>
          <a:stretch>
            <a:fillRect/>
          </a:stretch>
        </p:blipFill>
        <p:spPr>
          <a:xfrm>
            <a:off x="1112186" y="1757680"/>
            <a:ext cx="4557094" cy="1671319"/>
          </a:xfrm>
          <a:prstGeom prst="rect">
            <a:avLst/>
          </a:prstGeom>
        </p:spPr>
      </p:pic>
      <p:pic>
        <p:nvPicPr>
          <p:cNvPr id="1026" name="Picture 2" descr="See the source image">
            <a:extLst>
              <a:ext uri="{FF2B5EF4-FFF2-40B4-BE49-F238E27FC236}">
                <a16:creationId xmlns:a16="http://schemas.microsoft.com/office/drawing/2014/main" id="{0FE0858C-E7A1-70B4-3A26-BA43A1AA606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10586" y="4775200"/>
            <a:ext cx="4658694" cy="9956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92477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24ADC3-0FAC-8243-1F4C-3707712A8846}"/>
              </a:ext>
            </a:extLst>
          </p:cNvPr>
          <p:cNvSpPr>
            <a:spLocks noGrp="1"/>
          </p:cNvSpPr>
          <p:nvPr>
            <p:ph type="title"/>
          </p:nvPr>
        </p:nvSpPr>
        <p:spPr/>
        <p:txBody>
          <a:bodyPr/>
          <a:lstStyle/>
          <a:p>
            <a:r>
              <a:rPr lang="en-GB" dirty="0"/>
              <a:t>Conclusion </a:t>
            </a:r>
          </a:p>
        </p:txBody>
      </p:sp>
      <p:sp>
        <p:nvSpPr>
          <p:cNvPr id="3" name="Content Placeholder 2">
            <a:extLst>
              <a:ext uri="{FF2B5EF4-FFF2-40B4-BE49-F238E27FC236}">
                <a16:creationId xmlns:a16="http://schemas.microsoft.com/office/drawing/2014/main" id="{E5495445-93D4-CE0C-0FC9-3BAF7D049136}"/>
              </a:ext>
            </a:extLst>
          </p:cNvPr>
          <p:cNvSpPr>
            <a:spLocks noGrp="1"/>
          </p:cNvSpPr>
          <p:nvPr>
            <p:ph idx="1"/>
          </p:nvPr>
        </p:nvSpPr>
        <p:spPr/>
        <p:txBody>
          <a:bodyPr/>
          <a:lstStyle/>
          <a:p>
            <a:r>
              <a:rPr lang="en-GB" dirty="0"/>
              <a:t>This presentation shows that it is important to correctly reference information we use</a:t>
            </a:r>
          </a:p>
          <a:p>
            <a:pPr marL="0" indent="0">
              <a:buNone/>
            </a:pPr>
            <a:endParaRPr lang="en-GB" dirty="0"/>
          </a:p>
          <a:p>
            <a:r>
              <a:rPr lang="en-GB" dirty="0"/>
              <a:t>This presentation impacts on everyone that is involved in publication e.g. those that use other peoples information, work and images and those that use it.</a:t>
            </a:r>
          </a:p>
          <a:p>
            <a:pPr marL="0" indent="0">
              <a:buNone/>
            </a:pPr>
            <a:endParaRPr lang="en-GB" dirty="0"/>
          </a:p>
          <a:p>
            <a:r>
              <a:rPr lang="en-GB" dirty="0"/>
              <a:t>I am planning to use this information to help with correct referencing in my future assignments.</a:t>
            </a:r>
          </a:p>
        </p:txBody>
      </p:sp>
    </p:spTree>
    <p:extLst>
      <p:ext uri="{BB962C8B-B14F-4D97-AF65-F5344CB8AC3E}">
        <p14:creationId xmlns:p14="http://schemas.microsoft.com/office/powerpoint/2010/main" val="11529691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6A2834-9402-7B99-1190-37101E0FE74A}"/>
              </a:ext>
            </a:extLst>
          </p:cNvPr>
          <p:cNvSpPr>
            <a:spLocks noGrp="1"/>
          </p:cNvSpPr>
          <p:nvPr>
            <p:ph type="title"/>
          </p:nvPr>
        </p:nvSpPr>
        <p:spPr/>
        <p:txBody>
          <a:bodyPr/>
          <a:lstStyle/>
          <a:p>
            <a:r>
              <a:rPr lang="en-GB" dirty="0"/>
              <a:t>Reference List</a:t>
            </a:r>
          </a:p>
        </p:txBody>
      </p:sp>
      <p:sp>
        <p:nvSpPr>
          <p:cNvPr id="3" name="Content Placeholder 2">
            <a:extLst>
              <a:ext uri="{FF2B5EF4-FFF2-40B4-BE49-F238E27FC236}">
                <a16:creationId xmlns:a16="http://schemas.microsoft.com/office/drawing/2014/main" id="{B12D0E23-0A52-14BE-20C8-3FB4EF52870F}"/>
              </a:ext>
            </a:extLst>
          </p:cNvPr>
          <p:cNvSpPr>
            <a:spLocks noGrp="1"/>
          </p:cNvSpPr>
          <p:nvPr>
            <p:ph idx="1"/>
          </p:nvPr>
        </p:nvSpPr>
        <p:spPr>
          <a:xfrm>
            <a:off x="677334" y="1097280"/>
            <a:ext cx="9055946" cy="5326669"/>
          </a:xfrm>
        </p:spPr>
        <p:txBody>
          <a:bodyPr>
            <a:normAutofit lnSpcReduction="10000"/>
          </a:bodyPr>
          <a:lstStyle/>
          <a:p>
            <a:pPr marL="0" indent="0">
              <a:buNone/>
            </a:pPr>
            <a:endParaRPr lang="en-GB" dirty="0"/>
          </a:p>
          <a:p>
            <a:r>
              <a:rPr lang="en-GB" sz="1800" dirty="0"/>
              <a:t>Diesburg A. (2016) </a:t>
            </a:r>
            <a:r>
              <a:rPr lang="en-GB" sz="1800" i="1" dirty="0"/>
              <a:t>Odyssey. </a:t>
            </a:r>
            <a:r>
              <a:rPr lang="en-GB" sz="1800" dirty="0"/>
              <a:t>Available at: </a:t>
            </a:r>
            <a:r>
              <a:rPr lang="en-US" sz="1800" dirty="0">
                <a:hlinkClick r:id="rId2"/>
              </a:rPr>
              <a:t>The Importance Of Agricultural Education (theodysseyonline.com)</a:t>
            </a:r>
            <a:r>
              <a:rPr lang="en-US" sz="1800" dirty="0"/>
              <a:t> ( Accessed: 30.10.2022).</a:t>
            </a:r>
            <a:endParaRPr lang="en-GB" dirty="0"/>
          </a:p>
          <a:p>
            <a:r>
              <a:rPr lang="en-GB" sz="1800" dirty="0"/>
              <a:t>Morgan W.J (2021) ‘Philosophy of Education: Challenges of Modernity’, </a:t>
            </a:r>
            <a:r>
              <a:rPr lang="en-GB" sz="1800" i="1" dirty="0"/>
              <a:t>Journal of Philosophy, 25(4), </a:t>
            </a:r>
            <a:r>
              <a:rPr lang="en-GB" sz="1800" dirty="0"/>
              <a:t>pp. 565-573. Available at: </a:t>
            </a:r>
            <a:r>
              <a:rPr lang="en-US" sz="1800" dirty="0">
                <a:hlinkClick r:id="rId3"/>
              </a:rPr>
              <a:t>What is a Philosophy of Education? – Wales Institute of Social and Economic Research and Data (wiserd.ac.uk)</a:t>
            </a:r>
            <a:r>
              <a:rPr lang="en-US" sz="1800" dirty="0"/>
              <a:t> (Accessed: 30 October 2022)</a:t>
            </a:r>
            <a:r>
              <a:rPr lang="en-GB" dirty="0"/>
              <a:t> Pears, R. and Shields, G. (2022, pp.1, 43, 53, 116) </a:t>
            </a:r>
            <a:r>
              <a:rPr lang="en-GB" i="1" dirty="0"/>
              <a:t>Cite Them Right. </a:t>
            </a:r>
            <a:r>
              <a:rPr lang="en-GB" dirty="0"/>
              <a:t>12</a:t>
            </a:r>
            <a:r>
              <a:rPr lang="en-GB" baseline="30000" dirty="0"/>
              <a:t>th</a:t>
            </a:r>
            <a:r>
              <a:rPr lang="en-GB" dirty="0"/>
              <a:t> edn. London: Bloomsbury Publishing Inc.</a:t>
            </a:r>
          </a:p>
          <a:p>
            <a:r>
              <a:rPr lang="en-US" dirty="0" err="1"/>
              <a:t>Plumplot</a:t>
            </a:r>
            <a:r>
              <a:rPr lang="en-US" dirty="0"/>
              <a:t> (2016) </a:t>
            </a:r>
            <a:r>
              <a:rPr lang="en-US" i="1" dirty="0"/>
              <a:t>Wales Population Statistics </a:t>
            </a:r>
            <a:r>
              <a:rPr lang="en-US" dirty="0"/>
              <a:t>[Online]. Available at:</a:t>
            </a:r>
            <a:r>
              <a:rPr lang="en-US" i="1" dirty="0"/>
              <a:t> </a:t>
            </a:r>
            <a:r>
              <a:rPr lang="en-US" dirty="0">
                <a:hlinkClick r:id="rId4"/>
              </a:rPr>
              <a:t>Wales population stats in maps and graphs. (plumplot.co.uk)</a:t>
            </a:r>
            <a:r>
              <a:rPr lang="en-US" dirty="0"/>
              <a:t> (Accessed: 30 October </a:t>
            </a:r>
            <a:r>
              <a:rPr lang="en-US"/>
              <a:t>2022).</a:t>
            </a:r>
            <a:endParaRPr lang="en-US" dirty="0"/>
          </a:p>
          <a:p>
            <a:r>
              <a:rPr lang="en-GB" dirty="0"/>
              <a:t>Rogers E.M. and Burdge R.J (1972, p.167) </a:t>
            </a:r>
            <a:r>
              <a:rPr lang="en-GB" i="1" dirty="0"/>
              <a:t>Social Change in Rural Societies. 2</a:t>
            </a:r>
            <a:r>
              <a:rPr lang="en-GB" i="1" baseline="30000" dirty="0"/>
              <a:t>nd</a:t>
            </a:r>
            <a:r>
              <a:rPr lang="en-GB" i="1" dirty="0"/>
              <a:t> edn. </a:t>
            </a:r>
            <a:r>
              <a:rPr lang="en-GB" dirty="0"/>
              <a:t>New Jersey: Prentice-Hall, Inc.</a:t>
            </a:r>
            <a:endParaRPr lang="en-US" dirty="0"/>
          </a:p>
          <a:p>
            <a:r>
              <a:rPr lang="en-GB" dirty="0"/>
              <a:t>The World Bank Data (2018) </a:t>
            </a:r>
            <a:r>
              <a:rPr lang="en-GB" i="1" dirty="0"/>
              <a:t>Rural population (% of total population) </a:t>
            </a:r>
            <a:r>
              <a:rPr lang="en-GB" dirty="0"/>
              <a:t>[Online]</a:t>
            </a:r>
            <a:r>
              <a:rPr lang="en-GB" i="1" dirty="0"/>
              <a:t>. Available</a:t>
            </a:r>
            <a:r>
              <a:rPr lang="en-GB" dirty="0"/>
              <a:t> at: </a:t>
            </a:r>
            <a:r>
              <a:rPr lang="en-US" dirty="0">
                <a:hlinkClick r:id="rId5"/>
              </a:rPr>
              <a:t>Population, male (% of total population) | Data (worldbank.org)</a:t>
            </a:r>
            <a:r>
              <a:rPr lang="en-US" dirty="0"/>
              <a:t> (Accessed 30 October 2022).</a:t>
            </a:r>
          </a:p>
          <a:p>
            <a:r>
              <a:rPr lang="en-GB" dirty="0"/>
              <a:t>University of Oxford (2022) </a:t>
            </a:r>
            <a:r>
              <a:rPr lang="en-GB" i="1" dirty="0"/>
              <a:t>Plagiarism. </a:t>
            </a:r>
            <a:r>
              <a:rPr lang="en-GB" sz="1600" dirty="0"/>
              <a:t>Available at</a:t>
            </a:r>
            <a:r>
              <a:rPr lang="en-GB" i="1" dirty="0"/>
              <a:t>: </a:t>
            </a:r>
            <a:r>
              <a:rPr lang="en-GB" dirty="0">
                <a:hlinkClick r:id="rId6"/>
              </a:rPr>
              <a:t>Plagiarism | University of Oxford</a:t>
            </a:r>
            <a:r>
              <a:rPr lang="en-GB" dirty="0"/>
              <a:t> (Accessed: 30 October 2022). </a:t>
            </a:r>
          </a:p>
          <a:p>
            <a:endParaRPr lang="en-GB" dirty="0"/>
          </a:p>
          <a:p>
            <a:endParaRPr lang="en-GB" dirty="0"/>
          </a:p>
        </p:txBody>
      </p:sp>
    </p:spTree>
    <p:extLst>
      <p:ext uri="{BB962C8B-B14F-4D97-AF65-F5344CB8AC3E}">
        <p14:creationId xmlns:p14="http://schemas.microsoft.com/office/powerpoint/2010/main" val="2382221260"/>
      </p:ext>
    </p:extLst>
  </p:cSld>
  <p:clrMapOvr>
    <a:masterClrMapping/>
  </p:clrMapOvr>
</p:sld>
</file>

<file path=ppt/theme/theme1.xml><?xml version="1.0" encoding="utf-8"?>
<a:theme xmlns:a="http://schemas.openxmlformats.org/drawingml/2006/main" name="Facet">
  <a:themeElements>
    <a:clrScheme name="Red Orange">
      <a:dk1>
        <a:sysClr val="windowText" lastClr="000000"/>
      </a:dk1>
      <a:lt1>
        <a:sysClr val="window" lastClr="FFFFFF"/>
      </a:lt1>
      <a:dk2>
        <a:srgbClr val="505046"/>
      </a:dk2>
      <a:lt2>
        <a:srgbClr val="EEECE1"/>
      </a:lt2>
      <a:accent1>
        <a:srgbClr val="E84C22"/>
      </a:accent1>
      <a:accent2>
        <a:srgbClr val="FFBD47"/>
      </a:accent2>
      <a:accent3>
        <a:srgbClr val="B64926"/>
      </a:accent3>
      <a:accent4>
        <a:srgbClr val="FF8427"/>
      </a:accent4>
      <a:accent5>
        <a:srgbClr val="CC9900"/>
      </a:accent5>
      <a:accent6>
        <a:srgbClr val="B22600"/>
      </a:accent6>
      <a:hlink>
        <a:srgbClr val="CC9900"/>
      </a:hlink>
      <a:folHlink>
        <a:srgbClr val="666699"/>
      </a:folHlink>
    </a:clrScheme>
    <a:fontScheme name="Times New Roman-Arial">
      <a:majorFont>
        <a:latin typeface="Times New Roman" panose="02020603050405020304"/>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1167</TotalTime>
  <Words>1061</Words>
  <Application>Microsoft Office PowerPoint</Application>
  <PresentationFormat>Widescreen</PresentationFormat>
  <Paragraphs>89</Paragraphs>
  <Slides>9</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9</vt:i4>
      </vt:variant>
    </vt:vector>
  </HeadingPairs>
  <TitlesOfParts>
    <vt:vector size="17" baseType="lpstr">
      <vt:lpstr>Arial</vt:lpstr>
      <vt:lpstr>Lato</vt:lpstr>
      <vt:lpstr>PT Sans</vt:lpstr>
      <vt:lpstr>Roboto</vt:lpstr>
      <vt:lpstr>Times New Roman</vt:lpstr>
      <vt:lpstr>Wingdings</vt:lpstr>
      <vt:lpstr>Wingdings 3</vt:lpstr>
      <vt:lpstr>Facet</vt:lpstr>
      <vt:lpstr>ECGE4005Q Assessment 2</vt:lpstr>
      <vt:lpstr>How I Referenced my First Assessment</vt:lpstr>
      <vt:lpstr>Plagiarism &amp; Referencing</vt:lpstr>
      <vt:lpstr>Referencing a Book</vt:lpstr>
      <vt:lpstr>Referencing a Research Journal Article</vt:lpstr>
      <vt:lpstr>Referencing a Website </vt:lpstr>
      <vt:lpstr>Referencing a Image from a Website </vt:lpstr>
      <vt:lpstr>Conclusion </vt:lpstr>
      <vt:lpstr>Reference List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ECGE4005Q</dc:title>
  <dc:creator>Caroline Lohmann-Hancock</dc:creator>
  <cp:lastModifiedBy>Madzia Budzia</cp:lastModifiedBy>
  <cp:revision>1</cp:revision>
  <dcterms:created xsi:type="dcterms:W3CDTF">2022-10-19T15:34:11Z</dcterms:created>
  <dcterms:modified xsi:type="dcterms:W3CDTF">2022-10-31T12:41:41Z</dcterms:modified>
</cp:coreProperties>
</file>